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sldIdLst>
    <p:sldId id="256" r:id="rId2"/>
    <p:sldId id="259" r:id="rId3"/>
    <p:sldId id="285" r:id="rId4"/>
    <p:sldId id="257" r:id="rId5"/>
  </p:sldIdLst>
  <p:sldSz cx="6858000" cy="9906000" type="A4"/>
  <p:notesSz cx="6807200" cy="9939338"/>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C3DD"/>
    <a:srgbClr val="6AD7D4"/>
    <a:srgbClr val="5FD1D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51" d="100"/>
          <a:sy n="51" d="100"/>
        </p:scale>
        <p:origin x="2346" y="84"/>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53988" y="-187325"/>
            <a:ext cx="7153276" cy="10333038"/>
          </a:xfrm>
          <a:prstGeom prst="rect">
            <a:avLst/>
          </a:prstGeom>
          <a:noFill/>
          <a:ln w="12700">
            <a:solidFill>
              <a:prstClr val="black"/>
            </a:solidFill>
          </a:ln>
        </p:spPr>
        <p:txBody>
          <a:bodyPr vert="horz" lIns="92199" tIns="46099" rIns="92199" bIns="46099"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2021/8/24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2021/8/24</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6858000" cy="9906000"/>
          </a:xfrm>
        </p:spPr>
        <p:txBody>
          <a:bodyPr>
            <a:normAutofit/>
          </a:bodyPr>
          <a:lstStyle/>
          <a:p>
            <a:r>
              <a:rPr lang="ja-JP" altLang="en-US" sz="4000" dirty="0">
                <a:latin typeface="メイリオ" panose="020B0604030504040204" pitchFamily="50" charset="-128"/>
                <a:ea typeface="メイリオ" panose="020B0604030504040204" pitchFamily="50" charset="-128"/>
              </a:rPr>
              <a:t>令和２年度</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港営事業会計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事業レポート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大阪港湾局</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endParaRPr lang="ja-JP" altLang="en-US" sz="4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148" y="4439881"/>
            <a:ext cx="3953708" cy="3996000"/>
          </a:xfrm>
          <a:prstGeom prst="rect">
            <a:avLst/>
          </a:prstGeom>
        </p:spPr>
      </p:pic>
    </p:spTree>
    <p:extLst>
      <p:ext uri="{BB962C8B-B14F-4D97-AF65-F5344CB8AC3E}">
        <p14:creationId xmlns:p14="http://schemas.microsoft.com/office/powerpoint/2010/main" val="144338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
            <a:ext cx="2520000" cy="360000"/>
          </a:xfr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a:normAutofit/>
          </a:bodyPr>
          <a:lstStyle/>
          <a:p>
            <a:r>
              <a:rPr lang="ja-JP" altLang="en-US" sz="1600" b="1" dirty="0">
                <a:latin typeface="メイリオ" panose="020B0604030504040204" pitchFamily="50" charset="-128"/>
                <a:ea typeface="メイリオ" panose="020B0604030504040204" pitchFamily="50" charset="-128"/>
              </a:rPr>
              <a:t>コンテンツ</a:t>
            </a:r>
          </a:p>
        </p:txBody>
      </p:sp>
      <p:sp>
        <p:nvSpPr>
          <p:cNvPr id="3" name="コンテンツ プレースホルダー 2"/>
          <p:cNvSpPr>
            <a:spLocks noGrp="1"/>
          </p:cNvSpPr>
          <p:nvPr>
            <p:ph idx="1"/>
          </p:nvPr>
        </p:nvSpPr>
        <p:spPr>
          <a:xfrm>
            <a:off x="623889" y="893378"/>
            <a:ext cx="6031066" cy="9078623"/>
          </a:xfrm>
        </p:spPr>
        <p:txBody>
          <a:bodyPr>
            <a:noAutofit/>
          </a:bodyPr>
          <a:lstStyle/>
          <a:p>
            <a:pPr marL="0" indent="0" algn="r">
              <a:buNone/>
            </a:pPr>
            <a:r>
              <a:rPr lang="ja-JP" altLang="en-US" sz="1200" dirty="0">
                <a:latin typeface="メイリオ" panose="020B0604030504040204" pitchFamily="50" charset="-128"/>
                <a:ea typeface="メイリオ" panose="020B0604030504040204" pitchFamily="50" charset="-128"/>
              </a:rPr>
              <a:t>・・・・・・・・・・・・・・・・・・・・・・・・・・・・・・・２</a:t>
            </a: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・・・・・・・・・・・・・・・・・・・・・・・・・・・・・・３</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・・・・・・・・・・・・・・・・・・・・・・・・・・・４</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11</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12</a:t>
            </a: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13</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13</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13</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15</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18</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23</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25</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27</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28</a:t>
            </a:r>
          </a:p>
          <a:p>
            <a:pPr lvl="1" algn="r">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29</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29</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31</a:t>
            </a: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32</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33</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34</a:t>
            </a: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34</a:t>
            </a: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35</a:t>
            </a:r>
            <a:endParaRPr lang="ja-JP" altLang="en-US" sz="1200" dirty="0">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362635" y="893379"/>
            <a:ext cx="3372724" cy="90786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大阪港概略図</a:t>
            </a: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局長メッセージ</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3"/>
            </a:pPr>
            <a:r>
              <a:rPr lang="ja-JP" altLang="en-US" sz="1200" dirty="0">
                <a:latin typeface="メイリオ" panose="020B0604030504040204" pitchFamily="50" charset="-128"/>
                <a:ea typeface="メイリオ" panose="020B0604030504040204" pitchFamily="50" charset="-128"/>
              </a:rPr>
              <a:t>港営事業会計について</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4"/>
            </a:pPr>
            <a:r>
              <a:rPr lang="ja-JP" altLang="en-US" sz="1200" dirty="0">
                <a:latin typeface="メイリオ" panose="020B0604030504040204" pitchFamily="50" charset="-128"/>
                <a:ea typeface="メイリオ" panose="020B0604030504040204" pitchFamily="50" charset="-128"/>
              </a:rPr>
              <a:t>事業概要</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5"/>
            </a:pPr>
            <a:r>
              <a:rPr lang="ja-JP" altLang="en-US" sz="1200" dirty="0">
                <a:latin typeface="メイリオ" panose="020B0604030504040204" pitchFamily="50" charset="-128"/>
                <a:ea typeface="メイリオ" panose="020B0604030504040204" pitchFamily="50" charset="-128"/>
              </a:rPr>
              <a:t>決算ハイライト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港営事業会計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経営指標</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生産性及び効率性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生産性及び効率性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健全性</a:t>
            </a:r>
            <a:endParaRPr lang="en-US" altLang="ja-JP" sz="1100" dirty="0">
              <a:latin typeface="メイリオ" panose="020B0604030504040204" pitchFamily="50" charset="-128"/>
              <a:ea typeface="メイリオ" panose="020B0604030504040204" pitchFamily="50" charset="-128"/>
            </a:endParaRPr>
          </a:p>
          <a:p>
            <a:pPr marL="799200" lvl="1" indent="-457200">
              <a:buFont typeface="メイリオ" panose="020B0604030504040204" pitchFamily="50" charset="-128"/>
              <a:buChar char="※"/>
            </a:pPr>
            <a:r>
              <a:rPr lang="ja-JP" altLang="en-US" sz="1200" dirty="0">
                <a:latin typeface="メイリオ" panose="020B0604030504040204" pitchFamily="50" charset="-128"/>
                <a:ea typeface="メイリオ" panose="020B0604030504040204" pitchFamily="50" charset="-128"/>
              </a:rPr>
              <a:t>類似団体平均について</a:t>
            </a:r>
            <a:endParaRPr lang="en-US" altLang="ja-JP" sz="1200" dirty="0">
              <a:latin typeface="メイリオ" panose="020B0604030504040204" pitchFamily="50" charset="-128"/>
              <a:ea typeface="メイリオ" panose="020B0604030504040204" pitchFamily="50" charset="-128"/>
            </a:endParaRPr>
          </a:p>
          <a:p>
            <a:pPr lvl="1">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7"/>
            </a:pPr>
            <a:r>
              <a:rPr lang="ja-JP" altLang="en-US" sz="1200" dirty="0">
                <a:latin typeface="メイリオ" panose="020B0604030504040204" pitchFamily="50" charset="-128"/>
                <a:ea typeface="メイリオ" panose="020B0604030504040204" pitchFamily="50" charset="-128"/>
              </a:rPr>
              <a:t>財務諸表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比較貸借対照表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a:latin typeface="メイリオ" panose="020B0604030504040204" pitchFamily="50" charset="-128"/>
                <a:ea typeface="メイリオ" panose="020B0604030504040204" pitchFamily="50" charset="-128"/>
              </a:rPr>
              <a:t>比較損益計算書</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a:latin typeface="メイリオ" panose="020B0604030504040204" pitchFamily="50" charset="-128"/>
                <a:ea typeface="メイリオ" panose="020B0604030504040204" pitchFamily="50" charset="-128"/>
              </a:rPr>
              <a:t>キャッシュ・フロー計算書</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a:latin typeface="メイリオ" panose="020B0604030504040204" pitchFamily="50" charset="-128"/>
                <a:ea typeface="メイリオ" panose="020B0604030504040204" pitchFamily="50" charset="-128"/>
              </a:rPr>
              <a:t>剰余金計算書</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a:latin typeface="メイリオ" panose="020B0604030504040204" pitchFamily="50" charset="-128"/>
                <a:ea typeface="メイリオ" panose="020B0604030504040204" pitchFamily="50" charset="-128"/>
              </a:rPr>
              <a:t>資本的収支（参考）</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8"/>
            </a:pPr>
            <a:r>
              <a:rPr lang="ja-JP" altLang="en-US" sz="1200" dirty="0">
                <a:latin typeface="メイリオ" panose="020B0604030504040204" pitchFamily="50" charset="-128"/>
                <a:ea typeface="メイリオ" panose="020B0604030504040204" pitchFamily="50" charset="-128"/>
              </a:rPr>
              <a:t>注記</a:t>
            </a:r>
          </a:p>
        </p:txBody>
      </p:sp>
      <p:sp>
        <p:nvSpPr>
          <p:cNvPr id="6" name="テキスト ボックス 5"/>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151082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609216" y="9690556"/>
            <a:ext cx="24878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a:pPr>
            <a:r>
              <a:rPr lang="ja-JP" altLang="en-US" sz="1600" b="1" dirty="0">
                <a:latin typeface="メイリオ" panose="020B0604030504040204" pitchFamily="50" charset="-128"/>
                <a:ea typeface="メイリオ" panose="020B0604030504040204" pitchFamily="50" charset="-128"/>
              </a:rPr>
              <a:t>大阪港概略図</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39" y="1888570"/>
            <a:ext cx="6446520" cy="6341031"/>
          </a:xfrm>
          <a:prstGeom prst="rect">
            <a:avLst/>
          </a:prstGeom>
        </p:spPr>
      </p:pic>
    </p:spTree>
    <p:extLst>
      <p:ext uri="{BB962C8B-B14F-4D97-AF65-F5344CB8AC3E}">
        <p14:creationId xmlns:p14="http://schemas.microsoft.com/office/powerpoint/2010/main" val="206917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75304" y="665799"/>
            <a:ext cx="4882694" cy="2411942"/>
          </a:xfrm>
        </p:spPr>
        <p:txBody>
          <a:bodyPr>
            <a:noAutofit/>
          </a:bodyPr>
          <a:lstStyle/>
          <a:p>
            <a:pPr marL="0" indent="0">
              <a:lnSpc>
                <a:spcPct val="150000"/>
              </a:lnSpc>
              <a:buNone/>
            </a:pPr>
            <a:r>
              <a:rPr lang="ja-JP" altLang="en-US" sz="115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大阪港は慶応４（</a:t>
            </a:r>
            <a:r>
              <a:rPr lang="en-US" altLang="ja-JP" sz="1100" dirty="0">
                <a:latin typeface="メイリオ" panose="020B0604030504040204" pitchFamily="50" charset="-128"/>
                <a:ea typeface="メイリオ" panose="020B0604030504040204" pitchFamily="50" charset="-128"/>
              </a:rPr>
              <a:t>1868</a:t>
            </a:r>
            <a:r>
              <a:rPr lang="ja-JP" altLang="en-US" sz="1100" dirty="0">
                <a:latin typeface="メイリオ" panose="020B0604030504040204" pitchFamily="50" charset="-128"/>
                <a:ea typeface="メイリオ" panose="020B0604030504040204" pitchFamily="50" charset="-128"/>
              </a:rPr>
              <a:t>）年７月</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日に開港し、大阪市は、昭和</a:t>
            </a:r>
            <a:r>
              <a:rPr lang="en-US" altLang="ja-JP" sz="1100" dirty="0">
                <a:latin typeface="メイリオ" panose="020B0604030504040204" pitchFamily="50" charset="-128"/>
                <a:ea typeface="メイリオ" panose="020B0604030504040204" pitchFamily="50" charset="-128"/>
              </a:rPr>
              <a:t>27</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1952</a:t>
            </a:r>
            <a:r>
              <a:rPr lang="ja-JP" altLang="en-US" sz="1100" dirty="0">
                <a:latin typeface="メイリオ" panose="020B0604030504040204" pitchFamily="50" charset="-128"/>
                <a:ea typeface="メイリオ" panose="020B0604030504040204" pitchFamily="50" charset="-128"/>
              </a:rPr>
              <a:t>）年１月から大阪港の港湾管理者となり、市民ニーズに即して、港湾施設の整備や埋立事業を行い、現在も大阪経済の活性化と豊かで安定した市民生活を支える港、そして市民の生命・財産を災害から守り、安全で使いやすい港の実現を目標とし、港湾物流機能の強化や臨海地域の活性化、防災・減災機能の充実等の取り組みを進めてお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こうした大阪市の港湾事業は、岸壁、防波堤等の港湾施設や臨港道路・緑地の整備、高潮対策及び廃棄物埋立処分場などを所管する一般会計と、</a:t>
            </a:r>
          </a:p>
        </p:txBody>
      </p:sp>
      <p:sp>
        <p:nvSpPr>
          <p:cNvPr id="7" name="テキスト ボックス 6"/>
          <p:cNvSpPr txBox="1"/>
          <p:nvPr/>
        </p:nvSpPr>
        <p:spPr>
          <a:xfrm>
            <a:off x="285241" y="2038865"/>
            <a:ext cx="1476000" cy="830997"/>
          </a:xfrm>
          <a:prstGeom prst="rect">
            <a:avLst/>
          </a:prstGeom>
          <a:noFill/>
        </p:spPr>
        <p:txBody>
          <a:bodyPr wrap="square" rtlCol="0">
            <a:spAutoFit/>
          </a:bodyPr>
          <a:lstStyle/>
          <a:p>
            <a:pPr algn="ctr">
              <a:lnSpc>
                <a:spcPct val="150000"/>
              </a:lnSpc>
            </a:pPr>
            <a:r>
              <a:rPr lang="ja-JP" altLang="en-US" sz="1400" dirty="0">
                <a:latin typeface="メイリオ" panose="020B0604030504040204" pitchFamily="50" charset="-128"/>
                <a:ea typeface="メイリオ" panose="020B0604030504040204" pitchFamily="50" charset="-128"/>
              </a:rPr>
              <a:t>大阪港湾局長</a:t>
            </a:r>
            <a:endParaRPr lang="en-US" altLang="ja-JP" sz="1200" dirty="0">
              <a:latin typeface="メイリオ" panose="020B0604030504040204" pitchFamily="50" charset="-128"/>
              <a:ea typeface="メイリオ" panose="020B0604030504040204" pitchFamily="50" charset="-128"/>
            </a:endParaRPr>
          </a:p>
          <a:p>
            <a:pPr algn="ctr">
              <a:lnSpc>
                <a:spcPct val="150000"/>
              </a:lnSpc>
            </a:pPr>
            <a:r>
              <a:rPr lang="ja-JP" altLang="en-US" sz="1800" dirty="0">
                <a:latin typeface="HG行書体" panose="03000609000000000000" pitchFamily="65" charset="-128"/>
                <a:ea typeface="HG行書体" panose="03000609000000000000" pitchFamily="65" charset="-128"/>
              </a:rPr>
              <a:t>田中</a:t>
            </a:r>
            <a:r>
              <a:rPr lang="ja-JP" altLang="ja-JP" sz="1800" dirty="0">
                <a:latin typeface="HG行書体" panose="03000609000000000000" pitchFamily="65" charset="-128"/>
                <a:ea typeface="HG行書体" panose="03000609000000000000" pitchFamily="65" charset="-128"/>
              </a:rPr>
              <a:t> </a:t>
            </a:r>
            <a:r>
              <a:rPr lang="ja-JP" altLang="en-US" sz="1800" dirty="0">
                <a:latin typeface="HG行書体" panose="03000609000000000000" pitchFamily="65" charset="-128"/>
                <a:ea typeface="HG行書体" panose="03000609000000000000" pitchFamily="65" charset="-128"/>
              </a:rPr>
              <a:t>利光</a:t>
            </a:r>
            <a:endParaRPr lang="ja-JP" altLang="ja-JP" sz="1800" dirty="0">
              <a:latin typeface="HG行書体" panose="03000609000000000000" pitchFamily="65" charset="-128"/>
              <a:ea typeface="HG行書体" panose="03000609000000000000" pitchFamily="65" charset="-128"/>
            </a:endParaRPr>
          </a:p>
        </p:txBody>
      </p:sp>
      <p:sp>
        <p:nvSpPr>
          <p:cNvPr id="8" name="コンテンツ プレースホルダー 2"/>
          <p:cNvSpPr txBox="1">
            <a:spLocks/>
          </p:cNvSpPr>
          <p:nvPr/>
        </p:nvSpPr>
        <p:spPr>
          <a:xfrm>
            <a:off x="-1" y="2792760"/>
            <a:ext cx="6857999" cy="697489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100" dirty="0">
                <a:latin typeface="メイリオ" panose="020B0604030504040204" pitchFamily="50" charset="-128"/>
                <a:ea typeface="メイリオ" panose="020B0604030504040204" pitchFamily="50" charset="-128"/>
              </a:rPr>
              <a:t>準公営企業会計として港湾施設提供事業・大阪港埋立事業を所管する港営事業会計の２つの会計方式により処理しております。このうち、地方公営企業法の財務規定等を適用している港営事業会計につきましては、「港営事業会計事業レポート」を作成・公表し、民間企業並みの会計情報の開示に取り組んでお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大阪港では関西・西日本圏の経済活性化に貢献するとともに、豊かで安定した市民生活を支える西日本のゲートポートを目指し、阪神港への集荷機能の強化、港湾施設の充実による取扱能力の増強、効率的な物流体系及び運営体制の構築に向けて取り組むことにより、これまで以上に物流の効率化や基幹航路の維持・拡大に努め、大阪都市圏、西日本の物流を支える港を目指してまい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そのような状況のもと、港湾施設提供事業におきましては施設の老朽化に伴い将来予想される事業リスクや民間ニーズに対応できる財務体質の向上を図ることにより、大阪港の競争力を強化することを目的に、平成</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月に「港湾施設提供事業経営計画」を策定いたしました。また、この経営計画について、効果の検証や課題の見直しなどの</a:t>
            </a:r>
            <a:r>
              <a:rPr lang="en-US" altLang="ja-JP" sz="1100" dirty="0">
                <a:latin typeface="メイリオ" panose="020B0604030504040204" pitchFamily="50" charset="-128"/>
                <a:ea typeface="メイリオ" panose="020B0604030504040204" pitchFamily="50" charset="-128"/>
              </a:rPr>
              <a:t>PDCA</a:t>
            </a:r>
            <a:r>
              <a:rPr lang="ja-JP" altLang="en-US" sz="1100" dirty="0">
                <a:latin typeface="メイリオ" panose="020B0604030504040204" pitchFamily="50" charset="-128"/>
                <a:ea typeface="メイリオ" panose="020B0604030504040204" pitchFamily="50" charset="-128"/>
              </a:rPr>
              <a:t>サイクルを進め、令和３（</a:t>
            </a:r>
            <a:r>
              <a:rPr lang="en-US" altLang="ja-JP" sz="1100" dirty="0">
                <a:latin typeface="メイリオ" panose="020B0604030504040204" pitchFamily="50" charset="-128"/>
                <a:ea typeface="メイリオ" panose="020B0604030504040204" pitchFamily="50" charset="-128"/>
              </a:rPr>
              <a:t>2021</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月に「港湾施設提供事業経営計画</a:t>
            </a:r>
            <a:r>
              <a:rPr lang="en-US" altLang="ja-JP" sz="1100" dirty="0">
                <a:latin typeface="メイリオ" panose="020B0604030504040204" pitchFamily="50" charset="-128"/>
                <a:ea typeface="メイリオ" panose="020B0604030504040204" pitchFamily="50" charset="-128"/>
              </a:rPr>
              <a:t>Ver.4.0</a:t>
            </a:r>
            <a:r>
              <a:rPr lang="ja-JP" altLang="en-US" sz="1100" dirty="0">
                <a:latin typeface="メイリオ" panose="020B0604030504040204" pitchFamily="50" charset="-128"/>
                <a:ea typeface="メイリオ" panose="020B0604030504040204" pitchFamily="50" charset="-128"/>
              </a:rPr>
              <a:t>」を策定し、経営改善を進めております。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一方、大阪港埋立事業におきましては企業の土地保有ニーズが多様化するなど、今後の臨海部埋立地の土地売却は不透明な状況となっているものの、土地売却収益及び土地賃貸料収益を確保しております。今後も多様化するニーズに応えることで土地の売却や賃貸を促進し、経営の健全化を図っていくとともに、夢洲におけるＩＲの誘致や</a:t>
            </a:r>
            <a:r>
              <a:rPr lang="en-US" altLang="ja-JP" sz="1100" dirty="0">
                <a:latin typeface="メイリオ" panose="020B0604030504040204" pitchFamily="50" charset="-128"/>
                <a:ea typeface="メイリオ" panose="020B0604030504040204" pitchFamily="50" charset="-128"/>
              </a:rPr>
              <a:t>2025</a:t>
            </a:r>
            <a:r>
              <a:rPr lang="ja-JP" altLang="en-US" sz="1100" dirty="0">
                <a:latin typeface="メイリオ" panose="020B0604030504040204" pitchFamily="50" charset="-128"/>
                <a:ea typeface="メイリオ" panose="020B0604030504040204" pitchFamily="50" charset="-128"/>
              </a:rPr>
              <a:t>年日本万国博覧会の成功に向けて、大阪港湾局としても積極的に取り組むことなどにより、さらなる臨海地域の活性化を図ってまいります。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これまで大阪港を管理してまいりました大阪市港湾局は、令和２年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１日より府市の内部組織を統合した大阪港湾局として業務を開始いたしました。これまで大阪府と大阪市の港湾局が培ってまいりました経験と信頼をもとに、まずは新型コロナウイルス感染症による社会的影響や経済状況等を踏まえ、これまで通りの港湾機能の回復に努めてまいります。そして、府市が一体となり広域行政に取り組むことで得られる相乗効果を発揮することで、「国際競争力があり、利用者ニーズに合った使いやすい港」をめざし、今後とも大阪都市圏・西日本を支える社会経済基盤として、安全で安心な港の実現に向けた取り組みを進めてまいりますので、引き続き関係各位のご支援ご協力を賜りますようお願い申し上げます。</a:t>
            </a:r>
          </a:p>
        </p:txBody>
      </p:sp>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2"/>
            </a:pPr>
            <a:r>
              <a:rPr lang="ja-JP" altLang="en-US" sz="1600" b="1" dirty="0">
                <a:latin typeface="メイリオ" panose="020B0604030504040204" pitchFamily="50" charset="-128"/>
                <a:ea typeface="メイリオ" panose="020B0604030504040204" pitchFamily="50" charset="-128"/>
              </a:rPr>
              <a:t>局長メッセージ</a:t>
            </a:r>
          </a:p>
        </p:txBody>
      </p:sp>
      <p:sp>
        <p:nvSpPr>
          <p:cNvPr id="13" name="テキスト ボックス 12"/>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３</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22" y="448901"/>
            <a:ext cx="1510589" cy="1610258"/>
          </a:xfrm>
          <a:prstGeom prst="rect">
            <a:avLst/>
          </a:prstGeom>
        </p:spPr>
      </p:pic>
    </p:spTree>
    <p:extLst>
      <p:ext uri="{BB962C8B-B14F-4D97-AF65-F5344CB8AC3E}">
        <p14:creationId xmlns:p14="http://schemas.microsoft.com/office/powerpoint/2010/main" val="50878215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10395</TotalTime>
  <Words>1740</Words>
  <PresentationFormat>A4 210 x 297 mm</PresentationFormat>
  <Paragraphs>90</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HG行書体</vt:lpstr>
      <vt:lpstr>ＭＳ Ｐゴシック</vt:lpstr>
      <vt:lpstr>メイリオ</vt:lpstr>
      <vt:lpstr>Arial</vt:lpstr>
      <vt:lpstr>Calibri</vt:lpstr>
      <vt:lpstr>Calibri Light</vt:lpstr>
      <vt:lpstr>Office Theme</vt:lpstr>
      <vt:lpstr>令和２年度  港営事業会計  事業レポート          大阪港湾局 </vt:lpstr>
      <vt:lpstr>コンテンツ</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2021-08-06T02:28:00Z</cp:lastPrinted>
  <dcterms:created xsi:type="dcterms:W3CDTF">2018-06-22T04:32:12Z</dcterms:created>
  <dcterms:modified xsi:type="dcterms:W3CDTF">2021-08-24T04:37:20Z</dcterms:modified>
</cp:coreProperties>
</file>