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263" r:id="rId2"/>
    <p:sldId id="260" r:id="rId3"/>
    <p:sldId id="274" r:id="rId4"/>
    <p:sldId id="261" r:id="rId5"/>
    <p:sldId id="275" r:id="rId6"/>
    <p:sldId id="262" r:id="rId7"/>
    <p:sldId id="308" r:id="rId8"/>
    <p:sldId id="309" r:id="rId9"/>
    <p:sldId id="284" r:id="rId10"/>
    <p:sldId id="276" r:id="rId11"/>
    <p:sldId id="277" r:id="rId12"/>
    <p:sldId id="278" r:id="rId13"/>
    <p:sldId id="279" r:id="rId14"/>
    <p:sldId id="280" r:id="rId15"/>
  </p:sldIdLst>
  <p:sldSz cx="6858000" cy="9906000" type="A4"/>
  <p:notesSz cx="6807200" cy="9939338"/>
  <p:defaultTextStyle>
    <a:defPPr>
      <a:defRPr lang="ja-JP"/>
    </a:defPPr>
    <a:lvl1pPr marL="0" algn="l" defTabSz="538732" rtl="0" eaLnBrk="1" latinLnBrk="0" hangingPunct="1">
      <a:defRPr kumimoji="1" sz="1061" kern="1200">
        <a:solidFill>
          <a:schemeClr val="tx1"/>
        </a:solidFill>
        <a:latin typeface="+mn-lt"/>
        <a:ea typeface="+mn-ea"/>
        <a:cs typeface="+mn-cs"/>
      </a:defRPr>
    </a:lvl1pPr>
    <a:lvl2pPr marL="269366" algn="l" defTabSz="538732" rtl="0" eaLnBrk="1" latinLnBrk="0" hangingPunct="1">
      <a:defRPr kumimoji="1" sz="1061" kern="1200">
        <a:solidFill>
          <a:schemeClr val="tx1"/>
        </a:solidFill>
        <a:latin typeface="+mn-lt"/>
        <a:ea typeface="+mn-ea"/>
        <a:cs typeface="+mn-cs"/>
      </a:defRPr>
    </a:lvl2pPr>
    <a:lvl3pPr marL="538732" algn="l" defTabSz="538732" rtl="0" eaLnBrk="1" latinLnBrk="0" hangingPunct="1">
      <a:defRPr kumimoji="1" sz="1061" kern="1200">
        <a:solidFill>
          <a:schemeClr val="tx1"/>
        </a:solidFill>
        <a:latin typeface="+mn-lt"/>
        <a:ea typeface="+mn-ea"/>
        <a:cs typeface="+mn-cs"/>
      </a:defRPr>
    </a:lvl3pPr>
    <a:lvl4pPr marL="808101" algn="l" defTabSz="538732" rtl="0" eaLnBrk="1" latinLnBrk="0" hangingPunct="1">
      <a:defRPr kumimoji="1" sz="1061" kern="1200">
        <a:solidFill>
          <a:schemeClr val="tx1"/>
        </a:solidFill>
        <a:latin typeface="+mn-lt"/>
        <a:ea typeface="+mn-ea"/>
        <a:cs typeface="+mn-cs"/>
      </a:defRPr>
    </a:lvl4pPr>
    <a:lvl5pPr marL="1077467" algn="l" defTabSz="538732" rtl="0" eaLnBrk="1" latinLnBrk="0" hangingPunct="1">
      <a:defRPr kumimoji="1" sz="1061" kern="1200">
        <a:solidFill>
          <a:schemeClr val="tx1"/>
        </a:solidFill>
        <a:latin typeface="+mn-lt"/>
        <a:ea typeface="+mn-ea"/>
        <a:cs typeface="+mn-cs"/>
      </a:defRPr>
    </a:lvl5pPr>
    <a:lvl6pPr marL="1346833" algn="l" defTabSz="538732" rtl="0" eaLnBrk="1" latinLnBrk="0" hangingPunct="1">
      <a:defRPr kumimoji="1" sz="1061" kern="1200">
        <a:solidFill>
          <a:schemeClr val="tx1"/>
        </a:solidFill>
        <a:latin typeface="+mn-lt"/>
        <a:ea typeface="+mn-ea"/>
        <a:cs typeface="+mn-cs"/>
      </a:defRPr>
    </a:lvl6pPr>
    <a:lvl7pPr marL="1616199" algn="l" defTabSz="538732" rtl="0" eaLnBrk="1" latinLnBrk="0" hangingPunct="1">
      <a:defRPr kumimoji="1" sz="1061" kern="1200">
        <a:solidFill>
          <a:schemeClr val="tx1"/>
        </a:solidFill>
        <a:latin typeface="+mn-lt"/>
        <a:ea typeface="+mn-ea"/>
        <a:cs typeface="+mn-cs"/>
      </a:defRPr>
    </a:lvl7pPr>
    <a:lvl8pPr marL="1885567" algn="l" defTabSz="538732" rtl="0" eaLnBrk="1" latinLnBrk="0" hangingPunct="1">
      <a:defRPr kumimoji="1" sz="1061" kern="1200">
        <a:solidFill>
          <a:schemeClr val="tx1"/>
        </a:solidFill>
        <a:latin typeface="+mn-lt"/>
        <a:ea typeface="+mn-ea"/>
        <a:cs typeface="+mn-cs"/>
      </a:defRPr>
    </a:lvl8pPr>
    <a:lvl9pPr marL="2154933" algn="l" defTabSz="538732" rtl="0" eaLnBrk="1" latinLnBrk="0" hangingPunct="1">
      <a:defRPr kumimoji="1" sz="1061"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C3DD"/>
    <a:srgbClr val="6AD7D4"/>
    <a:srgbClr val="5FD1D1"/>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4660"/>
  </p:normalViewPr>
  <p:slideViewPr>
    <p:cSldViewPr snapToGrid="0">
      <p:cViewPr>
        <p:scale>
          <a:sx n="200" d="100"/>
          <a:sy n="200" d="100"/>
        </p:scale>
        <p:origin x="180" y="-2778"/>
      </p:cViewPr>
      <p:guideLst/>
    </p:cSldViewPr>
  </p:slideViewPr>
  <p:notesTextViewPr>
    <p:cViewPr>
      <p:scale>
        <a:sx n="1" d="1"/>
        <a:sy n="1" d="1"/>
      </p:scale>
      <p:origin x="0" y="0"/>
    </p:cViewPr>
  </p:notesTextViewPr>
  <p:notesViewPr>
    <p:cSldViewPr snapToGrid="0">
      <p:cViewPr varScale="1">
        <p:scale>
          <a:sx n="52" d="100"/>
          <a:sy n="52" d="100"/>
        </p:scale>
        <p:origin x="296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ー 7"/>
          <p:cNvSpPr>
            <a:spLocks noGrp="1" noRot="1" noChangeAspect="1"/>
          </p:cNvSpPr>
          <p:nvPr>
            <p:ph type="sldImg" idx="2"/>
          </p:nvPr>
        </p:nvSpPr>
        <p:spPr>
          <a:xfrm>
            <a:off x="-153988" y="-187325"/>
            <a:ext cx="7153276" cy="10333038"/>
          </a:xfrm>
          <a:prstGeom prst="rect">
            <a:avLst/>
          </a:prstGeom>
          <a:noFill/>
          <a:ln w="12700">
            <a:solidFill>
              <a:prstClr val="black"/>
            </a:solidFill>
          </a:ln>
        </p:spPr>
        <p:txBody>
          <a:bodyPr vert="horz" lIns="92199" tIns="46099" rIns="92199" bIns="46099" rtlCol="0" anchor="ctr"/>
          <a:lstStyle/>
          <a:p>
            <a:endParaRPr lang="ja-JP" altLang="en-US" dirty="0"/>
          </a:p>
        </p:txBody>
      </p:sp>
    </p:spTree>
    <p:extLst>
      <p:ext uri="{BB962C8B-B14F-4D97-AF65-F5344CB8AC3E}">
        <p14:creationId xmlns:p14="http://schemas.microsoft.com/office/powerpoint/2010/main" val="1649945063"/>
      </p:ext>
    </p:extLst>
  </p:cSld>
  <p:clrMap bg1="lt1" tx1="dk1" bg2="lt2" tx2="dk2" accent1="accent1" accent2="accent2" accent3="accent3" accent4="accent4" accent5="accent5" accent6="accent6" hlink="hlink" folHlink="folHlink"/>
  <p:notesStyle>
    <a:lvl1pPr marL="0" algn="l" defTabSz="914347" rtl="0" eaLnBrk="1" latinLnBrk="0" hangingPunct="1">
      <a:defRPr kumimoji="1" sz="1200" kern="1200">
        <a:solidFill>
          <a:schemeClr val="tx1"/>
        </a:solidFill>
        <a:latin typeface="+mn-lt"/>
        <a:ea typeface="+mn-ea"/>
        <a:cs typeface="+mn-cs"/>
      </a:defRPr>
    </a:lvl1pPr>
    <a:lvl2pPr marL="457173" algn="l" defTabSz="914347" rtl="0" eaLnBrk="1" latinLnBrk="0" hangingPunct="1">
      <a:defRPr kumimoji="1" sz="1200" kern="1200">
        <a:solidFill>
          <a:schemeClr val="tx1"/>
        </a:solidFill>
        <a:latin typeface="+mn-lt"/>
        <a:ea typeface="+mn-ea"/>
        <a:cs typeface="+mn-cs"/>
      </a:defRPr>
    </a:lvl2pPr>
    <a:lvl3pPr marL="914347" algn="l" defTabSz="914347" rtl="0" eaLnBrk="1" latinLnBrk="0" hangingPunct="1">
      <a:defRPr kumimoji="1" sz="1200" kern="1200">
        <a:solidFill>
          <a:schemeClr val="tx1"/>
        </a:solidFill>
        <a:latin typeface="+mn-lt"/>
        <a:ea typeface="+mn-ea"/>
        <a:cs typeface="+mn-cs"/>
      </a:defRPr>
    </a:lvl3pPr>
    <a:lvl4pPr marL="1371520" algn="l" defTabSz="914347" rtl="0" eaLnBrk="1" latinLnBrk="0" hangingPunct="1">
      <a:defRPr kumimoji="1" sz="1200" kern="1200">
        <a:solidFill>
          <a:schemeClr val="tx1"/>
        </a:solidFill>
        <a:latin typeface="+mn-lt"/>
        <a:ea typeface="+mn-ea"/>
        <a:cs typeface="+mn-cs"/>
      </a:defRPr>
    </a:lvl4pPr>
    <a:lvl5pPr marL="1828694" algn="l" defTabSz="914347" rtl="0" eaLnBrk="1" latinLnBrk="0" hangingPunct="1">
      <a:defRPr kumimoji="1" sz="1200" kern="1200">
        <a:solidFill>
          <a:schemeClr val="tx1"/>
        </a:solidFill>
        <a:latin typeface="+mn-lt"/>
        <a:ea typeface="+mn-ea"/>
        <a:cs typeface="+mn-cs"/>
      </a:defRPr>
    </a:lvl5pPr>
    <a:lvl6pPr marL="2285866" algn="l" defTabSz="914347" rtl="0" eaLnBrk="1" latinLnBrk="0" hangingPunct="1">
      <a:defRPr kumimoji="1" sz="1200" kern="1200">
        <a:solidFill>
          <a:schemeClr val="tx1"/>
        </a:solidFill>
        <a:latin typeface="+mn-lt"/>
        <a:ea typeface="+mn-ea"/>
        <a:cs typeface="+mn-cs"/>
      </a:defRPr>
    </a:lvl6pPr>
    <a:lvl7pPr marL="2743041" algn="l" defTabSz="914347" rtl="0" eaLnBrk="1" latinLnBrk="0" hangingPunct="1">
      <a:defRPr kumimoji="1" sz="1200" kern="1200">
        <a:solidFill>
          <a:schemeClr val="tx1"/>
        </a:solidFill>
        <a:latin typeface="+mn-lt"/>
        <a:ea typeface="+mn-ea"/>
        <a:cs typeface="+mn-cs"/>
      </a:defRPr>
    </a:lvl7pPr>
    <a:lvl8pPr marL="3200214" algn="l" defTabSz="914347" rtl="0" eaLnBrk="1" latinLnBrk="0" hangingPunct="1">
      <a:defRPr kumimoji="1" sz="1200" kern="1200">
        <a:solidFill>
          <a:schemeClr val="tx1"/>
        </a:solidFill>
        <a:latin typeface="+mn-lt"/>
        <a:ea typeface="+mn-ea"/>
        <a:cs typeface="+mn-cs"/>
      </a:defRPr>
    </a:lvl8pPr>
    <a:lvl9pPr marL="3657388" algn="l" defTabSz="914347"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8"/>
            <a:ext cx="5143500" cy="2391656"/>
          </a:xfrm>
        </p:spPr>
        <p:txBody>
          <a:bodyPr/>
          <a:lstStyle>
            <a:lvl1pPr marL="0" indent="0" algn="ctr">
              <a:buNone/>
              <a:defRPr sz="1800"/>
            </a:lvl1pPr>
            <a:lvl2pPr marL="342880" indent="0" algn="ctr">
              <a:buNone/>
              <a:defRPr sz="1500"/>
            </a:lvl2pPr>
            <a:lvl3pPr marL="685760" indent="0" algn="ctr">
              <a:buNone/>
              <a:defRPr sz="1350"/>
            </a:lvl3pPr>
            <a:lvl4pPr marL="1028642" indent="0" algn="ctr">
              <a:buNone/>
              <a:defRPr sz="1200"/>
            </a:lvl4pPr>
            <a:lvl5pPr marL="1371522" indent="0" algn="ctr">
              <a:buNone/>
              <a:defRPr sz="1200"/>
            </a:lvl5pPr>
            <a:lvl6pPr marL="1714402" indent="0" algn="ctr">
              <a:buNone/>
              <a:defRPr sz="1200"/>
            </a:lvl6pPr>
            <a:lvl7pPr marL="2057282" indent="0" algn="ctr">
              <a:buNone/>
              <a:defRPr sz="1200"/>
            </a:lvl7pPr>
            <a:lvl8pPr marL="2400163" indent="0" algn="ctr">
              <a:buNone/>
              <a:defRPr sz="1200"/>
            </a:lvl8pPr>
            <a:lvl9pPr marL="2743044"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2021/8/25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3691393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2021/8/25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923736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7"/>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7"/>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2021/8/25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866599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2021/8/25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42043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21"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21" y="6629229"/>
            <a:ext cx="5915025" cy="2166937"/>
          </a:xfrm>
        </p:spPr>
        <p:txBody>
          <a:bodyPr/>
          <a:lstStyle>
            <a:lvl1pPr marL="0" indent="0">
              <a:buNone/>
              <a:defRPr sz="1800">
                <a:solidFill>
                  <a:schemeClr val="tx1"/>
                </a:solidFill>
              </a:defRPr>
            </a:lvl1pPr>
            <a:lvl2pPr marL="342880" indent="0">
              <a:buNone/>
              <a:defRPr sz="1500">
                <a:solidFill>
                  <a:schemeClr val="tx1">
                    <a:tint val="75000"/>
                  </a:schemeClr>
                </a:solidFill>
              </a:defRPr>
            </a:lvl2pPr>
            <a:lvl3pPr marL="685760" indent="0">
              <a:buNone/>
              <a:defRPr sz="1350">
                <a:solidFill>
                  <a:schemeClr val="tx1">
                    <a:tint val="75000"/>
                  </a:schemeClr>
                </a:solidFill>
              </a:defRPr>
            </a:lvl3pPr>
            <a:lvl4pPr marL="1028642" indent="0">
              <a:buNone/>
              <a:defRPr sz="1200">
                <a:solidFill>
                  <a:schemeClr val="tx1">
                    <a:tint val="75000"/>
                  </a:schemeClr>
                </a:solidFill>
              </a:defRPr>
            </a:lvl4pPr>
            <a:lvl5pPr marL="1371522" indent="0">
              <a:buNone/>
              <a:defRPr sz="1200">
                <a:solidFill>
                  <a:schemeClr val="tx1">
                    <a:tint val="75000"/>
                  </a:schemeClr>
                </a:solidFill>
              </a:defRPr>
            </a:lvl5pPr>
            <a:lvl6pPr marL="1714402" indent="0">
              <a:buNone/>
              <a:defRPr sz="1200">
                <a:solidFill>
                  <a:schemeClr val="tx1">
                    <a:tint val="75000"/>
                  </a:schemeClr>
                </a:solidFill>
              </a:defRPr>
            </a:lvl6pPr>
            <a:lvl7pPr marL="2057282" indent="0">
              <a:buNone/>
              <a:defRPr sz="1200">
                <a:solidFill>
                  <a:schemeClr val="tx1">
                    <a:tint val="75000"/>
                  </a:schemeClr>
                </a:solidFill>
              </a:defRPr>
            </a:lvl7pPr>
            <a:lvl8pPr marL="2400163" indent="0">
              <a:buNone/>
              <a:defRPr sz="1200">
                <a:solidFill>
                  <a:schemeClr val="tx1">
                    <a:tint val="75000"/>
                  </a:schemeClr>
                </a:solidFill>
              </a:defRPr>
            </a:lvl8pPr>
            <a:lvl9pPr marL="2743044"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2021/8/25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913864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2021/8/25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600796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6" y="527406"/>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50"/>
            <a:ext cx="2901255" cy="1190095"/>
          </a:xfrm>
        </p:spPr>
        <p:txBody>
          <a:bodyPr anchor="b"/>
          <a:lstStyle>
            <a:lvl1pPr marL="0" indent="0">
              <a:buNone/>
              <a:defRPr sz="1800" b="1"/>
            </a:lvl1pPr>
            <a:lvl2pPr marL="342880" indent="0">
              <a:buNone/>
              <a:defRPr sz="1500" b="1"/>
            </a:lvl2pPr>
            <a:lvl3pPr marL="685760" indent="0">
              <a:buNone/>
              <a:defRPr sz="1350" b="1"/>
            </a:lvl3pPr>
            <a:lvl4pPr marL="1028642" indent="0">
              <a:buNone/>
              <a:defRPr sz="1200" b="1"/>
            </a:lvl4pPr>
            <a:lvl5pPr marL="1371522" indent="0">
              <a:buNone/>
              <a:defRPr sz="1200" b="1"/>
            </a:lvl5pPr>
            <a:lvl6pPr marL="1714402" indent="0">
              <a:buNone/>
              <a:defRPr sz="1200" b="1"/>
            </a:lvl6pPr>
            <a:lvl7pPr marL="2057282" indent="0">
              <a:buNone/>
              <a:defRPr sz="1200" b="1"/>
            </a:lvl7pPr>
            <a:lvl8pPr marL="2400163" indent="0">
              <a:buNone/>
              <a:defRPr sz="1200" b="1"/>
            </a:lvl8pPr>
            <a:lvl9pPr marL="2743044"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5"/>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8" y="2428350"/>
            <a:ext cx="2915543" cy="1190095"/>
          </a:xfrm>
        </p:spPr>
        <p:txBody>
          <a:bodyPr anchor="b"/>
          <a:lstStyle>
            <a:lvl1pPr marL="0" indent="0">
              <a:buNone/>
              <a:defRPr sz="1800" b="1"/>
            </a:lvl1pPr>
            <a:lvl2pPr marL="342880" indent="0">
              <a:buNone/>
              <a:defRPr sz="1500" b="1"/>
            </a:lvl2pPr>
            <a:lvl3pPr marL="685760" indent="0">
              <a:buNone/>
              <a:defRPr sz="1350" b="1"/>
            </a:lvl3pPr>
            <a:lvl4pPr marL="1028642" indent="0">
              <a:buNone/>
              <a:defRPr sz="1200" b="1"/>
            </a:lvl4pPr>
            <a:lvl5pPr marL="1371522" indent="0">
              <a:buNone/>
              <a:defRPr sz="1200" b="1"/>
            </a:lvl5pPr>
            <a:lvl6pPr marL="1714402" indent="0">
              <a:buNone/>
              <a:defRPr sz="1200" b="1"/>
            </a:lvl6pPr>
            <a:lvl7pPr marL="2057282" indent="0">
              <a:buNone/>
              <a:defRPr sz="1200" b="1"/>
            </a:lvl7pPr>
            <a:lvl8pPr marL="2400163" indent="0">
              <a:buNone/>
              <a:defRPr sz="1200" b="1"/>
            </a:lvl8pPr>
            <a:lvl9pPr marL="2743044"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8" y="3618445"/>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F79AE35-97DE-439F-9D48-3C74064CEEB5}" type="datetimeFigureOut">
              <a:rPr kumimoji="1" lang="ja-JP" altLang="en-US" smtClean="0"/>
              <a:t>2021/8/25</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78795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F79AE35-97DE-439F-9D48-3C74064CEEB5}" type="datetimeFigureOut">
              <a:rPr kumimoji="1" lang="ja-JP" altLang="en-US" smtClean="0"/>
              <a:t>2021/8/25</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772472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9AE35-97DE-439F-9D48-3C74064CEEB5}" type="datetimeFigureOut">
              <a:rPr kumimoji="1" lang="ja-JP" altLang="en-US" smtClean="0"/>
              <a:t>2021/8/25</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70248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8" y="1426284"/>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0" indent="0">
              <a:buNone/>
              <a:defRPr sz="1050"/>
            </a:lvl2pPr>
            <a:lvl3pPr marL="685760" indent="0">
              <a:buNone/>
              <a:defRPr sz="900"/>
            </a:lvl3pPr>
            <a:lvl4pPr marL="1028642" indent="0">
              <a:buNone/>
              <a:defRPr sz="750"/>
            </a:lvl4pPr>
            <a:lvl5pPr marL="1371522" indent="0">
              <a:buNone/>
              <a:defRPr sz="750"/>
            </a:lvl5pPr>
            <a:lvl6pPr marL="1714402" indent="0">
              <a:buNone/>
              <a:defRPr sz="750"/>
            </a:lvl6pPr>
            <a:lvl7pPr marL="2057282" indent="0">
              <a:buNone/>
              <a:defRPr sz="750"/>
            </a:lvl7pPr>
            <a:lvl8pPr marL="2400163" indent="0">
              <a:buNone/>
              <a:defRPr sz="750"/>
            </a:lvl8pPr>
            <a:lvl9pPr marL="2743044"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2021/8/25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310672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8" y="1426284"/>
            <a:ext cx="3471863" cy="7039681"/>
          </a:xfrm>
        </p:spPr>
        <p:txBody>
          <a:bodyPr anchor="t"/>
          <a:lstStyle>
            <a:lvl1pPr marL="0" indent="0">
              <a:buNone/>
              <a:defRPr sz="2400"/>
            </a:lvl1pPr>
            <a:lvl2pPr marL="342880" indent="0">
              <a:buNone/>
              <a:defRPr sz="2100"/>
            </a:lvl2pPr>
            <a:lvl3pPr marL="685760" indent="0">
              <a:buNone/>
              <a:defRPr sz="1800"/>
            </a:lvl3pPr>
            <a:lvl4pPr marL="1028642" indent="0">
              <a:buNone/>
              <a:defRPr sz="1500"/>
            </a:lvl4pPr>
            <a:lvl5pPr marL="1371522" indent="0">
              <a:buNone/>
              <a:defRPr sz="1500"/>
            </a:lvl5pPr>
            <a:lvl6pPr marL="1714402" indent="0">
              <a:buNone/>
              <a:defRPr sz="1500"/>
            </a:lvl6pPr>
            <a:lvl7pPr marL="2057282" indent="0">
              <a:buNone/>
              <a:defRPr sz="1500"/>
            </a:lvl7pPr>
            <a:lvl8pPr marL="2400163" indent="0">
              <a:buNone/>
              <a:defRPr sz="1500"/>
            </a:lvl8pPr>
            <a:lvl9pPr marL="2743044"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0" indent="0">
              <a:buNone/>
              <a:defRPr sz="1050"/>
            </a:lvl2pPr>
            <a:lvl3pPr marL="685760" indent="0">
              <a:buNone/>
              <a:defRPr sz="900"/>
            </a:lvl3pPr>
            <a:lvl4pPr marL="1028642" indent="0">
              <a:buNone/>
              <a:defRPr sz="750"/>
            </a:lvl4pPr>
            <a:lvl5pPr marL="1371522" indent="0">
              <a:buNone/>
              <a:defRPr sz="750"/>
            </a:lvl5pPr>
            <a:lvl6pPr marL="1714402" indent="0">
              <a:buNone/>
              <a:defRPr sz="750"/>
            </a:lvl6pPr>
            <a:lvl7pPr marL="2057282" indent="0">
              <a:buNone/>
              <a:defRPr sz="750"/>
            </a:lvl7pPr>
            <a:lvl8pPr marL="2400163" indent="0">
              <a:buNone/>
              <a:defRPr sz="750"/>
            </a:lvl8pPr>
            <a:lvl9pPr marL="2743044"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2021/8/25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17012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2" y="527406"/>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92"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F79AE35-97DE-439F-9D48-3C74064CEEB5}" type="datetimeFigureOut">
              <a:rPr kumimoji="1" lang="ja-JP" altLang="en-US" smtClean="0"/>
              <a:t>2021/8/25</a:t>
            </a:fld>
            <a:endParaRPr kumimoji="1" lang="ja-JP" altLang="en-US" dirty="0"/>
          </a:p>
        </p:txBody>
      </p:sp>
      <p:sp>
        <p:nvSpPr>
          <p:cNvPr id="5" name="Footer Placeholder 4"/>
          <p:cNvSpPr>
            <a:spLocks noGrp="1"/>
          </p:cNvSpPr>
          <p:nvPr>
            <p:ph type="ftr" sz="quarter" idx="3"/>
          </p:nvPr>
        </p:nvSpPr>
        <p:spPr>
          <a:xfrm>
            <a:off x="2271717"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179139128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76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0" indent="-171440" algn="l" defTabSz="68576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21" indent="-171440" algn="l" defTabSz="68576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02" indent="-171440" algn="l" defTabSz="68576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082"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2962"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843"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2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0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48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60" rtl="0" eaLnBrk="1" latinLnBrk="0" hangingPunct="1">
        <a:defRPr kumimoji="1" sz="1350" kern="1200">
          <a:solidFill>
            <a:schemeClr val="tx1"/>
          </a:solidFill>
          <a:latin typeface="+mn-lt"/>
          <a:ea typeface="+mn-ea"/>
          <a:cs typeface="+mn-cs"/>
        </a:defRPr>
      </a:lvl1pPr>
      <a:lvl2pPr marL="342880" algn="l" defTabSz="685760" rtl="0" eaLnBrk="1" latinLnBrk="0" hangingPunct="1">
        <a:defRPr kumimoji="1" sz="1350" kern="1200">
          <a:solidFill>
            <a:schemeClr val="tx1"/>
          </a:solidFill>
          <a:latin typeface="+mn-lt"/>
          <a:ea typeface="+mn-ea"/>
          <a:cs typeface="+mn-cs"/>
        </a:defRPr>
      </a:lvl2pPr>
      <a:lvl3pPr marL="685760" algn="l" defTabSz="685760" rtl="0" eaLnBrk="1" latinLnBrk="0" hangingPunct="1">
        <a:defRPr kumimoji="1" sz="1350" kern="1200">
          <a:solidFill>
            <a:schemeClr val="tx1"/>
          </a:solidFill>
          <a:latin typeface="+mn-lt"/>
          <a:ea typeface="+mn-ea"/>
          <a:cs typeface="+mn-cs"/>
        </a:defRPr>
      </a:lvl3pPr>
      <a:lvl4pPr marL="1028642" algn="l" defTabSz="685760" rtl="0" eaLnBrk="1" latinLnBrk="0" hangingPunct="1">
        <a:defRPr kumimoji="1" sz="1350" kern="1200">
          <a:solidFill>
            <a:schemeClr val="tx1"/>
          </a:solidFill>
          <a:latin typeface="+mn-lt"/>
          <a:ea typeface="+mn-ea"/>
          <a:cs typeface="+mn-cs"/>
        </a:defRPr>
      </a:lvl4pPr>
      <a:lvl5pPr marL="1371522" algn="l" defTabSz="685760" rtl="0" eaLnBrk="1" latinLnBrk="0" hangingPunct="1">
        <a:defRPr kumimoji="1" sz="1350" kern="1200">
          <a:solidFill>
            <a:schemeClr val="tx1"/>
          </a:solidFill>
          <a:latin typeface="+mn-lt"/>
          <a:ea typeface="+mn-ea"/>
          <a:cs typeface="+mn-cs"/>
        </a:defRPr>
      </a:lvl5pPr>
      <a:lvl6pPr marL="1714402" algn="l" defTabSz="685760" rtl="0" eaLnBrk="1" latinLnBrk="0" hangingPunct="1">
        <a:defRPr kumimoji="1" sz="1350" kern="1200">
          <a:solidFill>
            <a:schemeClr val="tx1"/>
          </a:solidFill>
          <a:latin typeface="+mn-lt"/>
          <a:ea typeface="+mn-ea"/>
          <a:cs typeface="+mn-cs"/>
        </a:defRPr>
      </a:lvl6pPr>
      <a:lvl7pPr marL="2057282" algn="l" defTabSz="685760" rtl="0" eaLnBrk="1" latinLnBrk="0" hangingPunct="1">
        <a:defRPr kumimoji="1" sz="1350" kern="1200">
          <a:solidFill>
            <a:schemeClr val="tx1"/>
          </a:solidFill>
          <a:latin typeface="+mn-lt"/>
          <a:ea typeface="+mn-ea"/>
          <a:cs typeface="+mn-cs"/>
        </a:defRPr>
      </a:lvl7pPr>
      <a:lvl8pPr marL="2400163" algn="l" defTabSz="685760" rtl="0" eaLnBrk="1" latinLnBrk="0" hangingPunct="1">
        <a:defRPr kumimoji="1" sz="1350" kern="1200">
          <a:solidFill>
            <a:schemeClr val="tx1"/>
          </a:solidFill>
          <a:latin typeface="+mn-lt"/>
          <a:ea typeface="+mn-ea"/>
          <a:cs typeface="+mn-cs"/>
        </a:defRPr>
      </a:lvl8pPr>
      <a:lvl9pPr marL="2743044" algn="l" defTabSz="68576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2.xml"/><Relationship Id="rId5" Type="http://schemas.openxmlformats.org/officeDocument/2006/relationships/image" Target="../media/image22.wmf"/><Relationship Id="rId4" Type="http://schemas.openxmlformats.org/officeDocument/2006/relationships/image" Target="../media/image21.wmf"/></Relationships>
</file>

<file path=ppt/slides/_rels/slide11.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2.xml"/><Relationship Id="rId5" Type="http://schemas.openxmlformats.org/officeDocument/2006/relationships/image" Target="../media/image28.wmf"/><Relationship Id="rId4" Type="http://schemas.openxmlformats.org/officeDocument/2006/relationships/image" Target="../media/image27.wmf"/></Relationships>
</file>

<file path=ppt/slides/_rels/slide13.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7.xml"/><Relationship Id="rId5" Type="http://schemas.openxmlformats.org/officeDocument/2006/relationships/image" Target="../media/image32.wmf"/><Relationship Id="rId4" Type="http://schemas.openxmlformats.org/officeDocument/2006/relationships/image" Target="../media/image31.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7.xml"/><Relationship Id="rId4" Type="http://schemas.openxmlformats.org/officeDocument/2006/relationships/image" Target="../media/image13.wmf"/></Relationships>
</file>

<file path=ppt/slides/_rels/slide6.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72616" y="698401"/>
            <a:ext cx="6209731" cy="774493"/>
          </a:xfrm>
        </p:spPr>
        <p:txBody>
          <a:bodyPr>
            <a:normAutofit lnSpcReduction="10000"/>
          </a:bodyPr>
          <a:lstStyle/>
          <a:p>
            <a:pPr marL="0" indent="0">
              <a:buNone/>
            </a:pPr>
            <a:r>
              <a:rPr lang="ja-JP" altLang="en-US" sz="1400" b="1" dirty="0">
                <a:solidFill>
                  <a:srgbClr val="0070C0"/>
                </a:solidFill>
                <a:latin typeface="メイリオ" panose="020B0604030504040204" pitchFamily="50" charset="-128"/>
                <a:ea typeface="メイリオ" panose="020B0604030504040204" pitchFamily="50" charset="-128"/>
              </a:rPr>
              <a:t>目標像・使命</a:t>
            </a:r>
            <a:endParaRPr lang="en-US" altLang="ja-JP" sz="1400" b="1" dirty="0">
              <a:solidFill>
                <a:srgbClr val="0070C0"/>
              </a:solidFill>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大阪経済の活性化と豊かで安定した市民生活を支える大阪港の実現のため、港湾機能の強化、都市環境の保全並びに臨海地域の活性化に資する施策を、重点的、効果的に進めます。</a:t>
            </a:r>
            <a:endParaRPr lang="en-US" altLang="ja-JP" sz="1200"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136177" y="8371085"/>
            <a:ext cx="6585388" cy="615553"/>
          </a:xfrm>
          <a:prstGeom prst="rect">
            <a:avLst/>
          </a:prstGeom>
          <a:noFill/>
        </p:spPr>
        <p:txBody>
          <a:bodyPr wrap="square" rtlCol="0">
            <a:spAutoFit/>
          </a:bodyPr>
          <a:lstStyle/>
          <a:p>
            <a:r>
              <a:rPr lang="ja-JP" altLang="en-US" sz="1400" b="1" dirty="0">
                <a:solidFill>
                  <a:srgbClr val="0070C0"/>
                </a:solidFill>
                <a:latin typeface="メイリオ" panose="020B0604030504040204" pitchFamily="50" charset="-128"/>
                <a:ea typeface="メイリオ" panose="020B0604030504040204" pitchFamily="50" charset="-128"/>
              </a:rPr>
              <a:t>港湾施設提供事業</a:t>
            </a:r>
            <a:endParaRPr lang="en-US" altLang="ja-JP" sz="1400" b="1" dirty="0">
              <a:solidFill>
                <a:srgbClr val="0070C0"/>
              </a:solidFill>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港湾機能を効率的に発揮させるために必要な埠頭用地、上屋、荷役機械等を整備しています。</a:t>
            </a:r>
          </a:p>
        </p:txBody>
      </p:sp>
      <p:sp>
        <p:nvSpPr>
          <p:cNvPr id="5" name="テキスト ボックス 4"/>
          <p:cNvSpPr txBox="1"/>
          <p:nvPr/>
        </p:nvSpPr>
        <p:spPr>
          <a:xfrm>
            <a:off x="136183" y="9091706"/>
            <a:ext cx="6585387" cy="615553"/>
          </a:xfrm>
          <a:prstGeom prst="rect">
            <a:avLst/>
          </a:prstGeom>
          <a:noFill/>
        </p:spPr>
        <p:txBody>
          <a:bodyPr wrap="square" rtlCol="0">
            <a:spAutoFit/>
          </a:bodyPr>
          <a:lstStyle/>
          <a:p>
            <a:r>
              <a:rPr lang="ja-JP" altLang="en-US" sz="1400" b="1" dirty="0">
                <a:solidFill>
                  <a:srgbClr val="0070C0"/>
                </a:solidFill>
                <a:latin typeface="メイリオ" panose="020B0604030504040204" pitchFamily="50" charset="-128"/>
                <a:ea typeface="メイリオ" panose="020B0604030504040204" pitchFamily="50" charset="-128"/>
              </a:rPr>
              <a:t>大阪港埋立事業</a:t>
            </a:r>
            <a:endParaRPr lang="en-US" altLang="ja-JP" sz="1400" b="1" dirty="0">
              <a:solidFill>
                <a:srgbClr val="0070C0"/>
              </a:solidFill>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流通施設用地や保管施設用地等物流の効率化に資するものや都市機能用地等を造成しています。</a:t>
            </a:r>
          </a:p>
        </p:txBody>
      </p:sp>
      <p:sp>
        <p:nvSpPr>
          <p:cNvPr id="11"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fontScale="92500"/>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3"/>
            </a:pPr>
            <a:r>
              <a:rPr lang="ja-JP" altLang="en-US" sz="1600" b="1" dirty="0">
                <a:latin typeface="メイリオ" panose="020B0604030504040204" pitchFamily="50" charset="-128"/>
                <a:ea typeface="メイリオ" panose="020B0604030504040204" pitchFamily="50" charset="-128"/>
              </a:rPr>
              <a:t>港営事業会計について</a:t>
            </a:r>
          </a:p>
        </p:txBody>
      </p:sp>
      <p:sp>
        <p:nvSpPr>
          <p:cNvPr id="12" name="テキスト ボックス 11"/>
          <p:cNvSpPr txBox="1"/>
          <p:nvPr/>
        </p:nvSpPr>
        <p:spPr>
          <a:xfrm>
            <a:off x="6589978" y="9690556"/>
            <a:ext cx="287258"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ja-JP" altLang="en-US" sz="800" dirty="0">
                <a:latin typeface="メイリオ" panose="020B0604030504040204" pitchFamily="50" charset="-128"/>
                <a:ea typeface="メイリオ" panose="020B0604030504040204" pitchFamily="50" charset="-128"/>
              </a:rPr>
              <a:t>４</a:t>
            </a:r>
          </a:p>
        </p:txBody>
      </p:sp>
      <p:sp>
        <p:nvSpPr>
          <p:cNvPr id="10" name="正方形/長方形 9"/>
          <p:cNvSpPr/>
          <p:nvPr/>
        </p:nvSpPr>
        <p:spPr>
          <a:xfrm>
            <a:off x="192160" y="625845"/>
            <a:ext cx="6473680" cy="847049"/>
          </a:xfrm>
          <a:prstGeom prst="rect">
            <a:avLst/>
          </a:prstGeom>
          <a:solidFill>
            <a:schemeClr val="accent1">
              <a:lumMod val="20000"/>
              <a:lumOff val="80000"/>
              <a:alpha val="23000"/>
            </a:schemeClr>
          </a:solidFill>
          <a:ln>
            <a:solidFill>
              <a:schemeClr val="accent1">
                <a:lumMod val="20000"/>
                <a:lumOff val="80000"/>
                <a:alpha val="2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8" name="直線コネクタ 7"/>
          <p:cNvCxnSpPr/>
          <p:nvPr/>
        </p:nvCxnSpPr>
        <p:spPr>
          <a:xfrm>
            <a:off x="1760902" y="8507283"/>
            <a:ext cx="4912145"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554453" y="9220907"/>
            <a:ext cx="5123171"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73037" y="1616865"/>
            <a:ext cx="6585387" cy="646331"/>
          </a:xfrm>
          <a:prstGeom prst="rect">
            <a:avLst/>
          </a:prstGeom>
          <a:noFill/>
        </p:spPr>
        <p:txBody>
          <a:bodyPr wrap="square" rtlCol="0">
            <a:spAutoFit/>
          </a:bodyPr>
          <a:lstStyle/>
          <a:p>
            <a:pPr>
              <a:lnSpc>
                <a:spcPct val="150000"/>
              </a:lnSpc>
            </a:pPr>
            <a:r>
              <a:rPr lang="ja-JP" altLang="en-US" sz="1200" b="1" dirty="0">
                <a:latin typeface="メイリオ" panose="020B0604030504040204" pitchFamily="50" charset="-128"/>
                <a:ea typeface="メイリオ" panose="020B0604030504040204" pitchFamily="50" charset="-128"/>
              </a:rPr>
              <a:t>令和２年度決算状況</a:t>
            </a:r>
            <a:endParaRPr lang="en-US" altLang="ja-JP" sz="1200" b="1" dirty="0">
              <a:latin typeface="メイリオ" panose="020B0604030504040204" pitchFamily="50" charset="-128"/>
              <a:ea typeface="メイリオ" panose="020B0604030504040204" pitchFamily="50" charset="-128"/>
            </a:endParaRPr>
          </a:p>
          <a:p>
            <a:pPr>
              <a:lnSpc>
                <a:spcPct val="150000"/>
              </a:lnSpc>
            </a:pPr>
            <a:r>
              <a:rPr lang="ja-JP" altLang="en-US" sz="1200" b="1" dirty="0">
                <a:latin typeface="メイリオ" panose="020B0604030504040204" pitchFamily="50" charset="-128"/>
                <a:ea typeface="メイリオ" panose="020B0604030504040204" pitchFamily="50" charset="-128"/>
              </a:rPr>
              <a:t>　</a:t>
            </a:r>
            <a:r>
              <a:rPr lang="en-US" altLang="ja-JP" sz="1100" b="1" dirty="0">
                <a:solidFill>
                  <a:srgbClr val="FF0000"/>
                </a:solidFill>
                <a:latin typeface="メイリオ" panose="020B0604030504040204" pitchFamily="50" charset="-128"/>
                <a:ea typeface="メイリオ" panose="020B0604030504040204" pitchFamily="50" charset="-128"/>
              </a:rPr>
              <a:t>※</a:t>
            </a:r>
            <a:r>
              <a:rPr lang="ja-JP" altLang="en-US" sz="1100" b="1" dirty="0">
                <a:solidFill>
                  <a:srgbClr val="FF0000"/>
                </a:solidFill>
                <a:latin typeface="メイリオ" panose="020B0604030504040204" pitchFamily="50" charset="-128"/>
                <a:ea typeface="メイリオ" panose="020B0604030504040204" pitchFamily="50" charset="-128"/>
              </a:rPr>
              <a:t>港湾施設提供事業と大阪港埋立事業との間での会計内取引の金額を消去しています。</a:t>
            </a: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2616" y="2392397"/>
            <a:ext cx="3254375" cy="4635500"/>
          </a:xfrm>
          <a:prstGeom prst="rect">
            <a:avLst/>
          </a:prstGeom>
        </p:spPr>
      </p:pic>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6991" y="2533357"/>
            <a:ext cx="3249613" cy="4630738"/>
          </a:xfrm>
          <a:prstGeom prst="rect">
            <a:avLst/>
          </a:prstGeom>
        </p:spPr>
      </p:pic>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908" y="6869753"/>
            <a:ext cx="6765925" cy="1508125"/>
          </a:xfrm>
          <a:prstGeom prst="rect">
            <a:avLst/>
          </a:prstGeom>
        </p:spPr>
      </p:pic>
    </p:spTree>
    <p:extLst>
      <p:ext uri="{BB962C8B-B14F-4D97-AF65-F5344CB8AC3E}">
        <p14:creationId xmlns:p14="http://schemas.microsoft.com/office/powerpoint/2010/main" val="259335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 y="346623"/>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a:pPr>
            <a:r>
              <a:rPr lang="ja-JP" altLang="en-US" sz="1600" b="1" dirty="0">
                <a:latin typeface="メイリオ" panose="020B0604030504040204" pitchFamily="50" charset="-128"/>
                <a:ea typeface="メイリオ" panose="020B0604030504040204" pitchFamily="50" charset="-128"/>
              </a:rPr>
              <a:t>港湾施設提供事業</a:t>
            </a:r>
          </a:p>
        </p:txBody>
      </p:sp>
      <p:sp>
        <p:nvSpPr>
          <p:cNvPr id="9" name="タイトル 1"/>
          <p:cNvSpPr txBox="1">
            <a:spLocks/>
          </p:cNvSpPr>
          <p:nvPr/>
        </p:nvSpPr>
        <p:spPr>
          <a:xfrm>
            <a:off x="93304" y="1034119"/>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a:pPr>
            <a:r>
              <a:rPr lang="ja-JP" altLang="en-US" sz="1600" b="1" dirty="0">
                <a:solidFill>
                  <a:srgbClr val="0070C0"/>
                </a:solidFill>
                <a:latin typeface="メイリオ" panose="020B0604030504040204" pitchFamily="50" charset="-128"/>
                <a:ea typeface="メイリオ" panose="020B0604030504040204" pitchFamily="50" charset="-128"/>
              </a:rPr>
              <a:t>収益性</a:t>
            </a:r>
          </a:p>
        </p:txBody>
      </p:sp>
      <p:pic>
        <p:nvPicPr>
          <p:cNvPr id="15" name="図 14"/>
          <p:cNvPicPr>
            <a:picLocks noChangeAspect="1"/>
          </p:cNvPicPr>
          <p:nvPr/>
        </p:nvPicPr>
        <p:blipFill>
          <a:blip r:embed="rId2"/>
          <a:stretch>
            <a:fillRect/>
          </a:stretch>
        </p:blipFill>
        <p:spPr>
          <a:xfrm>
            <a:off x="102405" y="4680383"/>
            <a:ext cx="4118785" cy="381938"/>
          </a:xfrm>
          <a:prstGeom prst="rect">
            <a:avLst/>
          </a:prstGeom>
        </p:spPr>
      </p:pic>
      <p:pic>
        <p:nvPicPr>
          <p:cNvPr id="16" name="図 15"/>
          <p:cNvPicPr>
            <a:picLocks noChangeAspect="1"/>
          </p:cNvPicPr>
          <p:nvPr/>
        </p:nvPicPr>
        <p:blipFill>
          <a:blip r:embed="rId3"/>
          <a:stretch>
            <a:fillRect/>
          </a:stretch>
        </p:blipFill>
        <p:spPr>
          <a:xfrm>
            <a:off x="90235" y="8907730"/>
            <a:ext cx="2891333" cy="381938"/>
          </a:xfrm>
          <a:prstGeom prst="rect">
            <a:avLst/>
          </a:prstGeom>
        </p:spPr>
      </p:pic>
      <p:sp>
        <p:nvSpPr>
          <p:cNvPr id="1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8" name="テキスト ボックス 17"/>
          <p:cNvSpPr txBox="1"/>
          <p:nvPr/>
        </p:nvSpPr>
        <p:spPr>
          <a:xfrm>
            <a:off x="-12825" y="970097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13</a:t>
            </a:r>
            <a:endParaRPr lang="ja-JP" altLang="en-US" sz="800"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93741" y="5001936"/>
            <a:ext cx="6660000" cy="490519"/>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当該年度において、営業費用が営業収益によってどの程度賄われているかを示すものである。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数値が</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％未満の場合、営業損失が生じていることを意味する。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90235" y="9247905"/>
            <a:ext cx="6660000" cy="490519"/>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当該年度において、経常費用が経常収益によってどの程度賄われているかを示すものである。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数値が</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％未満の場合、経常損失が生じていることを意味する。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326993" y="724321"/>
            <a:ext cx="4852610" cy="307777"/>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kumimoji="1" lang="ja-JP" altLang="en-US" sz="1400" b="1" dirty="0">
                <a:solidFill>
                  <a:srgbClr val="FF0000"/>
                </a:solidFill>
                <a:latin typeface="メイリオ" panose="020B0604030504040204" pitchFamily="50" charset="-128"/>
                <a:ea typeface="メイリオ" panose="020B0604030504040204" pitchFamily="50" charset="-128"/>
              </a:rPr>
              <a:t>大阪港埋立事業との会計内取引の金額を含んでいます。</a:t>
            </a:r>
          </a:p>
        </p:txBody>
      </p:sp>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2138" y="1303694"/>
            <a:ext cx="6618097" cy="3355594"/>
          </a:xfrm>
          <a:prstGeom prst="rect">
            <a:avLst/>
          </a:prstGeom>
        </p:spPr>
      </p:pic>
      <p:pic>
        <p:nvPicPr>
          <p:cNvPr id="8" name="図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235" y="5493901"/>
            <a:ext cx="6599966" cy="3382875"/>
          </a:xfrm>
          <a:prstGeom prst="rect">
            <a:avLst/>
          </a:prstGeom>
        </p:spPr>
      </p:pic>
    </p:spTree>
    <p:extLst>
      <p:ext uri="{BB962C8B-B14F-4D97-AF65-F5344CB8AC3E}">
        <p14:creationId xmlns:p14="http://schemas.microsoft.com/office/powerpoint/2010/main" val="2488140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0" y="5104702"/>
            <a:ext cx="6858000" cy="458585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a:latin typeface="メイリオ" panose="020B0604030504040204" pitchFamily="50" charset="-128"/>
                <a:ea typeface="メイリオ" panose="020B0604030504040204" pitchFamily="50" charset="-128"/>
              </a:rPr>
              <a:t>港湾施設提供事業の収益性について</a:t>
            </a:r>
            <a:endParaRPr lang="en-US" altLang="ja-JP" sz="1200" b="1"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荷役機械事業の収益性については、各指標ともに、前年度と比較して悪化しております。これは、荷役機械の稼働時間が減少したことにより営業収益が減少したことや、荷役機械の補修工事をおこなったことにより営業費用が増加したためで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上屋倉庫事業の収益性のうち、営業収支比率及び経常収支比率については、前年度と比較してほぼ横ばいとなっております。総収支比率については、前年度と比較して改善しておりますが、これは、夢洲</a:t>
            </a:r>
            <a:r>
              <a:rPr lang="en-US" altLang="ja-JP" sz="1200" dirty="0">
                <a:latin typeface="メイリオ" panose="020B0604030504040204" pitchFamily="50" charset="-128"/>
                <a:ea typeface="メイリオ" panose="020B0604030504040204" pitchFamily="50" charset="-128"/>
              </a:rPr>
              <a:t>C-12</a:t>
            </a:r>
            <a:r>
              <a:rPr lang="ja-JP" altLang="en-US" sz="1200" dirty="0">
                <a:latin typeface="メイリオ" panose="020B0604030504040204" pitchFamily="50" charset="-128"/>
                <a:ea typeface="メイリオ" panose="020B0604030504040204" pitchFamily="50" charset="-128"/>
              </a:rPr>
              <a:t>埠頭用地の国への売却などにより、固定資産売却益が増加したことなどによるものです。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これらの結果、港湾施設提供事業全体の収益性については、営業収支比率及び経常収支比率は、前年度と比較してほぼ横ばいとなっているものの、総収支比率については、前年度と比較して改善しております。しかしながら、港湾施設提供事業には依然として複数の課題が存在することから、今後とも、令和３年３月に策定した「港湾施設提供事業経営計画 </a:t>
            </a:r>
            <a:r>
              <a:rPr lang="en-US" altLang="ja-JP" sz="1200" dirty="0">
                <a:latin typeface="メイリオ" panose="020B0604030504040204" pitchFamily="50" charset="-128"/>
                <a:ea typeface="メイリオ" panose="020B0604030504040204" pitchFamily="50" charset="-128"/>
              </a:rPr>
              <a:t>Ver.4.0</a:t>
            </a:r>
            <a:r>
              <a:rPr lang="ja-JP" altLang="en-US" sz="1200" dirty="0">
                <a:latin typeface="メイリオ" panose="020B0604030504040204" pitchFamily="50" charset="-128"/>
                <a:ea typeface="メイリオ" panose="020B0604030504040204" pitchFamily="50" charset="-128"/>
              </a:rPr>
              <a:t>」を着実に進めることにより、経営改善を進め、収益性の改善に努めてまいります。</a:t>
            </a:r>
            <a:endParaRPr lang="en-US" altLang="ja-JP" sz="1200" dirty="0">
              <a:latin typeface="メイリオ" panose="020B0604030504040204" pitchFamily="50" charset="-128"/>
              <a:ea typeface="メイリオ" panose="020B0604030504040204" pitchFamily="50" charset="-128"/>
            </a:endParaRPr>
          </a:p>
          <a:p>
            <a:pPr marL="0" indent="0">
              <a:lnSpc>
                <a:spcPct val="150000"/>
              </a:lnSpc>
              <a:buNone/>
            </a:pPr>
            <a:r>
              <a:rPr lang="ja-JP" altLang="en-US" sz="1200" dirty="0">
                <a:latin typeface="メイリオ" panose="020B0604030504040204" pitchFamily="50" charset="-128"/>
                <a:ea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2"/>
          <a:stretch>
            <a:fillRect/>
          </a:stretch>
        </p:blipFill>
        <p:spPr>
          <a:xfrm>
            <a:off x="94898" y="4180935"/>
            <a:ext cx="2636750" cy="381938"/>
          </a:xfrm>
          <a:prstGeom prst="rect">
            <a:avLst/>
          </a:prstGeom>
        </p:spPr>
      </p:pic>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1" name="テキスト ボックス 10"/>
          <p:cNvSpPr txBox="1"/>
          <p:nvPr/>
        </p:nvSpPr>
        <p:spPr>
          <a:xfrm>
            <a:off x="6577153"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14</a:t>
            </a:r>
            <a:endParaRPr lang="ja-JP" altLang="en-US" sz="8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94898" y="4521929"/>
            <a:ext cx="6660000" cy="507831"/>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当該年度において、総費用が総収益によってどの程度賄われているかを示すものである。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数値が</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％未満の場合、当年度純損失が生じていることを意味する。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047" y="700313"/>
            <a:ext cx="6563702" cy="3310125"/>
          </a:xfrm>
          <a:prstGeom prst="rect">
            <a:avLst/>
          </a:prstGeom>
        </p:spPr>
      </p:pic>
    </p:spTree>
    <p:extLst>
      <p:ext uri="{BB962C8B-B14F-4D97-AF65-F5344CB8AC3E}">
        <p14:creationId xmlns:p14="http://schemas.microsoft.com/office/powerpoint/2010/main" val="3722961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93309" y="456363"/>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2"/>
            </a:pPr>
            <a:r>
              <a:rPr lang="ja-JP" altLang="en-US" sz="1600" b="1" dirty="0">
                <a:solidFill>
                  <a:srgbClr val="0070C0"/>
                </a:solidFill>
                <a:latin typeface="メイリオ" panose="020B0604030504040204" pitchFamily="50" charset="-128"/>
                <a:ea typeface="メイリオ" panose="020B0604030504040204" pitchFamily="50" charset="-128"/>
              </a:rPr>
              <a:t>安全性</a:t>
            </a:r>
          </a:p>
        </p:txBody>
      </p:sp>
      <p:pic>
        <p:nvPicPr>
          <p:cNvPr id="11" name="図 10"/>
          <p:cNvPicPr>
            <a:picLocks noChangeAspect="1"/>
          </p:cNvPicPr>
          <p:nvPr/>
        </p:nvPicPr>
        <p:blipFill>
          <a:blip r:embed="rId2"/>
          <a:stretch>
            <a:fillRect/>
          </a:stretch>
        </p:blipFill>
        <p:spPr>
          <a:xfrm>
            <a:off x="94199" y="4197107"/>
            <a:ext cx="2627658" cy="381938"/>
          </a:xfrm>
          <a:prstGeom prst="rect">
            <a:avLst/>
          </a:prstGeom>
        </p:spPr>
      </p:pic>
      <p:pic>
        <p:nvPicPr>
          <p:cNvPr id="13" name="図 12"/>
          <p:cNvPicPr>
            <a:picLocks noChangeAspect="1"/>
          </p:cNvPicPr>
          <p:nvPr/>
        </p:nvPicPr>
        <p:blipFill>
          <a:blip r:embed="rId3"/>
          <a:stretch>
            <a:fillRect/>
          </a:stretch>
        </p:blipFill>
        <p:spPr>
          <a:xfrm>
            <a:off x="91151" y="8726394"/>
            <a:ext cx="5491713" cy="381938"/>
          </a:xfrm>
          <a:prstGeom prst="rect">
            <a:avLst/>
          </a:prstGeom>
        </p:spPr>
      </p:pic>
      <p:sp>
        <p:nvSpPr>
          <p:cNvPr id="15"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6" name="テキスト ボックス 15"/>
          <p:cNvSpPr txBox="1"/>
          <p:nvPr/>
        </p:nvSpPr>
        <p:spPr>
          <a:xfrm>
            <a:off x="-12825"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15</a:t>
            </a:r>
            <a:endParaRPr lang="ja-JP" altLang="en-US" sz="8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00753" y="4529294"/>
            <a:ext cx="6660000" cy="698268"/>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短期的な支払能力を表す指標である。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１</a:t>
            </a:r>
            <a:r>
              <a:rPr kumimoji="1" lang="ja-JP" altLang="en-US" sz="900" dirty="0">
                <a:latin typeface="メイリオ" panose="020B0604030504040204" pitchFamily="50" charset="-128"/>
                <a:ea typeface="メイリオ" panose="020B0604030504040204" pitchFamily="50" charset="-128"/>
              </a:rPr>
              <a:t>年以内に現金化できる資産が、１年以内に返済すべき負債をどれだけ上回っているかを表すものであり、</a:t>
            </a:r>
            <a:r>
              <a:rPr lang="ja-JP" altLang="en-US" sz="900" dirty="0">
                <a:latin typeface="メイリオ" panose="020B0604030504040204" pitchFamily="50" charset="-128"/>
                <a:ea typeface="メイリオ" panose="020B0604030504040204" pitchFamily="50" charset="-128"/>
              </a:rPr>
              <a:t> 数値が</a:t>
            </a:r>
            <a:endParaRPr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％を上回っていれば、短期的な支払能力に問題がないと考えられる。</a:t>
            </a:r>
            <a:endParaRPr kumimoji="1" lang="ja-JP" altLang="en-US" sz="900"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91151" y="9090936"/>
            <a:ext cx="6660000" cy="507831"/>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総資本（総資産）のうちどの程度が自己資本で賄われているかを示す指標である。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値が高いほど、返済の必要がある負債の割合が少ないことを示すため、経営が安定しているといえる。</a:t>
            </a:r>
            <a:endParaRPr kumimoji="1" lang="en-US" altLang="ja-JP" sz="9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2609" y="997414"/>
            <a:ext cx="5956288" cy="3000938"/>
          </a:xfrm>
          <a:prstGeom prst="rect">
            <a:avLst/>
          </a:prstGeom>
        </p:spPr>
      </p:pic>
      <p:pic>
        <p:nvPicPr>
          <p:cNvPr id="4" name="図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9271" y="5468763"/>
            <a:ext cx="5883760" cy="2973656"/>
          </a:xfrm>
          <a:prstGeom prst="rect">
            <a:avLst/>
          </a:prstGeom>
        </p:spPr>
      </p:pic>
    </p:spTree>
    <p:extLst>
      <p:ext uri="{BB962C8B-B14F-4D97-AF65-F5344CB8AC3E}">
        <p14:creationId xmlns:p14="http://schemas.microsoft.com/office/powerpoint/2010/main" val="2977976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a:stretch>
            <a:fillRect/>
          </a:stretch>
        </p:blipFill>
        <p:spPr>
          <a:xfrm>
            <a:off x="94204" y="3798274"/>
            <a:ext cx="4964364" cy="381938"/>
          </a:xfrm>
          <a:prstGeom prst="rect">
            <a:avLst/>
          </a:prstGeom>
        </p:spPr>
      </p:pic>
      <p:sp>
        <p:nvSpPr>
          <p:cNvPr id="14" name="タイトル 1"/>
          <p:cNvSpPr txBox="1">
            <a:spLocks/>
          </p:cNvSpPr>
          <p:nvPr/>
        </p:nvSpPr>
        <p:spPr>
          <a:xfrm>
            <a:off x="4370060" y="-22932"/>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5" name="テキスト ボックス 14"/>
          <p:cNvSpPr txBox="1"/>
          <p:nvPr/>
        </p:nvSpPr>
        <p:spPr>
          <a:xfrm>
            <a:off x="6577153"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16</a:t>
            </a:r>
            <a:endParaRPr lang="ja-JP" altLang="en-US" sz="8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100758" y="8201397"/>
            <a:ext cx="6310015" cy="381938"/>
          </a:xfrm>
          <a:prstGeom prst="rect">
            <a:avLst/>
          </a:prstGeom>
        </p:spPr>
      </p:pic>
      <p:sp>
        <p:nvSpPr>
          <p:cNvPr id="12" name="テキスト ボックス 11"/>
          <p:cNvSpPr txBox="1"/>
          <p:nvPr/>
        </p:nvSpPr>
        <p:spPr>
          <a:xfrm>
            <a:off x="100758" y="4116081"/>
            <a:ext cx="6660000" cy="715581"/>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長期的な支払能力を表す指標で、固定資産がどの程度自己資本で賄われているかを示す。</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固定資産は、長期に渡って使用される資産であるため、返済義務のない自己資本での調達が望ましく、</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％を下回っ</a:t>
            </a:r>
            <a:endParaRPr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ていれば、経営は安全な水準にあると考えられる。</a:t>
            </a:r>
            <a:endParaRPr kumimoji="1" lang="ja-JP" altLang="en-US" sz="900" dirty="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100758" y="8563142"/>
            <a:ext cx="6660000" cy="1131079"/>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固定資産がどの程度自己資本もしくは長期的負債で賄われているかを示す。</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固定比率の補助的な指標であり、固定資産が、自己資本の枠内までとはいかなくとも、長期的な資本により賄われてい</a:t>
            </a:r>
            <a:endParaRPr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るかを示す。</a:t>
            </a:r>
            <a:endParaRPr lang="en-US" altLang="ja-JP" sz="900" dirty="0">
              <a:latin typeface="メイリオ" panose="020B0604030504040204" pitchFamily="50" charset="-128"/>
              <a:ea typeface="メイリオ" panose="020B0604030504040204" pitchFamily="50" charset="-128"/>
            </a:endParaRPr>
          </a:p>
          <a:p>
            <a:pPr>
              <a:lnSpc>
                <a:spcPct val="150000"/>
              </a:lnSpc>
            </a:pPr>
            <a:r>
              <a:rPr kumimoji="1" lang="ja-JP" altLang="en-US" sz="900" dirty="0">
                <a:latin typeface="メイリオ" panose="020B0604030504040204" pitchFamily="50" charset="-128"/>
                <a:ea typeface="メイリオ" panose="020B0604030504040204" pitchFamily="50" charset="-128"/>
              </a:rPr>
              <a:t>　　　値が</a:t>
            </a:r>
            <a:r>
              <a:rPr kumimoji="1" lang="en-US" altLang="ja-JP" sz="900" dirty="0">
                <a:latin typeface="メイリオ" panose="020B0604030504040204" pitchFamily="50" charset="-128"/>
                <a:ea typeface="メイリオ" panose="020B0604030504040204" pitchFamily="50" charset="-128"/>
              </a:rPr>
              <a:t>100</a:t>
            </a:r>
            <a:r>
              <a:rPr kumimoji="1" lang="ja-JP" altLang="en-US" sz="900" dirty="0">
                <a:latin typeface="メイリオ" panose="020B0604030504040204" pitchFamily="50" charset="-128"/>
                <a:ea typeface="メイリオ" panose="020B0604030504040204" pitchFamily="50" charset="-128"/>
              </a:rPr>
              <a:t>％を超えている場合、固定資産の調達に短期的な負債を充当していることとなるため、資金繰りが厳しいと判</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断される。</a:t>
            </a:r>
          </a:p>
        </p:txBody>
      </p:sp>
      <p:pic>
        <p:nvPicPr>
          <p:cNvPr id="3" name="図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2813" y="617218"/>
            <a:ext cx="5765904" cy="2900906"/>
          </a:xfrm>
          <a:prstGeom prst="rect">
            <a:avLst/>
          </a:prstGeom>
        </p:spPr>
      </p:pic>
      <p:pic>
        <p:nvPicPr>
          <p:cNvPr id="7" name="図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7009" y="5052435"/>
            <a:ext cx="5847497" cy="2928188"/>
          </a:xfrm>
          <a:prstGeom prst="rect">
            <a:avLst/>
          </a:prstGeom>
        </p:spPr>
      </p:pic>
    </p:spTree>
    <p:extLst>
      <p:ext uri="{BB962C8B-B14F-4D97-AF65-F5344CB8AC3E}">
        <p14:creationId xmlns:p14="http://schemas.microsoft.com/office/powerpoint/2010/main" val="2228633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コンテンツ プレースホルダー 2"/>
          <p:cNvSpPr txBox="1">
            <a:spLocks/>
          </p:cNvSpPr>
          <p:nvPr/>
        </p:nvSpPr>
        <p:spPr>
          <a:xfrm>
            <a:off x="0" y="1111344"/>
            <a:ext cx="6857999" cy="6105270"/>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a:latin typeface="メイリオ" panose="020B0604030504040204" pitchFamily="50" charset="-128"/>
                <a:ea typeface="メイリオ" panose="020B0604030504040204" pitchFamily="50" charset="-128"/>
              </a:rPr>
              <a:t>港湾施設提供事業の安全性について</a:t>
            </a:r>
            <a:endParaRPr lang="en-US" altLang="ja-JP" sz="1200" b="1"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港湾施設提供事業の安全性に関する指標のうち、流動比率については、平成</a:t>
            </a:r>
            <a:r>
              <a:rPr lang="en-US" altLang="ja-JP" sz="1200" dirty="0">
                <a:latin typeface="メイリオ" panose="020B0604030504040204" pitchFamily="50" charset="-128"/>
                <a:ea typeface="メイリオ" panose="020B0604030504040204" pitchFamily="50" charset="-128"/>
              </a:rPr>
              <a:t>28</a:t>
            </a:r>
            <a:r>
              <a:rPr lang="ja-JP" altLang="en-US" sz="1200" dirty="0">
                <a:latin typeface="メイリオ" panose="020B0604030504040204" pitchFamily="50" charset="-128"/>
                <a:ea typeface="メイリオ" panose="020B0604030504040204" pitchFamily="50" charset="-128"/>
              </a:rPr>
              <a:t>年度から平成</a:t>
            </a:r>
            <a:r>
              <a:rPr lang="en-US" altLang="ja-JP" sz="1200" dirty="0">
                <a:latin typeface="メイリオ" panose="020B0604030504040204" pitchFamily="50" charset="-128"/>
                <a:ea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rPr>
              <a:t>年度にかけて、</a:t>
            </a:r>
            <a:r>
              <a:rPr lang="en-US" altLang="ja-JP" sz="1200" dirty="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％をわずかに上回る状況であったものの、令和元年度に</a:t>
            </a:r>
            <a:r>
              <a:rPr lang="en-US" altLang="ja-JP" sz="1200" dirty="0">
                <a:latin typeface="メイリオ" panose="020B0604030504040204" pitchFamily="50" charset="-128"/>
                <a:ea typeface="メイリオ" panose="020B0604030504040204" pitchFamily="50" charset="-128"/>
              </a:rPr>
              <a:t>174.2</a:t>
            </a:r>
            <a:r>
              <a:rPr lang="ja-JP" altLang="en-US" sz="1200" dirty="0">
                <a:latin typeface="メイリオ" panose="020B0604030504040204" pitchFamily="50" charset="-128"/>
                <a:ea typeface="メイリオ" panose="020B0604030504040204" pitchFamily="50" charset="-128"/>
              </a:rPr>
              <a:t>％と大きく改善し、令和</a:t>
            </a:r>
            <a:r>
              <a:rPr lang="en-US" altLang="ja-JP" sz="1200" dirty="0">
                <a:latin typeface="メイリオ" panose="020B0604030504040204" pitchFamily="50" charset="-128"/>
                <a:ea typeface="メイリオ" panose="020B0604030504040204" pitchFamily="50" charset="-128"/>
              </a:rPr>
              <a:t>2</a:t>
            </a:r>
            <a:r>
              <a:rPr lang="ja-JP" altLang="en-US" sz="1200" dirty="0">
                <a:latin typeface="メイリオ" panose="020B0604030504040204" pitchFamily="50" charset="-128"/>
                <a:ea typeface="メイリオ" panose="020B0604030504040204" pitchFamily="50" charset="-128"/>
              </a:rPr>
              <a:t>年度においては</a:t>
            </a:r>
            <a:r>
              <a:rPr lang="en-US" altLang="ja-JP" sz="1200" dirty="0">
                <a:latin typeface="メイリオ" panose="020B0604030504040204" pitchFamily="50" charset="-128"/>
                <a:ea typeface="メイリオ" panose="020B0604030504040204" pitchFamily="50" charset="-128"/>
              </a:rPr>
              <a:t>298.1%</a:t>
            </a:r>
            <a:r>
              <a:rPr lang="ja-JP" altLang="en-US" sz="1200" dirty="0">
                <a:latin typeface="メイリオ" panose="020B0604030504040204" pitchFamily="50" charset="-128"/>
                <a:ea typeface="メイリオ" panose="020B0604030504040204" pitchFamily="50" charset="-128"/>
              </a:rPr>
              <a:t>と更に大きく改善しています。これは、夢洲</a:t>
            </a:r>
            <a:r>
              <a:rPr lang="en-US" altLang="ja-JP" sz="1200" dirty="0">
                <a:latin typeface="メイリオ" panose="020B0604030504040204" pitchFamily="50" charset="-128"/>
                <a:ea typeface="メイリオ" panose="020B0604030504040204" pitchFamily="50" charset="-128"/>
              </a:rPr>
              <a:t>C-12</a:t>
            </a:r>
            <a:r>
              <a:rPr lang="ja-JP" altLang="en-US" sz="1200" dirty="0">
                <a:latin typeface="メイリオ" panose="020B0604030504040204" pitchFamily="50" charset="-128"/>
                <a:ea typeface="メイリオ" panose="020B0604030504040204" pitchFamily="50" charset="-128"/>
              </a:rPr>
              <a:t>埠頭用地の国への売却などにより、当年度損益が増加したためです。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自己資本構成比率については、類似団体平均と比較すると低い値となっているものの、企業債残高の減少などにより、平成</a:t>
            </a:r>
            <a:r>
              <a:rPr lang="en-US" altLang="ja-JP" sz="1200" dirty="0">
                <a:latin typeface="メイリオ" panose="020B0604030504040204" pitchFamily="50" charset="-128"/>
                <a:ea typeface="メイリオ" panose="020B0604030504040204" pitchFamily="50" charset="-128"/>
              </a:rPr>
              <a:t>28</a:t>
            </a:r>
            <a:r>
              <a:rPr lang="ja-JP" altLang="en-US" sz="1200" dirty="0">
                <a:latin typeface="メイリオ" panose="020B0604030504040204" pitchFamily="50" charset="-128"/>
                <a:ea typeface="メイリオ" panose="020B0604030504040204" pitchFamily="50" charset="-128"/>
              </a:rPr>
              <a:t>年度以降、改善傾向であります。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固定比率については、</a:t>
            </a:r>
            <a:r>
              <a:rPr lang="en-US" altLang="ja-JP" sz="1200" dirty="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％を上回っていることから、固定資産を自己資本でカバーできていない状態となっていますが、平成</a:t>
            </a:r>
            <a:r>
              <a:rPr lang="en-US" altLang="ja-JP" sz="1200" dirty="0">
                <a:latin typeface="メイリオ" panose="020B0604030504040204" pitchFamily="50" charset="-128"/>
                <a:ea typeface="メイリオ" panose="020B0604030504040204" pitchFamily="50" charset="-128"/>
              </a:rPr>
              <a:t>28</a:t>
            </a:r>
            <a:r>
              <a:rPr lang="ja-JP" altLang="en-US" sz="1200" dirty="0">
                <a:latin typeface="メイリオ" panose="020B0604030504040204" pitchFamily="50" charset="-128"/>
                <a:ea typeface="メイリオ" panose="020B0604030504040204" pitchFamily="50" charset="-128"/>
              </a:rPr>
              <a:t>年度以降改善傾向であり、また固定資産対長期資本比率が、</a:t>
            </a:r>
            <a:r>
              <a:rPr lang="en-US" altLang="ja-JP" sz="1200" dirty="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％を下回る値であることから、固定資産への投資は健全な水準にあります。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このように、港湾施設提供事業の安全性については、現時点で問題は生じておりませんが、どの指標も類似団体平均と比較すると悪い値となっていることから、更なる財務体質の改善が必要となっております。</a:t>
            </a:r>
            <a:endParaRPr lang="en-US" altLang="ja-JP" sz="1200" dirty="0">
              <a:latin typeface="メイリオ" panose="020B0604030504040204" pitchFamily="50" charset="-128"/>
              <a:ea typeface="メイリオ" panose="020B0604030504040204" pitchFamily="50" charset="-128"/>
            </a:endParaRPr>
          </a:p>
        </p:txBody>
      </p:sp>
      <p:sp>
        <p:nvSpPr>
          <p:cNvPr id="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8" name="テキスト ボックス 7"/>
          <p:cNvSpPr txBox="1"/>
          <p:nvPr/>
        </p:nvSpPr>
        <p:spPr>
          <a:xfrm>
            <a:off x="-12825"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17</a:t>
            </a:r>
            <a:endParaRPr lang="ja-JP" altLang="en-US"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09250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 y="353142"/>
            <a:ext cx="5915025" cy="503953"/>
          </a:xfrm>
        </p:spPr>
        <p:txBody>
          <a:bodyPr>
            <a:normAutofit/>
          </a:bodyPr>
          <a:lstStyle/>
          <a:p>
            <a:pPr marL="342900" indent="-342900">
              <a:buFont typeface="+mj-ea"/>
              <a:buAutoNum type="circleNumDbPlain"/>
            </a:pPr>
            <a:r>
              <a:rPr lang="ja-JP" altLang="en-US" sz="1600" b="1" dirty="0">
                <a:latin typeface="メイリオ" panose="020B0604030504040204" pitchFamily="50" charset="-128"/>
                <a:ea typeface="メイリオ" panose="020B0604030504040204" pitchFamily="50" charset="-128"/>
              </a:rPr>
              <a:t>港湾施設提供事業</a:t>
            </a:r>
          </a:p>
        </p:txBody>
      </p:sp>
      <p:sp>
        <p:nvSpPr>
          <p:cNvPr id="3" name="コンテンツ プレースホルダー 2"/>
          <p:cNvSpPr>
            <a:spLocks noGrp="1"/>
          </p:cNvSpPr>
          <p:nvPr>
            <p:ph idx="1"/>
          </p:nvPr>
        </p:nvSpPr>
        <p:spPr>
          <a:xfrm>
            <a:off x="-2" y="5140451"/>
            <a:ext cx="4877105" cy="1417000"/>
          </a:xfrm>
        </p:spPr>
        <p:txBody>
          <a:bodyPr>
            <a:normAutofit/>
          </a:bodyPr>
          <a:lstStyle/>
          <a:p>
            <a:pPr marL="0" indent="0">
              <a:lnSpc>
                <a:spcPct val="120000"/>
              </a:lnSpc>
              <a:buNone/>
            </a:pPr>
            <a:r>
              <a:rPr lang="ja-JP" altLang="en-US" sz="1200" b="1" dirty="0">
                <a:solidFill>
                  <a:srgbClr val="0070C0"/>
                </a:solidFill>
                <a:latin typeface="メイリオ" panose="020B0604030504040204" pitchFamily="50" charset="-128"/>
                <a:ea typeface="メイリオ" panose="020B0604030504040204" pitchFamily="50" charset="-128"/>
              </a:rPr>
              <a:t>荷役機械事業</a:t>
            </a:r>
            <a:endParaRPr lang="en-US" altLang="ja-JP" sz="1200" b="1" dirty="0">
              <a:solidFill>
                <a:srgbClr val="0070C0"/>
              </a:solidFill>
              <a:latin typeface="メイリオ" panose="020B0604030504040204" pitchFamily="50" charset="-128"/>
              <a:ea typeface="メイリオ" panose="020B0604030504040204" pitchFamily="50" charset="-128"/>
            </a:endParaRPr>
          </a:p>
          <a:p>
            <a:pPr marL="342880" lvl="1" indent="0">
              <a:lnSpc>
                <a:spcPct val="150000"/>
              </a:lnSpc>
              <a:buNone/>
            </a:pPr>
            <a:r>
              <a:rPr lang="ja-JP" altLang="en-US" sz="1100" dirty="0">
                <a:latin typeface="メイリオ" panose="020B0604030504040204" pitchFamily="50" charset="-128"/>
                <a:ea typeface="メイリオ" panose="020B0604030504040204" pitchFamily="50" charset="-128"/>
              </a:rPr>
              <a:t>　岸壁に、貨物の積み降ろしを行う荷役機械を設置し、利用者の用に供しています。令和２年度末時点において、公共外貿多目的埠頭Ｃー６・７にコンテナ荷役のためのガントリークレーンを計２基設置しています。</a:t>
            </a:r>
          </a:p>
        </p:txBody>
      </p:sp>
      <p:sp>
        <p:nvSpPr>
          <p:cNvPr id="4" name="コンテンツ プレースホルダー 2"/>
          <p:cNvSpPr txBox="1">
            <a:spLocks noChangeAspect="1"/>
          </p:cNvSpPr>
          <p:nvPr/>
        </p:nvSpPr>
        <p:spPr>
          <a:xfrm>
            <a:off x="0" y="6466160"/>
            <a:ext cx="4972050" cy="3676792"/>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200" b="1" dirty="0">
                <a:solidFill>
                  <a:srgbClr val="0070C0"/>
                </a:solidFill>
                <a:latin typeface="メイリオ" panose="020B0604030504040204" pitchFamily="50" charset="-128"/>
                <a:ea typeface="メイリオ" panose="020B0604030504040204" pitchFamily="50" charset="-128"/>
              </a:rPr>
              <a:t>上屋倉庫事業</a:t>
            </a:r>
            <a:endParaRPr lang="en-US" altLang="ja-JP" sz="1200" b="1" dirty="0">
              <a:solidFill>
                <a:srgbClr val="0070C0"/>
              </a:solidFill>
              <a:latin typeface="メイリオ" panose="020B0604030504040204" pitchFamily="50" charset="-128"/>
              <a:ea typeface="メイリオ" panose="020B0604030504040204" pitchFamily="50" charset="-128"/>
            </a:endParaRPr>
          </a:p>
          <a:p>
            <a:pPr marL="342900" lvl="1" indent="-20">
              <a:lnSpc>
                <a:spcPct val="150000"/>
              </a:lnSpc>
              <a:buNone/>
            </a:pPr>
            <a:r>
              <a:rPr lang="ja-JP" altLang="en-US" sz="105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上屋・附設事務所・貯炭場・荷さばき地等を有し、利用者の用に供することで、民間の倉庫事業などとともに、大阪港の荷さばき・保管業務の一翼を担っています。</a:t>
            </a:r>
            <a:endParaRPr lang="en-US" altLang="ja-JP" sz="1100" dirty="0">
              <a:latin typeface="メイリオ" panose="020B0604030504040204" pitchFamily="50" charset="-128"/>
              <a:ea typeface="メイリオ" panose="020B0604030504040204" pitchFamily="50" charset="-128"/>
            </a:endParaRPr>
          </a:p>
          <a:p>
            <a:pPr marL="342900" lvl="1" indent="-20">
              <a:lnSpc>
                <a:spcPct val="150000"/>
              </a:lnSpc>
              <a:buNone/>
            </a:pPr>
            <a:r>
              <a:rPr lang="ja-JP" altLang="en-US" sz="1100" dirty="0">
                <a:latin typeface="メイリオ" panose="020B0604030504040204" pitchFamily="50" charset="-128"/>
                <a:ea typeface="メイリオ" panose="020B0604030504040204" pitchFamily="50" charset="-128"/>
              </a:rPr>
              <a:t>　上屋とは、岸壁または、物揚場に面した水際第一線に設置され、輸出入貨物の荷さばきと一時的保管を行うところです。港営事業会計所管の上屋には、一般上屋をはじめ青果物上屋、船客上屋があります。</a:t>
            </a:r>
            <a:endParaRPr lang="en-US" altLang="ja-JP" sz="1100" dirty="0">
              <a:latin typeface="メイリオ" panose="020B0604030504040204" pitchFamily="50" charset="-128"/>
              <a:ea typeface="メイリオ" panose="020B0604030504040204" pitchFamily="50" charset="-128"/>
            </a:endParaRPr>
          </a:p>
          <a:p>
            <a:pPr marL="342900" lvl="1" indent="-20">
              <a:lnSpc>
                <a:spcPct val="150000"/>
              </a:lnSpc>
              <a:buNone/>
            </a:pPr>
            <a:r>
              <a:rPr lang="ja-JP" altLang="en-US" sz="1100" dirty="0">
                <a:latin typeface="メイリオ" panose="020B0604030504040204" pitchFamily="50" charset="-128"/>
                <a:ea typeface="メイリオ" panose="020B0604030504040204" pitchFamily="50" charset="-128"/>
              </a:rPr>
              <a:t>　附設事務所は、貨物の受け渡し業務の確認等を行うところで、上屋に付属したものと荷さばき地に単独で設置されているものがあります。</a:t>
            </a:r>
            <a:endParaRPr lang="en-US" altLang="ja-JP" sz="1100" dirty="0">
              <a:latin typeface="メイリオ" panose="020B0604030504040204" pitchFamily="50" charset="-128"/>
              <a:ea typeface="メイリオ" panose="020B0604030504040204" pitchFamily="50" charset="-128"/>
            </a:endParaRPr>
          </a:p>
          <a:p>
            <a:pPr marL="342900" lvl="1" indent="-20">
              <a:lnSpc>
                <a:spcPct val="150000"/>
              </a:lnSpc>
              <a:buNone/>
            </a:pPr>
            <a:r>
              <a:rPr lang="ja-JP" altLang="en-US" sz="1100" dirty="0">
                <a:latin typeface="メイリオ" panose="020B0604030504040204" pitchFamily="50" charset="-128"/>
                <a:ea typeface="メイリオ" panose="020B0604030504040204" pitchFamily="50" charset="-128"/>
              </a:rPr>
              <a:t>　貯炭場は、石炭を一時的に保管するところです。</a:t>
            </a:r>
            <a:endParaRPr lang="en-US" altLang="ja-JP" sz="1100" dirty="0">
              <a:latin typeface="メイリオ" panose="020B0604030504040204" pitchFamily="50" charset="-128"/>
              <a:ea typeface="メイリオ" panose="020B0604030504040204" pitchFamily="50" charset="-128"/>
            </a:endParaRPr>
          </a:p>
          <a:p>
            <a:pPr marL="342900" lvl="1" indent="-20">
              <a:lnSpc>
                <a:spcPct val="150000"/>
              </a:lnSpc>
              <a:buNone/>
            </a:pPr>
            <a:r>
              <a:rPr lang="ja-JP" altLang="en-US" sz="1100" dirty="0">
                <a:latin typeface="メイリオ" panose="020B0604030504040204" pitchFamily="50" charset="-128"/>
                <a:ea typeface="メイリオ" panose="020B0604030504040204" pitchFamily="50" charset="-128"/>
              </a:rPr>
              <a:t>　荷さばき地は、岸壁及び物揚場の背後にあり、貨物の荷さばきを行うところです。</a:t>
            </a:r>
            <a:endParaRPr lang="en-US" altLang="ja-JP" sz="11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204029" y="1055618"/>
            <a:ext cx="2838450" cy="1046440"/>
          </a:xfrm>
          <a:prstGeom prst="rect">
            <a:avLst/>
          </a:prstGeom>
          <a:noFill/>
        </p:spPr>
        <p:txBody>
          <a:bodyPr wrap="square" rtlCol="0">
            <a:spAutoFit/>
          </a:bodyPr>
          <a:lstStyle/>
          <a:p>
            <a:r>
              <a:rPr lang="ja-JP" altLang="en-US" sz="1600" b="1" dirty="0">
                <a:solidFill>
                  <a:srgbClr val="0070C0"/>
                </a:solidFill>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営業収益</a:t>
            </a:r>
            <a:r>
              <a:rPr lang="ja-JP" altLang="en-US" sz="1200" dirty="0">
                <a:latin typeface="メイリオ" panose="020B0604030504040204" pitchFamily="50" charset="-128"/>
                <a:ea typeface="メイリオ" panose="020B0604030504040204" pitchFamily="50" charset="-128"/>
              </a:rPr>
              <a:t>（令和２年度決算）</a:t>
            </a:r>
            <a:endParaRPr lang="en-US" altLang="ja-JP" sz="12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pPr lvl="1"/>
            <a:r>
              <a:rPr lang="en-US" altLang="ja-JP" sz="2400" b="1" dirty="0">
                <a:solidFill>
                  <a:srgbClr val="0070C0"/>
                </a:solidFill>
                <a:latin typeface="メイリオ" panose="020B0604030504040204" pitchFamily="50" charset="-128"/>
                <a:ea typeface="メイリオ" panose="020B0604030504040204" pitchFamily="50" charset="-128"/>
              </a:rPr>
              <a:t>4,496</a:t>
            </a:r>
            <a:r>
              <a:rPr lang="ja-JP" altLang="en-US" sz="1400" b="1" dirty="0">
                <a:solidFill>
                  <a:srgbClr val="0070C0"/>
                </a:solidFill>
                <a:latin typeface="メイリオ" panose="020B0604030504040204" pitchFamily="50" charset="-128"/>
                <a:ea typeface="メイリオ" panose="020B0604030504040204" pitchFamily="50" charset="-128"/>
              </a:rPr>
              <a:t>百万円</a:t>
            </a:r>
            <a:endParaRPr lang="en-US" altLang="ja-JP" sz="1400" b="1" dirty="0">
              <a:solidFill>
                <a:srgbClr val="0070C0"/>
              </a:solidFill>
              <a:latin typeface="メイリオ" panose="020B0604030504040204" pitchFamily="50" charset="-128"/>
              <a:ea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rPr>
              <a:t>（前年度比△</a:t>
            </a:r>
            <a:r>
              <a:rPr lang="en-US" altLang="ja-JP" sz="1400" dirty="0">
                <a:latin typeface="メイリオ" panose="020B0604030504040204" pitchFamily="50" charset="-128"/>
                <a:ea typeface="メイリオ" panose="020B0604030504040204" pitchFamily="50" charset="-128"/>
              </a:rPr>
              <a:t>118</a:t>
            </a:r>
            <a:r>
              <a:rPr lang="ja-JP" altLang="en-US" sz="1400" dirty="0">
                <a:latin typeface="メイリオ" panose="020B0604030504040204" pitchFamily="50" charset="-128"/>
                <a:ea typeface="メイリオ" panose="020B0604030504040204" pitchFamily="50" charset="-128"/>
              </a:rPr>
              <a:t>百万円）</a:t>
            </a:r>
          </a:p>
        </p:txBody>
      </p:sp>
      <p:sp>
        <p:nvSpPr>
          <p:cNvPr id="8" name="テキスト ボックス 7"/>
          <p:cNvSpPr txBox="1"/>
          <p:nvPr/>
        </p:nvSpPr>
        <p:spPr>
          <a:xfrm>
            <a:off x="3457878" y="1058706"/>
            <a:ext cx="2838450" cy="1046440"/>
          </a:xfrm>
          <a:prstGeom prst="rect">
            <a:avLst/>
          </a:prstGeom>
          <a:noFill/>
        </p:spPr>
        <p:txBody>
          <a:bodyPr wrap="square" rtlCol="0">
            <a:spAutoFit/>
          </a:bodyPr>
          <a:lstStyle/>
          <a:p>
            <a:r>
              <a:rPr lang="ja-JP" altLang="en-US" sz="1600" b="1" dirty="0">
                <a:solidFill>
                  <a:srgbClr val="0070C0"/>
                </a:solidFill>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営業損益</a:t>
            </a:r>
            <a:r>
              <a:rPr lang="ja-JP" altLang="en-US" sz="1200" dirty="0">
                <a:latin typeface="メイリオ" panose="020B0604030504040204" pitchFamily="50" charset="-128"/>
                <a:ea typeface="メイリオ" panose="020B0604030504040204" pitchFamily="50" charset="-128"/>
              </a:rPr>
              <a:t>（令和２年度決算）</a:t>
            </a:r>
            <a:endParaRPr lang="en-US" altLang="ja-JP" sz="12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pPr lvl="1"/>
            <a:r>
              <a:rPr lang="ja-JP" altLang="en-US" sz="2400" b="1" dirty="0">
                <a:solidFill>
                  <a:srgbClr val="0070C0"/>
                </a:solidFill>
                <a:latin typeface="メイリオ" panose="020B0604030504040204" pitchFamily="50" charset="-128"/>
                <a:ea typeface="メイリオ" panose="020B0604030504040204" pitchFamily="50" charset="-128"/>
              </a:rPr>
              <a:t>　</a:t>
            </a:r>
            <a:r>
              <a:rPr lang="en-US" altLang="ja-JP" sz="2400" b="1" dirty="0">
                <a:solidFill>
                  <a:srgbClr val="0070C0"/>
                </a:solidFill>
                <a:latin typeface="メイリオ" panose="020B0604030504040204" pitchFamily="50" charset="-128"/>
                <a:ea typeface="メイリオ" panose="020B0604030504040204" pitchFamily="50" charset="-128"/>
              </a:rPr>
              <a:t>953</a:t>
            </a:r>
            <a:r>
              <a:rPr lang="ja-JP" altLang="en-US" sz="1400" b="1" dirty="0">
                <a:solidFill>
                  <a:srgbClr val="0070C0"/>
                </a:solidFill>
                <a:latin typeface="メイリオ" panose="020B0604030504040204" pitchFamily="50" charset="-128"/>
                <a:ea typeface="メイリオ" panose="020B0604030504040204" pitchFamily="50" charset="-128"/>
              </a:rPr>
              <a:t>百万円</a:t>
            </a:r>
            <a:endParaRPr lang="en-US" altLang="ja-JP" sz="1400" b="1" dirty="0">
              <a:solidFill>
                <a:srgbClr val="0070C0"/>
              </a:solidFill>
              <a:latin typeface="メイリオ" panose="020B0604030504040204" pitchFamily="50" charset="-128"/>
              <a:ea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rPr>
              <a:t>（前年度比△</a:t>
            </a:r>
            <a:r>
              <a:rPr lang="en-US" altLang="ja-JP" sz="1400" dirty="0">
                <a:latin typeface="メイリオ" panose="020B0604030504040204" pitchFamily="50" charset="-128"/>
                <a:ea typeface="メイリオ" panose="020B0604030504040204" pitchFamily="50" charset="-128"/>
              </a:rPr>
              <a:t>50</a:t>
            </a:r>
            <a:r>
              <a:rPr lang="ja-JP" altLang="en-US" sz="1400" dirty="0">
                <a:latin typeface="メイリオ" panose="020B0604030504040204" pitchFamily="50" charset="-128"/>
                <a:ea typeface="メイリオ" panose="020B0604030504040204" pitchFamily="50" charset="-128"/>
              </a:rPr>
              <a:t>百万円）</a:t>
            </a:r>
          </a:p>
        </p:txBody>
      </p:sp>
      <p:sp>
        <p:nvSpPr>
          <p:cNvPr id="12" name="コンテンツ プレースホルダー 2"/>
          <p:cNvSpPr txBox="1">
            <a:spLocks/>
          </p:cNvSpPr>
          <p:nvPr/>
        </p:nvSpPr>
        <p:spPr>
          <a:xfrm>
            <a:off x="4754272" y="5463023"/>
            <a:ext cx="2260676" cy="995306"/>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100" b="1" dirty="0">
                <a:latin typeface="メイリオ" panose="020B0604030504040204" pitchFamily="50" charset="-128"/>
                <a:ea typeface="メイリオ" panose="020B0604030504040204" pitchFamily="50" charset="-128"/>
              </a:rPr>
              <a:t>荷役機械事業 業務量</a:t>
            </a:r>
            <a:r>
              <a:rPr lang="ja-JP" altLang="en-US" sz="800" dirty="0">
                <a:latin typeface="メイリオ" panose="020B0604030504040204" pitchFamily="50" charset="-128"/>
                <a:ea typeface="メイリオ" panose="020B0604030504040204" pitchFamily="50" charset="-128"/>
              </a:rPr>
              <a:t>（令和２年度）</a:t>
            </a:r>
            <a:endParaRPr lang="en-US" altLang="ja-JP" sz="1000" b="1" dirty="0">
              <a:latin typeface="メイリオ" panose="020B0604030504040204" pitchFamily="50" charset="-128"/>
              <a:ea typeface="メイリオ" panose="020B0604030504040204" pitchFamily="50" charset="-128"/>
            </a:endParaRPr>
          </a:p>
          <a:p>
            <a:pPr marL="342880" lvl="1" indent="0">
              <a:buNone/>
            </a:pPr>
            <a:r>
              <a:rPr lang="ja-JP" altLang="en-US" sz="1100" dirty="0">
                <a:latin typeface="メイリオ" panose="020B0604030504040204" pitchFamily="50" charset="-128"/>
                <a:ea typeface="メイリオ" panose="020B0604030504040204" pitchFamily="50" charset="-128"/>
              </a:rPr>
              <a:t>基数</a:t>
            </a:r>
            <a:r>
              <a:rPr lang="ja-JP" altLang="en-US" sz="1200" dirty="0">
                <a:latin typeface="メイリオ" panose="020B0604030504040204" pitchFamily="50" charset="-128"/>
                <a:ea typeface="メイリオ" panose="020B0604030504040204" pitchFamily="50" charset="-128"/>
              </a:rPr>
              <a:t>　　 　   　 ２</a:t>
            </a:r>
            <a:r>
              <a:rPr lang="ja-JP" altLang="en-US" sz="1050" dirty="0">
                <a:latin typeface="メイリオ" panose="020B0604030504040204" pitchFamily="50" charset="-128"/>
                <a:ea typeface="メイリオ" panose="020B0604030504040204" pitchFamily="50" charset="-128"/>
              </a:rPr>
              <a:t>基</a:t>
            </a:r>
            <a:endParaRPr lang="en-US" altLang="ja-JP" sz="1050" dirty="0">
              <a:latin typeface="メイリオ" panose="020B0604030504040204" pitchFamily="50" charset="-128"/>
              <a:ea typeface="メイリオ" panose="020B0604030504040204" pitchFamily="50" charset="-128"/>
            </a:endParaRPr>
          </a:p>
          <a:p>
            <a:pPr marL="342880" lvl="1" indent="0">
              <a:buNone/>
            </a:pPr>
            <a:r>
              <a:rPr lang="ja-JP" altLang="en-US" sz="1100" dirty="0">
                <a:latin typeface="メイリオ" panose="020B0604030504040204" pitchFamily="50" charset="-128"/>
                <a:ea typeface="メイリオ" panose="020B0604030504040204" pitchFamily="50" charset="-128"/>
              </a:rPr>
              <a:t>業務量</a:t>
            </a:r>
            <a:r>
              <a:rPr lang="ja-JP" altLang="en-US" sz="12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607</a:t>
            </a:r>
            <a:r>
              <a:rPr lang="ja-JP" altLang="en-US" sz="1050" dirty="0">
                <a:latin typeface="メイリオ" panose="020B0604030504040204" pitchFamily="50" charset="-128"/>
                <a:ea typeface="メイリオ" panose="020B0604030504040204" pitchFamily="50" charset="-128"/>
              </a:rPr>
              <a:t>時間</a:t>
            </a:r>
            <a:endParaRPr lang="en-US" altLang="ja-JP" sz="1050" dirty="0">
              <a:latin typeface="メイリオ" panose="020B0604030504040204" pitchFamily="50" charset="-128"/>
              <a:ea typeface="メイリオ" panose="020B0604030504040204" pitchFamily="50" charset="-128"/>
            </a:endParaRPr>
          </a:p>
        </p:txBody>
      </p:sp>
      <p:sp>
        <p:nvSpPr>
          <p:cNvPr id="15" name="コンテンツ プレースホルダー 2"/>
          <p:cNvSpPr txBox="1">
            <a:spLocks/>
          </p:cNvSpPr>
          <p:nvPr/>
        </p:nvSpPr>
        <p:spPr>
          <a:xfrm>
            <a:off x="4740481" y="6807693"/>
            <a:ext cx="2274467" cy="276408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100" b="1" dirty="0">
                <a:latin typeface="メイリオ" panose="020B0604030504040204" pitchFamily="50" charset="-128"/>
                <a:ea typeface="メイリオ" panose="020B0604030504040204" pitchFamily="50" charset="-128"/>
              </a:rPr>
              <a:t>上屋倉庫事業 業務量</a:t>
            </a:r>
            <a:r>
              <a:rPr lang="ja-JP" altLang="en-US" sz="800" dirty="0">
                <a:latin typeface="メイリオ" panose="020B0604030504040204" pitchFamily="50" charset="-128"/>
                <a:ea typeface="メイリオ" panose="020B0604030504040204" pitchFamily="50" charset="-128"/>
              </a:rPr>
              <a:t>（令和２年度）</a:t>
            </a:r>
            <a:endParaRPr lang="en-US" altLang="ja-JP" sz="1100" b="1" dirty="0">
              <a:latin typeface="メイリオ" panose="020B0604030504040204" pitchFamily="50" charset="-128"/>
              <a:ea typeface="メイリオ" panose="020B0604030504040204" pitchFamily="50" charset="-128"/>
            </a:endParaRPr>
          </a:p>
          <a:p>
            <a:pPr marL="342880" lvl="1" indent="0">
              <a:buNone/>
            </a:pPr>
            <a:r>
              <a:rPr lang="ja-JP" altLang="en-US" sz="1050" dirty="0">
                <a:latin typeface="メイリオ" panose="020B0604030504040204" pitchFamily="50" charset="-128"/>
                <a:ea typeface="メイリオ" panose="020B0604030504040204" pitchFamily="50" charset="-128"/>
              </a:rPr>
              <a:t>上屋</a:t>
            </a:r>
            <a:endParaRPr lang="en-US" altLang="ja-JP" sz="1050" dirty="0">
              <a:latin typeface="メイリオ" panose="020B0604030504040204" pitchFamily="50" charset="-128"/>
              <a:ea typeface="メイリオ" panose="020B0604030504040204" pitchFamily="50" charset="-128"/>
            </a:endParaRPr>
          </a:p>
          <a:p>
            <a:pPr marL="342860" lvl="1" indent="0">
              <a:buNone/>
            </a:pPr>
            <a:r>
              <a:rPr lang="ja-JP" altLang="en-US" sz="1050" dirty="0">
                <a:latin typeface="メイリオ" panose="020B0604030504040204" pitchFamily="50" charset="-128"/>
                <a:ea typeface="メイリオ" panose="020B0604030504040204" pitchFamily="50" charset="-128"/>
              </a:rPr>
              <a:t>　施設数</a:t>
            </a:r>
            <a:r>
              <a:rPr lang="ja-JP" altLang="en-US"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80</a:t>
            </a:r>
            <a:r>
              <a:rPr lang="ja-JP" altLang="en-US" sz="1050" dirty="0">
                <a:latin typeface="メイリオ" panose="020B0604030504040204" pitchFamily="50" charset="-128"/>
                <a:ea typeface="メイリオ" panose="020B0604030504040204" pitchFamily="50" charset="-128"/>
              </a:rPr>
              <a:t>棟</a:t>
            </a:r>
            <a:endParaRPr lang="en-US" altLang="ja-JP" sz="1000" dirty="0">
              <a:latin typeface="メイリオ" panose="020B0604030504040204" pitchFamily="50" charset="-128"/>
              <a:ea typeface="メイリオ" panose="020B0604030504040204" pitchFamily="50" charset="-128"/>
            </a:endParaRPr>
          </a:p>
          <a:p>
            <a:pPr marL="342860" lvl="1" indent="0">
              <a:buNone/>
            </a:pPr>
            <a:r>
              <a:rPr lang="ja-JP" altLang="en-US" sz="1050" dirty="0">
                <a:latin typeface="メイリオ" panose="020B0604030504040204" pitchFamily="50" charset="-128"/>
                <a:ea typeface="メイリオ" panose="020B0604030504040204" pitchFamily="50" charset="-128"/>
              </a:rPr>
              <a:t>　面積</a:t>
            </a:r>
            <a:r>
              <a:rPr lang="ja-JP" altLang="en-US"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237,471</a:t>
            </a:r>
            <a:r>
              <a:rPr lang="ja-JP" altLang="en-US" sz="1050" dirty="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a:p>
            <a:pPr marL="342880" lvl="1" indent="0">
              <a:buNone/>
            </a:pPr>
            <a:r>
              <a:rPr lang="ja-JP" altLang="en-US" sz="1050" dirty="0">
                <a:latin typeface="メイリオ" panose="020B0604030504040204" pitchFamily="50" charset="-128"/>
                <a:ea typeface="メイリオ" panose="020B0604030504040204" pitchFamily="50" charset="-128"/>
              </a:rPr>
              <a:t>附設事務所</a:t>
            </a:r>
            <a:endParaRPr lang="en-US" altLang="ja-JP" sz="1050" dirty="0">
              <a:latin typeface="メイリオ" panose="020B0604030504040204" pitchFamily="50" charset="-128"/>
              <a:ea typeface="メイリオ" panose="020B0604030504040204" pitchFamily="50" charset="-128"/>
            </a:endParaRPr>
          </a:p>
          <a:p>
            <a:pPr marL="342860" lvl="1" indent="0">
              <a:buNone/>
            </a:pPr>
            <a:r>
              <a:rPr lang="ja-JP" altLang="en-US" sz="1050" dirty="0">
                <a:latin typeface="メイリオ" panose="020B0604030504040204" pitchFamily="50" charset="-128"/>
                <a:ea typeface="メイリオ" panose="020B0604030504040204" pitchFamily="50" charset="-128"/>
              </a:rPr>
              <a:t>   施設数</a:t>
            </a:r>
            <a:r>
              <a:rPr lang="ja-JP" altLang="en-US" dirty="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48</a:t>
            </a:r>
            <a:r>
              <a:rPr lang="ja-JP" altLang="en-US" sz="1050" dirty="0">
                <a:latin typeface="メイリオ" panose="020B0604030504040204" pitchFamily="50" charset="-128"/>
                <a:ea typeface="メイリオ" panose="020B0604030504040204" pitchFamily="50" charset="-128"/>
              </a:rPr>
              <a:t>ヵ所</a:t>
            </a:r>
            <a:endParaRPr lang="en-US" altLang="ja-JP" sz="1050" dirty="0">
              <a:latin typeface="メイリオ" panose="020B0604030504040204" pitchFamily="50" charset="-128"/>
              <a:ea typeface="メイリオ" panose="020B0604030504040204" pitchFamily="50" charset="-128"/>
            </a:endParaRPr>
          </a:p>
          <a:p>
            <a:pPr marL="342860" lvl="1" indent="0">
              <a:buNone/>
            </a:pPr>
            <a:r>
              <a:rPr lang="ja-JP" altLang="en-US" sz="1050" dirty="0">
                <a:latin typeface="メイリオ" panose="020B0604030504040204" pitchFamily="50" charset="-128"/>
                <a:ea typeface="メイリオ" panose="020B0604030504040204" pitchFamily="50" charset="-128"/>
              </a:rPr>
              <a:t>   面積</a:t>
            </a:r>
            <a:r>
              <a:rPr lang="ja-JP" altLang="en-US"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13,699</a:t>
            </a:r>
            <a:r>
              <a:rPr lang="ja-JP" altLang="en-US" sz="1050" dirty="0">
                <a:latin typeface="メイリオ" panose="020B0604030504040204" pitchFamily="50" charset="-128"/>
                <a:ea typeface="メイリオ" panose="020B0604030504040204" pitchFamily="50" charset="-128"/>
              </a:rPr>
              <a:t>㎡</a:t>
            </a:r>
            <a:endParaRPr lang="en-US" altLang="ja-JP" sz="1350" dirty="0">
              <a:latin typeface="メイリオ" panose="020B0604030504040204" pitchFamily="50" charset="-128"/>
              <a:ea typeface="メイリオ" panose="020B0604030504040204" pitchFamily="50" charset="-128"/>
            </a:endParaRPr>
          </a:p>
          <a:p>
            <a:pPr marL="342880" lvl="1" indent="0">
              <a:buNone/>
            </a:pPr>
            <a:r>
              <a:rPr lang="ja-JP" altLang="en-US" sz="1050" dirty="0">
                <a:latin typeface="メイリオ" panose="020B0604030504040204" pitchFamily="50" charset="-128"/>
                <a:ea typeface="メイリオ" panose="020B0604030504040204" pitchFamily="50" charset="-128"/>
              </a:rPr>
              <a:t>貯炭場</a:t>
            </a:r>
            <a:endParaRPr lang="en-US" altLang="ja-JP" sz="1050" dirty="0">
              <a:latin typeface="メイリオ" panose="020B0604030504040204" pitchFamily="50" charset="-128"/>
              <a:ea typeface="メイリオ" panose="020B0604030504040204" pitchFamily="50" charset="-128"/>
            </a:endParaRPr>
          </a:p>
          <a:p>
            <a:pPr marL="342880" lvl="1" indent="0">
              <a:buNone/>
            </a:pPr>
            <a:r>
              <a:rPr lang="ja-JP" altLang="en-US" sz="1050" dirty="0">
                <a:latin typeface="メイリオ" panose="020B0604030504040204" pitchFamily="50" charset="-128"/>
                <a:ea typeface="メイリオ" panose="020B0604030504040204" pitchFamily="50" charset="-128"/>
              </a:rPr>
              <a:t>   面積</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3,052</a:t>
            </a:r>
            <a:r>
              <a:rPr lang="ja-JP" altLang="en-US" sz="1050" dirty="0">
                <a:latin typeface="メイリオ" panose="020B0604030504040204" pitchFamily="50" charset="-128"/>
                <a:ea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endParaRPr>
          </a:p>
          <a:p>
            <a:pPr marL="342880" lvl="1" indent="0">
              <a:buNone/>
            </a:pPr>
            <a:r>
              <a:rPr lang="ja-JP" altLang="en-US" sz="1050" dirty="0">
                <a:latin typeface="メイリオ" panose="020B0604030504040204" pitchFamily="50" charset="-128"/>
                <a:ea typeface="メイリオ" panose="020B0604030504040204" pitchFamily="50" charset="-128"/>
              </a:rPr>
              <a:t>荷さばき地</a:t>
            </a:r>
            <a:endParaRPr lang="en-US" altLang="ja-JP" sz="1050" dirty="0">
              <a:latin typeface="メイリオ" panose="020B0604030504040204" pitchFamily="50" charset="-128"/>
              <a:ea typeface="メイリオ" panose="020B0604030504040204" pitchFamily="50" charset="-128"/>
            </a:endParaRPr>
          </a:p>
          <a:p>
            <a:pPr marL="342880" lvl="1" indent="0">
              <a:buNone/>
            </a:pPr>
            <a:r>
              <a:rPr lang="en-US" altLang="ja-JP"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面積</a:t>
            </a:r>
            <a:r>
              <a:rPr lang="ja-JP" altLang="en-US" sz="120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987,271</a:t>
            </a:r>
            <a:r>
              <a:rPr lang="ja-JP" altLang="en-US" sz="1050" dirty="0">
                <a:latin typeface="メイリオ" panose="020B0604030504040204" pitchFamily="50" charset="-128"/>
                <a:ea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endParaRPr>
          </a:p>
        </p:txBody>
      </p:sp>
      <p:sp>
        <p:nvSpPr>
          <p:cNvPr id="16"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4"/>
            </a:pPr>
            <a:r>
              <a:rPr lang="ja-JP" altLang="en-US" sz="1600" b="1" dirty="0">
                <a:latin typeface="メイリオ" panose="020B0604030504040204" pitchFamily="50" charset="-128"/>
                <a:ea typeface="メイリオ" panose="020B0604030504040204" pitchFamily="50" charset="-128"/>
              </a:rPr>
              <a:t>事業概要</a:t>
            </a:r>
          </a:p>
        </p:txBody>
      </p:sp>
      <p:sp>
        <p:nvSpPr>
          <p:cNvPr id="17" name="テキスト ボックス 16"/>
          <p:cNvSpPr txBox="1"/>
          <p:nvPr/>
        </p:nvSpPr>
        <p:spPr>
          <a:xfrm>
            <a:off x="0" y="9690556"/>
            <a:ext cx="287258"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ja-JP" altLang="en-US" sz="800" dirty="0">
                <a:latin typeface="メイリオ" panose="020B0604030504040204" pitchFamily="50" charset="-128"/>
                <a:ea typeface="メイリオ" panose="020B0604030504040204" pitchFamily="50" charset="-128"/>
              </a:rPr>
              <a:t>５</a:t>
            </a:r>
          </a:p>
        </p:txBody>
      </p:sp>
      <p:cxnSp>
        <p:nvCxnSpPr>
          <p:cNvPr id="18" name="直線コネクタ 17"/>
          <p:cNvCxnSpPr/>
          <p:nvPr/>
        </p:nvCxnSpPr>
        <p:spPr>
          <a:xfrm>
            <a:off x="1046272" y="6567296"/>
            <a:ext cx="3708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1064890" y="5272365"/>
            <a:ext cx="3708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41260" y="737704"/>
            <a:ext cx="4852610" cy="307777"/>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kumimoji="1" lang="ja-JP" altLang="en-US" sz="1400" b="1" dirty="0">
                <a:solidFill>
                  <a:srgbClr val="FF0000"/>
                </a:solidFill>
                <a:latin typeface="メイリオ" panose="020B0604030504040204" pitchFamily="50" charset="-128"/>
                <a:ea typeface="メイリオ" panose="020B0604030504040204" pitchFamily="50" charset="-128"/>
              </a:rPr>
              <a:t>大阪港埋立事業との会計内取引の金額を含んでいます。</a:t>
            </a: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1178" y="2109336"/>
            <a:ext cx="2881313" cy="3095625"/>
          </a:xfrm>
          <a:prstGeom prst="rect">
            <a:avLst/>
          </a:prstGeom>
        </p:spPr>
      </p:pic>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2479" y="2182804"/>
            <a:ext cx="3678238" cy="2924175"/>
          </a:xfrm>
          <a:prstGeom prst="rect">
            <a:avLst/>
          </a:prstGeom>
        </p:spPr>
      </p:pic>
    </p:spTree>
    <p:extLst>
      <p:ext uri="{BB962C8B-B14F-4D97-AF65-F5344CB8AC3E}">
        <p14:creationId xmlns:p14="http://schemas.microsoft.com/office/powerpoint/2010/main" val="2005816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9236" y="3656174"/>
            <a:ext cx="6804865" cy="5992651"/>
          </a:xfrm>
          <a:prstGeom prst="rect">
            <a:avLst/>
          </a:prstGeom>
          <a:solidFill>
            <a:schemeClr val="accent1">
              <a:lumMod val="20000"/>
              <a:lumOff val="80000"/>
              <a:alpha val="23000"/>
            </a:schemeClr>
          </a:solidFill>
          <a:ln>
            <a:solidFill>
              <a:schemeClr val="accent1">
                <a:lumMod val="20000"/>
                <a:lumOff val="80000"/>
                <a:alpha val="2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コンテンツ プレースホルダー 2"/>
          <p:cNvSpPr txBox="1">
            <a:spLocks/>
          </p:cNvSpPr>
          <p:nvPr/>
        </p:nvSpPr>
        <p:spPr>
          <a:xfrm>
            <a:off x="71069" y="3656174"/>
            <a:ext cx="6629751" cy="2342269"/>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ct val="150000"/>
              </a:lnSpc>
              <a:buNone/>
            </a:pPr>
            <a:r>
              <a:rPr lang="ja-JP" altLang="en-US" sz="1200" b="1" dirty="0">
                <a:solidFill>
                  <a:srgbClr val="0070C0"/>
                </a:solidFill>
                <a:latin typeface="メイリオ" panose="020B0604030504040204" pitchFamily="50" charset="-128"/>
                <a:ea typeface="メイリオ" panose="020B0604030504040204" pitchFamily="50" charset="-128"/>
              </a:rPr>
              <a:t>港湾施設提供事業経営計画 </a:t>
            </a:r>
            <a:r>
              <a:rPr lang="en-US" altLang="ja-JP" sz="1200" b="1" dirty="0">
                <a:solidFill>
                  <a:srgbClr val="0070C0"/>
                </a:solidFill>
                <a:latin typeface="メイリオ" panose="020B0604030504040204" pitchFamily="50" charset="-128"/>
                <a:ea typeface="メイリオ" panose="020B0604030504040204" pitchFamily="50" charset="-128"/>
              </a:rPr>
              <a:t>Ver.4.0</a:t>
            </a:r>
            <a:r>
              <a:rPr lang="ja-JP" altLang="en-US" sz="1100" dirty="0">
                <a:latin typeface="メイリオ" panose="020B0604030504040204" pitchFamily="50" charset="-128"/>
                <a:ea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endParaRPr>
          </a:p>
          <a:p>
            <a:pPr marL="0" indent="0">
              <a:lnSpc>
                <a:spcPct val="150000"/>
              </a:lnSpc>
              <a:buNone/>
            </a:pPr>
            <a:r>
              <a:rPr lang="ja-JP" altLang="en-US" sz="110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港湾施設提供事業では、取り巻く状況の変化や事業の全般的な課題、施設毎の個別課題を踏まえた経営の抜本的な改革を実施し、施設の老朽化に伴い将来予測される事業リスクや利用者ニーズに対応できる財務体質の向上を図ることにより、大阪港の競争力を強化することを目的に「港湾施設提供事業経営計画」を平成</a:t>
            </a:r>
            <a:r>
              <a:rPr lang="en-US" altLang="ja-JP" sz="1050" dirty="0">
                <a:latin typeface="メイリオ" panose="020B0604030504040204" pitchFamily="50" charset="-128"/>
                <a:ea typeface="メイリオ" panose="020B0604030504040204" pitchFamily="50" charset="-128"/>
              </a:rPr>
              <a:t>30</a:t>
            </a:r>
            <a:r>
              <a:rPr lang="ja-JP" altLang="en-US" sz="1050" dirty="0">
                <a:latin typeface="メイリオ" panose="020B0604030504040204" pitchFamily="50" charset="-128"/>
                <a:ea typeface="メイリオ" panose="020B0604030504040204" pitchFamily="50" charset="-128"/>
              </a:rPr>
              <a:t>年</a:t>
            </a:r>
            <a:r>
              <a:rPr lang="en-US" altLang="ja-JP" sz="1050" dirty="0">
                <a:latin typeface="メイリオ" panose="020B0604030504040204" pitchFamily="50" charset="-128"/>
                <a:ea typeface="メイリオ" panose="020B0604030504040204" pitchFamily="50" charset="-128"/>
              </a:rPr>
              <a:t>3</a:t>
            </a:r>
            <a:r>
              <a:rPr lang="ja-JP" altLang="en-US" sz="1050" dirty="0">
                <a:latin typeface="メイリオ" panose="020B0604030504040204" pitchFamily="50" charset="-128"/>
                <a:ea typeface="メイリオ" panose="020B0604030504040204" pitchFamily="50" charset="-128"/>
              </a:rPr>
              <a:t>月に策定しました。</a:t>
            </a:r>
            <a:endParaRPr lang="en-US" altLang="ja-JP" sz="1050" dirty="0">
              <a:latin typeface="メイリオ" panose="020B0604030504040204" pitchFamily="50" charset="-128"/>
              <a:ea typeface="メイリオ" panose="020B0604030504040204" pitchFamily="50" charset="-128"/>
            </a:endParaRPr>
          </a:p>
          <a:p>
            <a:pPr marL="0" indent="0">
              <a:lnSpc>
                <a:spcPct val="150000"/>
              </a:lnSpc>
              <a:buNone/>
            </a:pPr>
            <a:r>
              <a:rPr lang="ja-JP" altLang="en-US" sz="1050" dirty="0">
                <a:latin typeface="メイリオ" panose="020B0604030504040204" pitchFamily="50" charset="-128"/>
                <a:ea typeface="メイリオ" panose="020B0604030504040204" pitchFamily="50" charset="-128"/>
              </a:rPr>
              <a:t>　その後、平成</a:t>
            </a:r>
            <a:r>
              <a:rPr lang="en-US" altLang="ja-JP" sz="1050" dirty="0">
                <a:latin typeface="メイリオ" panose="020B0604030504040204" pitchFamily="50" charset="-128"/>
                <a:ea typeface="メイリオ" panose="020B0604030504040204" pitchFamily="50" charset="-128"/>
              </a:rPr>
              <a:t>30</a:t>
            </a:r>
            <a:r>
              <a:rPr lang="ja-JP" altLang="en-US" sz="1050" dirty="0">
                <a:latin typeface="メイリオ" panose="020B0604030504040204" pitchFamily="50" charset="-128"/>
                <a:ea typeface="メイリオ" panose="020B0604030504040204" pitchFamily="50" charset="-128"/>
              </a:rPr>
              <a:t>年度の決算結果を基にした「全般的課題」及び「個別課題」の確認による必要な経営改善策の策定や、過去に抽出した課題の改善状況の検討による経営改善策の効果と必要に応じた経営改善策の修正を行った「港湾施設提供事業経営計画 </a:t>
            </a:r>
            <a:r>
              <a:rPr lang="en-US" altLang="ja-JP" sz="1050" dirty="0">
                <a:latin typeface="メイリオ" panose="020B0604030504040204" pitchFamily="50" charset="-128"/>
                <a:ea typeface="メイリオ" panose="020B0604030504040204" pitchFamily="50" charset="-128"/>
              </a:rPr>
              <a:t>Ver.4.0</a:t>
            </a:r>
            <a:r>
              <a:rPr lang="ja-JP" altLang="en-US" sz="1050" dirty="0">
                <a:latin typeface="メイリオ" panose="020B0604030504040204" pitchFamily="50" charset="-128"/>
                <a:ea typeface="メイリオ" panose="020B0604030504040204" pitchFamily="50" charset="-128"/>
              </a:rPr>
              <a:t>」を令和３年３月に策定しました。</a:t>
            </a:r>
            <a:endParaRPr lang="en-US" altLang="ja-JP" sz="1050" dirty="0">
              <a:latin typeface="メイリオ" panose="020B0604030504040204" pitchFamily="50" charset="-128"/>
              <a:ea typeface="メイリオ" panose="020B0604030504040204" pitchFamily="50" charset="-128"/>
            </a:endParaRPr>
          </a:p>
          <a:p>
            <a:pPr marL="342880" lvl="1" indent="0">
              <a:lnSpc>
                <a:spcPct val="150000"/>
              </a:lnSpc>
              <a:buNone/>
            </a:pPr>
            <a:endParaRPr lang="en-US" altLang="ja-JP" sz="1100" dirty="0">
              <a:latin typeface="メイリオ" panose="020B0604030504040204" pitchFamily="50" charset="-128"/>
              <a:ea typeface="メイリオ" panose="020B0604030504040204" pitchFamily="50" charset="-128"/>
            </a:endParaRPr>
          </a:p>
        </p:txBody>
      </p:sp>
      <p:sp>
        <p:nvSpPr>
          <p:cNvPr id="12"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4"/>
            </a:pPr>
            <a:r>
              <a:rPr lang="ja-JP" altLang="en-US" sz="1600" b="1" dirty="0">
                <a:latin typeface="メイリオ" panose="020B0604030504040204" pitchFamily="50" charset="-128"/>
                <a:ea typeface="メイリオ" panose="020B0604030504040204" pitchFamily="50" charset="-128"/>
              </a:rPr>
              <a:t>事業概要</a:t>
            </a:r>
          </a:p>
        </p:txBody>
      </p:sp>
      <p:sp>
        <p:nvSpPr>
          <p:cNvPr id="13" name="テキスト ボックス 12"/>
          <p:cNvSpPr txBox="1"/>
          <p:nvPr/>
        </p:nvSpPr>
        <p:spPr>
          <a:xfrm>
            <a:off x="6589977" y="9690556"/>
            <a:ext cx="287258"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ja-JP" altLang="en-US" sz="800" dirty="0">
                <a:latin typeface="メイリオ" panose="020B0604030504040204" pitchFamily="50" charset="-128"/>
                <a:ea typeface="メイリオ" panose="020B0604030504040204" pitchFamily="50" charset="-128"/>
              </a:rPr>
              <a:t>６</a:t>
            </a:r>
          </a:p>
        </p:txBody>
      </p:sp>
      <p:sp>
        <p:nvSpPr>
          <p:cNvPr id="15" name="正方形/長方形 14"/>
          <p:cNvSpPr/>
          <p:nvPr/>
        </p:nvSpPr>
        <p:spPr>
          <a:xfrm>
            <a:off x="135157" y="6176404"/>
            <a:ext cx="2198884" cy="3047298"/>
          </a:xfrm>
          <a:prstGeom prst="rect">
            <a:avLst/>
          </a:prstGeom>
          <a:ln w="19050">
            <a:solidFill>
              <a:srgbClr val="7030A0"/>
            </a:solidFill>
          </a:ln>
        </p:spPr>
        <p:txBody>
          <a:bodyPr wrap="square" anchor="t">
            <a:noAutofit/>
          </a:bodyPr>
          <a:lstStyle/>
          <a:p>
            <a:pPr algn="just"/>
            <a:endParaRPr lang="en-US" altLang="ja-JP" sz="6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7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en-US" altLang="ja-JP" sz="700" b="1" kern="100" dirty="0">
                <a:latin typeface="メイリオ" panose="020B0604030504040204" pitchFamily="50" charset="-128"/>
                <a:ea typeface="メイリオ" panose="020B0604030504040204" pitchFamily="50" charset="-128"/>
                <a:cs typeface="Times New Roman" panose="02020603050405020304" pitchFamily="18" charset="0"/>
              </a:rPr>
              <a:t>Ⅰ.</a:t>
            </a:r>
            <a:r>
              <a:rPr lang="ja-JP" altLang="en-US" sz="700" b="1" kern="100" dirty="0">
                <a:latin typeface="メイリオ" panose="020B0604030504040204" pitchFamily="50" charset="-128"/>
                <a:ea typeface="メイリオ" panose="020B0604030504040204" pitchFamily="50" charset="-128"/>
                <a:cs typeface="Times New Roman" panose="02020603050405020304" pitchFamily="18" charset="0"/>
              </a:rPr>
              <a:t>上屋をはじめとした所管施設の補修強化</a:t>
            </a:r>
            <a:endParaRPr lang="en-US" altLang="ja-JP" sz="7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➤限りある財源を予防保全型の補修に可能な限り充当して</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いくことで、所管施設の延命化及び機能維持に努めていく。</a:t>
            </a:r>
          </a:p>
          <a:p>
            <a:pPr algn="just"/>
            <a:r>
              <a:rPr lang="en-US" altLang="ja-JP" sz="700" b="1" kern="100" dirty="0">
                <a:latin typeface="メイリオ" panose="020B0604030504040204" pitchFamily="50" charset="-128"/>
                <a:ea typeface="メイリオ" panose="020B0604030504040204" pitchFamily="50" charset="-128"/>
                <a:cs typeface="Times New Roman" panose="02020603050405020304" pitchFamily="18" charset="0"/>
              </a:rPr>
              <a:t>Ⅱ.</a:t>
            </a:r>
            <a:r>
              <a:rPr lang="ja-JP" altLang="en-US" sz="700" b="1" kern="100" dirty="0">
                <a:latin typeface="メイリオ" panose="020B0604030504040204" pitchFamily="50" charset="-128"/>
                <a:ea typeface="メイリオ" panose="020B0604030504040204" pitchFamily="50" charset="-128"/>
                <a:cs typeface="Times New Roman" panose="02020603050405020304" pitchFamily="18" charset="0"/>
              </a:rPr>
              <a:t>高度な物流機能を持った所管施設の更新</a:t>
            </a:r>
            <a:endParaRPr lang="en-US" altLang="ja-JP" sz="7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➤所管施設の更新投資の際には、仕様やレイアウトに一定の汎用性を持たせることに留意しつつ、物流の高度化などに対応したものとする。</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en-US" altLang="ja-JP" sz="700" b="1" kern="100" dirty="0">
                <a:latin typeface="メイリオ" panose="020B0604030504040204" pitchFamily="50" charset="-128"/>
                <a:ea typeface="メイリオ" panose="020B0604030504040204" pitchFamily="50" charset="-128"/>
                <a:cs typeface="Times New Roman" panose="02020603050405020304" pitchFamily="18" charset="0"/>
              </a:rPr>
              <a:t>Ⅲ.</a:t>
            </a:r>
            <a:r>
              <a:rPr lang="ja-JP" altLang="en-US" sz="700" b="1" kern="100" dirty="0">
                <a:latin typeface="メイリオ" panose="020B0604030504040204" pitchFamily="50" charset="-128"/>
                <a:ea typeface="メイリオ" panose="020B0604030504040204" pitchFamily="50" charset="-128"/>
                <a:cs typeface="Times New Roman" panose="02020603050405020304" pitchFamily="18" charset="0"/>
              </a:rPr>
              <a:t>所管施設の更新にあたっての積極的な民間活力の導入</a:t>
            </a:r>
            <a:endParaRPr lang="en-US" altLang="ja-JP" sz="7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➤更新投資においては、</a:t>
            </a:r>
            <a:r>
              <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rPr>
              <a:t>PFI</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手法を活用するなど、民間活力の導入に積極的に取り組む。</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en-US" altLang="ja-JP" sz="700" b="1" kern="100" dirty="0">
                <a:latin typeface="メイリオ" panose="020B0604030504040204" pitchFamily="50" charset="-128"/>
                <a:ea typeface="メイリオ" panose="020B0604030504040204" pitchFamily="50" charset="-128"/>
                <a:cs typeface="Times New Roman" panose="02020603050405020304" pitchFamily="18" charset="0"/>
              </a:rPr>
              <a:t>Ⅳ.</a:t>
            </a:r>
            <a:r>
              <a:rPr lang="ja-JP" altLang="en-US" sz="700" b="1" kern="100" dirty="0">
                <a:latin typeface="メイリオ" panose="020B0604030504040204" pitchFamily="50" charset="-128"/>
                <a:ea typeface="メイリオ" panose="020B0604030504040204" pitchFamily="50" charset="-128"/>
                <a:cs typeface="Times New Roman" panose="02020603050405020304" pitchFamily="18" charset="0"/>
              </a:rPr>
              <a:t>競争力のある使用料体系への見直し</a:t>
            </a:r>
            <a:endParaRPr lang="en-US" altLang="ja-JP" sz="7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➤現行の使用料を全体的に軽減すること、あるいは現行の使用料の等級に下限の等級を追加するなどにより、「ユーザー視点での競争力のある使用料」とする。</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うち、「新たな等級の設置」については、令和</a:t>
            </a:r>
            <a:r>
              <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rPr>
              <a:t>2</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年度から実施</a:t>
            </a:r>
          </a:p>
          <a:p>
            <a:pPr algn="just"/>
            <a:r>
              <a:rPr lang="en-US" altLang="ja-JP" sz="700" b="1" kern="100" dirty="0">
                <a:latin typeface="メイリオ" panose="020B0604030504040204" pitchFamily="50" charset="-128"/>
                <a:ea typeface="メイリオ" panose="020B0604030504040204" pitchFamily="50" charset="-128"/>
                <a:cs typeface="Times New Roman" panose="02020603050405020304" pitchFamily="18" charset="0"/>
              </a:rPr>
              <a:t>Ⅴ.</a:t>
            </a:r>
            <a:r>
              <a:rPr lang="ja-JP" altLang="en-US" sz="700" b="1" kern="100" dirty="0">
                <a:latin typeface="メイリオ" panose="020B0604030504040204" pitchFamily="50" charset="-128"/>
                <a:ea typeface="メイリオ" panose="020B0604030504040204" pitchFamily="50" charset="-128"/>
                <a:cs typeface="Times New Roman" panose="02020603050405020304" pitchFamily="18" charset="0"/>
              </a:rPr>
              <a:t>取扱貨物量が増加し所管施設の稼働率向上につながるインセンティブの実施</a:t>
            </a:r>
            <a:endParaRPr lang="en-US" altLang="ja-JP" sz="7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➤所管施設の利用促進（使用開始）につながるような「新たな使用料制度」や「取扱貨物量増加に対するインセンティブ（集貨に関する支援）」などを検討する。</a:t>
            </a:r>
          </a:p>
          <a:p>
            <a:pPr algn="just"/>
            <a:r>
              <a:rPr lang="en-US" altLang="ja-JP" sz="700" b="1" kern="100" dirty="0">
                <a:latin typeface="メイリオ" panose="020B0604030504040204" pitchFamily="50" charset="-128"/>
                <a:ea typeface="メイリオ" panose="020B0604030504040204" pitchFamily="50" charset="-128"/>
                <a:cs typeface="Times New Roman" panose="02020603050405020304" pitchFamily="18" charset="0"/>
              </a:rPr>
              <a:t>Ⅵ.</a:t>
            </a:r>
            <a:r>
              <a:rPr lang="ja-JP" altLang="en-US" sz="700" b="1" kern="100" dirty="0">
                <a:latin typeface="メイリオ" panose="020B0604030504040204" pitchFamily="50" charset="-128"/>
                <a:ea typeface="メイリオ" panose="020B0604030504040204" pitchFamily="50" charset="-128"/>
                <a:cs typeface="Times New Roman" panose="02020603050405020304" pitchFamily="18" charset="0"/>
              </a:rPr>
              <a:t>大阪港内での物流の効率化につながるインセンティブの実施</a:t>
            </a:r>
            <a:endParaRPr lang="en-US" altLang="ja-JP" sz="7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➤大阪港内における渋滞の緩和など、物流の効率化に資するユーザーの取り組みに対して、使用料の軽減や事業への支援などを検討する。</a:t>
            </a:r>
          </a:p>
        </p:txBody>
      </p:sp>
      <p:sp>
        <p:nvSpPr>
          <p:cNvPr id="16" name="正方形/長方形 15"/>
          <p:cNvSpPr/>
          <p:nvPr/>
        </p:nvSpPr>
        <p:spPr>
          <a:xfrm>
            <a:off x="2396157" y="6176404"/>
            <a:ext cx="2168243" cy="3047298"/>
          </a:xfrm>
          <a:prstGeom prst="rect">
            <a:avLst/>
          </a:prstGeom>
          <a:ln w="19050">
            <a:solidFill>
              <a:srgbClr val="7030A0"/>
            </a:solidFill>
          </a:ln>
        </p:spPr>
        <p:txBody>
          <a:bodyPr wrap="square" anchor="t">
            <a:noAutofit/>
          </a:bodyPr>
          <a:lstStyle/>
          <a:p>
            <a:pPr algn="just"/>
            <a:endParaRPr lang="en-US" altLang="ja-JP" sz="6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6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①新型コロナウイルス感染症への対応</a:t>
            </a:r>
            <a:r>
              <a:rPr lang="ja-JP" altLang="en-US" sz="6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6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②稼働率向上のための分析及び戦略策定が必要</a:t>
            </a:r>
            <a:r>
              <a:rPr lang="ja-JP" altLang="en-US" sz="6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6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rPr>
              <a:t>SWOT</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分析・事業者ヒアリングなどを踏まえた競争力強化策</a:t>
            </a:r>
            <a:r>
              <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rPr>
              <a:t> </a:t>
            </a:r>
          </a:p>
          <a:p>
            <a:pPr algn="just"/>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③過大な土地賃借料負担</a:t>
            </a:r>
            <a:r>
              <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埋立事業への支払</a:t>
            </a:r>
            <a:r>
              <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rPr>
              <a:t>)</a:t>
            </a: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➤赤字施設の個別課題を改善した上で生じた留保資金を活用した、埠頭用地の購入の促進</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④収益性の低い「一体使用荷さばき地」の必要性の検証</a:t>
            </a:r>
            <a:endPar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➤現状の利用実態に支障が生じない範囲で一体使用荷さばき地を通常の「荷さばき地」へ転換する。</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⑤老朽化する上屋への対応</a:t>
            </a:r>
            <a:endPar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➤上屋を更新投資するにあたってのルールを策定する。</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⑥港営事業会計を構成する施設提供事業と埋立事業の区分の明確化</a:t>
            </a:r>
            <a:endPar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➤港営事業会計を分離するなど様々な手法及びその実施の是非について研究・検討を行う。</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7" name="正方形/長方形 16"/>
          <p:cNvSpPr/>
          <p:nvPr/>
        </p:nvSpPr>
        <p:spPr>
          <a:xfrm>
            <a:off x="2410386" y="6180516"/>
            <a:ext cx="1610876" cy="180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00" dirty="0">
                <a:solidFill>
                  <a:schemeClr val="bg1"/>
                </a:solidFill>
                <a:latin typeface="メイリオ" panose="020B0604030504040204" pitchFamily="50" charset="-128"/>
                <a:ea typeface="メイリオ" panose="020B0604030504040204" pitchFamily="50" charset="-128"/>
              </a:rPr>
              <a:t>全般的課題解決のための経営改善策</a:t>
            </a:r>
          </a:p>
        </p:txBody>
      </p:sp>
      <p:sp>
        <p:nvSpPr>
          <p:cNvPr id="18" name="正方形/長方形 17"/>
          <p:cNvSpPr/>
          <p:nvPr/>
        </p:nvSpPr>
        <p:spPr>
          <a:xfrm>
            <a:off x="4626516" y="6180516"/>
            <a:ext cx="2154952" cy="3043186"/>
          </a:xfrm>
          <a:prstGeom prst="rect">
            <a:avLst/>
          </a:prstGeom>
          <a:ln w="19050" cmpd="thinThick">
            <a:solidFill>
              <a:srgbClr val="7030A0"/>
            </a:solidFill>
            <a:prstDash val="solid"/>
          </a:ln>
        </p:spPr>
        <p:txBody>
          <a:bodyPr wrap="square" anchor="t">
            <a:noAutofit/>
          </a:bodyPr>
          <a:lstStyle/>
          <a:p>
            <a:pPr algn="just"/>
            <a:endParaRPr lang="en-US" altLang="ja-JP" sz="13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①青果物関連施設</a:t>
            </a:r>
            <a:endPar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endParaRPr>
          </a:p>
          <a:p>
            <a:pPr lvl="0"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6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安治川は設備の廃止を検討し、雑貨上屋の需要の掘り起こしを行う。</a:t>
            </a:r>
            <a:r>
              <a:rPr lang="ja-JP" altLang="en-US" sz="6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➤北港白津は施設の改良を検討し、取扱貨物量の増加による稼働率の向上を図る。</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②</a:t>
            </a:r>
            <a:r>
              <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rPr>
              <a:t>R</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地区荷さばき地</a:t>
            </a:r>
            <a:endParaRPr lang="en-US" altLang="ja-JP" sz="700" i="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➤荷さばき地の使用箇所を集約した上で一部を廃止</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③</a:t>
            </a:r>
            <a:r>
              <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rPr>
              <a:t>K</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地区荷さばき地（上屋含む）</a:t>
            </a:r>
            <a:r>
              <a:rPr lang="ja-JP" altLang="en-US" sz="700" i="1" kern="100" dirty="0">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700" i="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➤荷さばき地の使用箇所を集約した上で一部を廃止</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④</a:t>
            </a:r>
            <a:r>
              <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rPr>
              <a:t>C1</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地区西荷さばき地</a:t>
            </a:r>
            <a:endParaRPr lang="en-US" altLang="ja-JP" sz="700" i="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➤隣接地と合わせた一体的利用も検討</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⑤その他の低稼働地区（</a:t>
            </a:r>
            <a:r>
              <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rPr>
              <a:t>A</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rPr>
              <a:t>B</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地区、</a:t>
            </a:r>
            <a:r>
              <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rPr>
              <a:t>I</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地区、</a:t>
            </a:r>
            <a:r>
              <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rPr>
              <a:t>Q</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地区）</a:t>
            </a:r>
            <a:endParaRPr lang="en-US" altLang="ja-JP" sz="700" i="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➤新たな需要の掘り起こしを行うことにより、収支の改善を図る。</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⑥</a:t>
            </a:r>
            <a:r>
              <a:rPr lang="ja-JP" altLang="en-US" sz="700" b="1" kern="100" dirty="0">
                <a:latin typeface="メイリオ" panose="020B0604030504040204" pitchFamily="50" charset="-128"/>
                <a:ea typeface="メイリオ" panose="020B0604030504040204" pitchFamily="50" charset="-128"/>
                <a:cs typeface="Times New Roman" panose="02020603050405020304" pitchFamily="18" charset="0"/>
              </a:rPr>
              <a:t>北港白津地区荷さばき地</a:t>
            </a:r>
            <a:endParaRPr lang="en-US" altLang="ja-JP" sz="7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➤新たな需要の掘り起こしを行う。</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kern="100" dirty="0">
                <a:latin typeface="メイリオ" panose="020B0604030504040204" pitchFamily="50" charset="-128"/>
                <a:ea typeface="メイリオ" panose="020B0604030504040204" pitchFamily="50" charset="-128"/>
                <a:cs typeface="Times New Roman" panose="02020603050405020304" pitchFamily="18" charset="0"/>
              </a:rPr>
              <a:t>⑦</a:t>
            </a:r>
            <a:r>
              <a:rPr lang="en-US" altLang="ja-JP" sz="700" b="1" kern="100" dirty="0">
                <a:latin typeface="メイリオ" panose="020B0604030504040204" pitchFamily="50" charset="-128"/>
                <a:ea typeface="メイリオ" panose="020B0604030504040204" pitchFamily="50" charset="-128"/>
                <a:cs typeface="Times New Roman" panose="02020603050405020304" pitchFamily="18" charset="0"/>
              </a:rPr>
              <a:t>J</a:t>
            </a:r>
            <a:r>
              <a:rPr lang="ja-JP" altLang="en-US" sz="700" b="1" kern="100" dirty="0">
                <a:latin typeface="メイリオ" panose="020B0604030504040204" pitchFamily="50" charset="-128"/>
                <a:ea typeface="メイリオ" panose="020B0604030504040204" pitchFamily="50" charset="-128"/>
                <a:cs typeface="Times New Roman" panose="02020603050405020304" pitchFamily="18" charset="0"/>
              </a:rPr>
              <a:t>地区荷さばき地</a:t>
            </a:r>
            <a:endParaRPr lang="en-US" altLang="ja-JP" sz="7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➤新たな需要の掘り起こしを行う。</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kern="100" dirty="0">
                <a:latin typeface="メイリオ" panose="020B0604030504040204" pitchFamily="50" charset="-128"/>
                <a:ea typeface="メイリオ" panose="020B0604030504040204" pitchFamily="50" charset="-128"/>
                <a:cs typeface="Times New Roman" panose="02020603050405020304" pitchFamily="18" charset="0"/>
              </a:rPr>
              <a:t>⑧</a:t>
            </a:r>
            <a:r>
              <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rPr>
              <a:t>KF</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地区荷さばき地（船客上屋含む）</a:t>
            </a:r>
            <a:endParaRPr lang="en-US" altLang="ja-JP" sz="700" i="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➤荷さばき地の底地を優先的に大阪港埋立事業から取得する。</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kern="100" dirty="0">
                <a:latin typeface="メイリオ" panose="020B0604030504040204" pitchFamily="50" charset="-128"/>
                <a:ea typeface="メイリオ" panose="020B0604030504040204" pitchFamily="50" charset="-128"/>
                <a:cs typeface="Times New Roman" panose="02020603050405020304" pitchFamily="18" charset="0"/>
              </a:rPr>
              <a:t>⑨</a:t>
            </a:r>
            <a:r>
              <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rPr>
              <a:t>C-6,7</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埠頭（荷役機械を含む）</a:t>
            </a:r>
            <a:endParaRPr lang="en-US" altLang="ja-JP" sz="700" i="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万博開催期間中の夢洲物流車両の交通円滑化に向けた対策及び、万博終了後の活用を見据えて、「埠頭用地の面積の精査」を行う。また、ガントリークレーンについては、夢洲物流車両の交通円滑化に向けた対策のひとつとして活用を検討していることから、万博終了後を見据えた取組みとして進める。</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9" name="正方形/長方形 18"/>
          <p:cNvSpPr/>
          <p:nvPr/>
        </p:nvSpPr>
        <p:spPr>
          <a:xfrm>
            <a:off x="4627853" y="6193538"/>
            <a:ext cx="1525322" cy="180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00" dirty="0"/>
              <a:t>個別課題解決のための経営改善策</a:t>
            </a:r>
          </a:p>
        </p:txBody>
      </p:sp>
      <p:sp>
        <p:nvSpPr>
          <p:cNvPr id="20" name="正方形/長方形 19"/>
          <p:cNvSpPr/>
          <p:nvPr/>
        </p:nvSpPr>
        <p:spPr>
          <a:xfrm>
            <a:off x="156927" y="6180516"/>
            <a:ext cx="717339" cy="180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00" dirty="0"/>
              <a:t>競争力</a:t>
            </a:r>
            <a:r>
              <a:rPr lang="ja-JP" altLang="en-US" sz="700" dirty="0">
                <a:latin typeface="メイリオ" panose="020B0604030504040204" pitchFamily="50" charset="-128"/>
                <a:ea typeface="メイリオ" panose="020B0604030504040204" pitchFamily="50" charset="-128"/>
              </a:rPr>
              <a:t>強化</a:t>
            </a:r>
            <a:r>
              <a:rPr lang="ja-JP" altLang="en-US" sz="700" dirty="0"/>
              <a:t>策</a:t>
            </a:r>
          </a:p>
        </p:txBody>
      </p:sp>
      <p:sp>
        <p:nvSpPr>
          <p:cNvPr id="21" name="正方形/長方形 20"/>
          <p:cNvSpPr/>
          <p:nvPr/>
        </p:nvSpPr>
        <p:spPr>
          <a:xfrm>
            <a:off x="-19236" y="5919204"/>
            <a:ext cx="2619375" cy="31057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900" b="1" dirty="0">
                <a:solidFill>
                  <a:schemeClr val="accent1">
                    <a:lumMod val="50000"/>
                  </a:schemeClr>
                </a:solidFill>
                <a:latin typeface="メイリオ" panose="020B0604030504040204" pitchFamily="50" charset="-128"/>
                <a:ea typeface="メイリオ" panose="020B0604030504040204" pitchFamily="50" charset="-128"/>
              </a:rPr>
              <a:t>「港湾施設提供事業経営計画 </a:t>
            </a:r>
            <a:r>
              <a:rPr lang="en-US" altLang="ja-JP" sz="900" b="1" dirty="0">
                <a:solidFill>
                  <a:schemeClr val="accent1">
                    <a:lumMod val="50000"/>
                  </a:schemeClr>
                </a:solidFill>
                <a:latin typeface="メイリオ" panose="020B0604030504040204" pitchFamily="50" charset="-128"/>
                <a:ea typeface="メイリオ" panose="020B0604030504040204" pitchFamily="50" charset="-128"/>
              </a:rPr>
              <a:t>Ver.4.0</a:t>
            </a:r>
            <a:r>
              <a:rPr lang="ja-JP" altLang="en-US" sz="900" b="1" dirty="0">
                <a:solidFill>
                  <a:schemeClr val="accent1">
                    <a:lumMod val="50000"/>
                  </a:schemeClr>
                </a:solidFill>
                <a:latin typeface="メイリオ" panose="020B0604030504040204" pitchFamily="50" charset="-128"/>
                <a:ea typeface="メイリオ" panose="020B0604030504040204" pitchFamily="50" charset="-128"/>
              </a:rPr>
              <a:t>」の概要</a:t>
            </a:r>
          </a:p>
        </p:txBody>
      </p:sp>
      <p:sp>
        <p:nvSpPr>
          <p:cNvPr id="4" name="屈折矢印 3"/>
          <p:cNvSpPr/>
          <p:nvPr/>
        </p:nvSpPr>
        <p:spPr>
          <a:xfrm flipH="1">
            <a:off x="994269" y="9235440"/>
            <a:ext cx="4822670" cy="375285"/>
          </a:xfrm>
          <a:prstGeom prst="bentUpArrow">
            <a:avLst>
              <a:gd name="adj1" fmla="val 48605"/>
              <a:gd name="adj2" fmla="val 50000"/>
              <a:gd name="adj3" fmla="val 35907"/>
            </a:avLst>
          </a:prstGeom>
          <a:solidFill>
            <a:srgbClr val="43C3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latin typeface="メイリオ" panose="020B0604030504040204" pitchFamily="50" charset="-128"/>
                <a:ea typeface="メイリオ" panose="020B0604030504040204" pitchFamily="50" charset="-128"/>
              </a:rPr>
              <a:t>経営改善策の実施により財源</a:t>
            </a:r>
            <a:r>
              <a:rPr lang="ja-JP" altLang="en-US" sz="800" b="1" dirty="0">
                <a:latin typeface="メイリオ" panose="020B0604030504040204" pitchFamily="50" charset="-128"/>
                <a:ea typeface="メイリオ" panose="020B0604030504040204" pitchFamily="50" charset="-128"/>
              </a:rPr>
              <a:t>を</a:t>
            </a:r>
            <a:r>
              <a:rPr kumimoji="1" lang="ja-JP" altLang="en-US" sz="800" b="1" dirty="0">
                <a:latin typeface="メイリオ" panose="020B0604030504040204" pitchFamily="50" charset="-128"/>
                <a:ea typeface="メイリオ" panose="020B0604030504040204" pitchFamily="50" charset="-128"/>
              </a:rPr>
              <a:t>確保し、競争力強化策を進める。</a:t>
            </a:r>
          </a:p>
        </p:txBody>
      </p:sp>
      <p:sp>
        <p:nvSpPr>
          <p:cNvPr id="5" name="正方形/長方形 4"/>
          <p:cNvSpPr/>
          <p:nvPr/>
        </p:nvSpPr>
        <p:spPr>
          <a:xfrm>
            <a:off x="5517467" y="9235439"/>
            <a:ext cx="299472" cy="276293"/>
          </a:xfrm>
          <a:prstGeom prst="rect">
            <a:avLst/>
          </a:prstGeom>
          <a:solidFill>
            <a:srgbClr val="43C3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3313827" y="9235440"/>
            <a:ext cx="299472" cy="223814"/>
          </a:xfrm>
          <a:prstGeom prst="rect">
            <a:avLst/>
          </a:prstGeom>
          <a:solidFill>
            <a:srgbClr val="43C3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564" y="404124"/>
            <a:ext cx="3243263" cy="3257550"/>
          </a:xfrm>
          <a:prstGeom prst="rect">
            <a:avLst/>
          </a:prstGeom>
        </p:spPr>
      </p:pic>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13827" y="314279"/>
            <a:ext cx="3241675" cy="3255963"/>
          </a:xfrm>
          <a:prstGeom prst="rect">
            <a:avLst/>
          </a:prstGeom>
        </p:spPr>
      </p:pic>
    </p:spTree>
    <p:extLst>
      <p:ext uri="{BB962C8B-B14F-4D97-AF65-F5344CB8AC3E}">
        <p14:creationId xmlns:p14="http://schemas.microsoft.com/office/powerpoint/2010/main" val="3918354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60001"/>
            <a:ext cx="5915025" cy="504000"/>
          </a:xfrm>
        </p:spPr>
        <p:txBody>
          <a:bodyPr>
            <a:normAutofit/>
          </a:bodyPr>
          <a:lstStyle/>
          <a:p>
            <a:pPr marL="342900" indent="-342900">
              <a:buFont typeface="+mj-ea"/>
              <a:buAutoNum type="circleNumDbPlain" startAt="2"/>
            </a:pPr>
            <a:r>
              <a:rPr lang="ja-JP" altLang="en-US" sz="1600" b="1" dirty="0">
                <a:latin typeface="メイリオ" panose="020B0604030504040204" pitchFamily="50" charset="-128"/>
                <a:ea typeface="メイリオ" panose="020B0604030504040204" pitchFamily="50" charset="-128"/>
              </a:rPr>
              <a:t>大阪港埋立事業</a:t>
            </a:r>
          </a:p>
        </p:txBody>
      </p:sp>
      <p:sp>
        <p:nvSpPr>
          <p:cNvPr id="3" name="コンテンツ プレースホルダー 2"/>
          <p:cNvSpPr>
            <a:spLocks noGrp="1"/>
          </p:cNvSpPr>
          <p:nvPr>
            <p:ph idx="1"/>
          </p:nvPr>
        </p:nvSpPr>
        <p:spPr>
          <a:xfrm>
            <a:off x="83683" y="8099474"/>
            <a:ext cx="6782155" cy="1863149"/>
          </a:xfrm>
        </p:spPr>
        <p:txBody>
          <a:bodyPr>
            <a:normAutofit/>
          </a:bodyPr>
          <a:lstStyle/>
          <a:p>
            <a:pPr marL="0" indent="0">
              <a:lnSpc>
                <a:spcPct val="150000"/>
              </a:lnSpc>
              <a:buNone/>
            </a:pPr>
            <a:r>
              <a:rPr lang="ja-JP" altLang="en-US" sz="1200" b="1" dirty="0">
                <a:solidFill>
                  <a:srgbClr val="0070C0"/>
                </a:solidFill>
                <a:latin typeface="メイリオ" panose="020B0604030504040204" pitchFamily="50" charset="-128"/>
                <a:ea typeface="メイリオ" panose="020B0604030504040204" pitchFamily="50" charset="-128"/>
              </a:rPr>
              <a:t>大阪港埋立事業</a:t>
            </a:r>
            <a:endParaRPr lang="en-US" altLang="ja-JP" sz="1200" b="1" dirty="0">
              <a:solidFill>
                <a:srgbClr val="0070C0"/>
              </a:solidFill>
              <a:latin typeface="メイリオ" panose="020B0604030504040204" pitchFamily="50" charset="-128"/>
              <a:ea typeface="メイリオ" panose="020B0604030504040204" pitchFamily="50" charset="-128"/>
            </a:endParaRPr>
          </a:p>
          <a:p>
            <a:pPr marL="342881" lvl="1" indent="0">
              <a:lnSpc>
                <a:spcPct val="150000"/>
              </a:lnSpc>
              <a:buNone/>
            </a:pPr>
            <a:r>
              <a:rPr lang="ja-JP" altLang="en-US" sz="1100" dirty="0">
                <a:latin typeface="メイリオ" panose="020B0604030504040204" pitchFamily="50" charset="-128"/>
                <a:ea typeface="メイリオ" panose="020B0604030504040204" pitchFamily="50" charset="-128"/>
              </a:rPr>
              <a:t>　大阪港埋立事業は、公有水面の埋立により取得した咲洲（南港）地区、舞洲（北港北）地区及び鶴浜地区の埋立地を、埠頭用地、公園・緑地及び道路等の行政財産となる市有地等を除き、普通財産として土地利用計画に応じて企業等へ分譲しています。</a:t>
            </a:r>
            <a:endParaRPr lang="en-US" altLang="ja-JP" sz="1100" dirty="0">
              <a:latin typeface="メイリオ" panose="020B0604030504040204" pitchFamily="50" charset="-128"/>
              <a:ea typeface="メイリオ" panose="020B0604030504040204" pitchFamily="50" charset="-128"/>
            </a:endParaRPr>
          </a:p>
          <a:p>
            <a:pPr marL="342881" lvl="1" indent="0">
              <a:lnSpc>
                <a:spcPct val="150000"/>
              </a:lnSpc>
              <a:buNone/>
            </a:pPr>
            <a:r>
              <a:rPr lang="ja-JP" altLang="en-US" sz="1100" dirty="0">
                <a:latin typeface="メイリオ" panose="020B0604030504040204" pitchFamily="50" charset="-128"/>
                <a:ea typeface="メイリオ" panose="020B0604030504040204" pitchFamily="50" charset="-128"/>
              </a:rPr>
              <a:t>　また夢洲（北港南）地区については、平成</a:t>
            </a:r>
            <a:r>
              <a:rPr lang="en-US" altLang="ja-JP" sz="1100" dirty="0">
                <a:latin typeface="メイリオ" panose="020B0604030504040204" pitchFamily="50" charset="-128"/>
                <a:ea typeface="メイリオ" panose="020B0604030504040204" pitchFamily="50" charset="-128"/>
              </a:rPr>
              <a:t>19</a:t>
            </a:r>
            <a:r>
              <a:rPr lang="ja-JP" altLang="en-US" sz="1100" dirty="0">
                <a:latin typeface="メイリオ" panose="020B0604030504040204" pitchFamily="50" charset="-128"/>
                <a:ea typeface="メイリオ" panose="020B0604030504040204" pitchFamily="50" charset="-128"/>
              </a:rPr>
              <a:t>年度末に一般会計より会計移行し、造成及び都市基盤整備が完了した一部の区画を平成</a:t>
            </a:r>
            <a:r>
              <a:rPr lang="en-US" altLang="ja-JP" sz="1100" dirty="0">
                <a:latin typeface="メイリオ" panose="020B0604030504040204" pitchFamily="50" charset="-128"/>
                <a:ea typeface="メイリオ" panose="020B0604030504040204" pitchFamily="50" charset="-128"/>
              </a:rPr>
              <a:t>24</a:t>
            </a:r>
            <a:r>
              <a:rPr lang="ja-JP" altLang="en-US" sz="1100" dirty="0">
                <a:latin typeface="メイリオ" panose="020B0604030504040204" pitchFamily="50" charset="-128"/>
                <a:ea typeface="メイリオ" panose="020B0604030504040204" pitchFamily="50" charset="-128"/>
              </a:rPr>
              <a:t>年度より売却しています。</a:t>
            </a:r>
            <a:endParaRPr lang="en-US" altLang="ja-JP" sz="11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238125" y="1093292"/>
            <a:ext cx="2838450" cy="1046440"/>
          </a:xfrm>
          <a:prstGeom prst="rect">
            <a:avLst/>
          </a:prstGeom>
          <a:noFill/>
        </p:spPr>
        <p:txBody>
          <a:bodyPr wrap="square" rtlCol="0">
            <a:spAutoFit/>
          </a:bodyPr>
          <a:lstStyle/>
          <a:p>
            <a:r>
              <a:rPr lang="ja-JP" altLang="en-US" sz="1600" b="1" dirty="0">
                <a:solidFill>
                  <a:srgbClr val="0070C0"/>
                </a:solidFill>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営業収益</a:t>
            </a:r>
            <a:r>
              <a:rPr lang="ja-JP" altLang="en-US" sz="1200" dirty="0">
                <a:latin typeface="メイリオ" panose="020B0604030504040204" pitchFamily="50" charset="-128"/>
                <a:ea typeface="メイリオ" panose="020B0604030504040204" pitchFamily="50" charset="-128"/>
              </a:rPr>
              <a:t>（令和２年度決算）</a:t>
            </a:r>
            <a:endParaRPr lang="en-US" altLang="ja-JP" sz="12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pPr lvl="1"/>
            <a:r>
              <a:rPr lang="ja-JP" altLang="en-US" sz="2400" b="1" dirty="0">
                <a:solidFill>
                  <a:srgbClr val="0070C0"/>
                </a:solidFill>
                <a:latin typeface="メイリオ" panose="020B0604030504040204" pitchFamily="50" charset="-128"/>
                <a:ea typeface="メイリオ" panose="020B0604030504040204" pitchFamily="50" charset="-128"/>
              </a:rPr>
              <a:t>　</a:t>
            </a:r>
            <a:r>
              <a:rPr lang="en-US" altLang="ja-JP" sz="2400" b="1" dirty="0">
                <a:solidFill>
                  <a:srgbClr val="0070C0"/>
                </a:solidFill>
                <a:latin typeface="メイリオ" panose="020B0604030504040204" pitchFamily="50" charset="-128"/>
                <a:ea typeface="メイリオ" panose="020B0604030504040204" pitchFamily="50" charset="-128"/>
              </a:rPr>
              <a:t>7,071</a:t>
            </a:r>
            <a:r>
              <a:rPr lang="ja-JP" altLang="en-US" sz="1400" b="1" dirty="0">
                <a:solidFill>
                  <a:srgbClr val="0070C0"/>
                </a:solidFill>
                <a:latin typeface="メイリオ" panose="020B0604030504040204" pitchFamily="50" charset="-128"/>
                <a:ea typeface="メイリオ" panose="020B0604030504040204" pitchFamily="50" charset="-128"/>
              </a:rPr>
              <a:t>百万円</a:t>
            </a:r>
            <a:endParaRPr lang="en-US" altLang="ja-JP" sz="1400" b="1" dirty="0">
              <a:solidFill>
                <a:srgbClr val="0070C0"/>
              </a:solidFill>
              <a:latin typeface="メイリオ" panose="020B0604030504040204" pitchFamily="50" charset="-128"/>
              <a:ea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rPr>
              <a:t>（前年度比△</a:t>
            </a:r>
            <a:r>
              <a:rPr lang="en-US" altLang="ja-JP" sz="1400" dirty="0">
                <a:latin typeface="メイリオ" panose="020B0604030504040204" pitchFamily="50" charset="-128"/>
                <a:ea typeface="メイリオ" panose="020B0604030504040204" pitchFamily="50" charset="-128"/>
              </a:rPr>
              <a:t>3,617</a:t>
            </a:r>
            <a:r>
              <a:rPr lang="ja-JP" altLang="en-US" sz="1400" dirty="0">
                <a:latin typeface="メイリオ" panose="020B0604030504040204" pitchFamily="50" charset="-128"/>
                <a:ea typeface="メイリオ" panose="020B0604030504040204" pitchFamily="50" charset="-128"/>
              </a:rPr>
              <a:t>百万円）</a:t>
            </a:r>
          </a:p>
        </p:txBody>
      </p:sp>
      <p:sp>
        <p:nvSpPr>
          <p:cNvPr id="7" name="テキスト ボックス 6"/>
          <p:cNvSpPr txBox="1"/>
          <p:nvPr/>
        </p:nvSpPr>
        <p:spPr>
          <a:xfrm>
            <a:off x="3333248" y="1093292"/>
            <a:ext cx="2838450" cy="1046440"/>
          </a:xfrm>
          <a:prstGeom prst="rect">
            <a:avLst/>
          </a:prstGeom>
          <a:noFill/>
        </p:spPr>
        <p:txBody>
          <a:bodyPr wrap="square" rtlCol="0">
            <a:spAutoFit/>
          </a:bodyPr>
          <a:lstStyle/>
          <a:p>
            <a:r>
              <a:rPr lang="ja-JP" altLang="en-US" sz="1600" b="1" dirty="0">
                <a:solidFill>
                  <a:srgbClr val="0070C0"/>
                </a:solidFill>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営業損益</a:t>
            </a:r>
            <a:r>
              <a:rPr lang="ja-JP" altLang="en-US" sz="1200" dirty="0">
                <a:latin typeface="メイリオ" panose="020B0604030504040204" pitchFamily="50" charset="-128"/>
                <a:ea typeface="メイリオ" panose="020B0604030504040204" pitchFamily="50" charset="-128"/>
              </a:rPr>
              <a:t>（令和２年度決算）</a:t>
            </a:r>
            <a:endParaRPr lang="en-US" altLang="ja-JP" sz="12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pPr lvl="1"/>
            <a:r>
              <a:rPr lang="en-US" altLang="ja-JP" sz="2400" b="1" dirty="0">
                <a:solidFill>
                  <a:srgbClr val="0070C0"/>
                </a:solidFill>
                <a:latin typeface="メイリオ" panose="020B0604030504040204" pitchFamily="50" charset="-128"/>
                <a:ea typeface="メイリオ" panose="020B0604030504040204" pitchFamily="50" charset="-128"/>
              </a:rPr>
              <a:t>5,151</a:t>
            </a:r>
            <a:r>
              <a:rPr lang="ja-JP" altLang="en-US" sz="1400" b="1" dirty="0">
                <a:solidFill>
                  <a:srgbClr val="0070C0"/>
                </a:solidFill>
                <a:latin typeface="メイリオ" panose="020B0604030504040204" pitchFamily="50" charset="-128"/>
                <a:ea typeface="メイリオ" panose="020B0604030504040204" pitchFamily="50" charset="-128"/>
              </a:rPr>
              <a:t>百万円</a:t>
            </a:r>
            <a:endParaRPr lang="en-US" altLang="ja-JP" sz="1400" b="1" dirty="0">
              <a:solidFill>
                <a:srgbClr val="0070C0"/>
              </a:solidFill>
              <a:latin typeface="メイリオ" panose="020B0604030504040204" pitchFamily="50" charset="-128"/>
              <a:ea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rPr>
              <a:t>（前年度比△</a:t>
            </a:r>
            <a:r>
              <a:rPr lang="en-US" altLang="ja-JP" sz="1400" dirty="0">
                <a:latin typeface="メイリオ" panose="020B0604030504040204" pitchFamily="50" charset="-128"/>
                <a:ea typeface="メイリオ" panose="020B0604030504040204" pitchFamily="50" charset="-128"/>
              </a:rPr>
              <a:t>1,784</a:t>
            </a:r>
            <a:r>
              <a:rPr lang="ja-JP" altLang="en-US" sz="1400" dirty="0">
                <a:latin typeface="メイリオ" panose="020B0604030504040204" pitchFamily="50" charset="-128"/>
                <a:ea typeface="メイリオ" panose="020B0604030504040204" pitchFamily="50" charset="-128"/>
              </a:rPr>
              <a:t>百万円）</a:t>
            </a:r>
          </a:p>
        </p:txBody>
      </p:sp>
      <p:sp>
        <p:nvSpPr>
          <p:cNvPr id="13"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4"/>
            </a:pPr>
            <a:r>
              <a:rPr lang="ja-JP" altLang="en-US" sz="1600" b="1" dirty="0">
                <a:latin typeface="メイリオ" panose="020B0604030504040204" pitchFamily="50" charset="-128"/>
                <a:ea typeface="メイリオ" panose="020B0604030504040204" pitchFamily="50" charset="-128"/>
              </a:rPr>
              <a:t>事業概要</a:t>
            </a:r>
          </a:p>
        </p:txBody>
      </p:sp>
      <p:sp>
        <p:nvSpPr>
          <p:cNvPr id="15" name="テキスト ボックス 14"/>
          <p:cNvSpPr txBox="1"/>
          <p:nvPr/>
        </p:nvSpPr>
        <p:spPr>
          <a:xfrm>
            <a:off x="0" y="9690556"/>
            <a:ext cx="287258"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ja-JP" altLang="en-US" sz="800" dirty="0">
                <a:latin typeface="メイリオ" panose="020B0604030504040204" pitchFamily="50" charset="-128"/>
                <a:ea typeface="メイリオ" panose="020B0604030504040204" pitchFamily="50" charset="-128"/>
              </a:rPr>
              <a:t>７</a:t>
            </a:r>
          </a:p>
        </p:txBody>
      </p:sp>
      <p:cxnSp>
        <p:nvCxnSpPr>
          <p:cNvPr id="11" name="直線コネクタ 10"/>
          <p:cNvCxnSpPr/>
          <p:nvPr/>
        </p:nvCxnSpPr>
        <p:spPr>
          <a:xfrm>
            <a:off x="1287936" y="8264051"/>
            <a:ext cx="5436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341260" y="756365"/>
            <a:ext cx="5032147" cy="307777"/>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rPr>
              <a:t>港湾施設提供</a:t>
            </a:r>
            <a:r>
              <a:rPr kumimoji="1" lang="ja-JP" altLang="en-US" sz="1400" b="1" dirty="0">
                <a:solidFill>
                  <a:srgbClr val="FF0000"/>
                </a:solidFill>
                <a:latin typeface="メイリオ" panose="020B0604030504040204" pitchFamily="50" charset="-128"/>
                <a:ea typeface="メイリオ" panose="020B0604030504040204" pitchFamily="50" charset="-128"/>
              </a:rPr>
              <a:t>事業との会計内取引の金額を含んでいます。</a:t>
            </a: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2237" y="2100861"/>
            <a:ext cx="2954338" cy="3343275"/>
          </a:xfrm>
          <a:prstGeom prst="rect">
            <a:avLst/>
          </a:prstGeom>
        </p:spPr>
      </p:pic>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57512" y="2204048"/>
            <a:ext cx="3792538" cy="3240088"/>
          </a:xfrm>
          <a:prstGeom prst="rect">
            <a:avLst/>
          </a:prstGeom>
        </p:spPr>
      </p:pic>
      <p:pic>
        <p:nvPicPr>
          <p:cNvPr id="10" name="図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4227" y="5398777"/>
            <a:ext cx="6201066" cy="2564438"/>
          </a:xfrm>
          <a:prstGeom prst="rect">
            <a:avLst/>
          </a:prstGeom>
        </p:spPr>
      </p:pic>
    </p:spTree>
    <p:extLst>
      <p:ext uri="{BB962C8B-B14F-4D97-AF65-F5344CB8AC3E}">
        <p14:creationId xmlns:p14="http://schemas.microsoft.com/office/powerpoint/2010/main" val="3403317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p:cNvSpPr txBox="1"/>
          <p:nvPr/>
        </p:nvSpPr>
        <p:spPr>
          <a:xfrm>
            <a:off x="171450" y="915989"/>
            <a:ext cx="2582758" cy="261610"/>
          </a:xfrm>
          <a:prstGeom prst="rect">
            <a:avLst/>
          </a:prstGeom>
          <a:noFill/>
        </p:spPr>
        <p:txBody>
          <a:bodyPr wrap="none" rtlCol="0">
            <a:spAutoFit/>
          </a:bodyPr>
          <a:lstStyle/>
          <a:p>
            <a:r>
              <a:rPr lang="ja-JP" altLang="en-US" sz="1100" dirty="0">
                <a:latin typeface="メイリオ" panose="020B0604030504040204" pitchFamily="50" charset="-128"/>
                <a:ea typeface="メイリオ" panose="020B0604030504040204" pitchFamily="50" charset="-128"/>
              </a:rPr>
              <a:t>令和２年度　売却契約締結土地位置図</a:t>
            </a:r>
          </a:p>
        </p:txBody>
      </p:sp>
      <p:sp>
        <p:nvSpPr>
          <p:cNvPr id="9"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4"/>
            </a:pPr>
            <a:r>
              <a:rPr lang="ja-JP" altLang="en-US" sz="1600" b="1" dirty="0">
                <a:latin typeface="メイリオ" panose="020B0604030504040204" pitchFamily="50" charset="-128"/>
                <a:ea typeface="メイリオ" panose="020B0604030504040204" pitchFamily="50" charset="-128"/>
              </a:rPr>
              <a:t>事業概要</a:t>
            </a:r>
          </a:p>
        </p:txBody>
      </p:sp>
      <p:sp>
        <p:nvSpPr>
          <p:cNvPr id="10" name="テキスト ボックス 9"/>
          <p:cNvSpPr txBox="1"/>
          <p:nvPr/>
        </p:nvSpPr>
        <p:spPr>
          <a:xfrm>
            <a:off x="6609215" y="9690556"/>
            <a:ext cx="24878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8</a:t>
            </a:r>
            <a:endParaRPr lang="ja-JP" altLang="en-US" sz="800" dirty="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166" y="1327775"/>
            <a:ext cx="6128539" cy="4874250"/>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1450" y="6352201"/>
            <a:ext cx="3490913" cy="3375025"/>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62363" y="6261556"/>
            <a:ext cx="3240088" cy="3429000"/>
          </a:xfrm>
          <a:prstGeom prst="rect">
            <a:avLst/>
          </a:prstGeom>
        </p:spPr>
      </p:pic>
    </p:spTree>
    <p:extLst>
      <p:ext uri="{BB962C8B-B14F-4D97-AF65-F5344CB8AC3E}">
        <p14:creationId xmlns:p14="http://schemas.microsoft.com/office/powerpoint/2010/main" val="1582286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4" y="360000"/>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a:pPr>
            <a:r>
              <a:rPr lang="ja-JP" altLang="en-US" sz="1600" b="1" dirty="0">
                <a:latin typeface="メイリオ" panose="020B0604030504040204" pitchFamily="50" charset="-128"/>
                <a:ea typeface="メイリオ" panose="020B0604030504040204" pitchFamily="50" charset="-128"/>
              </a:rPr>
              <a:t>港営事業会計</a:t>
            </a:r>
          </a:p>
        </p:txBody>
      </p:sp>
      <p:sp>
        <p:nvSpPr>
          <p:cNvPr id="11"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5"/>
            </a:pPr>
            <a:r>
              <a:rPr lang="ja-JP" altLang="en-US" sz="1600" b="1" dirty="0">
                <a:latin typeface="メイリオ" panose="020B0604030504040204" pitchFamily="50" charset="-128"/>
                <a:ea typeface="メイリオ" panose="020B0604030504040204" pitchFamily="50" charset="-128"/>
              </a:rPr>
              <a:t>決算ハイライト</a:t>
            </a:r>
          </a:p>
        </p:txBody>
      </p:sp>
      <p:sp>
        <p:nvSpPr>
          <p:cNvPr id="13" name="テキスト ボックス 12"/>
          <p:cNvSpPr txBox="1"/>
          <p:nvPr/>
        </p:nvSpPr>
        <p:spPr>
          <a:xfrm>
            <a:off x="0" y="9690556"/>
            <a:ext cx="287258"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ja-JP" altLang="en-US" sz="800" dirty="0">
                <a:latin typeface="メイリオ" panose="020B0604030504040204" pitchFamily="50" charset="-128"/>
                <a:ea typeface="メイリオ" panose="020B0604030504040204" pitchFamily="50" charset="-128"/>
              </a:rPr>
              <a:t>９</a:t>
            </a:r>
          </a:p>
        </p:txBody>
      </p:sp>
      <p:sp>
        <p:nvSpPr>
          <p:cNvPr id="9" name="テキスト ボックス 8"/>
          <p:cNvSpPr txBox="1"/>
          <p:nvPr/>
        </p:nvSpPr>
        <p:spPr>
          <a:xfrm>
            <a:off x="313147" y="719136"/>
            <a:ext cx="6109365" cy="523220"/>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kumimoji="1" lang="ja-JP" altLang="en-US" sz="1400" b="1" dirty="0">
                <a:solidFill>
                  <a:srgbClr val="FF0000"/>
                </a:solidFill>
                <a:latin typeface="メイリオ" panose="020B0604030504040204" pitchFamily="50" charset="-128"/>
                <a:ea typeface="メイリオ" panose="020B0604030504040204" pitchFamily="50" charset="-128"/>
              </a:rPr>
              <a:t>平成</a:t>
            </a:r>
            <a:r>
              <a:rPr kumimoji="1" lang="en-US" altLang="ja-JP" sz="1400" b="1" dirty="0">
                <a:solidFill>
                  <a:srgbClr val="FF0000"/>
                </a:solidFill>
                <a:latin typeface="メイリオ" panose="020B0604030504040204" pitchFamily="50" charset="-128"/>
                <a:ea typeface="メイリオ" panose="020B0604030504040204" pitchFamily="50" charset="-128"/>
              </a:rPr>
              <a:t>30</a:t>
            </a:r>
            <a:r>
              <a:rPr kumimoji="1" lang="ja-JP" altLang="en-US" sz="1400" b="1" dirty="0">
                <a:solidFill>
                  <a:srgbClr val="FF0000"/>
                </a:solidFill>
                <a:latin typeface="メイリオ" panose="020B0604030504040204" pitchFamily="50" charset="-128"/>
                <a:ea typeface="メイリオ" panose="020B0604030504040204" pitchFamily="50" charset="-128"/>
              </a:rPr>
              <a:t>年度決算より、港湾施設提供事業と大阪港埋立事業との間での</a:t>
            </a:r>
            <a:endParaRPr kumimoji="1" lang="en-US" altLang="ja-JP" sz="1400" b="1" dirty="0">
              <a:solidFill>
                <a:srgbClr val="FF0000"/>
              </a:solidFill>
              <a:latin typeface="メイリオ" panose="020B0604030504040204" pitchFamily="50" charset="-128"/>
              <a:ea typeface="メイリオ" panose="020B0604030504040204" pitchFamily="50" charset="-128"/>
            </a:endParaRPr>
          </a:p>
          <a:p>
            <a:r>
              <a:rPr lang="en-US" altLang="ja-JP" sz="1400" b="1" dirty="0">
                <a:solidFill>
                  <a:srgbClr val="FF0000"/>
                </a:solidFill>
                <a:latin typeface="メイリオ" panose="020B0604030504040204" pitchFamily="50" charset="-128"/>
                <a:ea typeface="メイリオ" panose="020B0604030504040204" pitchFamily="50" charset="-128"/>
              </a:rPr>
              <a:t>   </a:t>
            </a:r>
            <a:r>
              <a:rPr kumimoji="1" lang="ja-JP" altLang="en-US" sz="1400" b="1" dirty="0">
                <a:solidFill>
                  <a:srgbClr val="FF0000"/>
                </a:solidFill>
                <a:latin typeface="メイリオ" panose="020B0604030504040204" pitchFamily="50" charset="-128"/>
                <a:ea typeface="メイリオ" panose="020B0604030504040204" pitchFamily="50" charset="-128"/>
              </a:rPr>
              <a:t>会計内取引の金額を</a:t>
            </a:r>
            <a:r>
              <a:rPr lang="ja-JP" altLang="en-US" sz="1400" b="1" dirty="0">
                <a:solidFill>
                  <a:srgbClr val="FF0000"/>
                </a:solidFill>
                <a:latin typeface="メイリオ" panose="020B0604030504040204" pitchFamily="50" charset="-128"/>
                <a:ea typeface="メイリオ" panose="020B0604030504040204" pitchFamily="50" charset="-128"/>
              </a:rPr>
              <a:t>消去</a:t>
            </a:r>
            <a:r>
              <a:rPr kumimoji="1" lang="ja-JP" altLang="en-US" sz="1400" b="1" dirty="0">
                <a:solidFill>
                  <a:srgbClr val="FF0000"/>
                </a:solidFill>
                <a:latin typeface="メイリオ" panose="020B0604030504040204" pitchFamily="50" charset="-128"/>
                <a:ea typeface="メイリオ" panose="020B0604030504040204" pitchFamily="50" charset="-128"/>
              </a:rPr>
              <a:t>しています。</a:t>
            </a: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085" y="1031165"/>
            <a:ext cx="6313488" cy="5864225"/>
          </a:xfrm>
          <a:prstGeom prst="rect">
            <a:avLst/>
          </a:prstGeom>
        </p:spPr>
      </p:pic>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191" y="7062555"/>
            <a:ext cx="6645275" cy="2641600"/>
          </a:xfrm>
          <a:prstGeom prst="rect">
            <a:avLst/>
          </a:prstGeom>
        </p:spPr>
      </p:pic>
    </p:spTree>
    <p:extLst>
      <p:ext uri="{BB962C8B-B14F-4D97-AF65-F5344CB8AC3E}">
        <p14:creationId xmlns:p14="http://schemas.microsoft.com/office/powerpoint/2010/main" val="1815516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5"/>
            </a:pPr>
            <a:r>
              <a:rPr lang="ja-JP" altLang="en-US" sz="1600" b="1" dirty="0">
                <a:latin typeface="メイリオ" panose="020B0604030504040204" pitchFamily="50" charset="-128"/>
                <a:ea typeface="メイリオ" panose="020B0604030504040204" pitchFamily="50" charset="-128"/>
              </a:rPr>
              <a:t>決算ハイライト</a:t>
            </a:r>
          </a:p>
        </p:txBody>
      </p:sp>
      <p:sp>
        <p:nvSpPr>
          <p:cNvPr id="13" name="テキスト ボックス 12"/>
          <p:cNvSpPr txBox="1"/>
          <p:nvPr/>
        </p:nvSpPr>
        <p:spPr>
          <a:xfrm>
            <a:off x="6577153"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10</a:t>
            </a:r>
            <a:endParaRPr lang="ja-JP" altLang="en-US" sz="800"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0" y="169502"/>
            <a:ext cx="6867407" cy="9579546"/>
          </a:xfrm>
          <a:prstGeom prst="rect">
            <a:avLst/>
          </a:prstGeom>
          <a:noFill/>
        </p:spPr>
        <p:txBody>
          <a:bodyPr wrap="square" rtlCol="0">
            <a:spAutoFit/>
          </a:bodyPr>
          <a:lstStyle/>
          <a:p>
            <a:pPr>
              <a:lnSpc>
                <a:spcPct val="150000"/>
              </a:lnSpc>
            </a:pPr>
            <a:r>
              <a:rPr kumimoji="1" lang="ja-JP" altLang="en-US" sz="1100" b="1" dirty="0">
                <a:solidFill>
                  <a:srgbClr val="0070C0"/>
                </a:solidFill>
                <a:latin typeface="メイリオ" panose="020B0604030504040204" pitchFamily="50" charset="-128"/>
                <a:ea typeface="メイリオ" panose="020B0604030504040204" pitchFamily="50" charset="-128"/>
              </a:rPr>
              <a:t>業績概況</a:t>
            </a:r>
            <a:endParaRPr kumimoji="1" lang="en-US" altLang="ja-JP" sz="1100" b="1" dirty="0">
              <a:solidFill>
                <a:srgbClr val="0070C0"/>
              </a:solidFill>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営業収益</a:t>
            </a:r>
            <a:endParaRPr kumimoji="1"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令和２年度の港営事業会計の営業収益は、前年度に比べ</a:t>
            </a:r>
            <a:r>
              <a:rPr lang="en-US" altLang="ja-JP" sz="1050" dirty="0">
                <a:latin typeface="メイリオ" panose="020B0604030504040204" pitchFamily="50" charset="-128"/>
                <a:ea typeface="メイリオ" panose="020B0604030504040204" pitchFamily="50" charset="-128"/>
              </a:rPr>
              <a:t>37</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2,200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90</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7,300</a:t>
            </a:r>
            <a:r>
              <a:rPr lang="ja-JP" altLang="en-US" sz="1050" dirty="0">
                <a:latin typeface="メイリオ" panose="020B0604030504040204" pitchFamily="50" charset="-128"/>
                <a:ea typeface="メイリオ" panose="020B0604030504040204" pitchFamily="50" charset="-128"/>
              </a:rPr>
              <a:t>万円となりました。これは、大阪港埋立事業において、土地売却収益が減少したことなどによるものです。</a:t>
            </a:r>
            <a:endParaRPr kumimoji="1"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営業損益</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令和２年度の港営事業会計の営業損益は、前年度に比べ</a:t>
            </a:r>
            <a:r>
              <a:rPr lang="en-US" altLang="ja-JP" sz="1050" dirty="0">
                <a:latin typeface="メイリオ" panose="020B0604030504040204" pitchFamily="50" charset="-128"/>
                <a:ea typeface="メイリオ" panose="020B0604030504040204" pitchFamily="50" charset="-128"/>
              </a:rPr>
              <a:t>18</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2,000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58</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100</a:t>
            </a:r>
            <a:r>
              <a:rPr lang="ja-JP" altLang="en-US" sz="1050" dirty="0">
                <a:latin typeface="メイリオ" panose="020B0604030504040204" pitchFamily="50" charset="-128"/>
                <a:ea typeface="メイリオ" panose="020B0604030504040204" pitchFamily="50" charset="-128"/>
              </a:rPr>
              <a:t>万円の黒字となりました。これは、大阪港埋立事業において、土地売却収益が減少したことなどにより営業収益が減少したことなどによるものです。</a:t>
            </a:r>
            <a:endParaRPr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kumimoji="1" lang="ja-JP" altLang="en-US" sz="1050" b="1" dirty="0">
                <a:latin typeface="メイリオ" panose="020B0604030504040204" pitchFamily="50" charset="-128"/>
                <a:ea typeface="メイリオ" panose="020B0604030504040204" pitchFamily="50" charset="-128"/>
              </a:rPr>
              <a:t>経常損益</a:t>
            </a:r>
            <a:endParaRPr kumimoji="1"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令和２年度の港営事業会計の経常損益は、前年度に比べ</a:t>
            </a:r>
            <a:r>
              <a:rPr lang="en-US" altLang="ja-JP" sz="1050" dirty="0">
                <a:latin typeface="メイリオ" panose="020B0604030504040204" pitchFamily="50" charset="-128"/>
                <a:ea typeface="メイリオ" panose="020B0604030504040204" pitchFamily="50" charset="-128"/>
              </a:rPr>
              <a:t>10</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2,400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35</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900</a:t>
            </a:r>
            <a:r>
              <a:rPr lang="ja-JP" altLang="en-US" sz="1050" dirty="0">
                <a:latin typeface="メイリオ" panose="020B0604030504040204" pitchFamily="50" charset="-128"/>
                <a:ea typeface="メイリオ" panose="020B0604030504040204" pitchFamily="50" charset="-128"/>
              </a:rPr>
              <a:t>万円の黒字となりました。これは、大阪港埋立事業における土地売却収益の減少により営業収益が減少したことなどによるものです。</a:t>
            </a:r>
            <a:endParaRPr kumimoji="1"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当年度純損益</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令和２年度の港営事業会計の当年度純損益は、前年度に比べ</a:t>
            </a:r>
            <a:r>
              <a:rPr lang="en-US" altLang="ja-JP" sz="1050" dirty="0">
                <a:latin typeface="メイリオ" panose="020B0604030504040204" pitchFamily="50" charset="-128"/>
                <a:ea typeface="メイリオ" panose="020B0604030504040204" pitchFamily="50" charset="-128"/>
              </a:rPr>
              <a:t>37</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9,600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58</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9,600</a:t>
            </a:r>
            <a:r>
              <a:rPr lang="ja-JP" altLang="en-US" sz="1050" dirty="0">
                <a:latin typeface="メイリオ" panose="020B0604030504040204" pitchFamily="50" charset="-128"/>
                <a:ea typeface="メイリオ" panose="020B0604030504040204" pitchFamily="50" charset="-128"/>
              </a:rPr>
              <a:t>万円の黒字となりました。これは、大阪港埋立事業における土地売却収益の減少により営業収益が減少したものの、令和元年度における鶴浜地区の土地造成勘定評価損に伴う特別損失（</a:t>
            </a:r>
            <a:r>
              <a:rPr lang="en-US" altLang="ja-JP" sz="1050" dirty="0">
                <a:latin typeface="メイリオ" panose="020B0604030504040204" pitchFamily="50" charset="-128"/>
                <a:ea typeface="メイリオ" panose="020B0604030504040204" pitchFamily="50" charset="-128"/>
              </a:rPr>
              <a:t>21</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6,700</a:t>
            </a:r>
            <a:r>
              <a:rPr lang="ja-JP" altLang="en-US" sz="1050" dirty="0">
                <a:latin typeface="メイリオ" panose="020B0604030504040204" pitchFamily="50" charset="-128"/>
                <a:ea typeface="メイリオ" panose="020B0604030504040204" pitchFamily="50" charset="-128"/>
              </a:rPr>
              <a:t>万円）が皆減したことなどによるものです。</a:t>
            </a:r>
            <a:endParaRPr lang="en-US" altLang="ja-JP" sz="1000" dirty="0">
              <a:latin typeface="メイリオ" panose="020B0604030504040204" pitchFamily="50" charset="-128"/>
              <a:ea typeface="メイリオ" panose="020B0604030504040204" pitchFamily="50" charset="-128"/>
            </a:endParaRPr>
          </a:p>
          <a:p>
            <a:pPr>
              <a:lnSpc>
                <a:spcPct val="150000"/>
              </a:lnSpc>
            </a:pPr>
            <a:r>
              <a:rPr lang="ja-JP" altLang="en-US" sz="1100" b="1" dirty="0">
                <a:solidFill>
                  <a:srgbClr val="0070C0"/>
                </a:solidFill>
                <a:latin typeface="メイリオ" panose="020B0604030504040204" pitchFamily="50" charset="-128"/>
                <a:ea typeface="メイリオ" panose="020B0604030504040204" pitchFamily="50" charset="-128"/>
              </a:rPr>
              <a:t>財政状態</a:t>
            </a:r>
            <a:endParaRPr lang="en-US" altLang="ja-JP" sz="1100" b="1" dirty="0">
              <a:solidFill>
                <a:srgbClr val="0070C0"/>
              </a:solidFill>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総資産額の状況</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令和２年度末の港営事業会計の総資産額は、現金預金の増加及びそれに伴う一般会計への短期貸付金の増加などにより、前年度末に比べ</a:t>
            </a:r>
            <a:r>
              <a:rPr lang="en-US" altLang="ja-JP" sz="1050" dirty="0">
                <a:latin typeface="メイリオ" panose="020B0604030504040204" pitchFamily="50" charset="-128"/>
                <a:ea typeface="メイリオ" panose="020B0604030504040204" pitchFamily="50" charset="-128"/>
              </a:rPr>
              <a:t>85</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3,700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2,660</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500</a:t>
            </a:r>
            <a:r>
              <a:rPr lang="ja-JP" altLang="en-US" sz="1050" dirty="0">
                <a:latin typeface="メイリオ" panose="020B0604030504040204" pitchFamily="50" charset="-128"/>
                <a:ea typeface="メイリオ" panose="020B0604030504040204" pitchFamily="50" charset="-128"/>
              </a:rPr>
              <a:t>万円となりました。</a:t>
            </a:r>
            <a:endParaRPr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純資産額の状況</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令和２年度末の港営事業会計の純資産額は、当年度純利益を計上したことにより、前年度末に比べ</a:t>
            </a:r>
            <a:r>
              <a:rPr lang="en-US" altLang="ja-JP" sz="1050" dirty="0">
                <a:latin typeface="メイリオ" panose="020B0604030504040204" pitchFamily="50" charset="-128"/>
                <a:ea typeface="メイリオ" panose="020B0604030504040204" pitchFamily="50" charset="-128"/>
              </a:rPr>
              <a:t>58</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9,600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1,072</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2,300</a:t>
            </a:r>
            <a:r>
              <a:rPr lang="ja-JP" altLang="en-US" sz="1050" dirty="0">
                <a:latin typeface="メイリオ" panose="020B0604030504040204" pitchFamily="50" charset="-128"/>
                <a:ea typeface="メイリオ" panose="020B0604030504040204" pitchFamily="50" charset="-128"/>
              </a:rPr>
              <a:t>万円となりました。</a:t>
            </a:r>
            <a:endParaRPr lang="en-US" altLang="ja-JP" sz="1000" dirty="0">
              <a:latin typeface="メイリオ" panose="020B0604030504040204" pitchFamily="50" charset="-128"/>
              <a:ea typeface="メイリオ" panose="020B0604030504040204" pitchFamily="50" charset="-128"/>
            </a:endParaRPr>
          </a:p>
          <a:p>
            <a:pPr>
              <a:lnSpc>
                <a:spcPct val="150000"/>
              </a:lnSpc>
            </a:pPr>
            <a:r>
              <a:rPr lang="ja-JP" altLang="en-US" sz="1100" b="1" dirty="0">
                <a:solidFill>
                  <a:srgbClr val="0070C0"/>
                </a:solidFill>
                <a:latin typeface="メイリオ" panose="020B0604030504040204" pitchFamily="50" charset="-128"/>
                <a:ea typeface="メイリオ" panose="020B0604030504040204" pitchFamily="50" charset="-128"/>
              </a:rPr>
              <a:t>キャッシュ・フロー</a:t>
            </a:r>
            <a:endParaRPr lang="en-US" altLang="ja-JP" sz="1100" b="1" dirty="0">
              <a:solidFill>
                <a:srgbClr val="0070C0"/>
              </a:solidFill>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業務活動によるキャッシュ・フロー</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港営事業会計の業務活動によるキャッシュ・フローについては、前年度に比べ</a:t>
            </a:r>
            <a:r>
              <a:rPr lang="en-US" altLang="ja-JP" sz="1050" dirty="0">
                <a:latin typeface="メイリオ" panose="020B0604030504040204" pitchFamily="50" charset="-128"/>
                <a:ea typeface="メイリオ" panose="020B0604030504040204" pitchFamily="50" charset="-128"/>
              </a:rPr>
              <a:t>35</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1,700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11</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7,500</a:t>
            </a:r>
            <a:r>
              <a:rPr lang="ja-JP" altLang="en-US" sz="1050" dirty="0">
                <a:latin typeface="メイリオ" panose="020B0604030504040204" pitchFamily="50" charset="-128"/>
                <a:ea typeface="メイリオ" panose="020B0604030504040204" pitchFamily="50" charset="-128"/>
              </a:rPr>
              <a:t>万円の増加となりました。</a:t>
            </a:r>
            <a:endParaRPr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投資活動によるキャッシュ・フロー</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港営事業会計の投資活動によるキャッシュ・フローについては、一般会計への短期貸付金が増加したことなどにより、前年度に比べ</a:t>
            </a:r>
            <a:r>
              <a:rPr lang="en-US" altLang="ja-JP" sz="1050" dirty="0">
                <a:latin typeface="メイリオ" panose="020B0604030504040204" pitchFamily="50" charset="-128"/>
                <a:ea typeface="メイリオ" panose="020B0604030504040204" pitchFamily="50" charset="-128"/>
              </a:rPr>
              <a:t>76</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8,600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27</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9,300</a:t>
            </a:r>
            <a:r>
              <a:rPr lang="ja-JP" altLang="en-US" sz="1050" dirty="0">
                <a:latin typeface="メイリオ" panose="020B0604030504040204" pitchFamily="50" charset="-128"/>
                <a:ea typeface="メイリオ" panose="020B0604030504040204" pitchFamily="50" charset="-128"/>
              </a:rPr>
              <a:t>万円の減少となりました。</a:t>
            </a:r>
            <a:endParaRPr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財務活動によるキャッシュ・フロー</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港営事業会計の財務活動によるキャッシュ・フローについては、企業債償還額が前年度よりも少なかったことから、</a:t>
            </a:r>
            <a:r>
              <a:rPr lang="en-US" altLang="ja-JP" sz="1050" dirty="0">
                <a:latin typeface="メイリオ" panose="020B0604030504040204" pitchFamily="50" charset="-128"/>
                <a:ea typeface="メイリオ" panose="020B0604030504040204" pitchFamily="50" charset="-128"/>
              </a:rPr>
              <a:t>111</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9,900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16</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7,500</a:t>
            </a:r>
            <a:r>
              <a:rPr lang="ja-JP" altLang="en-US" sz="1050" dirty="0">
                <a:latin typeface="メイリオ" panose="020B0604030504040204" pitchFamily="50" charset="-128"/>
                <a:ea typeface="メイリオ" panose="020B0604030504040204" pitchFamily="50" charset="-128"/>
              </a:rPr>
              <a:t>万円の増加となりました。</a:t>
            </a:r>
            <a:endParaRPr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現金及び現金同等物期末残高</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b="1"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港営事業会計の現金及び現金同等物期末残高については、業務活動により</a:t>
            </a:r>
            <a:r>
              <a:rPr lang="en-US" altLang="ja-JP" sz="1050" dirty="0">
                <a:latin typeface="メイリオ" panose="020B0604030504040204" pitchFamily="50" charset="-128"/>
                <a:ea typeface="メイリオ" panose="020B0604030504040204" pitchFamily="50" charset="-128"/>
              </a:rPr>
              <a:t>11</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7,500</a:t>
            </a:r>
            <a:r>
              <a:rPr lang="ja-JP" altLang="en-US" sz="1050" dirty="0">
                <a:latin typeface="メイリオ" panose="020B0604030504040204" pitchFamily="50" charset="-128"/>
                <a:ea typeface="メイリオ" panose="020B0604030504040204" pitchFamily="50" charset="-128"/>
              </a:rPr>
              <a:t>万円増加、投資活動により</a:t>
            </a:r>
            <a:r>
              <a:rPr lang="en-US" altLang="ja-JP" sz="1050" dirty="0">
                <a:latin typeface="メイリオ" panose="020B0604030504040204" pitchFamily="50" charset="-128"/>
                <a:ea typeface="メイリオ" panose="020B0604030504040204" pitchFamily="50" charset="-128"/>
              </a:rPr>
              <a:t>27</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9,300</a:t>
            </a:r>
            <a:r>
              <a:rPr lang="ja-JP" altLang="en-US" sz="1050" dirty="0">
                <a:latin typeface="メイリオ" panose="020B0604030504040204" pitchFamily="50" charset="-128"/>
                <a:ea typeface="メイリオ" panose="020B0604030504040204" pitchFamily="50" charset="-128"/>
              </a:rPr>
              <a:t>万円減少したものの、財務活動により</a:t>
            </a:r>
            <a:r>
              <a:rPr lang="en-US" altLang="ja-JP" sz="1050" dirty="0">
                <a:latin typeface="メイリオ" panose="020B0604030504040204" pitchFamily="50" charset="-128"/>
                <a:ea typeface="メイリオ" panose="020B0604030504040204" pitchFamily="50" charset="-128"/>
              </a:rPr>
              <a:t>16</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7,500</a:t>
            </a:r>
            <a:r>
              <a:rPr lang="ja-JP" altLang="en-US" sz="1050" dirty="0">
                <a:latin typeface="メイリオ" panose="020B0604030504040204" pitchFamily="50" charset="-128"/>
                <a:ea typeface="メイリオ" panose="020B0604030504040204" pitchFamily="50" charset="-128"/>
              </a:rPr>
              <a:t>万円増加したことから、前年度末に比べ</a:t>
            </a:r>
            <a:r>
              <a:rPr lang="en-US" altLang="ja-JP" sz="1050" dirty="0">
                <a:latin typeface="メイリオ" panose="020B0604030504040204" pitchFamily="50" charset="-128"/>
                <a:ea typeface="メイリオ" panose="020B0604030504040204" pitchFamily="50" charset="-128"/>
              </a:rPr>
              <a:t>5,700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3</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2,800</a:t>
            </a:r>
            <a:r>
              <a:rPr lang="ja-JP" altLang="en-US" sz="1050" dirty="0">
                <a:latin typeface="メイリオ" panose="020B0604030504040204" pitchFamily="50" charset="-128"/>
                <a:ea typeface="メイリオ" panose="020B0604030504040204" pitchFamily="50" charset="-128"/>
              </a:rPr>
              <a:t>万円となりました。</a:t>
            </a:r>
            <a:endParaRPr lang="en-US" altLang="ja-JP" sz="1050" dirty="0">
              <a:latin typeface="メイリオ" panose="020B0604030504040204" pitchFamily="50" charset="-128"/>
              <a:ea typeface="メイリオ" panose="020B0604030504040204" pitchFamily="50" charset="-128"/>
            </a:endParaRPr>
          </a:p>
        </p:txBody>
      </p:sp>
      <p:cxnSp>
        <p:nvCxnSpPr>
          <p:cNvPr id="5" name="直線コネクタ 4"/>
          <p:cNvCxnSpPr/>
          <p:nvPr/>
        </p:nvCxnSpPr>
        <p:spPr>
          <a:xfrm>
            <a:off x="722525" y="450886"/>
            <a:ext cx="6084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722525" y="4419494"/>
            <a:ext cx="6084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442525" y="6113220"/>
            <a:ext cx="5364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0030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5"/>
            </a:pPr>
            <a:r>
              <a:rPr lang="ja-JP" altLang="en-US" sz="1600" b="1" dirty="0">
                <a:latin typeface="メイリオ" panose="020B0604030504040204" pitchFamily="50" charset="-128"/>
                <a:ea typeface="メイリオ" panose="020B0604030504040204" pitchFamily="50" charset="-128"/>
              </a:rPr>
              <a:t>決算ハイライト</a:t>
            </a:r>
          </a:p>
        </p:txBody>
      </p:sp>
      <p:sp>
        <p:nvSpPr>
          <p:cNvPr id="13" name="テキスト ボックス 12"/>
          <p:cNvSpPr txBox="1"/>
          <p:nvPr/>
        </p:nvSpPr>
        <p:spPr>
          <a:xfrm>
            <a:off x="-12825"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11</a:t>
            </a:r>
            <a:endParaRPr lang="ja-JP" altLang="en-US" sz="800" dirty="0">
              <a:latin typeface="メイリオ" panose="020B0604030504040204" pitchFamily="50" charset="-128"/>
              <a:ea typeface="メイリオ" panose="020B0604030504040204" pitchFamily="50" charset="-128"/>
            </a:endParaRPr>
          </a:p>
        </p:txBody>
      </p:sp>
      <p:sp>
        <p:nvSpPr>
          <p:cNvPr id="7" name="タイトル 1"/>
          <p:cNvSpPr txBox="1">
            <a:spLocks/>
          </p:cNvSpPr>
          <p:nvPr/>
        </p:nvSpPr>
        <p:spPr>
          <a:xfrm>
            <a:off x="4" y="358792"/>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2"/>
            </a:pPr>
            <a:r>
              <a:rPr lang="ja-JP" altLang="en-US" sz="1600" b="1" dirty="0">
                <a:latin typeface="メイリオ" panose="020B0604030504040204" pitchFamily="50" charset="-128"/>
                <a:ea typeface="メイリオ" panose="020B0604030504040204" pitchFamily="50" charset="-128"/>
              </a:rPr>
              <a:t>港湾施設提供事業</a:t>
            </a:r>
          </a:p>
        </p:txBody>
      </p:sp>
      <p:sp>
        <p:nvSpPr>
          <p:cNvPr id="9" name="テキスト ボックス 8"/>
          <p:cNvSpPr txBox="1"/>
          <p:nvPr/>
        </p:nvSpPr>
        <p:spPr>
          <a:xfrm>
            <a:off x="0" y="5109020"/>
            <a:ext cx="6858000" cy="3981859"/>
          </a:xfrm>
          <a:prstGeom prst="rect">
            <a:avLst/>
          </a:prstGeom>
          <a:noFill/>
        </p:spPr>
        <p:txBody>
          <a:bodyPr wrap="square" rtlCol="0">
            <a:spAutoFit/>
          </a:bodyPr>
          <a:lstStyle/>
          <a:p>
            <a:pPr>
              <a:lnSpc>
                <a:spcPct val="150000"/>
              </a:lnSpc>
            </a:pPr>
            <a:r>
              <a:rPr kumimoji="1" lang="ja-JP" altLang="en-US" sz="1100" b="1" dirty="0">
                <a:solidFill>
                  <a:srgbClr val="0070C0"/>
                </a:solidFill>
                <a:latin typeface="メイリオ" panose="020B0604030504040204" pitchFamily="50" charset="-128"/>
                <a:ea typeface="メイリオ" panose="020B0604030504040204" pitchFamily="50" charset="-128"/>
              </a:rPr>
              <a:t>業績概況</a:t>
            </a:r>
            <a:endParaRPr kumimoji="1" lang="en-US" altLang="ja-JP" sz="1100" b="1" dirty="0">
              <a:solidFill>
                <a:srgbClr val="0070C0"/>
              </a:solidFill>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営業収益</a:t>
            </a:r>
            <a:endParaRPr kumimoji="1"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令和２年度の港湾施設提供事業の営業収益は、前年度に比べ</a:t>
            </a:r>
            <a:r>
              <a:rPr lang="en-US" altLang="ja-JP" sz="1050" dirty="0">
                <a:latin typeface="メイリオ" panose="020B0604030504040204" pitchFamily="50" charset="-128"/>
                <a:ea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1,800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44</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9,600</a:t>
            </a:r>
            <a:r>
              <a:rPr lang="ja-JP" altLang="en-US" sz="1050" dirty="0">
                <a:latin typeface="メイリオ" panose="020B0604030504040204" pitchFamily="50" charset="-128"/>
                <a:ea typeface="メイリオ" panose="020B0604030504040204" pitchFamily="50" charset="-128"/>
              </a:rPr>
              <a:t>万円となりました。これは、荷役機械の稼働時間が減少したことや、夢洲</a:t>
            </a:r>
            <a:r>
              <a:rPr lang="en-US" altLang="ja-JP" sz="1050" dirty="0">
                <a:latin typeface="メイリオ" panose="020B0604030504040204" pitchFamily="50" charset="-128"/>
                <a:ea typeface="メイリオ" panose="020B0604030504040204" pitchFamily="50" charset="-128"/>
              </a:rPr>
              <a:t>C-12</a:t>
            </a:r>
            <a:r>
              <a:rPr lang="ja-JP" altLang="en-US" sz="1050" dirty="0">
                <a:latin typeface="メイリオ" panose="020B0604030504040204" pitchFamily="50" charset="-128"/>
                <a:ea typeface="メイリオ" panose="020B0604030504040204" pitchFamily="50" charset="-128"/>
              </a:rPr>
              <a:t>埠頭用地を国へ売却したことに伴う土地賃貸料が減少したことなどによるものです。</a:t>
            </a:r>
            <a:endParaRPr kumimoji="1"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営業損益</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令和２年度の港湾施設提供事業の営業損益は、前年度に比べ</a:t>
            </a:r>
            <a:r>
              <a:rPr lang="en-US" altLang="ja-JP" sz="1050" dirty="0">
                <a:latin typeface="メイリオ" panose="020B0604030504040204" pitchFamily="50" charset="-128"/>
                <a:ea typeface="メイリオ" panose="020B0604030504040204" pitchFamily="50" charset="-128"/>
              </a:rPr>
              <a:t>5,000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9</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5,300</a:t>
            </a:r>
            <a:r>
              <a:rPr lang="ja-JP" altLang="en-US" sz="1050" dirty="0">
                <a:latin typeface="メイリオ" panose="020B0604030504040204" pitchFamily="50" charset="-128"/>
                <a:ea typeface="メイリオ" panose="020B0604030504040204" pitchFamily="50" charset="-128"/>
              </a:rPr>
              <a:t>万円の黒字となりました。これは、上記の理由により営業収益が減少したことなどによるものです。</a:t>
            </a:r>
            <a:endParaRPr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kumimoji="1" lang="ja-JP" altLang="en-US" sz="1050" b="1" dirty="0">
                <a:latin typeface="メイリオ" panose="020B0604030504040204" pitchFamily="50" charset="-128"/>
                <a:ea typeface="メイリオ" panose="020B0604030504040204" pitchFamily="50" charset="-128"/>
              </a:rPr>
              <a:t>経常損益</a:t>
            </a:r>
            <a:endParaRPr kumimoji="1"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令和２年度の港湾施設提供事業の経常損益は、前年度に比べ</a:t>
            </a:r>
            <a:r>
              <a:rPr lang="en-US" altLang="ja-JP" sz="1050" dirty="0">
                <a:latin typeface="メイリオ" panose="020B0604030504040204" pitchFamily="50" charset="-128"/>
                <a:ea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3,800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9</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1,000</a:t>
            </a:r>
            <a:r>
              <a:rPr lang="ja-JP" altLang="en-US" sz="1050" dirty="0">
                <a:latin typeface="メイリオ" panose="020B0604030504040204" pitchFamily="50" charset="-128"/>
                <a:ea typeface="メイリオ" panose="020B0604030504040204" pitchFamily="50" charset="-128"/>
              </a:rPr>
              <a:t>万円の黒字となりました。これは、平成</a:t>
            </a:r>
            <a:r>
              <a:rPr lang="en-US" altLang="ja-JP" sz="1050" dirty="0">
                <a:latin typeface="メイリオ" panose="020B0604030504040204" pitchFamily="50" charset="-128"/>
                <a:ea typeface="メイリオ" panose="020B0604030504040204" pitchFamily="50" charset="-128"/>
              </a:rPr>
              <a:t>30</a:t>
            </a:r>
            <a:r>
              <a:rPr lang="ja-JP" altLang="en-US" sz="1050" dirty="0">
                <a:latin typeface="メイリオ" panose="020B0604030504040204" pitchFamily="50" charset="-128"/>
                <a:ea typeface="メイリオ" panose="020B0604030504040204" pitchFamily="50" charset="-128"/>
              </a:rPr>
              <a:t>年度台風第</a:t>
            </a:r>
            <a:r>
              <a:rPr lang="en-US" altLang="ja-JP" sz="1050" dirty="0">
                <a:latin typeface="メイリオ" panose="020B0604030504040204" pitchFamily="50" charset="-128"/>
                <a:ea typeface="メイリオ" panose="020B0604030504040204" pitchFamily="50" charset="-128"/>
              </a:rPr>
              <a:t>21</a:t>
            </a:r>
            <a:r>
              <a:rPr lang="ja-JP" altLang="en-US" sz="1050" dirty="0">
                <a:latin typeface="メイリオ" panose="020B0604030504040204" pitchFamily="50" charset="-128"/>
                <a:ea typeface="メイリオ" panose="020B0604030504040204" pitchFamily="50" charset="-128"/>
              </a:rPr>
              <a:t>号被害からの復旧にかかる国庫補助金が皆減したことなどによるものです。</a:t>
            </a:r>
            <a:endParaRPr kumimoji="1"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当年度純損益</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令和２年度の港湾施設提供事業の当年度純損益は、前年度に比べ</a:t>
            </a:r>
            <a:r>
              <a:rPr lang="en-US" altLang="ja-JP" sz="1050" dirty="0">
                <a:latin typeface="メイリオ" panose="020B0604030504040204" pitchFamily="50" charset="-128"/>
                <a:ea typeface="メイリオ" panose="020B0604030504040204" pitchFamily="50" charset="-128"/>
              </a:rPr>
              <a:t>14</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4,700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33</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700</a:t>
            </a:r>
            <a:r>
              <a:rPr lang="ja-JP" altLang="en-US" sz="1050" dirty="0">
                <a:latin typeface="メイリオ" panose="020B0604030504040204" pitchFamily="50" charset="-128"/>
                <a:ea typeface="メイリオ" panose="020B0604030504040204" pitchFamily="50" charset="-128"/>
              </a:rPr>
              <a:t>万円の黒字となりました。これは夢洲</a:t>
            </a:r>
            <a:r>
              <a:rPr lang="en-US" altLang="ja-JP" sz="1050" dirty="0">
                <a:latin typeface="メイリオ" panose="020B0604030504040204" pitchFamily="50" charset="-128"/>
                <a:ea typeface="メイリオ" panose="020B0604030504040204" pitchFamily="50" charset="-128"/>
              </a:rPr>
              <a:t>C-12</a:t>
            </a:r>
            <a:r>
              <a:rPr lang="ja-JP" altLang="en-US" sz="1050" dirty="0">
                <a:latin typeface="メイリオ" panose="020B0604030504040204" pitchFamily="50" charset="-128"/>
                <a:ea typeface="メイリオ" panose="020B0604030504040204" pitchFamily="50" charset="-128"/>
              </a:rPr>
              <a:t>埠頭用地を国へ売却したことに伴い、固定資産売却益が増加したことなどによるものです。</a:t>
            </a:r>
            <a:endParaRPr lang="en-US" altLang="ja-JP" sz="1050" dirty="0">
              <a:latin typeface="メイリオ" panose="020B0604030504040204" pitchFamily="50" charset="-128"/>
              <a:ea typeface="メイリオ" panose="020B0604030504040204" pitchFamily="50" charset="-128"/>
            </a:endParaRPr>
          </a:p>
        </p:txBody>
      </p:sp>
      <p:cxnSp>
        <p:nvCxnSpPr>
          <p:cNvPr id="10" name="直線コネクタ 9"/>
          <p:cNvCxnSpPr/>
          <p:nvPr/>
        </p:nvCxnSpPr>
        <p:spPr>
          <a:xfrm>
            <a:off x="741733" y="5288735"/>
            <a:ext cx="6084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26993" y="742982"/>
            <a:ext cx="4852610" cy="307777"/>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kumimoji="1" lang="ja-JP" altLang="en-US" sz="1400" b="1" dirty="0">
                <a:solidFill>
                  <a:srgbClr val="FF0000"/>
                </a:solidFill>
                <a:latin typeface="メイリオ" panose="020B0604030504040204" pitchFamily="50" charset="-128"/>
                <a:ea typeface="メイリオ" panose="020B0604030504040204" pitchFamily="50" charset="-128"/>
              </a:rPr>
              <a:t>大阪港埋立事業との会計内取引の金額を含んでいます。</a:t>
            </a: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3550" y="1059070"/>
            <a:ext cx="5930900" cy="3857625"/>
          </a:xfrm>
          <a:prstGeom prst="rect">
            <a:avLst/>
          </a:prstGeom>
        </p:spPr>
      </p:pic>
    </p:spTree>
    <p:extLst>
      <p:ext uri="{BB962C8B-B14F-4D97-AF65-F5344CB8AC3E}">
        <p14:creationId xmlns:p14="http://schemas.microsoft.com/office/powerpoint/2010/main" val="1595303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360001"/>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3"/>
            </a:pPr>
            <a:r>
              <a:rPr lang="ja-JP" altLang="en-US" sz="1600" b="1" dirty="0">
                <a:latin typeface="メイリオ" panose="020B0604030504040204" pitchFamily="50" charset="-128"/>
                <a:ea typeface="メイリオ" panose="020B0604030504040204" pitchFamily="50" charset="-128"/>
              </a:rPr>
              <a:t>大阪港埋立事業</a:t>
            </a:r>
          </a:p>
        </p:txBody>
      </p:sp>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5"/>
            </a:pPr>
            <a:r>
              <a:rPr lang="ja-JP" altLang="en-US" sz="1600" b="1" dirty="0">
                <a:latin typeface="メイリオ" panose="020B0604030504040204" pitchFamily="50" charset="-128"/>
                <a:ea typeface="メイリオ" panose="020B0604030504040204" pitchFamily="50" charset="-128"/>
              </a:rPr>
              <a:t>決算ハイライト</a:t>
            </a:r>
          </a:p>
        </p:txBody>
      </p:sp>
      <p:sp>
        <p:nvSpPr>
          <p:cNvPr id="13" name="テキスト ボックス 12"/>
          <p:cNvSpPr txBox="1"/>
          <p:nvPr/>
        </p:nvSpPr>
        <p:spPr>
          <a:xfrm>
            <a:off x="6577153"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12</a:t>
            </a:r>
            <a:endParaRPr lang="ja-JP" altLang="en-US" sz="8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0" y="5306883"/>
            <a:ext cx="6858000" cy="3497111"/>
          </a:xfrm>
          <a:prstGeom prst="rect">
            <a:avLst/>
          </a:prstGeom>
          <a:noFill/>
        </p:spPr>
        <p:txBody>
          <a:bodyPr wrap="square" rtlCol="0">
            <a:spAutoFit/>
          </a:bodyPr>
          <a:lstStyle/>
          <a:p>
            <a:pPr>
              <a:lnSpc>
                <a:spcPct val="150000"/>
              </a:lnSpc>
            </a:pPr>
            <a:r>
              <a:rPr kumimoji="1" lang="ja-JP" altLang="en-US" sz="1100" b="1" dirty="0">
                <a:solidFill>
                  <a:srgbClr val="0070C0"/>
                </a:solidFill>
                <a:latin typeface="メイリオ" panose="020B0604030504040204" pitchFamily="50" charset="-128"/>
                <a:ea typeface="メイリオ" panose="020B0604030504040204" pitchFamily="50" charset="-128"/>
              </a:rPr>
              <a:t>業績概況</a:t>
            </a:r>
            <a:endParaRPr kumimoji="1" lang="en-US" altLang="ja-JP" sz="1100" b="1" dirty="0">
              <a:solidFill>
                <a:srgbClr val="0070C0"/>
              </a:solidFill>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営業収益</a:t>
            </a:r>
            <a:endParaRPr kumimoji="1"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令和２年度の大阪港埋立事業の営業収益は、前年度に比べ</a:t>
            </a:r>
            <a:r>
              <a:rPr lang="en-US" altLang="ja-JP" sz="1050" dirty="0">
                <a:latin typeface="メイリオ" panose="020B0604030504040204" pitchFamily="50" charset="-128"/>
                <a:ea typeface="メイリオ" panose="020B0604030504040204" pitchFamily="50" charset="-128"/>
              </a:rPr>
              <a:t>36</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1,700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70</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7,100</a:t>
            </a:r>
            <a:r>
              <a:rPr lang="ja-JP" altLang="en-US" sz="1050" dirty="0">
                <a:latin typeface="メイリオ" panose="020B0604030504040204" pitchFamily="50" charset="-128"/>
                <a:ea typeface="メイリオ" panose="020B0604030504040204" pitchFamily="50" charset="-128"/>
              </a:rPr>
              <a:t>万円となりました。これは、土地売却収益が前年度よりも減少したことなどによるものです。</a:t>
            </a:r>
            <a:endParaRPr kumimoji="1"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営業損益</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令和２年度の大阪港埋立事業の営業損益は、前年度に比べ</a:t>
            </a:r>
            <a:r>
              <a:rPr lang="en-US" altLang="ja-JP" sz="1050" dirty="0">
                <a:latin typeface="メイリオ" panose="020B0604030504040204" pitchFamily="50" charset="-128"/>
                <a:ea typeface="メイリオ" panose="020B0604030504040204" pitchFamily="50" charset="-128"/>
              </a:rPr>
              <a:t>17</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8,400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51</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5,100</a:t>
            </a:r>
            <a:r>
              <a:rPr lang="ja-JP" altLang="en-US" sz="1050" dirty="0">
                <a:latin typeface="メイリオ" panose="020B0604030504040204" pitchFamily="50" charset="-128"/>
                <a:ea typeface="メイリオ" panose="020B0604030504040204" pitchFamily="50" charset="-128"/>
              </a:rPr>
              <a:t>万円の黒字となりました。これは、上記の理由により営業収益が減少したことなどによるものです。</a:t>
            </a:r>
            <a:endParaRPr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kumimoji="1" lang="ja-JP" altLang="en-US" sz="1050" b="1" dirty="0">
                <a:latin typeface="メイリオ" panose="020B0604030504040204" pitchFamily="50" charset="-128"/>
                <a:ea typeface="メイリオ" panose="020B0604030504040204" pitchFamily="50" charset="-128"/>
              </a:rPr>
              <a:t>経常損益</a:t>
            </a:r>
            <a:endParaRPr kumimoji="1"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令和２年度の大阪港埋立事業の経常損益は、前年度に比べ</a:t>
            </a:r>
            <a:r>
              <a:rPr lang="en-US" altLang="ja-JP" sz="1050" dirty="0">
                <a:latin typeface="メイリオ" panose="020B0604030504040204" pitchFamily="50" charset="-128"/>
                <a:ea typeface="メイリオ" panose="020B0604030504040204" pitchFamily="50" charset="-128"/>
              </a:rPr>
              <a:t>9</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700</a:t>
            </a:r>
            <a:r>
              <a:rPr lang="ja-JP" altLang="en-US" sz="1050" dirty="0">
                <a:latin typeface="メイリオ" panose="020B0604030504040204" pitchFamily="50" charset="-128"/>
                <a:ea typeface="メイリオ" panose="020B0604030504040204" pitchFamily="50" charset="-128"/>
              </a:rPr>
              <a:t>万円減の</a:t>
            </a:r>
            <a:r>
              <a:rPr lang="en-US" altLang="ja-JP" sz="1050" dirty="0">
                <a:latin typeface="メイリオ" panose="020B0604030504040204" pitchFamily="50" charset="-128"/>
                <a:ea typeface="メイリオ" panose="020B0604030504040204" pitchFamily="50" charset="-128"/>
              </a:rPr>
              <a:t>29</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3,000</a:t>
            </a:r>
            <a:r>
              <a:rPr lang="ja-JP" altLang="en-US" sz="1050" dirty="0">
                <a:latin typeface="メイリオ" panose="020B0604030504040204" pitchFamily="50" charset="-128"/>
                <a:ea typeface="メイリオ" panose="020B0604030504040204" pitchFamily="50" charset="-128"/>
              </a:rPr>
              <a:t>万円の黒字となりました。これは上記の理由により営業収益が減少したことなどによるものです。</a:t>
            </a:r>
            <a:endParaRPr kumimoji="1"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a:latin typeface="メイリオ" panose="020B0604030504040204" pitchFamily="50" charset="-128"/>
                <a:ea typeface="メイリオ" panose="020B0604030504040204" pitchFamily="50" charset="-128"/>
              </a:rPr>
              <a:t>当年度純損益</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dirty="0">
                <a:latin typeface="メイリオ" panose="020B0604030504040204" pitchFamily="50" charset="-128"/>
                <a:ea typeface="メイリオ" panose="020B0604030504040204" pitchFamily="50" charset="-128"/>
              </a:rPr>
              <a:t>　令和２年度の大阪港埋立事業の当年度純損益は、前年度に比べ</a:t>
            </a:r>
            <a:r>
              <a:rPr lang="en-US" altLang="ja-JP" sz="1050" dirty="0">
                <a:latin typeface="メイリオ" panose="020B0604030504040204" pitchFamily="50" charset="-128"/>
                <a:ea typeface="メイリオ" panose="020B0604030504040204" pitchFamily="50" charset="-128"/>
              </a:rPr>
              <a:t>23</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3,000</a:t>
            </a:r>
            <a:r>
              <a:rPr lang="ja-JP" altLang="en-US" sz="1050" dirty="0">
                <a:latin typeface="メイリオ" panose="020B0604030504040204" pitchFamily="50" charset="-128"/>
                <a:ea typeface="メイリオ" panose="020B0604030504040204" pitchFamily="50" charset="-128"/>
              </a:rPr>
              <a:t>万円増の</a:t>
            </a:r>
            <a:r>
              <a:rPr lang="en-US" altLang="ja-JP" sz="1050" dirty="0">
                <a:latin typeface="メイリオ" panose="020B0604030504040204" pitchFamily="50" charset="-128"/>
                <a:ea typeface="メイリオ" panose="020B0604030504040204" pitchFamily="50" charset="-128"/>
              </a:rPr>
              <a:t>29</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2,100</a:t>
            </a:r>
            <a:r>
              <a:rPr lang="ja-JP" altLang="en-US" sz="1050" dirty="0">
                <a:latin typeface="メイリオ" panose="020B0604030504040204" pitchFamily="50" charset="-128"/>
                <a:ea typeface="メイリオ" panose="020B0604030504040204" pitchFamily="50" charset="-128"/>
              </a:rPr>
              <a:t>万円の黒字となりました。これは、令和元年度における鶴浜地区の土地造成勘定評価損に伴う特別損失が皆減したことなどによるものです。</a:t>
            </a:r>
            <a:endParaRPr lang="en-US" altLang="ja-JP" sz="1050" dirty="0">
              <a:latin typeface="メイリオ" panose="020B0604030504040204" pitchFamily="50" charset="-128"/>
              <a:ea typeface="メイリオ" panose="020B0604030504040204" pitchFamily="50" charset="-128"/>
            </a:endParaRPr>
          </a:p>
        </p:txBody>
      </p:sp>
      <p:cxnSp>
        <p:nvCxnSpPr>
          <p:cNvPr id="11" name="直線コネクタ 10"/>
          <p:cNvCxnSpPr/>
          <p:nvPr/>
        </p:nvCxnSpPr>
        <p:spPr>
          <a:xfrm>
            <a:off x="773999" y="5477545"/>
            <a:ext cx="6084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321347" y="733724"/>
            <a:ext cx="5032147" cy="307777"/>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rPr>
              <a:t>港湾施設提供</a:t>
            </a:r>
            <a:r>
              <a:rPr kumimoji="1" lang="ja-JP" altLang="en-US" sz="1400" b="1" dirty="0">
                <a:solidFill>
                  <a:srgbClr val="FF0000"/>
                </a:solidFill>
                <a:latin typeface="メイリオ" panose="020B0604030504040204" pitchFamily="50" charset="-128"/>
                <a:ea typeface="メイリオ" panose="020B0604030504040204" pitchFamily="50" charset="-128"/>
              </a:rPr>
              <a:t>事業との会計内取引の金額を含んでいます。</a:t>
            </a:r>
          </a:p>
        </p:txBody>
      </p:sp>
      <p:sp>
        <p:nvSpPr>
          <p:cNvPr id="12" name="テキスト ボックス 11"/>
          <p:cNvSpPr txBox="1"/>
          <p:nvPr/>
        </p:nvSpPr>
        <p:spPr>
          <a:xfrm>
            <a:off x="-1" y="8747904"/>
            <a:ext cx="6858000" cy="325089"/>
          </a:xfrm>
          <a:prstGeom prst="rect">
            <a:avLst/>
          </a:prstGeom>
          <a:noFill/>
        </p:spPr>
        <p:txBody>
          <a:bodyPr wrap="square" rtlCol="0">
            <a:spAutoFit/>
          </a:bodyPr>
          <a:lstStyle/>
          <a:p>
            <a:pPr>
              <a:lnSpc>
                <a:spcPct val="150000"/>
              </a:lnSpc>
            </a:pPr>
            <a:r>
              <a:rPr lang="ja-JP" altLang="en-US" sz="1100" b="1" dirty="0">
                <a:solidFill>
                  <a:srgbClr val="0070C0"/>
                </a:solidFill>
                <a:latin typeface="メイリオ" panose="020B0604030504040204" pitchFamily="50" charset="-128"/>
                <a:ea typeface="メイリオ" panose="020B0604030504040204" pitchFamily="50" charset="-128"/>
              </a:rPr>
              <a:t>企業債残高（地区別残高）</a:t>
            </a:r>
            <a:endParaRPr kumimoji="1" lang="en-US" altLang="ja-JP" sz="1100" b="1" dirty="0">
              <a:solidFill>
                <a:srgbClr val="0070C0"/>
              </a:solidFill>
              <a:latin typeface="メイリオ" panose="020B0604030504040204" pitchFamily="50" charset="-128"/>
              <a:ea typeface="メイリオ" panose="020B0604030504040204" pitchFamily="50" charset="-128"/>
            </a:endParaRPr>
          </a:p>
        </p:txBody>
      </p:sp>
      <p:cxnSp>
        <p:nvCxnSpPr>
          <p:cNvPr id="14" name="直線コネクタ 13"/>
          <p:cNvCxnSpPr/>
          <p:nvPr/>
        </p:nvCxnSpPr>
        <p:spPr>
          <a:xfrm>
            <a:off x="1828800" y="8925404"/>
            <a:ext cx="5029200" cy="1"/>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3549" y="1162911"/>
            <a:ext cx="5930900" cy="4017963"/>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3299" y="8719265"/>
            <a:ext cx="4851400" cy="1160463"/>
          </a:xfrm>
          <a:prstGeom prst="rect">
            <a:avLst/>
          </a:prstGeom>
        </p:spPr>
      </p:pic>
    </p:spTree>
    <p:extLst>
      <p:ext uri="{BB962C8B-B14F-4D97-AF65-F5344CB8AC3E}">
        <p14:creationId xmlns:p14="http://schemas.microsoft.com/office/powerpoint/2010/main" val="2782656772"/>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10444</TotalTime>
  <Words>3732</Words>
  <PresentationFormat>A4 210 x 297 mm</PresentationFormat>
  <Paragraphs>223</Paragraphs>
  <Slides>14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ＭＳ Ｐゴシック</vt:lpstr>
      <vt:lpstr>メイリオ</vt:lpstr>
      <vt:lpstr>Arial</vt:lpstr>
      <vt:lpstr>Calibri</vt:lpstr>
      <vt:lpstr>Calibri Light</vt:lpstr>
      <vt:lpstr>Times New Roman</vt:lpstr>
      <vt:lpstr>Office Theme</vt:lpstr>
      <vt:lpstr>PowerPoint プレゼンテーション</vt:lpstr>
      <vt:lpstr>港湾施設提供事業</vt:lpstr>
      <vt:lpstr>PowerPoint プレゼンテーション</vt:lpstr>
      <vt:lpstr>大阪港埋立事業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2021-08-06T02:28:00Z</cp:lastPrinted>
  <dcterms:created xsi:type="dcterms:W3CDTF">2018-06-22T04:32:12Z</dcterms:created>
  <dcterms:modified xsi:type="dcterms:W3CDTF">2021-08-25T07:52:05Z</dcterms:modified>
</cp:coreProperties>
</file>