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1"/>
  </p:sldMasterIdLst>
  <p:notesMasterIdLst>
    <p:notesMasterId r:id="rId28"/>
  </p:notesMasterIdLst>
  <p:sldIdLst>
    <p:sldId id="256" r:id="rId2"/>
    <p:sldId id="259" r:id="rId3"/>
    <p:sldId id="285" r:id="rId4"/>
    <p:sldId id="257" r:id="rId5"/>
    <p:sldId id="263" r:id="rId6"/>
    <p:sldId id="260" r:id="rId7"/>
    <p:sldId id="261" r:id="rId8"/>
    <p:sldId id="262" r:id="rId9"/>
    <p:sldId id="308" r:id="rId10"/>
    <p:sldId id="309" r:id="rId11"/>
    <p:sldId id="284" r:id="rId12"/>
    <p:sldId id="276" r:id="rId13"/>
    <p:sldId id="277" r:id="rId14"/>
    <p:sldId id="278" r:id="rId15"/>
    <p:sldId id="280" r:id="rId16"/>
    <p:sldId id="281" r:id="rId17"/>
    <p:sldId id="302" r:id="rId18"/>
    <p:sldId id="286" r:id="rId19"/>
    <p:sldId id="288" r:id="rId20"/>
    <p:sldId id="289" r:id="rId21"/>
    <p:sldId id="307" r:id="rId22"/>
    <p:sldId id="271" r:id="rId23"/>
    <p:sldId id="272" r:id="rId24"/>
    <p:sldId id="266" r:id="rId25"/>
    <p:sldId id="270" r:id="rId26"/>
    <p:sldId id="297" r:id="rId27"/>
  </p:sldIdLst>
  <p:sldSz cx="6858000" cy="9906000" type="A4"/>
  <p:notesSz cx="6807200" cy="9939338"/>
  <p:defaultTextStyle>
    <a:defPPr>
      <a:defRPr lang="ja-JP"/>
    </a:defPPr>
    <a:lvl1pPr marL="0" algn="l" defTabSz="538732" rtl="0" eaLnBrk="1" latinLnBrk="0" hangingPunct="1">
      <a:defRPr kumimoji="1" sz="1061" kern="1200">
        <a:solidFill>
          <a:schemeClr val="tx1"/>
        </a:solidFill>
        <a:latin typeface="+mn-lt"/>
        <a:ea typeface="+mn-ea"/>
        <a:cs typeface="+mn-cs"/>
      </a:defRPr>
    </a:lvl1pPr>
    <a:lvl2pPr marL="269366" algn="l" defTabSz="538732" rtl="0" eaLnBrk="1" latinLnBrk="0" hangingPunct="1">
      <a:defRPr kumimoji="1" sz="1061" kern="1200">
        <a:solidFill>
          <a:schemeClr val="tx1"/>
        </a:solidFill>
        <a:latin typeface="+mn-lt"/>
        <a:ea typeface="+mn-ea"/>
        <a:cs typeface="+mn-cs"/>
      </a:defRPr>
    </a:lvl2pPr>
    <a:lvl3pPr marL="538732" algn="l" defTabSz="538732" rtl="0" eaLnBrk="1" latinLnBrk="0" hangingPunct="1">
      <a:defRPr kumimoji="1" sz="1061" kern="1200">
        <a:solidFill>
          <a:schemeClr val="tx1"/>
        </a:solidFill>
        <a:latin typeface="+mn-lt"/>
        <a:ea typeface="+mn-ea"/>
        <a:cs typeface="+mn-cs"/>
      </a:defRPr>
    </a:lvl3pPr>
    <a:lvl4pPr marL="808101" algn="l" defTabSz="538732" rtl="0" eaLnBrk="1" latinLnBrk="0" hangingPunct="1">
      <a:defRPr kumimoji="1" sz="1061" kern="1200">
        <a:solidFill>
          <a:schemeClr val="tx1"/>
        </a:solidFill>
        <a:latin typeface="+mn-lt"/>
        <a:ea typeface="+mn-ea"/>
        <a:cs typeface="+mn-cs"/>
      </a:defRPr>
    </a:lvl4pPr>
    <a:lvl5pPr marL="1077467" algn="l" defTabSz="538732" rtl="0" eaLnBrk="1" latinLnBrk="0" hangingPunct="1">
      <a:defRPr kumimoji="1" sz="1061" kern="1200">
        <a:solidFill>
          <a:schemeClr val="tx1"/>
        </a:solidFill>
        <a:latin typeface="+mn-lt"/>
        <a:ea typeface="+mn-ea"/>
        <a:cs typeface="+mn-cs"/>
      </a:defRPr>
    </a:lvl5pPr>
    <a:lvl6pPr marL="1346833" algn="l" defTabSz="538732" rtl="0" eaLnBrk="1" latinLnBrk="0" hangingPunct="1">
      <a:defRPr kumimoji="1" sz="1061" kern="1200">
        <a:solidFill>
          <a:schemeClr val="tx1"/>
        </a:solidFill>
        <a:latin typeface="+mn-lt"/>
        <a:ea typeface="+mn-ea"/>
        <a:cs typeface="+mn-cs"/>
      </a:defRPr>
    </a:lvl6pPr>
    <a:lvl7pPr marL="1616199" algn="l" defTabSz="538732" rtl="0" eaLnBrk="1" latinLnBrk="0" hangingPunct="1">
      <a:defRPr kumimoji="1" sz="1061" kern="1200">
        <a:solidFill>
          <a:schemeClr val="tx1"/>
        </a:solidFill>
        <a:latin typeface="+mn-lt"/>
        <a:ea typeface="+mn-ea"/>
        <a:cs typeface="+mn-cs"/>
      </a:defRPr>
    </a:lvl7pPr>
    <a:lvl8pPr marL="1885567" algn="l" defTabSz="538732" rtl="0" eaLnBrk="1" latinLnBrk="0" hangingPunct="1">
      <a:defRPr kumimoji="1" sz="1061" kern="1200">
        <a:solidFill>
          <a:schemeClr val="tx1"/>
        </a:solidFill>
        <a:latin typeface="+mn-lt"/>
        <a:ea typeface="+mn-ea"/>
        <a:cs typeface="+mn-cs"/>
      </a:defRPr>
    </a:lvl8pPr>
    <a:lvl9pPr marL="2154933" algn="l" defTabSz="538732" rtl="0" eaLnBrk="1" latinLnBrk="0" hangingPunct="1">
      <a:defRPr kumimoji="1" sz="106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43C3DD"/>
    <a:srgbClr val="6AD7D4"/>
    <a:srgbClr val="5F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90943" autoAdjust="0"/>
  </p:normalViewPr>
  <p:slideViewPr>
    <p:cSldViewPr snapToGrid="0">
      <p:cViewPr varScale="1">
        <p:scale>
          <a:sx n="60" d="100"/>
          <a:sy n="60" d="100"/>
        </p:scale>
        <p:origin x="2760" y="62"/>
      </p:cViewPr>
      <p:guideLst/>
    </p:cSldViewPr>
  </p:slideViewPr>
  <p:outlineViewPr>
    <p:cViewPr>
      <p:scale>
        <a:sx n="33" d="100"/>
        <a:sy n="33" d="100"/>
      </p:scale>
      <p:origin x="0" y="-367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6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922606987006337E-2"/>
          <c:y val="9.6721166504146125E-2"/>
          <c:w val="0.83017173082912632"/>
          <c:h val="0.73258451872652253"/>
        </c:manualLayout>
      </c:layout>
      <c:barChart>
        <c:barDir val="col"/>
        <c:grouping val="stacked"/>
        <c:varyColors val="0"/>
        <c:ser>
          <c:idx val="0"/>
          <c:order val="0"/>
          <c:tx>
            <c:strRef>
              <c:f>'事業概要（埋立）'!$B$3</c:f>
              <c:strCache>
                <c:ptCount val="1"/>
                <c:pt idx="0">
                  <c:v>咲洲</c:v>
                </c:pt>
              </c:strCache>
            </c:strRef>
          </c:tx>
          <c:spPr>
            <a:solidFill>
              <a:schemeClr val="accent2">
                <a:lumMod val="40000"/>
                <a:lumOff val="60000"/>
              </a:schemeClr>
            </a:solidFill>
            <a:ln>
              <a:noFill/>
            </a:ln>
            <a:effectLst/>
          </c:spPr>
          <c:invertIfNegative val="0"/>
          <c:dLbls>
            <c:dLbl>
              <c:idx val="1"/>
              <c:layout>
                <c:manualLayout>
                  <c:x val="1.3721452860360342E-6"/>
                  <c:y val="5.4772360823296083E-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F134-4479-AF31-D294A8742AB9}"/>
                </c:ext>
              </c:extLst>
            </c:dLbl>
            <c:dLbl>
              <c:idx val="2"/>
              <c:layout>
                <c:manualLayout>
                  <c:x val="-1.163579202557918E-4"/>
                  <c:y val="0.21303828907141165"/>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134-4479-AF31-D294A8742AB9}"/>
                </c:ext>
              </c:extLst>
            </c:dLbl>
            <c:dLbl>
              <c:idx val="3"/>
              <c:layout>
                <c:manualLayout>
                  <c:x val="1.2541407914369351E-4"/>
                  <c:y val="-2.4090889740910294E-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F134-4479-AF31-D294A8742AB9}"/>
                </c:ext>
              </c:extLst>
            </c:dLbl>
            <c:dLbl>
              <c:idx val="4"/>
              <c:layout>
                <c:manualLayout>
                  <c:x val="3.0187196292792752E-6"/>
                  <c:y val="1.2071546182698621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134-4479-AF31-D294A8742AB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'事業概要（埋立）'!$A$4:$A$8</c:f>
              <c:strCache>
                <c:ptCount val="5"/>
                <c:pt idx="0">
                  <c:v>令和５年度</c:v>
                </c:pt>
                <c:pt idx="1">
                  <c:v>令和４年度</c:v>
                </c:pt>
                <c:pt idx="2">
                  <c:v>令和３年度</c:v>
                </c:pt>
                <c:pt idx="3">
                  <c:v>令和２年度</c:v>
                </c:pt>
                <c:pt idx="4">
                  <c:v>令和元年度</c:v>
                </c:pt>
              </c:strCache>
            </c:strRef>
          </c:cat>
          <c:val>
            <c:numRef>
              <c:f>'事業概要（埋立）'!$B$4:$B$8</c:f>
              <c:numCache>
                <c:formatCode>#,##0,,;"△ "#,##0,,</c:formatCode>
                <c:ptCount val="5"/>
                <c:pt idx="0">
                  <c:v>10027569693</c:v>
                </c:pt>
                <c:pt idx="1">
                  <c:v>6415664900</c:v>
                </c:pt>
                <c:pt idx="2">
                  <c:v>35673472477</c:v>
                </c:pt>
                <c:pt idx="3">
                  <c:v>6044111183</c:v>
                </c:pt>
                <c:pt idx="4">
                  <c:v>9668853732</c:v>
                </c:pt>
              </c:numCache>
            </c:numRef>
          </c:val>
          <c:extLst>
            <c:ext xmlns:c16="http://schemas.microsoft.com/office/drawing/2014/chart" uri="{C3380CC4-5D6E-409C-BE32-E72D297353CC}">
              <c16:uniqueId val="{00000004-F134-4479-AF31-D294A8742AB9}"/>
            </c:ext>
          </c:extLst>
        </c:ser>
        <c:ser>
          <c:idx val="1"/>
          <c:order val="1"/>
          <c:tx>
            <c:strRef>
              <c:f>'事業概要（埋立）'!$C$3</c:f>
              <c:strCache>
                <c:ptCount val="1"/>
                <c:pt idx="0">
                  <c:v>舞洲</c:v>
                </c:pt>
              </c:strCache>
            </c:strRef>
          </c:tx>
          <c:spPr>
            <a:solidFill>
              <a:srgbClr val="FFC000"/>
            </a:solidFill>
            <a:ln>
              <a:noFill/>
            </a:ln>
            <a:effectLst/>
          </c:spPr>
          <c:invertIfNegative val="0"/>
          <c:dLbls>
            <c:dLbl>
              <c:idx val="0"/>
              <c:layout>
                <c:manualLayout>
                  <c:x val="-5.776813384816501E-2"/>
                  <c:y val="-0.30556791611203316"/>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134-4479-AF31-D294A8742AB9}"/>
                </c:ext>
              </c:extLst>
            </c:dLbl>
            <c:dLbl>
              <c:idx val="1"/>
              <c:layout>
                <c:manualLayout>
                  <c:x val="-5.3360809170540917E-2"/>
                  <c:y val="-0.29325103962458854"/>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F134-4479-AF31-D294A8742AB9}"/>
                </c:ext>
              </c:extLst>
            </c:dLbl>
            <c:dLbl>
              <c:idx val="2"/>
              <c:layout>
                <c:manualLayout>
                  <c:x val="-9.6128107874769234E-2"/>
                  <c:y val="0.20586198185399485"/>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134-4479-AF31-D294A8742AB9}"/>
                </c:ext>
              </c:extLst>
            </c:dLbl>
            <c:dLbl>
              <c:idx val="3"/>
              <c:layout>
                <c:manualLayout>
                  <c:x val="-8.801543608560973E-2"/>
                  <c:y val="-0.31248361774366029"/>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F134-4479-AF31-D294A8742AB9}"/>
                </c:ext>
              </c:extLst>
            </c:dLbl>
            <c:dLbl>
              <c:idx val="4"/>
              <c:layout>
                <c:manualLayout>
                  <c:x val="-8.8969650075586645E-2"/>
                  <c:y val="-0.33092515967803721"/>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F134-4479-AF31-D294A8742AB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'事業概要（埋立）'!$A$4:$A$8</c:f>
              <c:strCache>
                <c:ptCount val="5"/>
                <c:pt idx="0">
                  <c:v>令和５年度</c:v>
                </c:pt>
                <c:pt idx="1">
                  <c:v>令和４年度</c:v>
                </c:pt>
                <c:pt idx="2">
                  <c:v>令和３年度</c:v>
                </c:pt>
                <c:pt idx="3">
                  <c:v>令和２年度</c:v>
                </c:pt>
                <c:pt idx="4">
                  <c:v>令和元年度</c:v>
                </c:pt>
              </c:strCache>
            </c:strRef>
          </c:cat>
          <c:val>
            <c:numRef>
              <c:f>'事業概要（埋立）'!$C$4:$C$8</c:f>
              <c:numCache>
                <c:formatCode>#,##0,,;"△ "#,##0,,</c:formatCode>
                <c:ptCount val="5"/>
                <c:pt idx="0">
                  <c:v>516109568</c:v>
                </c:pt>
                <c:pt idx="1">
                  <c:v>517668879</c:v>
                </c:pt>
                <c:pt idx="2">
                  <c:v>509394689</c:v>
                </c:pt>
                <c:pt idx="3">
                  <c:v>486481011</c:v>
                </c:pt>
                <c:pt idx="4">
                  <c:v>499586642</c:v>
                </c:pt>
              </c:numCache>
            </c:numRef>
          </c:val>
          <c:extLst>
            <c:ext xmlns:c16="http://schemas.microsoft.com/office/drawing/2014/chart" uri="{C3380CC4-5D6E-409C-BE32-E72D297353CC}">
              <c16:uniqueId val="{0000000A-F134-4479-AF31-D294A8742AB9}"/>
            </c:ext>
          </c:extLst>
        </c:ser>
        <c:ser>
          <c:idx val="2"/>
          <c:order val="2"/>
          <c:tx>
            <c:strRef>
              <c:f>'事業概要（埋立）'!$D$3</c:f>
              <c:strCache>
                <c:ptCount val="1"/>
                <c:pt idx="0">
                  <c:v>鶴浜</c:v>
                </c:pt>
              </c:strCache>
            </c:strRef>
          </c:tx>
          <c:spPr>
            <a:solidFill>
              <a:srgbClr val="7030A0"/>
            </a:solidFill>
            <a:ln>
              <a:noFill/>
            </a:ln>
            <a:effectLst/>
          </c:spPr>
          <c:invertIfNegative val="0"/>
          <c:dLbls>
            <c:dLbl>
              <c:idx val="0"/>
              <c:layout>
                <c:manualLayout>
                  <c:x val="-6.5269676261119944E-2"/>
                  <c:y val="-0.4457002194244247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F134-4479-AF31-D294A8742AB9}"/>
                </c:ext>
              </c:extLst>
            </c:dLbl>
            <c:dLbl>
              <c:idx val="1"/>
              <c:layout>
                <c:manualLayout>
                  <c:x val="-4.9995211212951737E-2"/>
                  <c:y val="-0.42850137272540445"/>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C-F134-4479-AF31-D294A8742AB9}"/>
                </c:ext>
              </c:extLst>
            </c:dLbl>
            <c:dLbl>
              <c:idx val="2"/>
              <c:layout>
                <c:manualLayout>
                  <c:x val="-9.0876359006994797E-2"/>
                  <c:y val="9.3387167632476273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F134-4479-AF31-D294A8742AB9}"/>
                </c:ext>
              </c:extLst>
            </c:dLbl>
            <c:dLbl>
              <c:idx val="3"/>
              <c:layout>
                <c:manualLayout>
                  <c:x val="-8.383368611188631E-2"/>
                  <c:y val="-0.44181853197754906"/>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F134-4479-AF31-D294A8742AB9}"/>
                </c:ext>
              </c:extLst>
            </c:dLbl>
            <c:dLbl>
              <c:idx val="4"/>
              <c:layout>
                <c:manualLayout>
                  <c:x val="-8.5888062034139526E-2"/>
                  <c:y val="-0.46482432646322197"/>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F134-4479-AF31-D294A8742AB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'事業概要（埋立）'!$A$4:$A$8</c:f>
              <c:strCache>
                <c:ptCount val="5"/>
                <c:pt idx="0">
                  <c:v>令和５年度</c:v>
                </c:pt>
                <c:pt idx="1">
                  <c:v>令和４年度</c:v>
                </c:pt>
                <c:pt idx="2">
                  <c:v>令和３年度</c:v>
                </c:pt>
                <c:pt idx="3">
                  <c:v>令和２年度</c:v>
                </c:pt>
                <c:pt idx="4">
                  <c:v>令和元年度</c:v>
                </c:pt>
              </c:strCache>
            </c:strRef>
          </c:cat>
          <c:val>
            <c:numRef>
              <c:f>'事業概要（埋立）'!$D$4:$D$8</c:f>
              <c:numCache>
                <c:formatCode>#,##0,,;"△ "#,##0,,</c:formatCode>
                <c:ptCount val="5"/>
                <c:pt idx="0">
                  <c:v>245309588</c:v>
                </c:pt>
                <c:pt idx="1">
                  <c:v>247201870</c:v>
                </c:pt>
                <c:pt idx="2">
                  <c:v>701872419</c:v>
                </c:pt>
                <c:pt idx="3">
                  <c:v>259240817</c:v>
                </c:pt>
                <c:pt idx="4">
                  <c:v>250014271</c:v>
                </c:pt>
              </c:numCache>
            </c:numRef>
          </c:val>
          <c:extLst>
            <c:ext xmlns:c16="http://schemas.microsoft.com/office/drawing/2014/chart" uri="{C3380CC4-5D6E-409C-BE32-E72D297353CC}">
              <c16:uniqueId val="{00000010-F134-4479-AF31-D294A8742AB9}"/>
            </c:ext>
          </c:extLst>
        </c:ser>
        <c:ser>
          <c:idx val="3"/>
          <c:order val="3"/>
          <c:tx>
            <c:strRef>
              <c:f>'事業概要（埋立）'!$E$3</c:f>
              <c:strCache>
                <c:ptCount val="1"/>
                <c:pt idx="0">
                  <c:v>夢洲</c:v>
                </c:pt>
              </c:strCache>
            </c:strRef>
          </c:tx>
          <c:spPr>
            <a:solidFill>
              <a:srgbClr val="92D050"/>
            </a:solidFill>
            <a:ln>
              <a:noFill/>
            </a:ln>
            <a:effectLst/>
          </c:spPr>
          <c:invertIfNegative val="0"/>
          <c:dLbls>
            <c:dLbl>
              <c:idx val="0"/>
              <c:layout>
                <c:manualLayout>
                  <c:x val="-6.544004281908905E-2"/>
                  <c:y val="-3.9627100050371199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F134-4479-AF31-D294A8742AB9}"/>
                </c:ext>
              </c:extLst>
            </c:dLbl>
            <c:dLbl>
              <c:idx val="1"/>
              <c:layout>
                <c:manualLayout>
                  <c:x val="-5.6120041352183674E-2"/>
                  <c:y val="-6.9608161274651928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2-F134-4479-AF31-D294A8742AB9}"/>
                </c:ext>
              </c:extLst>
            </c:dLbl>
            <c:dLbl>
              <c:idx val="2"/>
              <c:layout>
                <c:manualLayout>
                  <c:x val="-3.7487009214504455E-4"/>
                  <c:y val="-3.3695861916600713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F134-4479-AF31-D294A8742AB9}"/>
                </c:ext>
              </c:extLst>
            </c:dLbl>
            <c:dLbl>
              <c:idx val="3"/>
              <c:layout>
                <c:manualLayout>
                  <c:x val="-9.0566803030465187E-2"/>
                  <c:y val="-0.17155960310946"/>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4-F134-4479-AF31-D294A8742AB9}"/>
                </c:ext>
              </c:extLst>
            </c:dLbl>
            <c:dLbl>
              <c:idx val="4"/>
              <c:layout>
                <c:manualLayout>
                  <c:x val="-8.8622473160152135E-2"/>
                  <c:y val="-0.18005314926958219"/>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F134-4479-AF31-D294A8742AB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'事業概要（埋立）'!$A$4:$A$8</c:f>
              <c:strCache>
                <c:ptCount val="5"/>
                <c:pt idx="0">
                  <c:v>令和５年度</c:v>
                </c:pt>
                <c:pt idx="1">
                  <c:v>令和４年度</c:v>
                </c:pt>
                <c:pt idx="2">
                  <c:v>令和３年度</c:v>
                </c:pt>
                <c:pt idx="3">
                  <c:v>令和２年度</c:v>
                </c:pt>
                <c:pt idx="4">
                  <c:v>令和元年度</c:v>
                </c:pt>
              </c:strCache>
            </c:strRef>
          </c:cat>
          <c:val>
            <c:numRef>
              <c:f>'事業概要（埋立）'!$E$4:$E$8</c:f>
              <c:numCache>
                <c:formatCode>#,##0,,;"△ "#,##0,,</c:formatCode>
                <c:ptCount val="5"/>
                <c:pt idx="0">
                  <c:v>1448694048</c:v>
                </c:pt>
                <c:pt idx="1">
                  <c:v>4062973734</c:v>
                </c:pt>
                <c:pt idx="2">
                  <c:v>4532475650</c:v>
                </c:pt>
                <c:pt idx="3">
                  <c:v>280892969</c:v>
                </c:pt>
                <c:pt idx="4">
                  <c:v>269478687</c:v>
                </c:pt>
              </c:numCache>
            </c:numRef>
          </c:val>
          <c:extLst>
            <c:ext xmlns:c16="http://schemas.microsoft.com/office/drawing/2014/chart" uri="{C3380CC4-5D6E-409C-BE32-E72D297353CC}">
              <c16:uniqueId val="{00000016-F134-4479-AF31-D294A8742AB9}"/>
            </c:ext>
          </c:extLst>
        </c:ser>
        <c:dLbls>
          <c:showLegendKey val="0"/>
          <c:showVal val="0"/>
          <c:showCatName val="0"/>
          <c:showSerName val="0"/>
          <c:showPercent val="0"/>
          <c:showBubbleSize val="0"/>
        </c:dLbls>
        <c:gapWidth val="159"/>
        <c:overlap val="100"/>
        <c:axId val="450553632"/>
        <c:axId val="450557160"/>
      </c:barChart>
      <c:catAx>
        <c:axId val="450553632"/>
        <c:scaling>
          <c:orientation val="maxMin"/>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50557160"/>
        <c:crosses val="autoZero"/>
        <c:auto val="1"/>
        <c:lblAlgn val="ctr"/>
        <c:lblOffset val="100"/>
        <c:noMultiLvlLbl val="0"/>
      </c:catAx>
      <c:valAx>
        <c:axId val="450557160"/>
        <c:scaling>
          <c:orientation val="minMax"/>
          <c:max val="45000000000"/>
          <c:min val="0"/>
        </c:scaling>
        <c:delete val="0"/>
        <c:axPos val="r"/>
        <c:majorGridlines>
          <c:spPr>
            <a:ln w="9525" cap="flat" cmpd="sng" algn="ctr">
              <a:solidFill>
                <a:schemeClr val="bg2">
                  <a:lumMod val="75000"/>
                </a:schemeClr>
              </a:solidFill>
              <a:round/>
            </a:ln>
            <a:effectLst/>
          </c:spPr>
        </c:majorGridlines>
        <c:numFmt formatCode="#,##0,,;&quot;△ &quot;#,##0,," sourceLinked="1"/>
        <c:majorTickMark val="in"/>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50553632"/>
        <c:crosses val="autoZero"/>
        <c:crossBetween val="between"/>
        <c:majorUnit val="5000000000"/>
      </c:valAx>
      <c:spPr>
        <a:noFill/>
        <a:ln>
          <a:noFill/>
        </a:ln>
        <a:effectLst/>
      </c:spPr>
    </c:plotArea>
    <c:legend>
      <c:legendPos val="b"/>
      <c:layout>
        <c:manualLayout>
          <c:xMode val="edge"/>
          <c:yMode val="edge"/>
          <c:x val="0.24656256616557273"/>
          <c:y val="0.90758473150359109"/>
          <c:w val="0.48670020710545697"/>
          <c:h val="7.6263100331398034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0.88464</cdr:x>
      <cdr:y>0</cdr:y>
    </cdr:from>
    <cdr:to>
      <cdr:x>0.98465</cdr:x>
      <cdr:y>0.07434</cdr:y>
    </cdr:to>
    <cdr:sp macro="" textlink="">
      <cdr:nvSpPr>
        <cdr:cNvPr id="2" name="テキスト ボックス 1"/>
        <cdr:cNvSpPr txBox="1"/>
      </cdr:nvSpPr>
      <cdr:spPr>
        <a:xfrm xmlns:a="http://schemas.openxmlformats.org/drawingml/2006/main">
          <a:off x="3871383" y="0"/>
          <a:ext cx="437651" cy="25134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900">
              <a:latin typeface="メイリオ" panose="020B0604030504040204" pitchFamily="50" charset="-128"/>
              <a:ea typeface="メイリオ" panose="020B0604030504040204" pitchFamily="50" charset="-128"/>
            </a:rPr>
            <a:t>（百万円）</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153988" y="-187325"/>
            <a:ext cx="7153276" cy="10333038"/>
          </a:xfrm>
          <a:prstGeom prst="rect">
            <a:avLst/>
          </a:prstGeom>
          <a:noFill/>
          <a:ln w="12700">
            <a:solidFill>
              <a:prstClr val="black"/>
            </a:solidFill>
          </a:ln>
        </p:spPr>
        <p:txBody>
          <a:bodyPr vert="horz" lIns="92199" tIns="46099" rIns="92199" bIns="46099" rtlCol="0" anchor="ctr"/>
          <a:lstStyle/>
          <a:p>
            <a:endParaRPr lang="ja-JP" altLang="en-US" dirty="0"/>
          </a:p>
        </p:txBody>
      </p:sp>
    </p:spTree>
    <p:extLst>
      <p:ext uri="{BB962C8B-B14F-4D97-AF65-F5344CB8AC3E}">
        <p14:creationId xmlns:p14="http://schemas.microsoft.com/office/powerpoint/2010/main" val="1649945063"/>
      </p:ext>
    </p:extLst>
  </p:cSld>
  <p:clrMap bg1="lt1" tx1="dk1" bg2="lt2" tx2="dk2" accent1="accent1" accent2="accent2" accent3="accent3" accent4="accent4" accent5="accent5" accent6="accent6" hlink="hlink" folHlink="folHlink"/>
  <p:notesStyle>
    <a:lvl1pPr marL="0" algn="l" defTabSz="914347" rtl="0" eaLnBrk="1" latinLnBrk="0" hangingPunct="1">
      <a:defRPr kumimoji="1" sz="1200" kern="1200">
        <a:solidFill>
          <a:schemeClr val="tx1"/>
        </a:solidFill>
        <a:latin typeface="+mn-lt"/>
        <a:ea typeface="+mn-ea"/>
        <a:cs typeface="+mn-cs"/>
      </a:defRPr>
    </a:lvl1pPr>
    <a:lvl2pPr marL="457173" algn="l" defTabSz="914347" rtl="0" eaLnBrk="1" latinLnBrk="0" hangingPunct="1">
      <a:defRPr kumimoji="1" sz="1200" kern="1200">
        <a:solidFill>
          <a:schemeClr val="tx1"/>
        </a:solidFill>
        <a:latin typeface="+mn-lt"/>
        <a:ea typeface="+mn-ea"/>
        <a:cs typeface="+mn-cs"/>
      </a:defRPr>
    </a:lvl2pPr>
    <a:lvl3pPr marL="914347" algn="l" defTabSz="914347" rtl="0" eaLnBrk="1" latinLnBrk="0" hangingPunct="1">
      <a:defRPr kumimoji="1" sz="1200" kern="1200">
        <a:solidFill>
          <a:schemeClr val="tx1"/>
        </a:solidFill>
        <a:latin typeface="+mn-lt"/>
        <a:ea typeface="+mn-ea"/>
        <a:cs typeface="+mn-cs"/>
      </a:defRPr>
    </a:lvl3pPr>
    <a:lvl4pPr marL="1371520" algn="l" defTabSz="914347" rtl="0" eaLnBrk="1" latinLnBrk="0" hangingPunct="1">
      <a:defRPr kumimoji="1" sz="1200" kern="1200">
        <a:solidFill>
          <a:schemeClr val="tx1"/>
        </a:solidFill>
        <a:latin typeface="+mn-lt"/>
        <a:ea typeface="+mn-ea"/>
        <a:cs typeface="+mn-cs"/>
      </a:defRPr>
    </a:lvl4pPr>
    <a:lvl5pPr marL="1828694" algn="l" defTabSz="914347" rtl="0" eaLnBrk="1" latinLnBrk="0" hangingPunct="1">
      <a:defRPr kumimoji="1" sz="1200" kern="1200">
        <a:solidFill>
          <a:schemeClr val="tx1"/>
        </a:solidFill>
        <a:latin typeface="+mn-lt"/>
        <a:ea typeface="+mn-ea"/>
        <a:cs typeface="+mn-cs"/>
      </a:defRPr>
    </a:lvl5pPr>
    <a:lvl6pPr marL="2285866" algn="l" defTabSz="914347" rtl="0" eaLnBrk="1" latinLnBrk="0" hangingPunct="1">
      <a:defRPr kumimoji="1" sz="1200" kern="1200">
        <a:solidFill>
          <a:schemeClr val="tx1"/>
        </a:solidFill>
        <a:latin typeface="+mn-lt"/>
        <a:ea typeface="+mn-ea"/>
        <a:cs typeface="+mn-cs"/>
      </a:defRPr>
    </a:lvl6pPr>
    <a:lvl7pPr marL="2743041" algn="l" defTabSz="914347" rtl="0" eaLnBrk="1" latinLnBrk="0" hangingPunct="1">
      <a:defRPr kumimoji="1" sz="1200" kern="1200">
        <a:solidFill>
          <a:schemeClr val="tx1"/>
        </a:solidFill>
        <a:latin typeface="+mn-lt"/>
        <a:ea typeface="+mn-ea"/>
        <a:cs typeface="+mn-cs"/>
      </a:defRPr>
    </a:lvl7pPr>
    <a:lvl8pPr marL="3200214" algn="l" defTabSz="914347" rtl="0" eaLnBrk="1" latinLnBrk="0" hangingPunct="1">
      <a:defRPr kumimoji="1" sz="1200" kern="1200">
        <a:solidFill>
          <a:schemeClr val="tx1"/>
        </a:solidFill>
        <a:latin typeface="+mn-lt"/>
        <a:ea typeface="+mn-ea"/>
        <a:cs typeface="+mn-cs"/>
      </a:defRPr>
    </a:lvl8pPr>
    <a:lvl9pPr marL="3657388" algn="l" defTabSz="91434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83138"/>
            <a:ext cx="5445125" cy="3913187"/>
          </a:xfrm>
          <a:prstGeom prst="rect">
            <a:avLst/>
          </a:prstGeom>
        </p:spPr>
        <p:txBody>
          <a:bodyPr/>
          <a:lstStyle/>
          <a:p>
            <a:endParaRPr kumimoji="1" lang="ja-JP" altLang="en-US" dirty="0"/>
          </a:p>
        </p:txBody>
      </p:sp>
    </p:spTree>
    <p:extLst>
      <p:ext uri="{BB962C8B-B14F-4D97-AF65-F5344CB8AC3E}">
        <p14:creationId xmlns:p14="http://schemas.microsoft.com/office/powerpoint/2010/main" val="287838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2800"/>
          </a:xfrm>
          <a:prstGeom prst="rect">
            <a:avLst/>
          </a:prstGeom>
        </p:spPr>
      </p:sp>
      <p:sp>
        <p:nvSpPr>
          <p:cNvPr id="3" name="ノート プレースホルダー 2"/>
          <p:cNvSpPr>
            <a:spLocks noGrp="1"/>
          </p:cNvSpPr>
          <p:nvPr>
            <p:ph type="body" idx="1"/>
          </p:nvPr>
        </p:nvSpPr>
        <p:spPr>
          <a:xfrm>
            <a:off x="680239" y="4783479"/>
            <a:ext cx="5446723" cy="3914043"/>
          </a:xfrm>
          <a:prstGeom prst="rect">
            <a:avLst/>
          </a:prstGeom>
        </p:spPr>
        <p:txBody>
          <a:bodyPr lIns="92199" tIns="46099" rIns="92199" bIns="46099"/>
          <a:lstStyle/>
          <a:p>
            <a:endParaRPr kumimoji="1" lang="ja-JP" altLang="en-US" dirty="0"/>
          </a:p>
        </p:txBody>
      </p:sp>
      <p:sp>
        <p:nvSpPr>
          <p:cNvPr id="4" name="スライド番号プレースホルダー 3"/>
          <p:cNvSpPr>
            <a:spLocks noGrp="1"/>
          </p:cNvSpPr>
          <p:nvPr>
            <p:ph type="sldNum" sz="quarter" idx="10"/>
          </p:nvPr>
        </p:nvSpPr>
        <p:spPr>
          <a:xfrm>
            <a:off x="3855221" y="9440695"/>
            <a:ext cx="2950374" cy="498645"/>
          </a:xfrm>
          <a:prstGeom prst="rect">
            <a:avLst/>
          </a:prstGeom>
        </p:spPr>
        <p:txBody>
          <a:bodyPr lIns="92199" tIns="46099" rIns="92199" bIns="46099"/>
          <a:lstStyle/>
          <a:p>
            <a:fld id="{7382965C-E088-4825-82C7-54A23BFEFC91}" type="slidenum">
              <a:rPr kumimoji="1" lang="ja-JP" altLang="en-US" smtClean="0"/>
              <a:t>24</a:t>
            </a:fld>
            <a:endParaRPr kumimoji="1" lang="ja-JP" altLang="en-US" dirty="0"/>
          </a:p>
        </p:txBody>
      </p:sp>
    </p:spTree>
    <p:extLst>
      <p:ext uri="{BB962C8B-B14F-4D97-AF65-F5344CB8AC3E}">
        <p14:creationId xmlns:p14="http://schemas.microsoft.com/office/powerpoint/2010/main" val="676470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8"/>
            <a:ext cx="5143500" cy="2391656"/>
          </a:xfrm>
        </p:spPr>
        <p:txBody>
          <a:bodyPr/>
          <a:lstStyle>
            <a:lvl1pPr marL="0" indent="0" algn="ctr">
              <a:buNone/>
              <a:defRPr sz="1800"/>
            </a:lvl1pPr>
            <a:lvl2pPr marL="342880" indent="0" algn="ctr">
              <a:buNone/>
              <a:defRPr sz="1500"/>
            </a:lvl2pPr>
            <a:lvl3pPr marL="685760" indent="0" algn="ctr">
              <a:buNone/>
              <a:defRPr sz="1350"/>
            </a:lvl3pPr>
            <a:lvl4pPr marL="1028642" indent="0" algn="ctr">
              <a:buNone/>
              <a:defRPr sz="1200"/>
            </a:lvl4pPr>
            <a:lvl5pPr marL="1371522" indent="0" algn="ctr">
              <a:buNone/>
              <a:defRPr sz="1200"/>
            </a:lvl5pPr>
            <a:lvl6pPr marL="1714402" indent="0" algn="ctr">
              <a:buNone/>
              <a:defRPr sz="1200"/>
            </a:lvl6pPr>
            <a:lvl7pPr marL="2057282" indent="0" algn="ctr">
              <a:buNone/>
              <a:defRPr sz="1200"/>
            </a:lvl7pPr>
            <a:lvl8pPr marL="2400163" indent="0" algn="ctr">
              <a:buNone/>
              <a:defRPr sz="1200"/>
            </a:lvl8pPr>
            <a:lvl9pPr marL="2743044"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2024/10/15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369139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2024/10/15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92373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7"/>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7"/>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2024/10/15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86659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2024/10/15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42043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21"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21" y="6629229"/>
            <a:ext cx="5915025" cy="2166937"/>
          </a:xfrm>
        </p:spPr>
        <p:txBody>
          <a:bodyPr/>
          <a:lstStyle>
            <a:lvl1pPr marL="0" indent="0">
              <a:buNone/>
              <a:defRPr sz="1800">
                <a:solidFill>
                  <a:schemeClr val="tx1"/>
                </a:solidFill>
              </a:defRPr>
            </a:lvl1pPr>
            <a:lvl2pPr marL="342880" indent="0">
              <a:buNone/>
              <a:defRPr sz="1500">
                <a:solidFill>
                  <a:schemeClr val="tx1">
                    <a:tint val="75000"/>
                  </a:schemeClr>
                </a:solidFill>
              </a:defRPr>
            </a:lvl2pPr>
            <a:lvl3pPr marL="685760" indent="0">
              <a:buNone/>
              <a:defRPr sz="1350">
                <a:solidFill>
                  <a:schemeClr val="tx1">
                    <a:tint val="75000"/>
                  </a:schemeClr>
                </a:solidFill>
              </a:defRPr>
            </a:lvl3pPr>
            <a:lvl4pPr marL="1028642" indent="0">
              <a:buNone/>
              <a:defRPr sz="1200">
                <a:solidFill>
                  <a:schemeClr val="tx1">
                    <a:tint val="75000"/>
                  </a:schemeClr>
                </a:solidFill>
              </a:defRPr>
            </a:lvl4pPr>
            <a:lvl5pPr marL="1371522" indent="0">
              <a:buNone/>
              <a:defRPr sz="1200">
                <a:solidFill>
                  <a:schemeClr val="tx1">
                    <a:tint val="75000"/>
                  </a:schemeClr>
                </a:solidFill>
              </a:defRPr>
            </a:lvl5pPr>
            <a:lvl6pPr marL="1714402" indent="0">
              <a:buNone/>
              <a:defRPr sz="1200">
                <a:solidFill>
                  <a:schemeClr val="tx1">
                    <a:tint val="75000"/>
                  </a:schemeClr>
                </a:solidFill>
              </a:defRPr>
            </a:lvl6pPr>
            <a:lvl7pPr marL="2057282" indent="0">
              <a:buNone/>
              <a:defRPr sz="1200">
                <a:solidFill>
                  <a:schemeClr val="tx1">
                    <a:tint val="75000"/>
                  </a:schemeClr>
                </a:solidFill>
              </a:defRPr>
            </a:lvl7pPr>
            <a:lvl8pPr marL="2400163" indent="0">
              <a:buNone/>
              <a:defRPr sz="1200">
                <a:solidFill>
                  <a:schemeClr val="tx1">
                    <a:tint val="75000"/>
                  </a:schemeClr>
                </a:solidFill>
              </a:defRPr>
            </a:lvl8pPr>
            <a:lvl9pPr marL="2743044"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2024/10/15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91386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2024/10/15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60079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6" y="527406"/>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50"/>
            <a:ext cx="2901255" cy="1190095"/>
          </a:xfrm>
        </p:spPr>
        <p:txBody>
          <a:bodyPr anchor="b"/>
          <a:lstStyle>
            <a:lvl1pPr marL="0" indent="0">
              <a:buNone/>
              <a:defRPr sz="1800" b="1"/>
            </a:lvl1pPr>
            <a:lvl2pPr marL="342880" indent="0">
              <a:buNone/>
              <a:defRPr sz="1500" b="1"/>
            </a:lvl2pPr>
            <a:lvl3pPr marL="685760" indent="0">
              <a:buNone/>
              <a:defRPr sz="1350" b="1"/>
            </a:lvl3pPr>
            <a:lvl4pPr marL="1028642" indent="0">
              <a:buNone/>
              <a:defRPr sz="1200" b="1"/>
            </a:lvl4pPr>
            <a:lvl5pPr marL="1371522" indent="0">
              <a:buNone/>
              <a:defRPr sz="1200" b="1"/>
            </a:lvl5pPr>
            <a:lvl6pPr marL="1714402" indent="0">
              <a:buNone/>
              <a:defRPr sz="1200" b="1"/>
            </a:lvl6pPr>
            <a:lvl7pPr marL="2057282" indent="0">
              <a:buNone/>
              <a:defRPr sz="1200" b="1"/>
            </a:lvl7pPr>
            <a:lvl8pPr marL="2400163" indent="0">
              <a:buNone/>
              <a:defRPr sz="1200" b="1"/>
            </a:lvl8pPr>
            <a:lvl9pPr marL="2743044"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5"/>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8" y="2428350"/>
            <a:ext cx="2915543" cy="1190095"/>
          </a:xfrm>
        </p:spPr>
        <p:txBody>
          <a:bodyPr anchor="b"/>
          <a:lstStyle>
            <a:lvl1pPr marL="0" indent="0">
              <a:buNone/>
              <a:defRPr sz="1800" b="1"/>
            </a:lvl1pPr>
            <a:lvl2pPr marL="342880" indent="0">
              <a:buNone/>
              <a:defRPr sz="1500" b="1"/>
            </a:lvl2pPr>
            <a:lvl3pPr marL="685760" indent="0">
              <a:buNone/>
              <a:defRPr sz="1350" b="1"/>
            </a:lvl3pPr>
            <a:lvl4pPr marL="1028642" indent="0">
              <a:buNone/>
              <a:defRPr sz="1200" b="1"/>
            </a:lvl4pPr>
            <a:lvl5pPr marL="1371522" indent="0">
              <a:buNone/>
              <a:defRPr sz="1200" b="1"/>
            </a:lvl5pPr>
            <a:lvl6pPr marL="1714402" indent="0">
              <a:buNone/>
              <a:defRPr sz="1200" b="1"/>
            </a:lvl6pPr>
            <a:lvl7pPr marL="2057282" indent="0">
              <a:buNone/>
              <a:defRPr sz="1200" b="1"/>
            </a:lvl7pPr>
            <a:lvl8pPr marL="2400163" indent="0">
              <a:buNone/>
              <a:defRPr sz="1200" b="1"/>
            </a:lvl8pPr>
            <a:lvl9pPr marL="2743044"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8" y="3618445"/>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9AE35-97DE-439F-9D48-3C74064CEEB5}" type="datetimeFigureOut">
              <a:rPr kumimoji="1" lang="ja-JP" altLang="en-US" smtClean="0"/>
              <a:t>2024/10/15</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78795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F79AE35-97DE-439F-9D48-3C74064CEEB5}" type="datetimeFigureOut">
              <a:rPr kumimoji="1" lang="ja-JP" altLang="en-US" smtClean="0"/>
              <a:t>2024/10/15</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77247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9AE35-97DE-439F-9D48-3C74064CEEB5}" type="datetimeFigureOut">
              <a:rPr kumimoji="1" lang="ja-JP" altLang="en-US" smtClean="0"/>
              <a:t>2024/10/15</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70248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8" y="1426284"/>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0" indent="0">
              <a:buNone/>
              <a:defRPr sz="1050"/>
            </a:lvl2pPr>
            <a:lvl3pPr marL="685760" indent="0">
              <a:buNone/>
              <a:defRPr sz="900"/>
            </a:lvl3pPr>
            <a:lvl4pPr marL="1028642" indent="0">
              <a:buNone/>
              <a:defRPr sz="750"/>
            </a:lvl4pPr>
            <a:lvl5pPr marL="1371522" indent="0">
              <a:buNone/>
              <a:defRPr sz="750"/>
            </a:lvl5pPr>
            <a:lvl6pPr marL="1714402" indent="0">
              <a:buNone/>
              <a:defRPr sz="750"/>
            </a:lvl6pPr>
            <a:lvl7pPr marL="2057282" indent="0">
              <a:buNone/>
              <a:defRPr sz="750"/>
            </a:lvl7pPr>
            <a:lvl8pPr marL="2400163" indent="0">
              <a:buNone/>
              <a:defRPr sz="750"/>
            </a:lvl8pPr>
            <a:lvl9pPr marL="2743044"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2024/10/15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310672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8" y="1426284"/>
            <a:ext cx="3471863" cy="7039681"/>
          </a:xfrm>
        </p:spPr>
        <p:txBody>
          <a:bodyPr anchor="t"/>
          <a:lstStyle>
            <a:lvl1pPr marL="0" indent="0">
              <a:buNone/>
              <a:defRPr sz="2400"/>
            </a:lvl1pPr>
            <a:lvl2pPr marL="342880" indent="0">
              <a:buNone/>
              <a:defRPr sz="2100"/>
            </a:lvl2pPr>
            <a:lvl3pPr marL="685760" indent="0">
              <a:buNone/>
              <a:defRPr sz="1800"/>
            </a:lvl3pPr>
            <a:lvl4pPr marL="1028642" indent="0">
              <a:buNone/>
              <a:defRPr sz="1500"/>
            </a:lvl4pPr>
            <a:lvl5pPr marL="1371522" indent="0">
              <a:buNone/>
              <a:defRPr sz="1500"/>
            </a:lvl5pPr>
            <a:lvl6pPr marL="1714402" indent="0">
              <a:buNone/>
              <a:defRPr sz="1500"/>
            </a:lvl6pPr>
            <a:lvl7pPr marL="2057282" indent="0">
              <a:buNone/>
              <a:defRPr sz="1500"/>
            </a:lvl7pPr>
            <a:lvl8pPr marL="2400163" indent="0">
              <a:buNone/>
              <a:defRPr sz="1500"/>
            </a:lvl8pPr>
            <a:lvl9pPr marL="2743044" indent="0">
              <a:buNone/>
              <a:defRPr sz="1500"/>
            </a:lvl9pPr>
          </a:lstStyle>
          <a:p>
            <a:r>
              <a:rPr lang="ja-JP" altLang="en-US" dirty="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0" indent="0">
              <a:buNone/>
              <a:defRPr sz="1050"/>
            </a:lvl2pPr>
            <a:lvl3pPr marL="685760" indent="0">
              <a:buNone/>
              <a:defRPr sz="900"/>
            </a:lvl3pPr>
            <a:lvl4pPr marL="1028642" indent="0">
              <a:buNone/>
              <a:defRPr sz="750"/>
            </a:lvl4pPr>
            <a:lvl5pPr marL="1371522" indent="0">
              <a:buNone/>
              <a:defRPr sz="750"/>
            </a:lvl5pPr>
            <a:lvl6pPr marL="1714402" indent="0">
              <a:buNone/>
              <a:defRPr sz="750"/>
            </a:lvl6pPr>
            <a:lvl7pPr marL="2057282" indent="0">
              <a:buNone/>
              <a:defRPr sz="750"/>
            </a:lvl7pPr>
            <a:lvl8pPr marL="2400163" indent="0">
              <a:buNone/>
              <a:defRPr sz="750"/>
            </a:lvl8pPr>
            <a:lvl9pPr marL="2743044"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2024/10/15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170127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2" y="527406"/>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92"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F79AE35-97DE-439F-9D48-3C74064CEEB5}" type="datetimeFigureOut">
              <a:rPr kumimoji="1" lang="ja-JP" altLang="en-US" smtClean="0"/>
              <a:t>2024/10/15</a:t>
            </a:fld>
            <a:endParaRPr kumimoji="1" lang="ja-JP" altLang="en-US" dirty="0"/>
          </a:p>
        </p:txBody>
      </p:sp>
      <p:sp>
        <p:nvSpPr>
          <p:cNvPr id="5" name="Footer Placeholder 4"/>
          <p:cNvSpPr>
            <a:spLocks noGrp="1"/>
          </p:cNvSpPr>
          <p:nvPr>
            <p:ph type="ftr" sz="quarter" idx="3"/>
          </p:nvPr>
        </p:nvSpPr>
        <p:spPr>
          <a:xfrm>
            <a:off x="2271717"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17913912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76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0" indent="-171440" algn="l" defTabSz="68576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21" indent="-171440" algn="l" defTabSz="68576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02" indent="-171440" algn="l" defTabSz="68576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082"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2962"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843"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2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0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48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60" rtl="0" eaLnBrk="1" latinLnBrk="0" hangingPunct="1">
        <a:defRPr kumimoji="1" sz="1350" kern="1200">
          <a:solidFill>
            <a:schemeClr val="tx1"/>
          </a:solidFill>
          <a:latin typeface="+mn-lt"/>
          <a:ea typeface="+mn-ea"/>
          <a:cs typeface="+mn-cs"/>
        </a:defRPr>
      </a:lvl1pPr>
      <a:lvl2pPr marL="342880" algn="l" defTabSz="685760" rtl="0" eaLnBrk="1" latinLnBrk="0" hangingPunct="1">
        <a:defRPr kumimoji="1" sz="1350" kern="1200">
          <a:solidFill>
            <a:schemeClr val="tx1"/>
          </a:solidFill>
          <a:latin typeface="+mn-lt"/>
          <a:ea typeface="+mn-ea"/>
          <a:cs typeface="+mn-cs"/>
        </a:defRPr>
      </a:lvl2pPr>
      <a:lvl3pPr marL="685760" algn="l" defTabSz="685760" rtl="0" eaLnBrk="1" latinLnBrk="0" hangingPunct="1">
        <a:defRPr kumimoji="1" sz="1350" kern="1200">
          <a:solidFill>
            <a:schemeClr val="tx1"/>
          </a:solidFill>
          <a:latin typeface="+mn-lt"/>
          <a:ea typeface="+mn-ea"/>
          <a:cs typeface="+mn-cs"/>
        </a:defRPr>
      </a:lvl3pPr>
      <a:lvl4pPr marL="1028642" algn="l" defTabSz="685760" rtl="0" eaLnBrk="1" latinLnBrk="0" hangingPunct="1">
        <a:defRPr kumimoji="1" sz="1350" kern="1200">
          <a:solidFill>
            <a:schemeClr val="tx1"/>
          </a:solidFill>
          <a:latin typeface="+mn-lt"/>
          <a:ea typeface="+mn-ea"/>
          <a:cs typeface="+mn-cs"/>
        </a:defRPr>
      </a:lvl4pPr>
      <a:lvl5pPr marL="1371522" algn="l" defTabSz="685760" rtl="0" eaLnBrk="1" latinLnBrk="0" hangingPunct="1">
        <a:defRPr kumimoji="1" sz="1350" kern="1200">
          <a:solidFill>
            <a:schemeClr val="tx1"/>
          </a:solidFill>
          <a:latin typeface="+mn-lt"/>
          <a:ea typeface="+mn-ea"/>
          <a:cs typeface="+mn-cs"/>
        </a:defRPr>
      </a:lvl5pPr>
      <a:lvl6pPr marL="1714402" algn="l" defTabSz="685760" rtl="0" eaLnBrk="1" latinLnBrk="0" hangingPunct="1">
        <a:defRPr kumimoji="1" sz="1350" kern="1200">
          <a:solidFill>
            <a:schemeClr val="tx1"/>
          </a:solidFill>
          <a:latin typeface="+mn-lt"/>
          <a:ea typeface="+mn-ea"/>
          <a:cs typeface="+mn-cs"/>
        </a:defRPr>
      </a:lvl6pPr>
      <a:lvl7pPr marL="2057282" algn="l" defTabSz="685760" rtl="0" eaLnBrk="1" latinLnBrk="0" hangingPunct="1">
        <a:defRPr kumimoji="1" sz="1350" kern="1200">
          <a:solidFill>
            <a:schemeClr val="tx1"/>
          </a:solidFill>
          <a:latin typeface="+mn-lt"/>
          <a:ea typeface="+mn-ea"/>
          <a:cs typeface="+mn-cs"/>
        </a:defRPr>
      </a:lvl7pPr>
      <a:lvl8pPr marL="2400163" algn="l" defTabSz="685760" rtl="0" eaLnBrk="1" latinLnBrk="0" hangingPunct="1">
        <a:defRPr kumimoji="1" sz="1350" kern="1200">
          <a:solidFill>
            <a:schemeClr val="tx1"/>
          </a:solidFill>
          <a:latin typeface="+mn-lt"/>
          <a:ea typeface="+mn-ea"/>
          <a:cs typeface="+mn-cs"/>
        </a:defRPr>
      </a:lvl8pPr>
      <a:lvl9pPr marL="2743044" algn="l" defTabSz="68576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6858000" cy="9906000"/>
          </a:xfrm>
        </p:spPr>
        <p:txBody>
          <a:bodyPr>
            <a:normAutofit/>
          </a:bodyPr>
          <a:lstStyle/>
          <a:p>
            <a:r>
              <a:rPr lang="ja-JP" altLang="en-US" sz="4000" dirty="0">
                <a:latin typeface="メイリオ" panose="020B0604030504040204" pitchFamily="50" charset="-128"/>
                <a:ea typeface="メイリオ" panose="020B0604030504040204" pitchFamily="50" charset="-128"/>
              </a:rPr>
              <a:t>令和５年度</a:t>
            </a:r>
            <a:br>
              <a:rPr lang="en-US" altLang="ja-JP" sz="4000" dirty="0">
                <a:latin typeface="メイリオ" panose="020B0604030504040204" pitchFamily="50" charset="-128"/>
                <a:ea typeface="メイリオ" panose="020B0604030504040204" pitchFamily="50" charset="-128"/>
              </a:rPr>
            </a:br>
            <a:br>
              <a:rPr lang="en-US" altLang="ja-JP" sz="4000"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港営事業会計</a:t>
            </a:r>
            <a:br>
              <a:rPr lang="en-US" altLang="ja-JP" sz="4000" dirty="0">
                <a:latin typeface="メイリオ" panose="020B0604030504040204" pitchFamily="50" charset="-128"/>
                <a:ea typeface="メイリオ" panose="020B0604030504040204" pitchFamily="50" charset="-128"/>
              </a:rPr>
            </a:br>
            <a:br>
              <a:rPr lang="en-US" altLang="ja-JP" sz="4000"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事業レポート</a:t>
            </a:r>
            <a:br>
              <a:rPr lang="en-US" altLang="ja-JP" sz="4000" dirty="0">
                <a:latin typeface="メイリオ" panose="020B0604030504040204" pitchFamily="50" charset="-128"/>
                <a:ea typeface="メイリオ" panose="020B0604030504040204" pitchFamily="50" charset="-128"/>
              </a:rPr>
            </a:br>
            <a:br>
              <a:rPr lang="en-US" altLang="ja-JP" sz="4000" dirty="0">
                <a:latin typeface="メイリオ" panose="020B0604030504040204" pitchFamily="50" charset="-128"/>
                <a:ea typeface="メイリオ" panose="020B0604030504040204" pitchFamily="50" charset="-128"/>
              </a:rPr>
            </a:br>
            <a:br>
              <a:rPr lang="en-US" altLang="ja-JP" sz="4000" dirty="0">
                <a:latin typeface="メイリオ" panose="020B0604030504040204" pitchFamily="50" charset="-128"/>
                <a:ea typeface="メイリオ" panose="020B0604030504040204" pitchFamily="50" charset="-128"/>
              </a:rPr>
            </a:br>
            <a:br>
              <a:rPr lang="en-US" altLang="ja-JP" sz="4000" dirty="0">
                <a:latin typeface="メイリオ" panose="020B0604030504040204" pitchFamily="50" charset="-128"/>
                <a:ea typeface="メイリオ" panose="020B0604030504040204" pitchFamily="50" charset="-128"/>
              </a:rPr>
            </a:br>
            <a:br>
              <a:rPr lang="en-US" altLang="ja-JP" sz="4000" dirty="0">
                <a:latin typeface="メイリオ" panose="020B0604030504040204" pitchFamily="50" charset="-128"/>
                <a:ea typeface="メイリオ" panose="020B0604030504040204" pitchFamily="50" charset="-128"/>
              </a:rPr>
            </a:br>
            <a:br>
              <a:rPr lang="en-US" altLang="ja-JP" sz="4000" dirty="0">
                <a:latin typeface="メイリオ" panose="020B0604030504040204" pitchFamily="50" charset="-128"/>
                <a:ea typeface="メイリオ" panose="020B0604030504040204" pitchFamily="50" charset="-128"/>
              </a:rPr>
            </a:br>
            <a:br>
              <a:rPr lang="en-US" altLang="ja-JP" sz="4000" dirty="0">
                <a:latin typeface="メイリオ" panose="020B0604030504040204" pitchFamily="50" charset="-128"/>
                <a:ea typeface="メイリオ" panose="020B0604030504040204" pitchFamily="50" charset="-128"/>
              </a:rPr>
            </a:br>
            <a:br>
              <a:rPr lang="en-US" altLang="ja-JP" sz="4000" dirty="0">
                <a:latin typeface="メイリオ" panose="020B0604030504040204" pitchFamily="50" charset="-128"/>
                <a:ea typeface="メイリオ" panose="020B0604030504040204" pitchFamily="50" charset="-128"/>
              </a:rPr>
            </a:br>
            <a:br>
              <a:rPr lang="en-US" altLang="ja-JP" sz="4000" dirty="0">
                <a:latin typeface="メイリオ" panose="020B0604030504040204" pitchFamily="50" charset="-128"/>
                <a:ea typeface="メイリオ" panose="020B0604030504040204" pitchFamily="50" charset="-128"/>
              </a:rPr>
            </a:br>
            <a:br>
              <a:rPr lang="en-US" altLang="ja-JP" sz="4000"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大阪港湾局</a:t>
            </a:r>
            <a:br>
              <a:rPr lang="en-US" altLang="ja-JP" sz="4000" dirty="0">
                <a:latin typeface="メイリオ" panose="020B0604030504040204" pitchFamily="50" charset="-128"/>
                <a:ea typeface="メイリオ" panose="020B0604030504040204" pitchFamily="50" charset="-128"/>
              </a:rPr>
            </a:br>
            <a:endParaRPr lang="ja-JP" altLang="en-US" sz="40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2148" y="4439881"/>
            <a:ext cx="3953708" cy="3996000"/>
          </a:xfrm>
          <a:prstGeom prst="rect">
            <a:avLst/>
          </a:prstGeom>
        </p:spPr>
      </p:pic>
    </p:spTree>
    <p:extLst>
      <p:ext uri="{BB962C8B-B14F-4D97-AF65-F5344CB8AC3E}">
        <p14:creationId xmlns:p14="http://schemas.microsoft.com/office/powerpoint/2010/main" val="1443388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5"/>
            </a:pPr>
            <a:r>
              <a:rPr lang="ja-JP" altLang="en-US" sz="1600" b="1" dirty="0">
                <a:latin typeface="メイリオ" panose="020B0604030504040204" pitchFamily="50" charset="-128"/>
                <a:ea typeface="メイリオ" panose="020B0604030504040204" pitchFamily="50" charset="-128"/>
              </a:rPr>
              <a:t>決算ハイライト</a:t>
            </a:r>
          </a:p>
        </p:txBody>
      </p:sp>
      <p:sp>
        <p:nvSpPr>
          <p:cNvPr id="13" name="テキスト ボックス 12"/>
          <p:cNvSpPr txBox="1"/>
          <p:nvPr/>
        </p:nvSpPr>
        <p:spPr>
          <a:xfrm>
            <a:off x="0" y="9654000"/>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square" rtlCol="0">
            <a:spAutoFit/>
          </a:bodyPr>
          <a:lstStyle/>
          <a:p>
            <a:pPr algn="ctr"/>
            <a:r>
              <a:rPr lang="en-US" altLang="ja-JP" sz="800" dirty="0">
                <a:latin typeface="メイリオ" panose="020B0604030504040204" pitchFamily="50" charset="-128"/>
                <a:ea typeface="メイリオ" panose="020B0604030504040204" pitchFamily="50" charset="-128"/>
              </a:rPr>
              <a:t>9</a:t>
            </a:r>
            <a:endParaRPr lang="ja-JP" altLang="en-US" sz="800" dirty="0">
              <a:latin typeface="メイリオ" panose="020B0604030504040204" pitchFamily="50" charset="-128"/>
              <a:ea typeface="メイリオ" panose="020B0604030504040204" pitchFamily="50" charset="-128"/>
            </a:endParaRPr>
          </a:p>
        </p:txBody>
      </p:sp>
      <p:sp>
        <p:nvSpPr>
          <p:cNvPr id="7" name="タイトル 1"/>
          <p:cNvSpPr txBox="1">
            <a:spLocks/>
          </p:cNvSpPr>
          <p:nvPr/>
        </p:nvSpPr>
        <p:spPr>
          <a:xfrm>
            <a:off x="4" y="358792"/>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startAt="2"/>
            </a:pPr>
            <a:r>
              <a:rPr lang="ja-JP" altLang="en-US" sz="1600" b="1" dirty="0">
                <a:latin typeface="メイリオ" panose="020B0604030504040204" pitchFamily="50" charset="-128"/>
                <a:ea typeface="メイリオ" panose="020B0604030504040204" pitchFamily="50" charset="-128"/>
              </a:rPr>
              <a:t>港湾施設提供事業</a:t>
            </a:r>
          </a:p>
        </p:txBody>
      </p:sp>
      <p:sp>
        <p:nvSpPr>
          <p:cNvPr id="9" name="テキスト ボックス 8"/>
          <p:cNvSpPr txBox="1"/>
          <p:nvPr/>
        </p:nvSpPr>
        <p:spPr>
          <a:xfrm>
            <a:off x="0" y="6321519"/>
            <a:ext cx="6858000" cy="3254737"/>
          </a:xfrm>
          <a:prstGeom prst="rect">
            <a:avLst/>
          </a:prstGeom>
          <a:noFill/>
        </p:spPr>
        <p:txBody>
          <a:bodyPr wrap="square" rtlCol="0">
            <a:spAutoFit/>
          </a:bodyPr>
          <a:lstStyle/>
          <a:p>
            <a:pPr>
              <a:lnSpc>
                <a:spcPct val="150000"/>
              </a:lnSpc>
            </a:pPr>
            <a:r>
              <a:rPr kumimoji="1" lang="ja-JP" altLang="en-US" sz="1100" b="1" dirty="0">
                <a:solidFill>
                  <a:srgbClr val="0070C0"/>
                </a:solidFill>
                <a:latin typeface="メイリオ" panose="020B0604030504040204" pitchFamily="50" charset="-128"/>
                <a:ea typeface="メイリオ" panose="020B0604030504040204" pitchFamily="50" charset="-128"/>
              </a:rPr>
              <a:t>　業績概況</a:t>
            </a:r>
            <a:endParaRPr kumimoji="1" lang="en-US" altLang="ja-JP" sz="1100" b="1" dirty="0">
              <a:solidFill>
                <a:srgbClr val="0070C0"/>
              </a:solidFill>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営業収益</a:t>
            </a:r>
            <a:endParaRPr kumimoji="1"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6,400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46</a:t>
            </a:r>
            <a:r>
              <a:rPr lang="ja-JP" altLang="en-US" sz="1050" dirty="0">
                <a:latin typeface="メイリオ" panose="020B0604030504040204" pitchFamily="50" charset="-128"/>
                <a:ea typeface="メイリオ" panose="020B0604030504040204" pitchFamily="50" charset="-128"/>
              </a:rPr>
              <a:t>億円となりました。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これは、上屋及び荷さばき地の使用面積の減などによるものです。</a:t>
            </a:r>
            <a:endParaRPr kumimoji="1"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営業損益</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1,800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11</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500</a:t>
            </a:r>
            <a:r>
              <a:rPr lang="ja-JP" altLang="en-US" sz="1050" dirty="0">
                <a:latin typeface="メイリオ" panose="020B0604030504040204" pitchFamily="50" charset="-128"/>
                <a:ea typeface="メイリオ" panose="020B0604030504040204" pitchFamily="50" charset="-128"/>
              </a:rPr>
              <a:t>万円の黒字となりました。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これは、上屋の補修工事費用が減少したことなどによるものです。</a:t>
            </a:r>
            <a:endParaRPr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kumimoji="1" lang="ja-JP" altLang="en-US" sz="1050" b="1" dirty="0">
                <a:latin typeface="メイリオ" panose="020B0604030504040204" pitchFamily="50" charset="-128"/>
                <a:ea typeface="メイリオ" panose="020B0604030504040204" pitchFamily="50" charset="-128"/>
              </a:rPr>
              <a:t>経常損益</a:t>
            </a:r>
            <a:endParaRPr kumimoji="1"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前年度に比べ２億</a:t>
            </a:r>
            <a:r>
              <a:rPr lang="en-US" altLang="ja-JP" sz="1050" dirty="0">
                <a:latin typeface="メイリオ" panose="020B0604030504040204" pitchFamily="50" charset="-128"/>
                <a:ea typeface="メイリオ" panose="020B0604030504040204" pitchFamily="50" charset="-128"/>
              </a:rPr>
              <a:t>1,700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6,400</a:t>
            </a:r>
            <a:r>
              <a:rPr lang="ja-JP" altLang="en-US" sz="1050" dirty="0">
                <a:latin typeface="メイリオ" panose="020B0604030504040204" pitchFamily="50" charset="-128"/>
                <a:ea typeface="メイリオ" panose="020B0604030504040204" pitchFamily="50" charset="-128"/>
              </a:rPr>
              <a:t>万円の黒字となりました。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これは、上記の理由によるものです。</a:t>
            </a:r>
            <a:endParaRPr kumimoji="1"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当年度損益</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5,400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6,200</a:t>
            </a:r>
            <a:r>
              <a:rPr lang="ja-JP" altLang="en-US" sz="1050" dirty="0">
                <a:latin typeface="メイリオ" panose="020B0604030504040204" pitchFamily="50" charset="-128"/>
                <a:ea typeface="メイリオ" panose="020B0604030504040204" pitchFamily="50" charset="-128"/>
              </a:rPr>
              <a:t>万円の黒字となりました。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これは、上記の理由によるものです。</a:t>
            </a:r>
            <a:endParaRPr lang="en-US" altLang="ja-JP" sz="1050" dirty="0">
              <a:latin typeface="メイリオ" panose="020B0604030504040204" pitchFamily="50" charset="-128"/>
              <a:ea typeface="メイリオ" panose="020B0604030504040204" pitchFamily="50" charset="-128"/>
            </a:endParaRPr>
          </a:p>
        </p:txBody>
      </p:sp>
      <p:cxnSp>
        <p:nvCxnSpPr>
          <p:cNvPr id="10" name="直線コネクタ 9"/>
          <p:cNvCxnSpPr>
            <a:cxnSpLocks/>
          </p:cNvCxnSpPr>
          <p:nvPr/>
        </p:nvCxnSpPr>
        <p:spPr>
          <a:xfrm>
            <a:off x="922867" y="6495235"/>
            <a:ext cx="5940966"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26993" y="742982"/>
            <a:ext cx="4852610"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kumimoji="1" lang="ja-JP" altLang="en-US" sz="1400" b="1" dirty="0">
                <a:solidFill>
                  <a:srgbClr val="FF0000"/>
                </a:solidFill>
                <a:latin typeface="メイリオ" panose="020B0604030504040204" pitchFamily="50" charset="-128"/>
                <a:ea typeface="メイリオ" panose="020B0604030504040204" pitchFamily="50" charset="-128"/>
              </a:rPr>
              <a:t>大阪港埋立事業との会計内取引の金額を含んでいます。</a:t>
            </a:r>
          </a:p>
        </p:txBody>
      </p:sp>
      <p:pic>
        <p:nvPicPr>
          <p:cNvPr id="3" name="図 2">
            <a:extLst>
              <a:ext uri="{FF2B5EF4-FFF2-40B4-BE49-F238E27FC236}">
                <a16:creationId xmlns:a16="http://schemas.microsoft.com/office/drawing/2014/main" id="{4DC9C10C-DB87-C980-E096-44B7B2587CE4}"/>
              </a:ext>
            </a:extLst>
          </p:cNvPr>
          <p:cNvPicPr>
            <a:picLocks noChangeAspect="1"/>
          </p:cNvPicPr>
          <p:nvPr/>
        </p:nvPicPr>
        <p:blipFill>
          <a:blip r:embed="rId2"/>
          <a:stretch>
            <a:fillRect/>
          </a:stretch>
        </p:blipFill>
        <p:spPr>
          <a:xfrm>
            <a:off x="326993" y="974388"/>
            <a:ext cx="6236074" cy="5347131"/>
          </a:xfrm>
          <a:prstGeom prst="rect">
            <a:avLst/>
          </a:prstGeom>
        </p:spPr>
      </p:pic>
    </p:spTree>
    <p:extLst>
      <p:ext uri="{BB962C8B-B14F-4D97-AF65-F5344CB8AC3E}">
        <p14:creationId xmlns:p14="http://schemas.microsoft.com/office/powerpoint/2010/main" val="159530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B06C0AA-41BF-B5EC-4344-801A2C9EA342}"/>
              </a:ext>
            </a:extLst>
          </p:cNvPr>
          <p:cNvPicPr>
            <a:picLocks noChangeAspect="1"/>
          </p:cNvPicPr>
          <p:nvPr/>
        </p:nvPicPr>
        <p:blipFill>
          <a:blip r:embed="rId2"/>
          <a:stretch>
            <a:fillRect/>
          </a:stretch>
        </p:blipFill>
        <p:spPr>
          <a:xfrm>
            <a:off x="321347" y="864001"/>
            <a:ext cx="6235200" cy="5507984"/>
          </a:xfrm>
          <a:prstGeom prst="rect">
            <a:avLst/>
          </a:prstGeom>
        </p:spPr>
      </p:pic>
      <p:sp>
        <p:nvSpPr>
          <p:cNvPr id="7" name="タイトル 1"/>
          <p:cNvSpPr txBox="1">
            <a:spLocks/>
          </p:cNvSpPr>
          <p:nvPr/>
        </p:nvSpPr>
        <p:spPr>
          <a:xfrm>
            <a:off x="0" y="360001"/>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startAt="3"/>
            </a:pPr>
            <a:r>
              <a:rPr lang="ja-JP" altLang="en-US" sz="1600" b="1" dirty="0">
                <a:latin typeface="メイリオ" panose="020B0604030504040204" pitchFamily="50" charset="-128"/>
                <a:ea typeface="メイリオ" panose="020B0604030504040204" pitchFamily="50" charset="-128"/>
              </a:rPr>
              <a:t>大阪港埋立事業</a:t>
            </a:r>
          </a:p>
        </p:txBody>
      </p:sp>
      <p:sp>
        <p:nvSpPr>
          <p:cNvPr id="10"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5"/>
            </a:pPr>
            <a:r>
              <a:rPr lang="ja-JP" altLang="en-US" sz="1600" b="1" dirty="0">
                <a:latin typeface="メイリオ" panose="020B0604030504040204" pitchFamily="50" charset="-128"/>
                <a:ea typeface="メイリオ" panose="020B0604030504040204" pitchFamily="50" charset="-128"/>
              </a:rPr>
              <a:t>決算ハイライト</a:t>
            </a:r>
          </a:p>
        </p:txBody>
      </p:sp>
      <p:sp>
        <p:nvSpPr>
          <p:cNvPr id="13" name="テキスト ボックス 12"/>
          <p:cNvSpPr txBox="1"/>
          <p:nvPr/>
        </p:nvSpPr>
        <p:spPr>
          <a:xfrm>
            <a:off x="6534000"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10</a:t>
            </a:r>
            <a:endParaRPr lang="ja-JP" altLang="en-US" sz="8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1" y="6313639"/>
            <a:ext cx="6858000" cy="3465372"/>
          </a:xfrm>
          <a:prstGeom prst="rect">
            <a:avLst/>
          </a:prstGeom>
          <a:noFill/>
        </p:spPr>
        <p:txBody>
          <a:bodyPr wrap="square" rtlCol="0">
            <a:spAutoFit/>
          </a:bodyPr>
          <a:lstStyle/>
          <a:p>
            <a:pPr>
              <a:lnSpc>
                <a:spcPct val="150000"/>
              </a:lnSpc>
            </a:pPr>
            <a:r>
              <a:rPr kumimoji="1" lang="ja-JP" altLang="en-US" sz="1100" b="1" dirty="0">
                <a:solidFill>
                  <a:srgbClr val="0070C0"/>
                </a:solidFill>
                <a:latin typeface="メイリオ" panose="020B0604030504040204" pitchFamily="50" charset="-128"/>
                <a:ea typeface="メイリオ" panose="020B0604030504040204" pitchFamily="50" charset="-128"/>
              </a:rPr>
              <a:t>　業績概況</a:t>
            </a:r>
            <a:endParaRPr kumimoji="1" lang="en-US" altLang="ja-JP" sz="1100" b="1" dirty="0">
              <a:solidFill>
                <a:srgbClr val="0070C0"/>
              </a:solidFill>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営業収益</a:t>
            </a:r>
            <a:endParaRPr kumimoji="1"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9</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9,400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122</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3,800</a:t>
            </a:r>
            <a:r>
              <a:rPr lang="ja-JP" altLang="en-US" sz="1050" dirty="0">
                <a:latin typeface="メイリオ" panose="020B0604030504040204" pitchFamily="50" charset="-128"/>
                <a:ea typeface="メイリオ" panose="020B0604030504040204" pitchFamily="50" charset="-128"/>
              </a:rPr>
              <a:t>万円となりました。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これは、土地売却収益が増加したことなどによるものです。</a:t>
            </a:r>
            <a:endParaRPr kumimoji="1"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営業損益</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44</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8,700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53</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4,100</a:t>
            </a:r>
            <a:r>
              <a:rPr lang="ja-JP" altLang="en-US" sz="1050" dirty="0">
                <a:latin typeface="メイリオ" panose="020B0604030504040204" pitchFamily="50" charset="-128"/>
                <a:ea typeface="メイリオ" panose="020B0604030504040204" pitchFamily="50" charset="-128"/>
              </a:rPr>
              <a:t>万円の黒字となりました。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これは、上記の理由により営業収益が増加したことなどによるものや、</a:t>
            </a:r>
            <a:r>
              <a:rPr lang="ja-JP" altLang="en-US" sz="1000" dirty="0">
                <a:latin typeface="メイリオ" panose="020B0604030504040204" pitchFamily="50" charset="-128"/>
                <a:ea typeface="メイリオ" panose="020B0604030504040204" pitchFamily="50" charset="-128"/>
              </a:rPr>
              <a:t>土地売却原価の減などによるものです。</a:t>
            </a:r>
            <a:endParaRPr lang="en-US" altLang="ja-JP" sz="1000" dirty="0">
              <a:latin typeface="メイリオ" panose="020B0604030504040204" pitchFamily="50" charset="-128"/>
              <a:ea typeface="メイリオ" panose="020B0604030504040204" pitchFamily="50" charset="-128"/>
            </a:endParaRPr>
          </a:p>
          <a:p>
            <a:pPr marL="360000" lvl="2">
              <a:lnSpc>
                <a:spcPct val="150000"/>
              </a:lnSpc>
            </a:pPr>
            <a:r>
              <a:rPr kumimoji="1" lang="ja-JP" altLang="en-US" sz="1050" b="1" dirty="0">
                <a:latin typeface="メイリオ" panose="020B0604030504040204" pitchFamily="50" charset="-128"/>
                <a:ea typeface="メイリオ" panose="020B0604030504040204" pitchFamily="50" charset="-128"/>
              </a:rPr>
              <a:t>経常損益</a:t>
            </a:r>
            <a:endParaRPr kumimoji="1"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41</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3,100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30</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9,300</a:t>
            </a:r>
            <a:r>
              <a:rPr lang="ja-JP" altLang="en-US" sz="1050" dirty="0">
                <a:latin typeface="メイリオ" panose="020B0604030504040204" pitchFamily="50" charset="-128"/>
                <a:ea typeface="メイリオ" panose="020B0604030504040204" pitchFamily="50" charset="-128"/>
              </a:rPr>
              <a:t>万円の黒字となりました。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これは、上記の理由によるものです。</a:t>
            </a:r>
            <a:endParaRPr kumimoji="1" lang="en-US" altLang="ja-JP" sz="1000" dirty="0">
              <a:highlight>
                <a:srgbClr val="FFFF00"/>
              </a:highlight>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当年度損益</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41</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3,100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30</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9,300</a:t>
            </a:r>
            <a:r>
              <a:rPr lang="ja-JP" altLang="en-US" sz="1050" dirty="0">
                <a:latin typeface="メイリオ" panose="020B0604030504040204" pitchFamily="50" charset="-128"/>
                <a:ea typeface="メイリオ" panose="020B0604030504040204" pitchFamily="50" charset="-128"/>
              </a:rPr>
              <a:t>万円の黒字となりました。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これは、上記の理由によるものです。</a:t>
            </a:r>
            <a:endParaRPr lang="en-US" altLang="ja-JP" sz="1050" dirty="0">
              <a:latin typeface="メイリオ" panose="020B0604030504040204" pitchFamily="50" charset="-128"/>
              <a:ea typeface="メイリオ" panose="020B0604030504040204" pitchFamily="50" charset="-128"/>
            </a:endParaRPr>
          </a:p>
        </p:txBody>
      </p:sp>
      <p:cxnSp>
        <p:nvCxnSpPr>
          <p:cNvPr id="11" name="直線コネクタ 10"/>
          <p:cNvCxnSpPr>
            <a:cxnSpLocks/>
          </p:cNvCxnSpPr>
          <p:nvPr/>
        </p:nvCxnSpPr>
        <p:spPr>
          <a:xfrm>
            <a:off x="933752" y="6487195"/>
            <a:ext cx="5924247"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21347" y="733724"/>
            <a:ext cx="5032147"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港湾施設提供</a:t>
            </a:r>
            <a:r>
              <a:rPr kumimoji="1" lang="ja-JP" altLang="en-US" sz="1400" b="1" dirty="0">
                <a:solidFill>
                  <a:srgbClr val="FF0000"/>
                </a:solidFill>
                <a:latin typeface="メイリオ" panose="020B0604030504040204" pitchFamily="50" charset="-128"/>
                <a:ea typeface="メイリオ" panose="020B0604030504040204" pitchFamily="50" charset="-128"/>
              </a:rPr>
              <a:t>事業との会計内取引の金額を含んでいます。</a:t>
            </a:r>
          </a:p>
        </p:txBody>
      </p:sp>
    </p:spTree>
    <p:extLst>
      <p:ext uri="{BB962C8B-B14F-4D97-AF65-F5344CB8AC3E}">
        <p14:creationId xmlns:p14="http://schemas.microsoft.com/office/powerpoint/2010/main" val="2782656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21FE3C6-7E65-6C74-66BF-7CEE16B1DE2C}"/>
              </a:ext>
            </a:extLst>
          </p:cNvPr>
          <p:cNvPicPr>
            <a:picLocks noChangeAspect="1"/>
          </p:cNvPicPr>
          <p:nvPr/>
        </p:nvPicPr>
        <p:blipFill>
          <a:blip r:embed="rId2"/>
          <a:stretch>
            <a:fillRect/>
          </a:stretch>
        </p:blipFill>
        <p:spPr>
          <a:xfrm>
            <a:off x="300082" y="5577566"/>
            <a:ext cx="6331120" cy="3172003"/>
          </a:xfrm>
          <a:prstGeom prst="rect">
            <a:avLst/>
          </a:prstGeom>
        </p:spPr>
      </p:pic>
      <p:pic>
        <p:nvPicPr>
          <p:cNvPr id="4" name="図 3">
            <a:extLst>
              <a:ext uri="{FF2B5EF4-FFF2-40B4-BE49-F238E27FC236}">
                <a16:creationId xmlns:a16="http://schemas.microsoft.com/office/drawing/2014/main" id="{0148BE96-A101-98A8-75AB-644A432512EB}"/>
              </a:ext>
            </a:extLst>
          </p:cNvPr>
          <p:cNvPicPr>
            <a:picLocks noChangeAspect="1"/>
          </p:cNvPicPr>
          <p:nvPr/>
        </p:nvPicPr>
        <p:blipFill>
          <a:blip r:embed="rId3"/>
          <a:stretch>
            <a:fillRect/>
          </a:stretch>
        </p:blipFill>
        <p:spPr>
          <a:xfrm>
            <a:off x="326993" y="1317364"/>
            <a:ext cx="6331961" cy="3172003"/>
          </a:xfrm>
          <a:prstGeom prst="rect">
            <a:avLst/>
          </a:prstGeom>
        </p:spPr>
      </p:pic>
      <p:sp>
        <p:nvSpPr>
          <p:cNvPr id="13" name="テキスト ボックス 12"/>
          <p:cNvSpPr txBox="1"/>
          <p:nvPr/>
        </p:nvSpPr>
        <p:spPr>
          <a:xfrm>
            <a:off x="0" y="9168997"/>
            <a:ext cx="6660000" cy="507831"/>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当該年度において、経常費用が使用料収益などによってどの程度賄われているかを示すものである。</a:t>
            </a:r>
            <a:endParaRPr kumimoji="1"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数値が</a:t>
            </a:r>
            <a:r>
              <a:rPr lang="en-US" altLang="ja-JP" sz="900" dirty="0">
                <a:latin typeface="メイリオ" panose="020B0604030504040204" pitchFamily="50" charset="-128"/>
                <a:ea typeface="メイリオ" panose="020B0604030504040204" pitchFamily="50" charset="-128"/>
              </a:rPr>
              <a:t>100</a:t>
            </a:r>
            <a:r>
              <a:rPr lang="ja-JP" altLang="en-US" sz="900" dirty="0">
                <a:latin typeface="メイリオ" panose="020B0604030504040204" pitchFamily="50" charset="-128"/>
                <a:ea typeface="メイリオ" panose="020B0604030504040204" pitchFamily="50" charset="-128"/>
              </a:rPr>
              <a:t>％未満の場合、事業に必要な費用を使用料収益などで賄えていないことを意味する。</a:t>
            </a:r>
            <a:endParaRPr kumimoji="1" lang="ja-JP" altLang="en-US" sz="900" dirty="0">
              <a:latin typeface="メイリオ" panose="020B0604030504040204" pitchFamily="50" charset="-128"/>
              <a:ea typeface="メイリオ" panose="020B0604030504040204" pitchFamily="50" charset="-128"/>
            </a:endParaRPr>
          </a:p>
        </p:txBody>
      </p:sp>
      <p:sp>
        <p:nvSpPr>
          <p:cNvPr id="5" name="タイトル 1"/>
          <p:cNvSpPr txBox="1">
            <a:spLocks/>
          </p:cNvSpPr>
          <p:nvPr/>
        </p:nvSpPr>
        <p:spPr>
          <a:xfrm>
            <a:off x="-1" y="346623"/>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a:pPr>
            <a:r>
              <a:rPr lang="ja-JP" altLang="en-US" sz="1600" b="1" dirty="0">
                <a:latin typeface="メイリオ" panose="020B0604030504040204" pitchFamily="50" charset="-128"/>
                <a:ea typeface="メイリオ" panose="020B0604030504040204" pitchFamily="50" charset="-128"/>
              </a:rPr>
              <a:t>港湾施設提供事業</a:t>
            </a:r>
          </a:p>
        </p:txBody>
      </p:sp>
      <p:sp>
        <p:nvSpPr>
          <p:cNvPr id="9" name="タイトル 1"/>
          <p:cNvSpPr txBox="1">
            <a:spLocks/>
          </p:cNvSpPr>
          <p:nvPr/>
        </p:nvSpPr>
        <p:spPr>
          <a:xfrm>
            <a:off x="93304" y="1034119"/>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a:pPr>
            <a:r>
              <a:rPr lang="ja-JP" altLang="en-US" sz="1600" b="1" dirty="0">
                <a:solidFill>
                  <a:srgbClr val="0070C0"/>
                </a:solidFill>
                <a:latin typeface="メイリオ" panose="020B0604030504040204" pitchFamily="50" charset="-128"/>
                <a:ea typeface="メイリオ" panose="020B0604030504040204" pitchFamily="50" charset="-128"/>
              </a:rPr>
              <a:t>収益性</a:t>
            </a:r>
          </a:p>
        </p:txBody>
      </p:sp>
      <p:pic>
        <p:nvPicPr>
          <p:cNvPr id="16" name="図 15"/>
          <p:cNvPicPr>
            <a:picLocks noChangeAspect="1"/>
          </p:cNvPicPr>
          <p:nvPr/>
        </p:nvPicPr>
        <p:blipFill>
          <a:blip r:embed="rId4"/>
          <a:stretch>
            <a:fillRect/>
          </a:stretch>
        </p:blipFill>
        <p:spPr>
          <a:xfrm>
            <a:off x="300082" y="4517444"/>
            <a:ext cx="2891333" cy="381938"/>
          </a:xfrm>
          <a:prstGeom prst="rect">
            <a:avLst/>
          </a:prstGeom>
        </p:spPr>
      </p:pic>
      <p:sp>
        <p:nvSpPr>
          <p:cNvPr id="17"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8" name="テキスト ボックス 17"/>
          <p:cNvSpPr txBox="1"/>
          <p:nvPr/>
        </p:nvSpPr>
        <p:spPr>
          <a:xfrm>
            <a:off x="2993" y="9661016"/>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11</a:t>
            </a:r>
            <a:endParaRPr lang="ja-JP" altLang="en-US" sz="800"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12825" y="4853844"/>
            <a:ext cx="6660000" cy="490519"/>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当該年度において、経常費用が経常収益によってどの程度賄われているかを示すものである。</a:t>
            </a:r>
            <a:endParaRPr kumimoji="1"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数値が</a:t>
            </a:r>
            <a:r>
              <a:rPr lang="en-US" altLang="ja-JP" sz="900" dirty="0">
                <a:latin typeface="メイリオ" panose="020B0604030504040204" pitchFamily="50" charset="-128"/>
                <a:ea typeface="メイリオ" panose="020B0604030504040204" pitchFamily="50" charset="-128"/>
              </a:rPr>
              <a:t>100</a:t>
            </a:r>
            <a:r>
              <a:rPr lang="ja-JP" altLang="en-US" sz="900" dirty="0">
                <a:latin typeface="メイリオ" panose="020B0604030504040204" pitchFamily="50" charset="-128"/>
                <a:ea typeface="メイリオ" panose="020B0604030504040204" pitchFamily="50" charset="-128"/>
              </a:rPr>
              <a:t>％未満の場合、経常損失が生じていることを意味する。</a:t>
            </a:r>
            <a:endParaRPr kumimoji="1" lang="ja-JP" altLang="en-US" sz="9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26993" y="724321"/>
            <a:ext cx="4852610"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kumimoji="1" lang="ja-JP" altLang="en-US" sz="1400" b="1" dirty="0">
                <a:solidFill>
                  <a:srgbClr val="FF0000"/>
                </a:solidFill>
                <a:latin typeface="メイリオ" panose="020B0604030504040204" pitchFamily="50" charset="-128"/>
                <a:ea typeface="メイリオ" panose="020B0604030504040204" pitchFamily="50" charset="-128"/>
              </a:rPr>
              <a:t>大阪港埋立事業との会計内取引の金額を含んでいます。</a:t>
            </a:r>
          </a:p>
        </p:txBody>
      </p:sp>
      <p:pic>
        <p:nvPicPr>
          <p:cNvPr id="6" name="図 5"/>
          <p:cNvPicPr>
            <a:picLocks noChangeAspect="1"/>
          </p:cNvPicPr>
          <p:nvPr/>
        </p:nvPicPr>
        <p:blipFill>
          <a:blip r:embed="rId5"/>
          <a:stretch>
            <a:fillRect/>
          </a:stretch>
        </p:blipFill>
        <p:spPr>
          <a:xfrm>
            <a:off x="363504" y="8832642"/>
            <a:ext cx="3951915" cy="349037"/>
          </a:xfrm>
          <a:prstGeom prst="rect">
            <a:avLst/>
          </a:prstGeom>
        </p:spPr>
      </p:pic>
    </p:spTree>
    <p:extLst>
      <p:ext uri="{BB962C8B-B14F-4D97-AF65-F5344CB8AC3E}">
        <p14:creationId xmlns:p14="http://schemas.microsoft.com/office/powerpoint/2010/main" val="248814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0" y="608902"/>
            <a:ext cx="6858000" cy="3395831"/>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latin typeface="メイリオ" panose="020B0604030504040204" pitchFamily="50" charset="-128"/>
                <a:ea typeface="メイリオ" panose="020B0604030504040204" pitchFamily="50" charset="-128"/>
              </a:rPr>
              <a:t>港湾施設提供事業の収益性について</a:t>
            </a:r>
            <a:endParaRPr lang="en-US" altLang="ja-JP" sz="1200" b="1"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荷役機械事業の収益性については、各指標ともに、前年度と比較して大幅に悪化しています。これは、荷役機械の使用料が前年度と比較して減少したことにより営業収益が減少したことなどによるものです。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上屋倉庫事業の収益性については、各指標ともに、前年度と比較してやや好転となっています。これは、上屋外壁改修等の補修費の減によるものです。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このように、港湾施設提供事業全体の収益性については、各指標ともに、前年度と比較してやや好転しており、健全経営の水準とされる</a:t>
            </a:r>
            <a:r>
              <a:rPr lang="en-US" altLang="ja-JP" sz="1200" dirty="0">
                <a:latin typeface="メイリオ" panose="020B0604030504040204" pitchFamily="50" charset="-128"/>
                <a:ea typeface="メイリオ" panose="020B0604030504040204" pitchFamily="50" charset="-128"/>
              </a:rPr>
              <a:t>100%</a:t>
            </a:r>
            <a:r>
              <a:rPr lang="ja-JP" altLang="en-US" sz="1200" dirty="0">
                <a:latin typeface="メイリオ" panose="020B0604030504040204" pitchFamily="50" charset="-128"/>
                <a:ea typeface="メイリオ" panose="020B0604030504040204" pitchFamily="50" charset="-128"/>
              </a:rPr>
              <a:t>を上回っているものの、引き続き、令和５年３月に策定した「第２次港湾施設提供事業経営計画」則り、定めた経営改善策を着実に実施し、港湾施設提供事業の経営改善を進め、収益性の改善に努めてまいります。</a:t>
            </a:r>
            <a:endParaRPr lang="en-US" altLang="ja-JP" sz="12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p:txBody>
      </p:sp>
      <p:sp>
        <p:nvSpPr>
          <p:cNvPr id="10"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1" name="テキスト ボックス 10"/>
          <p:cNvSpPr txBox="1"/>
          <p:nvPr/>
        </p:nvSpPr>
        <p:spPr>
          <a:xfrm>
            <a:off x="6534000"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12</a:t>
            </a:r>
          </a:p>
        </p:txBody>
      </p:sp>
    </p:spTree>
    <p:extLst>
      <p:ext uri="{BB962C8B-B14F-4D97-AF65-F5344CB8AC3E}">
        <p14:creationId xmlns:p14="http://schemas.microsoft.com/office/powerpoint/2010/main" val="3722961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0B8EF4E-A7CE-B9CE-9114-67A9BD74B515}"/>
              </a:ext>
            </a:extLst>
          </p:cNvPr>
          <p:cNvPicPr>
            <a:picLocks noChangeAspect="1"/>
          </p:cNvPicPr>
          <p:nvPr/>
        </p:nvPicPr>
        <p:blipFill>
          <a:blip r:embed="rId2"/>
          <a:stretch>
            <a:fillRect/>
          </a:stretch>
        </p:blipFill>
        <p:spPr>
          <a:xfrm>
            <a:off x="387348" y="5242053"/>
            <a:ext cx="6079315" cy="3179915"/>
          </a:xfrm>
          <a:prstGeom prst="rect">
            <a:avLst/>
          </a:prstGeom>
        </p:spPr>
      </p:pic>
      <p:pic>
        <p:nvPicPr>
          <p:cNvPr id="6" name="図 5">
            <a:extLst>
              <a:ext uri="{FF2B5EF4-FFF2-40B4-BE49-F238E27FC236}">
                <a16:creationId xmlns:a16="http://schemas.microsoft.com/office/drawing/2014/main" id="{842505C3-D3CE-DB90-DDFA-004F9581D5CD}"/>
              </a:ext>
            </a:extLst>
          </p:cNvPr>
          <p:cNvPicPr>
            <a:picLocks noChangeAspect="1"/>
          </p:cNvPicPr>
          <p:nvPr/>
        </p:nvPicPr>
        <p:blipFill>
          <a:blip r:embed="rId3"/>
          <a:stretch>
            <a:fillRect/>
          </a:stretch>
        </p:blipFill>
        <p:spPr>
          <a:xfrm>
            <a:off x="387349" y="719208"/>
            <a:ext cx="6184901" cy="3199000"/>
          </a:xfrm>
          <a:prstGeom prst="rect">
            <a:avLst/>
          </a:prstGeom>
        </p:spPr>
      </p:pic>
      <p:sp>
        <p:nvSpPr>
          <p:cNvPr id="9" name="タイトル 1"/>
          <p:cNvSpPr txBox="1">
            <a:spLocks/>
          </p:cNvSpPr>
          <p:nvPr/>
        </p:nvSpPr>
        <p:spPr>
          <a:xfrm>
            <a:off x="93309" y="456363"/>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startAt="2"/>
            </a:pPr>
            <a:r>
              <a:rPr lang="ja-JP" altLang="en-US" sz="1600" b="1" dirty="0">
                <a:solidFill>
                  <a:srgbClr val="0070C0"/>
                </a:solidFill>
                <a:latin typeface="メイリオ" panose="020B0604030504040204" pitchFamily="50" charset="-128"/>
                <a:ea typeface="メイリオ" panose="020B0604030504040204" pitchFamily="50" charset="-128"/>
              </a:rPr>
              <a:t>安全性</a:t>
            </a:r>
          </a:p>
        </p:txBody>
      </p:sp>
      <p:pic>
        <p:nvPicPr>
          <p:cNvPr id="11" name="図 10"/>
          <p:cNvPicPr>
            <a:picLocks noChangeAspect="1"/>
          </p:cNvPicPr>
          <p:nvPr/>
        </p:nvPicPr>
        <p:blipFill>
          <a:blip r:embed="rId4"/>
          <a:stretch>
            <a:fillRect/>
          </a:stretch>
        </p:blipFill>
        <p:spPr>
          <a:xfrm>
            <a:off x="387348" y="3990084"/>
            <a:ext cx="2627658" cy="381938"/>
          </a:xfrm>
          <a:prstGeom prst="rect">
            <a:avLst/>
          </a:prstGeom>
        </p:spPr>
      </p:pic>
      <p:sp>
        <p:nvSpPr>
          <p:cNvPr id="15"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6" name="テキスト ボックス 15"/>
          <p:cNvSpPr txBox="1"/>
          <p:nvPr/>
        </p:nvSpPr>
        <p:spPr>
          <a:xfrm>
            <a:off x="0" y="9658380"/>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13</a:t>
            </a:r>
          </a:p>
        </p:txBody>
      </p:sp>
      <p:sp>
        <p:nvSpPr>
          <p:cNvPr id="10" name="テキスト ボックス 9"/>
          <p:cNvSpPr txBox="1"/>
          <p:nvPr/>
        </p:nvSpPr>
        <p:spPr>
          <a:xfrm>
            <a:off x="93309" y="4325491"/>
            <a:ext cx="6660000" cy="715581"/>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短期的な支払能力を</a:t>
            </a:r>
            <a:r>
              <a:rPr lang="ja-JP" altLang="en-US" sz="900" dirty="0">
                <a:latin typeface="メイリオ" panose="020B0604030504040204" pitchFamily="50" charset="-128"/>
                <a:ea typeface="メイリオ" panose="020B0604030504040204" pitchFamily="50" charset="-128"/>
              </a:rPr>
              <a:t>示すもので</a:t>
            </a:r>
            <a:r>
              <a:rPr kumimoji="1" lang="ja-JP" altLang="en-US" sz="900" dirty="0">
                <a:latin typeface="メイリオ" panose="020B0604030504040204" pitchFamily="50" charset="-128"/>
                <a:ea typeface="メイリオ" panose="020B0604030504040204" pitchFamily="50" charset="-128"/>
              </a:rPr>
              <a:t>ある。</a:t>
            </a:r>
            <a:endParaRPr kumimoji="1"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１</a:t>
            </a:r>
            <a:r>
              <a:rPr kumimoji="1" lang="ja-JP" altLang="en-US" sz="900" dirty="0">
                <a:latin typeface="メイリオ" panose="020B0604030504040204" pitchFamily="50" charset="-128"/>
                <a:ea typeface="メイリオ" panose="020B0604030504040204" pitchFamily="50" charset="-128"/>
              </a:rPr>
              <a:t>年以内に現金化できる資産が、１年以内に返済すべき負債をどれだけ上回っているかを示すものであり、</a:t>
            </a:r>
            <a:r>
              <a:rPr lang="ja-JP" altLang="en-US" sz="900" dirty="0">
                <a:latin typeface="メイリオ" panose="020B0604030504040204" pitchFamily="50" charset="-128"/>
                <a:ea typeface="メイリオ" panose="020B0604030504040204" pitchFamily="50" charset="-128"/>
              </a:rPr>
              <a:t> 数値が</a:t>
            </a:r>
            <a:endParaRPr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100</a:t>
            </a:r>
            <a:r>
              <a:rPr lang="ja-JP" altLang="en-US" sz="900" dirty="0">
                <a:latin typeface="メイリオ" panose="020B0604030504040204" pitchFamily="50" charset="-128"/>
                <a:ea typeface="メイリオ" panose="020B0604030504040204" pitchFamily="50" charset="-128"/>
              </a:rPr>
              <a:t>％を上回っていれば、短期的な支払能力に問題がないと考えられる。</a:t>
            </a:r>
            <a:endParaRPr kumimoji="1" lang="ja-JP" altLang="en-US" sz="900" dirty="0">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64A872C7-888B-AF5F-A1F2-50556EA8A422}"/>
              </a:ext>
            </a:extLst>
          </p:cNvPr>
          <p:cNvPicPr>
            <a:picLocks noChangeAspect="1"/>
          </p:cNvPicPr>
          <p:nvPr/>
        </p:nvPicPr>
        <p:blipFill>
          <a:blip r:embed="rId5"/>
          <a:stretch>
            <a:fillRect/>
          </a:stretch>
        </p:blipFill>
        <p:spPr>
          <a:xfrm>
            <a:off x="279062" y="8428067"/>
            <a:ext cx="4430098" cy="381938"/>
          </a:xfrm>
          <a:prstGeom prst="rect">
            <a:avLst/>
          </a:prstGeom>
        </p:spPr>
      </p:pic>
      <p:sp>
        <p:nvSpPr>
          <p:cNvPr id="17" name="テキスト ボックス 16">
            <a:extLst>
              <a:ext uri="{FF2B5EF4-FFF2-40B4-BE49-F238E27FC236}">
                <a16:creationId xmlns:a16="http://schemas.microsoft.com/office/drawing/2014/main" id="{DEDF4B80-0F68-B1C2-0E47-3064C5150C6B}"/>
              </a:ext>
            </a:extLst>
          </p:cNvPr>
          <p:cNvSpPr txBox="1"/>
          <p:nvPr/>
        </p:nvSpPr>
        <p:spPr>
          <a:xfrm>
            <a:off x="93309" y="8876402"/>
            <a:ext cx="6660000" cy="715581"/>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長期的な支払能力を</a:t>
            </a:r>
            <a:r>
              <a:rPr lang="ja-JP" altLang="en-US" sz="900" dirty="0">
                <a:latin typeface="メイリオ" panose="020B0604030504040204" pitchFamily="50" charset="-128"/>
                <a:ea typeface="メイリオ" panose="020B0604030504040204" pitchFamily="50" charset="-128"/>
              </a:rPr>
              <a:t>示すもの</a:t>
            </a:r>
            <a:r>
              <a:rPr kumimoji="1" lang="ja-JP" altLang="en-US" sz="900" dirty="0">
                <a:latin typeface="メイリオ" panose="020B0604030504040204" pitchFamily="50" charset="-128"/>
                <a:ea typeface="メイリオ" panose="020B0604030504040204" pitchFamily="50" charset="-128"/>
              </a:rPr>
              <a:t>で、固定資産がどの程度自己資本で賄われているかを示すものである。</a:t>
            </a:r>
            <a:endParaRPr kumimoji="1"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固定資産は、長期に渡って使用される資産であるため、返済義務のない自己資本での調達が望ましく、</a:t>
            </a:r>
            <a:r>
              <a:rPr lang="en-US" altLang="ja-JP" sz="900" dirty="0">
                <a:latin typeface="メイリオ" panose="020B0604030504040204" pitchFamily="50" charset="-128"/>
                <a:ea typeface="メイリオ" panose="020B0604030504040204" pitchFamily="50" charset="-128"/>
              </a:rPr>
              <a:t>100</a:t>
            </a:r>
            <a:r>
              <a:rPr lang="ja-JP" altLang="en-US" sz="900" dirty="0">
                <a:latin typeface="メイリオ" panose="020B0604030504040204" pitchFamily="50" charset="-128"/>
                <a:ea typeface="メイリオ" panose="020B0604030504040204" pitchFamily="50" charset="-128"/>
              </a:rPr>
              <a:t>％を下回っ</a:t>
            </a:r>
            <a:endParaRPr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ていれば、経営は安全な水準にあると考えられる。</a:t>
            </a:r>
            <a:endParaRPr kumimoji="1"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77976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a:xfrm>
            <a:off x="293914" y="601529"/>
            <a:ext cx="6564086" cy="416166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latin typeface="メイリオ" panose="020B0604030504040204" pitchFamily="50" charset="-128"/>
                <a:ea typeface="メイリオ" panose="020B0604030504040204" pitchFamily="50" charset="-128"/>
              </a:rPr>
              <a:t>港湾施設提供事業の安全性について</a:t>
            </a:r>
            <a:endParaRPr lang="en-US" altLang="ja-JP" sz="1200" b="1"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港湾施設提供事業の安全性に関する指標のうち、流動比率については一般会計への短期貸付金の貸付による増により適正な経営水準とされる</a:t>
            </a:r>
            <a:r>
              <a:rPr lang="en-US" altLang="ja-JP" sz="1200" dirty="0">
                <a:latin typeface="メイリオ" panose="020B0604030504040204" pitchFamily="50" charset="-128"/>
                <a:ea typeface="メイリオ" panose="020B0604030504040204" pitchFamily="50" charset="-128"/>
              </a:rPr>
              <a:t>100%</a:t>
            </a:r>
            <a:r>
              <a:rPr lang="ja-JP" altLang="en-US" sz="1200" dirty="0">
                <a:latin typeface="メイリオ" panose="020B0604030504040204" pitchFamily="50" charset="-128"/>
                <a:ea typeface="メイリオ" panose="020B0604030504040204" pitchFamily="50" charset="-128"/>
              </a:rPr>
              <a:t>を上回り、前年と比較して好転しています。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一方、固定比率については、</a:t>
            </a:r>
            <a:r>
              <a:rPr lang="en-US" altLang="ja-JP" sz="1200" dirty="0">
                <a:latin typeface="メイリオ" panose="020B0604030504040204" pitchFamily="50" charset="-128"/>
                <a:ea typeface="メイリオ" panose="020B0604030504040204" pitchFamily="50" charset="-128"/>
              </a:rPr>
              <a:t>100</a:t>
            </a:r>
            <a:r>
              <a:rPr lang="ja-JP" altLang="en-US" sz="1200" dirty="0">
                <a:latin typeface="メイリオ" panose="020B0604030504040204" pitchFamily="50" charset="-128"/>
                <a:ea typeface="メイリオ" panose="020B0604030504040204" pitchFamily="50" charset="-128"/>
              </a:rPr>
              <a:t>％を上回っていることから固定資産を自己資本でカバーできていない状態となっています。しかしながら、令和４年度にあった大阪港埋立事業からの土地移管が令和５年度には発生しなかった理由などからやや好転傾向にあり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このように、港湾施設提供事業の安全性については、短期的な支払いについては好転しているものの、長期的な支払いについては懸念点があるため、今後とも経営改善に努め、安全性の確保を図ってまいり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endParaRPr lang="en-US" altLang="ja-JP" sz="12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11EBD50-45B9-3476-3299-0B7EA4E37833}"/>
              </a:ext>
            </a:extLst>
          </p:cNvPr>
          <p:cNvSpPr txBox="1"/>
          <p:nvPr/>
        </p:nvSpPr>
        <p:spPr>
          <a:xfrm>
            <a:off x="6534000"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square" rtlCol="0">
            <a:spAutoFit/>
          </a:bodyPr>
          <a:lstStyle/>
          <a:p>
            <a:pPr algn="ctr"/>
            <a:r>
              <a:rPr lang="en-US" altLang="ja-JP" sz="800" dirty="0">
                <a:latin typeface="メイリオ" panose="020B0604030504040204" pitchFamily="50" charset="-128"/>
                <a:ea typeface="メイリオ" panose="020B0604030504040204" pitchFamily="50" charset="-128"/>
              </a:rPr>
              <a:t>14</a:t>
            </a:r>
            <a:endParaRPr lang="ja-JP" altLang="en-US" sz="800" dirty="0">
              <a:latin typeface="メイリオ" panose="020B0604030504040204" pitchFamily="50" charset="-128"/>
              <a:ea typeface="メイリオ" panose="020B0604030504040204" pitchFamily="50" charset="-128"/>
            </a:endParaRPr>
          </a:p>
        </p:txBody>
      </p:sp>
      <p:sp>
        <p:nvSpPr>
          <p:cNvPr id="6"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Tree>
    <p:extLst>
      <p:ext uri="{BB962C8B-B14F-4D97-AF65-F5344CB8AC3E}">
        <p14:creationId xmlns:p14="http://schemas.microsoft.com/office/powerpoint/2010/main" val="1409250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5067B812-83ED-6357-013C-1273A51707DD}"/>
              </a:ext>
            </a:extLst>
          </p:cNvPr>
          <p:cNvPicPr>
            <a:picLocks noChangeAspect="1"/>
          </p:cNvPicPr>
          <p:nvPr/>
        </p:nvPicPr>
        <p:blipFill>
          <a:blip r:embed="rId2"/>
          <a:stretch>
            <a:fillRect/>
          </a:stretch>
        </p:blipFill>
        <p:spPr>
          <a:xfrm>
            <a:off x="421585" y="5484653"/>
            <a:ext cx="6014829" cy="3207621"/>
          </a:xfrm>
          <a:prstGeom prst="rect">
            <a:avLst/>
          </a:prstGeom>
        </p:spPr>
      </p:pic>
      <p:pic>
        <p:nvPicPr>
          <p:cNvPr id="7" name="図 6">
            <a:extLst>
              <a:ext uri="{FF2B5EF4-FFF2-40B4-BE49-F238E27FC236}">
                <a16:creationId xmlns:a16="http://schemas.microsoft.com/office/drawing/2014/main" id="{51D03E52-D97E-A041-3944-EFBD5EA5A9F3}"/>
              </a:ext>
            </a:extLst>
          </p:cNvPr>
          <p:cNvPicPr>
            <a:picLocks noChangeAspect="1"/>
          </p:cNvPicPr>
          <p:nvPr/>
        </p:nvPicPr>
        <p:blipFill>
          <a:blip r:embed="rId3"/>
          <a:stretch>
            <a:fillRect/>
          </a:stretch>
        </p:blipFill>
        <p:spPr>
          <a:xfrm>
            <a:off x="478812" y="871481"/>
            <a:ext cx="6071979" cy="3257217"/>
          </a:xfrm>
          <a:prstGeom prst="rect">
            <a:avLst/>
          </a:prstGeom>
        </p:spPr>
      </p:pic>
      <p:sp>
        <p:nvSpPr>
          <p:cNvPr id="16" name="タイトル 1"/>
          <p:cNvSpPr txBox="1">
            <a:spLocks/>
          </p:cNvSpPr>
          <p:nvPr/>
        </p:nvSpPr>
        <p:spPr>
          <a:xfrm>
            <a:off x="143628" y="564679"/>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startAt="3"/>
            </a:pPr>
            <a:r>
              <a:rPr lang="ja-JP" altLang="en-US" sz="1600" b="1" dirty="0">
                <a:solidFill>
                  <a:srgbClr val="0070C0"/>
                </a:solidFill>
                <a:latin typeface="メイリオ" panose="020B0604030504040204" pitchFamily="50" charset="-128"/>
                <a:ea typeface="メイリオ" panose="020B0604030504040204" pitchFamily="50" charset="-128"/>
              </a:rPr>
              <a:t>生産性</a:t>
            </a:r>
          </a:p>
        </p:txBody>
      </p:sp>
      <p:sp>
        <p:nvSpPr>
          <p:cNvPr id="11" name="テキスト ボックス 10">
            <a:extLst>
              <a:ext uri="{FF2B5EF4-FFF2-40B4-BE49-F238E27FC236}">
                <a16:creationId xmlns:a16="http://schemas.microsoft.com/office/drawing/2014/main" id="{0280A57E-B5A1-200E-89B1-950A68BE4A98}"/>
              </a:ext>
            </a:extLst>
          </p:cNvPr>
          <p:cNvSpPr txBox="1"/>
          <p:nvPr/>
        </p:nvSpPr>
        <p:spPr>
          <a:xfrm>
            <a:off x="143628" y="9125877"/>
            <a:ext cx="6660000" cy="507831"/>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港湾施設提供事業が</a:t>
            </a:r>
            <a:r>
              <a:rPr lang="ja-JP" altLang="en-US" sz="900" dirty="0">
                <a:latin typeface="メイリオ" panose="020B0604030504040204" pitchFamily="50" charset="-128"/>
                <a:ea typeface="メイリオ" panose="020B0604030504040204" pitchFamily="50" charset="-128"/>
              </a:rPr>
              <a:t>所管</a:t>
            </a:r>
            <a:r>
              <a:rPr kumimoji="1" lang="ja-JP" altLang="en-US" sz="900" dirty="0">
                <a:latin typeface="メイリオ" panose="020B0604030504040204" pitchFamily="50" charset="-128"/>
                <a:ea typeface="メイリオ" panose="020B0604030504040204" pitchFamily="50" charset="-128"/>
              </a:rPr>
              <a:t>する上屋</a:t>
            </a:r>
            <a:r>
              <a:rPr lang="ja-JP" altLang="en-US" sz="900" dirty="0">
                <a:latin typeface="メイリオ" panose="020B0604030504040204" pitchFamily="50" charset="-128"/>
                <a:ea typeface="メイリオ" panose="020B0604030504040204" pitchFamily="50" charset="-128"/>
              </a:rPr>
              <a:t>及び荷さばき地の稼働率</a:t>
            </a:r>
            <a:r>
              <a:rPr kumimoji="1" lang="ja-JP" altLang="en-US" sz="900" dirty="0">
                <a:latin typeface="メイリオ" panose="020B0604030504040204" pitchFamily="50" charset="-128"/>
                <a:ea typeface="メイリオ" panose="020B0604030504040204" pitchFamily="50" charset="-128"/>
              </a:rPr>
              <a:t>を示すものである。</a:t>
            </a:r>
            <a:endParaRPr kumimoji="1"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使用日数を考慮しており、供用面積全てを</a:t>
            </a:r>
            <a:r>
              <a:rPr lang="en-US" altLang="ja-JP" sz="900" dirty="0">
                <a:latin typeface="メイリオ" panose="020B0604030504040204" pitchFamily="50" charset="-128"/>
                <a:ea typeface="メイリオ" panose="020B0604030504040204" pitchFamily="50" charset="-128"/>
              </a:rPr>
              <a:t>365</a:t>
            </a:r>
            <a:r>
              <a:rPr lang="ja-JP" altLang="en-US" sz="900" dirty="0">
                <a:latin typeface="メイリオ" panose="020B0604030504040204" pitchFamily="50" charset="-128"/>
                <a:ea typeface="メイリオ" panose="020B0604030504040204" pitchFamily="50" charset="-128"/>
              </a:rPr>
              <a:t>日使用許可した場合、稼働率は</a:t>
            </a:r>
            <a:r>
              <a:rPr lang="en-US" altLang="ja-JP" sz="900" dirty="0">
                <a:latin typeface="メイリオ" panose="020B0604030504040204" pitchFamily="50" charset="-128"/>
                <a:ea typeface="メイリオ" panose="020B0604030504040204" pitchFamily="50" charset="-128"/>
              </a:rPr>
              <a:t>100</a:t>
            </a:r>
            <a:r>
              <a:rPr lang="ja-JP" altLang="en-US" sz="900" dirty="0">
                <a:latin typeface="メイリオ" panose="020B0604030504040204" pitchFamily="50" charset="-128"/>
                <a:ea typeface="メイリオ" panose="020B0604030504040204" pitchFamily="50" charset="-128"/>
              </a:rPr>
              <a:t>％となる。</a:t>
            </a:r>
            <a:endParaRPr lang="en-US" altLang="ja-JP" sz="900" dirty="0">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AED1A4D1-1A11-534C-B4F0-5CB78C44ECA8}"/>
              </a:ext>
            </a:extLst>
          </p:cNvPr>
          <p:cNvPicPr>
            <a:picLocks noChangeAspect="1"/>
          </p:cNvPicPr>
          <p:nvPr/>
        </p:nvPicPr>
        <p:blipFill>
          <a:blip r:embed="rId4"/>
          <a:stretch>
            <a:fillRect/>
          </a:stretch>
        </p:blipFill>
        <p:spPr>
          <a:xfrm>
            <a:off x="478812" y="8743939"/>
            <a:ext cx="4255169" cy="381938"/>
          </a:xfrm>
          <a:prstGeom prst="rect">
            <a:avLst/>
          </a:prstGeom>
        </p:spPr>
      </p:pic>
      <p:pic>
        <p:nvPicPr>
          <p:cNvPr id="8" name="図 7">
            <a:extLst>
              <a:ext uri="{FF2B5EF4-FFF2-40B4-BE49-F238E27FC236}">
                <a16:creationId xmlns:a16="http://schemas.microsoft.com/office/drawing/2014/main" id="{30F48010-CDA7-8558-F90C-77CA328046C2}"/>
              </a:ext>
            </a:extLst>
          </p:cNvPr>
          <p:cNvPicPr>
            <a:picLocks noChangeAspect="1"/>
          </p:cNvPicPr>
          <p:nvPr/>
        </p:nvPicPr>
        <p:blipFill>
          <a:blip r:embed="rId5"/>
          <a:stretch>
            <a:fillRect/>
          </a:stretch>
        </p:blipFill>
        <p:spPr>
          <a:xfrm>
            <a:off x="401585" y="4300013"/>
            <a:ext cx="5762885" cy="390389"/>
          </a:xfrm>
          <a:prstGeom prst="rect">
            <a:avLst/>
          </a:prstGeom>
        </p:spPr>
      </p:pic>
      <p:sp>
        <p:nvSpPr>
          <p:cNvPr id="18" name="テキスト ボックス 17">
            <a:extLst>
              <a:ext uri="{FF2B5EF4-FFF2-40B4-BE49-F238E27FC236}">
                <a16:creationId xmlns:a16="http://schemas.microsoft.com/office/drawing/2014/main" id="{E548D7C3-B775-CBB2-C815-AC58D8A66A57}"/>
              </a:ext>
            </a:extLst>
          </p:cNvPr>
          <p:cNvSpPr txBox="1"/>
          <p:nvPr/>
        </p:nvSpPr>
        <p:spPr>
          <a:xfrm>
            <a:off x="0" y="9654000"/>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15</a:t>
            </a:r>
            <a:endParaRPr lang="ja-JP" altLang="en-US" sz="8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0280A57E-B5A1-200E-89B1-950A68BE4A98}"/>
              </a:ext>
            </a:extLst>
          </p:cNvPr>
          <p:cNvSpPr txBox="1"/>
          <p:nvPr/>
        </p:nvSpPr>
        <p:spPr>
          <a:xfrm>
            <a:off x="143628" y="4640179"/>
            <a:ext cx="6660000" cy="282770"/>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償却対象資産の減価償却率の状況を示すものである。</a:t>
            </a:r>
            <a:endParaRPr kumimoji="1" lang="en-US" altLang="ja-JP" sz="900" dirty="0">
              <a:latin typeface="メイリオ" panose="020B0604030504040204" pitchFamily="50" charset="-128"/>
              <a:ea typeface="メイリオ" panose="020B0604030504040204" pitchFamily="50" charset="-128"/>
            </a:endParaRPr>
          </a:p>
        </p:txBody>
      </p:sp>
      <p:sp>
        <p:nvSpPr>
          <p:cNvPr id="12"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Tree>
    <p:extLst>
      <p:ext uri="{BB962C8B-B14F-4D97-AF65-F5344CB8AC3E}">
        <p14:creationId xmlns:p14="http://schemas.microsoft.com/office/powerpoint/2010/main" val="3554274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2">
            <a:extLst>
              <a:ext uri="{FF2B5EF4-FFF2-40B4-BE49-F238E27FC236}">
                <a16:creationId xmlns:a16="http://schemas.microsoft.com/office/drawing/2014/main" id="{5DC7B4AC-63B1-388E-B675-9A701B1E7442}"/>
              </a:ext>
            </a:extLst>
          </p:cNvPr>
          <p:cNvSpPr txBox="1">
            <a:spLocks/>
          </p:cNvSpPr>
          <p:nvPr/>
        </p:nvSpPr>
        <p:spPr>
          <a:xfrm>
            <a:off x="306436" y="733955"/>
            <a:ext cx="6583624" cy="2187045"/>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latin typeface="メイリオ" panose="020B0604030504040204" pitchFamily="50" charset="-128"/>
                <a:ea typeface="メイリオ" panose="020B0604030504040204" pitchFamily="50" charset="-128"/>
              </a:rPr>
              <a:t>港湾施設提供事業の生産性について</a:t>
            </a:r>
            <a:endParaRPr lang="en-US" altLang="ja-JP" sz="1200" b="1"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港湾施設提供事業の生産性についての指標のうち、有形固定資産減価償却率については、類似団体平均と比較すると悪い値となっているため、必要な修繕の実施や長寿命化を基本とした施設の効率的な維持管理など、計画的に施設の更新等を行ってまいり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上屋及び荷さばき地稼働率については、前年度よりも悪化しているため、稼働率の向上に向けて引き続き、「第２次港湾施設提供事業経営計画」を着実に進めることにより、生産性の向上に努めてまいります。</a:t>
            </a:r>
            <a:endParaRPr lang="en-US" altLang="ja-JP" sz="1200" dirty="0">
              <a:latin typeface="メイリオ" panose="020B0604030504040204" pitchFamily="50" charset="-128"/>
              <a:ea typeface="メイリオ" panose="020B0604030504040204" pitchFamily="50" charset="-128"/>
            </a:endParaRPr>
          </a:p>
        </p:txBody>
      </p:sp>
      <p:sp>
        <p:nvSpPr>
          <p:cNvPr id="18" name="タイトル 1">
            <a:extLst>
              <a:ext uri="{FF2B5EF4-FFF2-40B4-BE49-F238E27FC236}">
                <a16:creationId xmlns:a16="http://schemas.microsoft.com/office/drawing/2014/main" id="{10F567E8-336B-69B8-10D1-712B22389B52}"/>
              </a:ext>
            </a:extLst>
          </p:cNvPr>
          <p:cNvSpPr txBox="1">
            <a:spLocks/>
          </p:cNvSpPr>
          <p:nvPr/>
        </p:nvSpPr>
        <p:spPr>
          <a:xfrm>
            <a:off x="155865" y="3881332"/>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600" b="1" dirty="0">
                <a:solidFill>
                  <a:srgbClr val="0070C0"/>
                </a:solidFill>
                <a:latin typeface="メイリオ" panose="020B0604030504040204" pitchFamily="50" charset="-128"/>
                <a:ea typeface="メイリオ" panose="020B0604030504040204" pitchFamily="50" charset="-128"/>
              </a:rPr>
              <a:t>ⅳ</a:t>
            </a:r>
            <a:r>
              <a:rPr lang="ja-JP" altLang="en-US" sz="1600" b="1" dirty="0">
                <a:solidFill>
                  <a:srgbClr val="0070C0"/>
                </a:solidFill>
                <a:latin typeface="メイリオ" panose="020B0604030504040204" pitchFamily="50" charset="-128"/>
                <a:ea typeface="メイリオ" panose="020B0604030504040204" pitchFamily="50" charset="-128"/>
              </a:rPr>
              <a:t>．健全性</a:t>
            </a:r>
          </a:p>
        </p:txBody>
      </p:sp>
      <p:sp>
        <p:nvSpPr>
          <p:cNvPr id="19" name="コンテンツ プレースホルダー 2">
            <a:extLst>
              <a:ext uri="{FF2B5EF4-FFF2-40B4-BE49-F238E27FC236}">
                <a16:creationId xmlns:a16="http://schemas.microsoft.com/office/drawing/2014/main" id="{0A261A2C-A4DE-4786-436E-B68F279C1203}"/>
              </a:ext>
            </a:extLst>
          </p:cNvPr>
          <p:cNvSpPr txBox="1">
            <a:spLocks/>
          </p:cNvSpPr>
          <p:nvPr/>
        </p:nvSpPr>
        <p:spPr>
          <a:xfrm>
            <a:off x="375607" y="5664669"/>
            <a:ext cx="6864824" cy="187993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latin typeface="メイリオ" panose="020B0604030504040204" pitchFamily="50" charset="-128"/>
                <a:ea typeface="メイリオ" panose="020B0604030504040204" pitchFamily="50" charset="-128"/>
              </a:rPr>
              <a:t>港湾施設提供事業の健全性について</a:t>
            </a:r>
            <a:endParaRPr lang="en-US" altLang="ja-JP" sz="1200" b="1"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港湾施設提供事業において、資金不足は発生していません。</a:t>
            </a:r>
            <a:endParaRPr lang="en-US" altLang="ja-JP" sz="12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7B36AFAE-753F-1914-ED09-3B20395F1D31}"/>
              </a:ext>
            </a:extLst>
          </p:cNvPr>
          <p:cNvSpPr txBox="1"/>
          <p:nvPr/>
        </p:nvSpPr>
        <p:spPr>
          <a:xfrm>
            <a:off x="6534000"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16</a:t>
            </a:r>
            <a:endParaRPr lang="ja-JP" altLang="en-US" sz="800" dirty="0">
              <a:latin typeface="メイリオ" panose="020B0604030504040204" pitchFamily="50" charset="-128"/>
              <a:ea typeface="メイリオ" panose="020B0604030504040204" pitchFamily="50" charset="-128"/>
            </a:endParaRPr>
          </a:p>
        </p:txBody>
      </p:sp>
      <p:sp>
        <p:nvSpPr>
          <p:cNvPr id="9"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pic>
        <p:nvPicPr>
          <p:cNvPr id="3" name="図 2"/>
          <p:cNvPicPr>
            <a:picLocks noChangeAspect="1"/>
          </p:cNvPicPr>
          <p:nvPr/>
        </p:nvPicPr>
        <p:blipFill>
          <a:blip r:embed="rId2"/>
          <a:stretch>
            <a:fillRect/>
          </a:stretch>
        </p:blipFill>
        <p:spPr>
          <a:xfrm>
            <a:off x="375607" y="4631161"/>
            <a:ext cx="4650800" cy="381938"/>
          </a:xfrm>
          <a:prstGeom prst="rect">
            <a:avLst/>
          </a:prstGeom>
        </p:spPr>
      </p:pic>
      <p:sp>
        <p:nvSpPr>
          <p:cNvPr id="12" name="テキスト ボックス 11">
            <a:extLst>
              <a:ext uri="{FF2B5EF4-FFF2-40B4-BE49-F238E27FC236}">
                <a16:creationId xmlns:a16="http://schemas.microsoft.com/office/drawing/2014/main" id="{0280A57E-B5A1-200E-89B1-950A68BE4A98}"/>
              </a:ext>
            </a:extLst>
          </p:cNvPr>
          <p:cNvSpPr txBox="1"/>
          <p:nvPr/>
        </p:nvSpPr>
        <p:spPr>
          <a:xfrm>
            <a:off x="306436" y="5026653"/>
            <a:ext cx="6660000" cy="282770"/>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資金の不足額の度合いを事業規模である料金収入の規模と比較して示すものである。</a:t>
            </a:r>
            <a:endParaRPr kumimoji="1" lang="en-US" altLang="ja-JP" sz="9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492568" y="4298525"/>
            <a:ext cx="2846688" cy="218250"/>
          </a:xfrm>
          <a:prstGeom prst="rect">
            <a:avLst/>
          </a:prstGeom>
        </p:spPr>
      </p:pic>
    </p:spTree>
    <p:extLst>
      <p:ext uri="{BB962C8B-B14F-4D97-AF65-F5344CB8AC3E}">
        <p14:creationId xmlns:p14="http://schemas.microsoft.com/office/powerpoint/2010/main" val="4156403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BFC5D84-0FEA-598F-FE5B-C217CD5C2763}"/>
              </a:ext>
            </a:extLst>
          </p:cNvPr>
          <p:cNvPicPr>
            <a:picLocks noChangeAspect="1"/>
          </p:cNvPicPr>
          <p:nvPr/>
        </p:nvPicPr>
        <p:blipFill>
          <a:blip r:embed="rId2"/>
          <a:stretch>
            <a:fillRect/>
          </a:stretch>
        </p:blipFill>
        <p:spPr>
          <a:xfrm>
            <a:off x="247057" y="1367086"/>
            <a:ext cx="6141044" cy="3103200"/>
          </a:xfrm>
          <a:prstGeom prst="rect">
            <a:avLst/>
          </a:prstGeom>
        </p:spPr>
      </p:pic>
      <p:sp>
        <p:nvSpPr>
          <p:cNvPr id="5" name="タイトル 1"/>
          <p:cNvSpPr txBox="1">
            <a:spLocks/>
          </p:cNvSpPr>
          <p:nvPr/>
        </p:nvSpPr>
        <p:spPr>
          <a:xfrm>
            <a:off x="-1" y="368113"/>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startAt="2"/>
            </a:pPr>
            <a:r>
              <a:rPr lang="ja-JP" altLang="en-US" sz="1600" b="1" dirty="0">
                <a:latin typeface="メイリオ" panose="020B0604030504040204" pitchFamily="50" charset="-128"/>
                <a:ea typeface="メイリオ" panose="020B0604030504040204" pitchFamily="50" charset="-128"/>
              </a:rPr>
              <a:t>大阪港埋立事業</a:t>
            </a:r>
          </a:p>
        </p:txBody>
      </p:sp>
      <p:sp>
        <p:nvSpPr>
          <p:cNvPr id="9" name="タイトル 1"/>
          <p:cNvSpPr txBox="1">
            <a:spLocks/>
          </p:cNvSpPr>
          <p:nvPr/>
        </p:nvSpPr>
        <p:spPr>
          <a:xfrm>
            <a:off x="88468" y="1095183"/>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a:pPr>
            <a:r>
              <a:rPr lang="ja-JP" altLang="en-US" sz="1600" b="1" dirty="0">
                <a:solidFill>
                  <a:srgbClr val="0070C0"/>
                </a:solidFill>
                <a:latin typeface="メイリオ" panose="020B0604030504040204" pitchFamily="50" charset="-128"/>
                <a:ea typeface="メイリオ" panose="020B0604030504040204" pitchFamily="50" charset="-128"/>
              </a:rPr>
              <a:t>収益性</a:t>
            </a:r>
          </a:p>
        </p:txBody>
      </p:sp>
      <p:pic>
        <p:nvPicPr>
          <p:cNvPr id="13" name="図 12"/>
          <p:cNvPicPr>
            <a:picLocks noChangeAspect="1"/>
          </p:cNvPicPr>
          <p:nvPr/>
        </p:nvPicPr>
        <p:blipFill>
          <a:blip r:embed="rId3"/>
          <a:stretch>
            <a:fillRect/>
          </a:stretch>
        </p:blipFill>
        <p:spPr>
          <a:xfrm>
            <a:off x="300080" y="4650146"/>
            <a:ext cx="2891333" cy="381938"/>
          </a:xfrm>
          <a:prstGeom prst="rect">
            <a:avLst/>
          </a:prstGeom>
        </p:spPr>
      </p:pic>
      <p:sp>
        <p:nvSpPr>
          <p:cNvPr id="14" name="テキスト ボックス 13"/>
          <p:cNvSpPr txBox="1"/>
          <p:nvPr/>
        </p:nvSpPr>
        <p:spPr>
          <a:xfrm>
            <a:off x="-102080" y="4951084"/>
            <a:ext cx="6660000" cy="490519"/>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当該年度において、経常費用が経常収益によってどの程度賄われているかを示すものである。</a:t>
            </a:r>
            <a:endParaRPr kumimoji="1"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数値が</a:t>
            </a:r>
            <a:r>
              <a:rPr lang="en-US" altLang="ja-JP" sz="900" dirty="0">
                <a:latin typeface="メイリオ" panose="020B0604030504040204" pitchFamily="50" charset="-128"/>
                <a:ea typeface="メイリオ" panose="020B0604030504040204" pitchFamily="50" charset="-128"/>
              </a:rPr>
              <a:t>100</a:t>
            </a:r>
            <a:r>
              <a:rPr lang="ja-JP" altLang="en-US" sz="900" dirty="0">
                <a:latin typeface="メイリオ" panose="020B0604030504040204" pitchFamily="50" charset="-128"/>
                <a:ea typeface="メイリオ" panose="020B0604030504040204" pitchFamily="50" charset="-128"/>
              </a:rPr>
              <a:t>％未満の場合、経常損失が生じていることを意味する。</a:t>
            </a:r>
            <a:endParaRPr kumimoji="1" lang="ja-JP" altLang="en-US" sz="900" dirty="0">
              <a:latin typeface="メイリオ" panose="020B0604030504040204" pitchFamily="50" charset="-128"/>
              <a:ea typeface="メイリオ" panose="020B0604030504040204" pitchFamily="50" charset="-128"/>
            </a:endParaRPr>
          </a:p>
        </p:txBody>
      </p:sp>
      <p:sp>
        <p:nvSpPr>
          <p:cNvPr id="18"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6" name="テキスト ボックス 15"/>
          <p:cNvSpPr txBox="1"/>
          <p:nvPr/>
        </p:nvSpPr>
        <p:spPr>
          <a:xfrm>
            <a:off x="321347" y="752385"/>
            <a:ext cx="5032147"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港湾施設提供</a:t>
            </a:r>
            <a:r>
              <a:rPr kumimoji="1" lang="ja-JP" altLang="en-US" sz="1400" b="1" dirty="0">
                <a:solidFill>
                  <a:srgbClr val="FF0000"/>
                </a:solidFill>
                <a:latin typeface="メイリオ" panose="020B0604030504040204" pitchFamily="50" charset="-128"/>
                <a:ea typeface="メイリオ" panose="020B0604030504040204" pitchFamily="50" charset="-128"/>
              </a:rPr>
              <a:t>事業との会計内取引の金額を含んでいます。</a:t>
            </a:r>
          </a:p>
        </p:txBody>
      </p:sp>
      <p:sp>
        <p:nvSpPr>
          <p:cNvPr id="17" name="コンテンツ プレースホルダー 2">
            <a:extLst>
              <a:ext uri="{FF2B5EF4-FFF2-40B4-BE49-F238E27FC236}">
                <a16:creationId xmlns:a16="http://schemas.microsoft.com/office/drawing/2014/main" id="{A87C8A27-A172-ABA7-CFE6-48DEB4D2C92F}"/>
              </a:ext>
            </a:extLst>
          </p:cNvPr>
          <p:cNvSpPr txBox="1">
            <a:spLocks/>
          </p:cNvSpPr>
          <p:nvPr/>
        </p:nvSpPr>
        <p:spPr>
          <a:xfrm>
            <a:off x="61229" y="5729727"/>
            <a:ext cx="6796771" cy="418887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latin typeface="メイリオ" panose="020B0604030504040204" pitchFamily="50" charset="-128"/>
                <a:ea typeface="メイリオ" panose="020B0604030504040204" pitchFamily="50" charset="-128"/>
              </a:rPr>
              <a:t>大阪港埋立事業の収益性について</a:t>
            </a:r>
            <a:endParaRPr lang="en-US" altLang="ja-JP" sz="1200" b="1"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a:t>
            </a:r>
            <a:r>
              <a:rPr lang="ja-JP" altLang="en-US" sz="1150" dirty="0">
                <a:latin typeface="メイリオ" panose="020B0604030504040204" pitchFamily="50" charset="-128"/>
                <a:ea typeface="メイリオ" panose="020B0604030504040204" pitchFamily="50" charset="-128"/>
              </a:rPr>
              <a:t>大阪港埋立事業の収益性については、前年度と比較して好転しています。</a:t>
            </a:r>
            <a:endParaRPr lang="en-US" altLang="ja-JP" sz="115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150" dirty="0">
                <a:latin typeface="メイリオ" panose="020B0604030504040204" pitchFamily="50" charset="-128"/>
                <a:ea typeface="メイリオ" panose="020B0604030504040204" pitchFamily="50" charset="-128"/>
              </a:rPr>
              <a:t>　各地区のうち咲洲地区については、前年度から土地売却収益が増加したことなどにより、前年度と比較して大幅に好転しています。</a:t>
            </a:r>
            <a:endParaRPr lang="en-US" altLang="ja-JP" sz="115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150" dirty="0">
                <a:latin typeface="メイリオ" panose="020B0604030504040204" pitchFamily="50" charset="-128"/>
                <a:ea typeface="メイリオ" panose="020B0604030504040204" pitchFamily="50" charset="-128"/>
              </a:rPr>
              <a:t>　舞洲地区については、舞洲体育館設備の補修費が増加したことなどにより、前年度と比較してやや悪化しています。</a:t>
            </a:r>
            <a:endParaRPr lang="en-US" altLang="ja-JP" sz="115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150" dirty="0">
                <a:latin typeface="メイリオ" panose="020B0604030504040204" pitchFamily="50" charset="-128"/>
                <a:ea typeface="メイリオ" panose="020B0604030504040204" pitchFamily="50" charset="-128"/>
              </a:rPr>
              <a:t>　鶴浜地区については、控除対象外消費税が増加したことなどにより、前年度と比較して悪化しています。　</a:t>
            </a:r>
            <a:endParaRPr lang="en-US" altLang="ja-JP" sz="115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150" dirty="0">
                <a:latin typeface="メイリオ" panose="020B0604030504040204" pitchFamily="50" charset="-128"/>
                <a:ea typeface="メイリオ" panose="020B0604030504040204" pitchFamily="50" charset="-128"/>
              </a:rPr>
              <a:t>　夢洲地区については、土地売却収益が減少したことなどにより前年度と比較して悪化しています。</a:t>
            </a:r>
            <a:endParaRPr lang="en-US" altLang="ja-JP" sz="115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150" dirty="0">
                <a:latin typeface="メイリオ" panose="020B0604030504040204" pitchFamily="50" charset="-128"/>
                <a:ea typeface="メイリオ" panose="020B0604030504040204" pitchFamily="50" charset="-128"/>
              </a:rPr>
              <a:t>　このように、大阪港埋立事業全体としての収益性については、前年度より好転しています。また、土地売却の影響を非常に大きく受けることから、積極的な誘致活動の展開や経済情勢、企業ニーズに対応することにより、土地の売却を促進し、引き続き収益の確保に努めてまいります。</a:t>
            </a:r>
            <a:endParaRPr lang="en-US" altLang="ja-JP" sz="115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920BAB17-1C85-7BA1-6B2C-E79BB09B44B0}"/>
              </a:ext>
            </a:extLst>
          </p:cNvPr>
          <p:cNvSpPr txBox="1"/>
          <p:nvPr/>
        </p:nvSpPr>
        <p:spPr>
          <a:xfrm>
            <a:off x="0" y="9654000"/>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17</a:t>
            </a:r>
            <a:endParaRPr lang="ja-JP" altLang="en-US"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79290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4280BF1-4C89-0078-2F9E-9AE1B65EBC08}"/>
              </a:ext>
            </a:extLst>
          </p:cNvPr>
          <p:cNvPicPr>
            <a:picLocks noChangeAspect="1"/>
          </p:cNvPicPr>
          <p:nvPr/>
        </p:nvPicPr>
        <p:blipFill>
          <a:blip r:embed="rId2"/>
          <a:stretch>
            <a:fillRect/>
          </a:stretch>
        </p:blipFill>
        <p:spPr>
          <a:xfrm>
            <a:off x="773722" y="4155245"/>
            <a:ext cx="5913475" cy="2666728"/>
          </a:xfrm>
          <a:prstGeom prst="rect">
            <a:avLst/>
          </a:prstGeom>
        </p:spPr>
      </p:pic>
      <p:pic>
        <p:nvPicPr>
          <p:cNvPr id="2" name="図 1">
            <a:extLst>
              <a:ext uri="{FF2B5EF4-FFF2-40B4-BE49-F238E27FC236}">
                <a16:creationId xmlns:a16="http://schemas.microsoft.com/office/drawing/2014/main" id="{F3D9854A-0526-145A-853F-69FC7373FD90}"/>
              </a:ext>
            </a:extLst>
          </p:cNvPr>
          <p:cNvPicPr>
            <a:picLocks noChangeAspect="1"/>
          </p:cNvPicPr>
          <p:nvPr/>
        </p:nvPicPr>
        <p:blipFill>
          <a:blip r:embed="rId3"/>
          <a:stretch>
            <a:fillRect/>
          </a:stretch>
        </p:blipFill>
        <p:spPr>
          <a:xfrm>
            <a:off x="441463" y="651473"/>
            <a:ext cx="6245735" cy="2705535"/>
          </a:xfrm>
          <a:prstGeom prst="rect">
            <a:avLst/>
          </a:prstGeom>
        </p:spPr>
      </p:pic>
      <p:sp>
        <p:nvSpPr>
          <p:cNvPr id="9" name="タイトル 1"/>
          <p:cNvSpPr txBox="1">
            <a:spLocks/>
          </p:cNvSpPr>
          <p:nvPr/>
        </p:nvSpPr>
        <p:spPr>
          <a:xfrm>
            <a:off x="93309" y="435057"/>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startAt="2"/>
            </a:pPr>
            <a:r>
              <a:rPr lang="ja-JP" altLang="en-US" sz="1600" b="1" dirty="0">
                <a:solidFill>
                  <a:srgbClr val="0070C0"/>
                </a:solidFill>
                <a:latin typeface="メイリオ" panose="020B0604030504040204" pitchFamily="50" charset="-128"/>
                <a:ea typeface="メイリオ" panose="020B0604030504040204" pitchFamily="50" charset="-128"/>
              </a:rPr>
              <a:t>安全性</a:t>
            </a:r>
          </a:p>
        </p:txBody>
      </p:sp>
      <p:sp>
        <p:nvSpPr>
          <p:cNvPr id="20" name="テキスト ボックス 19">
            <a:extLst>
              <a:ext uri="{FF2B5EF4-FFF2-40B4-BE49-F238E27FC236}">
                <a16:creationId xmlns:a16="http://schemas.microsoft.com/office/drawing/2014/main" id="{AB5954B6-E50C-1A98-8756-D18DA141B68E}"/>
              </a:ext>
            </a:extLst>
          </p:cNvPr>
          <p:cNvSpPr txBox="1"/>
          <p:nvPr/>
        </p:nvSpPr>
        <p:spPr>
          <a:xfrm>
            <a:off x="6538031"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18</a:t>
            </a:r>
          </a:p>
        </p:txBody>
      </p:sp>
      <p:sp>
        <p:nvSpPr>
          <p:cNvPr id="12"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pic>
        <p:nvPicPr>
          <p:cNvPr id="6" name="図 5"/>
          <p:cNvPicPr>
            <a:picLocks noChangeAspect="1"/>
          </p:cNvPicPr>
          <p:nvPr/>
        </p:nvPicPr>
        <p:blipFill>
          <a:blip r:embed="rId4"/>
          <a:stretch>
            <a:fillRect/>
          </a:stretch>
        </p:blipFill>
        <p:spPr>
          <a:xfrm>
            <a:off x="387866" y="783742"/>
            <a:ext cx="908383" cy="280440"/>
          </a:xfrm>
          <a:prstGeom prst="rect">
            <a:avLst/>
          </a:prstGeom>
        </p:spPr>
      </p:pic>
      <p:pic>
        <p:nvPicPr>
          <p:cNvPr id="10" name="図 9"/>
          <p:cNvPicPr>
            <a:picLocks noChangeAspect="1"/>
          </p:cNvPicPr>
          <p:nvPr/>
        </p:nvPicPr>
        <p:blipFill>
          <a:blip r:embed="rId5"/>
          <a:stretch>
            <a:fillRect/>
          </a:stretch>
        </p:blipFill>
        <p:spPr>
          <a:xfrm>
            <a:off x="151722" y="3018242"/>
            <a:ext cx="2627604" cy="377985"/>
          </a:xfrm>
          <a:prstGeom prst="rect">
            <a:avLst/>
          </a:prstGeom>
        </p:spPr>
      </p:pic>
      <p:pic>
        <p:nvPicPr>
          <p:cNvPr id="13" name="図 12"/>
          <p:cNvPicPr>
            <a:picLocks noChangeAspect="1"/>
          </p:cNvPicPr>
          <p:nvPr/>
        </p:nvPicPr>
        <p:blipFill>
          <a:blip r:embed="rId6"/>
          <a:stretch>
            <a:fillRect/>
          </a:stretch>
        </p:blipFill>
        <p:spPr>
          <a:xfrm>
            <a:off x="41674" y="3357008"/>
            <a:ext cx="6535477" cy="705568"/>
          </a:xfrm>
          <a:prstGeom prst="rect">
            <a:avLst/>
          </a:prstGeom>
        </p:spPr>
      </p:pic>
      <p:pic>
        <p:nvPicPr>
          <p:cNvPr id="17" name="図 16"/>
          <p:cNvPicPr>
            <a:picLocks noChangeAspect="1"/>
          </p:cNvPicPr>
          <p:nvPr/>
        </p:nvPicPr>
        <p:blipFill>
          <a:blip r:embed="rId7"/>
          <a:stretch>
            <a:fillRect/>
          </a:stretch>
        </p:blipFill>
        <p:spPr>
          <a:xfrm>
            <a:off x="387866" y="4040775"/>
            <a:ext cx="944962" cy="426757"/>
          </a:xfrm>
          <a:prstGeom prst="rect">
            <a:avLst/>
          </a:prstGeom>
        </p:spPr>
      </p:pic>
      <p:pic>
        <p:nvPicPr>
          <p:cNvPr id="19" name="図 18"/>
          <p:cNvPicPr>
            <a:picLocks noChangeAspect="1"/>
          </p:cNvPicPr>
          <p:nvPr/>
        </p:nvPicPr>
        <p:blipFill>
          <a:blip r:embed="rId8"/>
          <a:stretch>
            <a:fillRect/>
          </a:stretch>
        </p:blipFill>
        <p:spPr>
          <a:xfrm>
            <a:off x="93309" y="6564677"/>
            <a:ext cx="6657409" cy="1121761"/>
          </a:xfrm>
          <a:prstGeom prst="rect">
            <a:avLst/>
          </a:prstGeom>
        </p:spPr>
      </p:pic>
      <p:sp>
        <p:nvSpPr>
          <p:cNvPr id="21" name="コンテンツ プレースホルダー 2"/>
          <p:cNvSpPr txBox="1">
            <a:spLocks/>
          </p:cNvSpPr>
          <p:nvPr/>
        </p:nvSpPr>
        <p:spPr>
          <a:xfrm>
            <a:off x="-18829" y="7682394"/>
            <a:ext cx="6858000" cy="222360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latin typeface="メイリオ" panose="020B0604030504040204" pitchFamily="50" charset="-128"/>
                <a:ea typeface="メイリオ" panose="020B0604030504040204" pitchFamily="50" charset="-128"/>
              </a:rPr>
              <a:t>大阪港埋立事業の安全性について</a:t>
            </a:r>
            <a:endParaRPr lang="en-US" altLang="ja-JP" sz="1200" b="1"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9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大阪港埋立事業の安全性に関する指標のうち、流動比率については、預り金の増などにより、前年度と比較してやや悪化しています。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固定比率については、前年度と比較して好転しており、企業債の着実な償還などにより、その値についても</a:t>
            </a:r>
            <a:r>
              <a:rPr lang="en-US" altLang="ja-JP" sz="1200" dirty="0">
                <a:latin typeface="メイリオ" panose="020B0604030504040204" pitchFamily="50" charset="-128"/>
                <a:ea typeface="メイリオ" panose="020B0604030504040204" pitchFamily="50" charset="-128"/>
              </a:rPr>
              <a:t>20</a:t>
            </a:r>
            <a:r>
              <a:rPr lang="ja-JP" altLang="en-US" sz="1200" dirty="0">
                <a:latin typeface="メイリオ" panose="020B0604030504040204" pitchFamily="50" charset="-128"/>
                <a:ea typeface="メイリオ" panose="020B0604030504040204" pitchFamily="50" charset="-128"/>
              </a:rPr>
              <a:t>％を下回るなど良好な水準にあります。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このように、大阪港埋立事業の安全性については良好な水準にありますが、引き続き、安全性の確保を図ってまいります。</a:t>
            </a:r>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165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2520000" cy="360000"/>
          </a:xfr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a:normAutofit/>
          </a:bodyPr>
          <a:lstStyle/>
          <a:p>
            <a:r>
              <a:rPr lang="ja-JP" altLang="en-US" sz="1600" b="1" dirty="0">
                <a:latin typeface="メイリオ" panose="020B0604030504040204" pitchFamily="50" charset="-128"/>
                <a:ea typeface="メイリオ" panose="020B0604030504040204" pitchFamily="50" charset="-128"/>
              </a:rPr>
              <a:t>コンテンツ</a:t>
            </a:r>
          </a:p>
        </p:txBody>
      </p:sp>
      <p:sp>
        <p:nvSpPr>
          <p:cNvPr id="3" name="コンテンツ プレースホルダー 2"/>
          <p:cNvSpPr>
            <a:spLocks noGrp="1"/>
          </p:cNvSpPr>
          <p:nvPr>
            <p:ph idx="1"/>
          </p:nvPr>
        </p:nvSpPr>
        <p:spPr>
          <a:xfrm>
            <a:off x="578644" y="893377"/>
            <a:ext cx="5700711" cy="9078623"/>
          </a:xfrm>
        </p:spPr>
        <p:txBody>
          <a:bodyPr>
            <a:noAutofit/>
          </a:bodyPr>
          <a:lstStyle/>
          <a:p>
            <a:pPr marL="0" indent="0" algn="r">
              <a:buNone/>
            </a:pPr>
            <a:r>
              <a:rPr lang="ja-JP" altLang="en-US" sz="1200" dirty="0">
                <a:latin typeface="メイリオ" panose="020B0604030504040204" pitchFamily="50" charset="-128"/>
                <a:ea typeface="メイリオ" panose="020B0604030504040204" pitchFamily="50" charset="-128"/>
              </a:rPr>
              <a:t>・・・・・・・・・・・・・・・・・・・・・・・・・・・・２</a:t>
            </a: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・・・・・・・・・・・・・・・・・・・・・・・・・・・３</a:t>
            </a:r>
            <a:endParaRPr lang="en-US" altLang="ja-JP" sz="1200" dirty="0">
              <a:latin typeface="メイリオ" panose="020B0604030504040204" pitchFamily="50" charset="-128"/>
              <a:ea typeface="メイリオ" panose="020B0604030504040204" pitchFamily="50" charset="-128"/>
            </a:endParaRPr>
          </a:p>
          <a:p>
            <a:pPr marL="0"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・・・・・・・・・・・・・・・・・・・・・・・・４</a:t>
            </a:r>
            <a:endParaRPr lang="en-US" altLang="ja-JP" sz="1200" dirty="0">
              <a:latin typeface="メイリオ" panose="020B0604030504040204" pitchFamily="50" charset="-128"/>
              <a:ea typeface="メイリオ" panose="020B0604030504040204" pitchFamily="50" charset="-128"/>
            </a:endParaRPr>
          </a:p>
          <a:p>
            <a:pPr marL="0"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・・・・・・・・・・・・・・・・・・・・・・・・・・・・・・５</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・・・・・・・・・・・・・・・・・・・・・・・・５</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・・・・・・・・・・・・・・・・・・・・・・・・・６</a:t>
            </a:r>
            <a:endParaRPr lang="en-US" altLang="ja-JP" sz="1200" dirty="0">
              <a:latin typeface="メイリオ" panose="020B0604030504040204" pitchFamily="50" charset="-128"/>
              <a:ea typeface="メイリオ" panose="020B0604030504040204" pitchFamily="50" charset="-128"/>
            </a:endParaRPr>
          </a:p>
          <a:p>
            <a:pPr marL="342880" lvl="1"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・・・・・・・・・・・・・・・・・・・・・・・・・・・７</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・・・・・・・・・・・・・・・・・・・・・・・・・・７</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・・・・・・・・・・・・・・・・・・・・・・・・９</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10</a:t>
            </a:r>
          </a:p>
          <a:p>
            <a:pPr marL="342880" lvl="1"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11</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11</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11</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13</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15</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16</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17</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17</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18</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19</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19</a:t>
            </a:r>
          </a:p>
          <a:p>
            <a:pPr lvl="1" algn="r">
              <a:buFont typeface="メイリオ" panose="020B0604030504040204" pitchFamily="50" charset="-128"/>
              <a:buChar char="※"/>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21</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21</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21</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22</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23</a:t>
            </a:r>
          </a:p>
          <a:p>
            <a:pPr marL="342880" lvl="1" indent="0" algn="r">
              <a:lnSpc>
                <a:spcPct val="100000"/>
              </a:lnSpc>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25</a:t>
            </a:r>
          </a:p>
        </p:txBody>
      </p:sp>
      <p:sp>
        <p:nvSpPr>
          <p:cNvPr id="5" name="コンテンツ プレースホルダー 2"/>
          <p:cNvSpPr txBox="1">
            <a:spLocks/>
          </p:cNvSpPr>
          <p:nvPr/>
        </p:nvSpPr>
        <p:spPr>
          <a:xfrm>
            <a:off x="368858" y="893379"/>
            <a:ext cx="3372724" cy="879717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28600" indent="-228600">
              <a:buFont typeface="+mj-lt"/>
              <a:buAutoNum type="arabicPeriod"/>
            </a:pPr>
            <a:r>
              <a:rPr lang="ja-JP" altLang="en-US" sz="1200" dirty="0">
                <a:latin typeface="メイリオ" panose="020B0604030504040204" pitchFamily="50" charset="-128"/>
                <a:ea typeface="メイリオ" panose="020B0604030504040204" pitchFamily="50" charset="-128"/>
              </a:rPr>
              <a:t>大阪港概略図</a:t>
            </a: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a:pPr>
            <a:r>
              <a:rPr lang="ja-JP" altLang="en-US" sz="1200" dirty="0">
                <a:latin typeface="メイリオ" panose="020B0604030504040204" pitchFamily="50" charset="-128"/>
                <a:ea typeface="メイリオ" panose="020B0604030504040204" pitchFamily="50" charset="-128"/>
              </a:rPr>
              <a:t>局長メッセージ</a:t>
            </a: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3"/>
            </a:pPr>
            <a:r>
              <a:rPr lang="ja-JP" altLang="en-US" sz="1200" dirty="0">
                <a:latin typeface="メイリオ" panose="020B0604030504040204" pitchFamily="50" charset="-128"/>
                <a:ea typeface="メイリオ" panose="020B0604030504040204" pitchFamily="50" charset="-128"/>
              </a:rPr>
              <a:t>港営事業会計について</a:t>
            </a: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4"/>
            </a:pPr>
            <a:r>
              <a:rPr lang="ja-JP" altLang="en-US" sz="1200" dirty="0">
                <a:latin typeface="メイリオ" panose="020B0604030504040204" pitchFamily="50" charset="-128"/>
                <a:ea typeface="メイリオ" panose="020B0604030504040204" pitchFamily="50" charset="-128"/>
              </a:rPr>
              <a:t>事業概要</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港湾施設提供事業</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大阪港埋立事業</a:t>
            </a: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5"/>
            </a:pPr>
            <a:r>
              <a:rPr lang="ja-JP" altLang="en-US" sz="1200" dirty="0">
                <a:latin typeface="メイリオ" panose="020B0604030504040204" pitchFamily="50" charset="-128"/>
                <a:ea typeface="メイリオ" panose="020B0604030504040204" pitchFamily="50" charset="-128"/>
              </a:rPr>
              <a:t>決算ハイライト</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港営事業会計</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港湾施設提供事業</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大阪港埋立事業</a:t>
            </a: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6"/>
            </a:pPr>
            <a:r>
              <a:rPr lang="ja-JP" altLang="en-US" sz="1200" dirty="0">
                <a:latin typeface="メイリオ" panose="020B0604030504040204" pitchFamily="50" charset="-128"/>
                <a:ea typeface="メイリオ" panose="020B0604030504040204" pitchFamily="50" charset="-128"/>
              </a:rPr>
              <a:t>経営指標</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港湾施設提供事業</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収益性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安全性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生産性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健全性</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startAt="2"/>
            </a:pPr>
            <a:r>
              <a:rPr lang="ja-JP" altLang="en-US" sz="1200" dirty="0">
                <a:latin typeface="メイリオ" panose="020B0604030504040204" pitchFamily="50" charset="-128"/>
                <a:ea typeface="メイリオ" panose="020B0604030504040204" pitchFamily="50" charset="-128"/>
              </a:rPr>
              <a:t>大阪港埋立事業</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収益性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安全性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健全性</a:t>
            </a:r>
            <a:endParaRPr lang="en-US" altLang="ja-JP" sz="1200" dirty="0">
              <a:latin typeface="メイリオ" panose="020B0604030504040204" pitchFamily="50" charset="-128"/>
              <a:ea typeface="メイリオ" panose="020B0604030504040204" pitchFamily="50" charset="-128"/>
            </a:endParaRPr>
          </a:p>
          <a:p>
            <a:pPr marL="799200" lvl="1" indent="-457200">
              <a:buFont typeface="メイリオ" panose="020B0604030504040204" pitchFamily="50" charset="-128"/>
              <a:buChar char="※"/>
            </a:pPr>
            <a:r>
              <a:rPr lang="ja-JP" altLang="en-US" sz="1200" dirty="0">
                <a:latin typeface="メイリオ" panose="020B0604030504040204" pitchFamily="50" charset="-128"/>
                <a:ea typeface="メイリオ" panose="020B0604030504040204" pitchFamily="50" charset="-128"/>
              </a:rPr>
              <a:t>類似団体平均について</a:t>
            </a:r>
            <a:endParaRPr lang="en-US" altLang="ja-JP" sz="1200" dirty="0">
              <a:latin typeface="メイリオ" panose="020B0604030504040204" pitchFamily="50" charset="-128"/>
              <a:ea typeface="メイリオ" panose="020B0604030504040204" pitchFamily="50" charset="-128"/>
            </a:endParaRPr>
          </a:p>
          <a:p>
            <a:pPr lvl="1">
              <a:buFont typeface="メイリオ" panose="020B0604030504040204" pitchFamily="50" charset="-128"/>
              <a:buChar char="※"/>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6"/>
            </a:pPr>
            <a:r>
              <a:rPr lang="ja-JP" altLang="en-US" sz="1200" dirty="0">
                <a:latin typeface="メイリオ" panose="020B0604030504040204" pitchFamily="50" charset="-128"/>
                <a:ea typeface="メイリオ" panose="020B0604030504040204" pitchFamily="50" charset="-128"/>
              </a:rPr>
              <a:t>財務諸表</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比較損益計算書</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港湾施設提供事業</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大阪港埋立事業</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startAt="2"/>
            </a:pPr>
            <a:r>
              <a:rPr lang="ja-JP" altLang="en-US" sz="1200" dirty="0">
                <a:latin typeface="メイリオ" panose="020B0604030504040204" pitchFamily="50" charset="-128"/>
                <a:ea typeface="メイリオ" panose="020B0604030504040204" pitchFamily="50" charset="-128"/>
              </a:rPr>
              <a:t>比較貸借対照表</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startAt="2"/>
            </a:pPr>
            <a:r>
              <a:rPr lang="ja-JP" altLang="en-US" sz="1200" dirty="0">
                <a:latin typeface="メイリオ" panose="020B0604030504040204" pitchFamily="50" charset="-128"/>
                <a:ea typeface="メイリオ" panose="020B0604030504040204" pitchFamily="50" charset="-128"/>
              </a:rPr>
              <a:t>キャッシュ・フロー計算書</a:t>
            </a:r>
          </a:p>
        </p:txBody>
      </p:sp>
      <p:sp>
        <p:nvSpPr>
          <p:cNvPr id="6" name="テキスト ボックス 5"/>
          <p:cNvSpPr txBox="1"/>
          <p:nvPr/>
        </p:nvSpPr>
        <p:spPr>
          <a:xfrm>
            <a:off x="0" y="9654000"/>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１</a:t>
            </a:r>
          </a:p>
        </p:txBody>
      </p:sp>
    </p:spTree>
    <p:extLst>
      <p:ext uri="{BB962C8B-B14F-4D97-AF65-F5344CB8AC3E}">
        <p14:creationId xmlns:p14="http://schemas.microsoft.com/office/powerpoint/2010/main" val="1510827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1AF3B4FE-F74B-9CA7-662E-C706D1D69F09}"/>
              </a:ext>
            </a:extLst>
          </p:cNvPr>
          <p:cNvSpPr txBox="1">
            <a:spLocks/>
          </p:cNvSpPr>
          <p:nvPr/>
        </p:nvSpPr>
        <p:spPr>
          <a:xfrm>
            <a:off x="97351" y="445491"/>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600" b="1" dirty="0">
                <a:solidFill>
                  <a:srgbClr val="0070C0"/>
                </a:solidFill>
                <a:latin typeface="メイリオ" panose="020B0604030504040204" pitchFamily="50" charset="-128"/>
                <a:ea typeface="メイリオ" panose="020B0604030504040204" pitchFamily="50" charset="-128"/>
              </a:rPr>
              <a:t>ⅲ</a:t>
            </a:r>
            <a:r>
              <a:rPr lang="ja-JP" altLang="en-US" sz="1600" b="1" dirty="0">
                <a:solidFill>
                  <a:srgbClr val="0070C0"/>
                </a:solidFill>
                <a:latin typeface="メイリオ" panose="020B0604030504040204" pitchFamily="50" charset="-128"/>
                <a:ea typeface="メイリオ" panose="020B0604030504040204" pitchFamily="50" charset="-128"/>
              </a:rPr>
              <a:t>．健全性</a:t>
            </a:r>
          </a:p>
        </p:txBody>
      </p:sp>
      <p:sp>
        <p:nvSpPr>
          <p:cNvPr id="12" name="コンテンツ プレースホルダー 2">
            <a:extLst>
              <a:ext uri="{FF2B5EF4-FFF2-40B4-BE49-F238E27FC236}">
                <a16:creationId xmlns:a16="http://schemas.microsoft.com/office/drawing/2014/main" id="{E5853D7A-7720-9DF9-1675-81ACCDC169FE}"/>
              </a:ext>
            </a:extLst>
          </p:cNvPr>
          <p:cNvSpPr txBox="1">
            <a:spLocks/>
          </p:cNvSpPr>
          <p:nvPr/>
        </p:nvSpPr>
        <p:spPr>
          <a:xfrm>
            <a:off x="97351" y="1889707"/>
            <a:ext cx="6858000" cy="91076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latin typeface="メイリオ" panose="020B0604030504040204" pitchFamily="50" charset="-128"/>
                <a:ea typeface="メイリオ" panose="020B0604030504040204" pitchFamily="50" charset="-128"/>
              </a:rPr>
              <a:t>大阪港埋立事業の健全性について</a:t>
            </a:r>
            <a:endParaRPr lang="en-US" altLang="ja-JP" sz="1200" b="1" dirty="0">
              <a:latin typeface="メイリオ" panose="020B0604030504040204" pitchFamily="50" charset="-128"/>
              <a:ea typeface="メイリオ" panose="020B0604030504040204" pitchFamily="50" charset="-128"/>
            </a:endParaRPr>
          </a:p>
          <a:p>
            <a:pPr marL="0" indent="0">
              <a:lnSpc>
                <a:spcPct val="150000"/>
              </a:lnSpc>
              <a:buNone/>
            </a:pPr>
            <a:r>
              <a:rPr lang="ja-JP" altLang="en-US" sz="1200" dirty="0">
                <a:latin typeface="メイリオ" panose="020B0604030504040204" pitchFamily="50" charset="-128"/>
                <a:ea typeface="メイリオ" panose="020B0604030504040204" pitchFamily="50" charset="-128"/>
              </a:rPr>
              <a:t>　　大阪港埋立事業において、資金不足は発生していません。</a:t>
            </a:r>
            <a:endParaRPr lang="en-US" altLang="ja-JP" sz="12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22DB70C0-4CF9-253D-9F27-A37DB04EA8C3}"/>
              </a:ext>
            </a:extLst>
          </p:cNvPr>
          <p:cNvSpPr txBox="1"/>
          <p:nvPr/>
        </p:nvSpPr>
        <p:spPr>
          <a:xfrm>
            <a:off x="0" y="9654000"/>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19</a:t>
            </a:r>
            <a:endParaRPr lang="ja-JP" altLang="en-US" sz="800" dirty="0">
              <a:latin typeface="メイリオ" panose="020B0604030504040204" pitchFamily="50" charset="-128"/>
              <a:ea typeface="メイリオ" panose="020B0604030504040204" pitchFamily="50" charset="-128"/>
            </a:endParaRPr>
          </a:p>
        </p:txBody>
      </p:sp>
      <p:sp>
        <p:nvSpPr>
          <p:cNvPr id="8"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pic>
        <p:nvPicPr>
          <p:cNvPr id="13" name="図 12"/>
          <p:cNvPicPr>
            <a:picLocks noChangeAspect="1"/>
          </p:cNvPicPr>
          <p:nvPr/>
        </p:nvPicPr>
        <p:blipFill>
          <a:blip r:embed="rId2"/>
          <a:stretch>
            <a:fillRect/>
          </a:stretch>
        </p:blipFill>
        <p:spPr>
          <a:xfrm>
            <a:off x="430090" y="1181841"/>
            <a:ext cx="4650800" cy="381938"/>
          </a:xfrm>
          <a:prstGeom prst="rect">
            <a:avLst/>
          </a:prstGeom>
        </p:spPr>
      </p:pic>
      <p:sp>
        <p:nvSpPr>
          <p:cNvPr id="14" name="テキスト ボックス 13">
            <a:extLst>
              <a:ext uri="{FF2B5EF4-FFF2-40B4-BE49-F238E27FC236}">
                <a16:creationId xmlns:a16="http://schemas.microsoft.com/office/drawing/2014/main" id="{0280A57E-B5A1-200E-89B1-950A68BE4A98}"/>
              </a:ext>
            </a:extLst>
          </p:cNvPr>
          <p:cNvSpPr txBox="1"/>
          <p:nvPr/>
        </p:nvSpPr>
        <p:spPr>
          <a:xfrm>
            <a:off x="376159" y="1585358"/>
            <a:ext cx="6660000" cy="282770"/>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資金の不足額の度合いを事業規模である料金収入の規模と比較して示すものである。</a:t>
            </a:r>
            <a:endParaRPr kumimoji="1" lang="en-US" altLang="ja-JP" sz="9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679663" y="906149"/>
            <a:ext cx="2846688" cy="218250"/>
          </a:xfrm>
          <a:prstGeom prst="rect">
            <a:avLst/>
          </a:prstGeom>
        </p:spPr>
      </p:pic>
      <p:sp>
        <p:nvSpPr>
          <p:cNvPr id="16" name="テキスト ボックス 15"/>
          <p:cNvSpPr txBox="1"/>
          <p:nvPr/>
        </p:nvSpPr>
        <p:spPr>
          <a:xfrm>
            <a:off x="97351" y="3611412"/>
            <a:ext cx="6578082" cy="3970318"/>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kumimoji="1" lang="ja-JP" altLang="en-US" sz="1200" dirty="0">
                <a:latin typeface="メイリオ" panose="020B0604030504040204" pitchFamily="50" charset="-128"/>
                <a:ea typeface="メイリオ" panose="020B0604030504040204" pitchFamily="50" charset="-128"/>
              </a:rPr>
              <a:t>類似団体平均の値は、総務省自治財政局編の地方公営企業年鑑（</a:t>
            </a:r>
            <a:r>
              <a:rPr lang="ja-JP" altLang="en-US" sz="1200" dirty="0">
                <a:latin typeface="メイリオ" panose="020B0604030504040204" pitchFamily="50" charset="-128"/>
                <a:ea typeface="メイリオ" panose="020B0604030504040204" pitchFamily="50" charset="-128"/>
              </a:rPr>
              <a:t>令和元</a:t>
            </a:r>
            <a:r>
              <a:rPr kumimoji="1" lang="ja-JP" altLang="en-US" sz="1200" dirty="0">
                <a:latin typeface="メイリオ" panose="020B0604030504040204" pitchFamily="50" charset="-128"/>
                <a:ea typeface="メイリオ" panose="020B0604030504040204" pitchFamily="50" charset="-128"/>
              </a:rPr>
              <a:t>年度</a:t>
            </a:r>
            <a:r>
              <a:rPr lang="ja-JP" altLang="en-US" sz="1200" dirty="0">
                <a:latin typeface="メイリオ" panose="020B0604030504040204" pitchFamily="50" charset="-128"/>
                <a:ea typeface="メイリオ" panose="020B0604030504040204" pitchFamily="50" charset="-128"/>
              </a:rPr>
              <a:t>・令和２年度・令和３年度・令和４</a:t>
            </a:r>
            <a:r>
              <a:rPr kumimoji="1" lang="ja-JP" altLang="en-US" sz="1200" dirty="0">
                <a:latin typeface="メイリオ" panose="020B0604030504040204" pitchFamily="50" charset="-128"/>
                <a:ea typeface="メイリオ" panose="020B0604030504040204" pitchFamily="50" charset="-128"/>
              </a:rPr>
              <a:t>年度）より算出</a:t>
            </a:r>
            <a:endParaRPr kumimoji="1" lang="en-US" altLang="ja-JP" sz="1200" dirty="0">
              <a:latin typeface="メイリオ" panose="020B0604030504040204" pitchFamily="50" charset="-128"/>
              <a:ea typeface="メイリオ" panose="020B0604030504040204" pitchFamily="50" charset="-128"/>
            </a:endParaRPr>
          </a:p>
          <a:p>
            <a:pPr marL="171450" indent="-171450">
              <a:lnSpc>
                <a:spcPct val="150000"/>
              </a:lnSpc>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港湾施設提供事業は、地方公営企業法財務規定等適用の港湾整備事業</a:t>
            </a:r>
            <a:r>
              <a:rPr lang="en-US" altLang="ja-JP" sz="1200" dirty="0">
                <a:latin typeface="メイリオ" panose="020B0604030504040204" pitchFamily="50" charset="-128"/>
                <a:ea typeface="メイリオ" panose="020B0604030504040204" pitchFamily="50" charset="-128"/>
              </a:rPr>
              <a:t>7</a:t>
            </a:r>
            <a:r>
              <a:rPr lang="ja-JP" altLang="en-US" sz="1200" dirty="0">
                <a:latin typeface="メイリオ" panose="020B0604030504040204" pitchFamily="50" charset="-128"/>
                <a:ea typeface="メイリオ" panose="020B0604030504040204" pitchFamily="50" charset="-128"/>
              </a:rPr>
              <a:t>事業（東京都・長崎県・神戸市・室蘭市・釧路市・根室市・名古屋港管理組合、本市は除く）のうち、総資産額が</a:t>
            </a:r>
            <a:r>
              <a:rPr lang="en-US" altLang="ja-JP" sz="1200" dirty="0">
                <a:latin typeface="メイリオ" panose="020B0604030504040204" pitchFamily="50" charset="-128"/>
                <a:ea typeface="メイリオ" panose="020B0604030504040204" pitchFamily="50" charset="-128"/>
              </a:rPr>
              <a:t>100</a:t>
            </a:r>
            <a:r>
              <a:rPr lang="ja-JP" altLang="en-US" sz="1200" dirty="0">
                <a:latin typeface="メイリオ" panose="020B0604030504040204" pitchFamily="50" charset="-128"/>
                <a:ea typeface="メイリオ" panose="020B0604030504040204" pitchFamily="50" charset="-128"/>
              </a:rPr>
              <a:t>億円以上の３事業（東京都・神戸市・名古屋港管理組合）の平均値</a:t>
            </a:r>
            <a:endParaRPr lang="en-US" altLang="ja-JP" sz="1200" dirty="0">
              <a:latin typeface="メイリオ" panose="020B0604030504040204" pitchFamily="50" charset="-128"/>
              <a:ea typeface="メイリオ" panose="020B0604030504040204" pitchFamily="50" charset="-128"/>
            </a:endParaRPr>
          </a:p>
          <a:p>
            <a:pPr marL="171450" indent="-171450">
              <a:lnSpc>
                <a:spcPct val="150000"/>
              </a:lnSpc>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大阪港埋立事業は、地方公営企業法財務規定等適用の臨海土地造成事業</a:t>
            </a:r>
            <a:r>
              <a:rPr lang="en-US" altLang="ja-JP" sz="1200" dirty="0">
                <a:latin typeface="メイリオ" panose="020B0604030504040204" pitchFamily="50" charset="-128"/>
                <a:ea typeface="メイリオ" panose="020B0604030504040204" pitchFamily="50" charset="-128"/>
              </a:rPr>
              <a:t>17</a:t>
            </a:r>
            <a:r>
              <a:rPr lang="ja-JP" altLang="en-US" sz="1200" dirty="0">
                <a:latin typeface="メイリオ" panose="020B0604030504040204" pitchFamily="50" charset="-128"/>
                <a:ea typeface="メイリオ" panose="020B0604030504040204" pitchFamily="50" charset="-128"/>
              </a:rPr>
              <a:t>事業（千葉県・東京都・新潟県・石川県・福井県・和歌山県・鳥取県・島根県・広島県・福岡県・長崎県・横浜市・神戸市・室蘭市・釧路市・根室市・名古屋港管理組合、本市は除く）のうち、総資産額が</a:t>
            </a:r>
            <a:r>
              <a:rPr lang="en-US" altLang="ja-JP" sz="1200" dirty="0">
                <a:latin typeface="メイリオ" panose="020B0604030504040204" pitchFamily="50" charset="-128"/>
                <a:ea typeface="メイリオ" panose="020B0604030504040204" pitchFamily="50" charset="-128"/>
              </a:rPr>
              <a:t>1,000</a:t>
            </a:r>
            <a:r>
              <a:rPr lang="ja-JP" altLang="en-US" sz="1200" dirty="0">
                <a:latin typeface="メイリオ" panose="020B0604030504040204" pitchFamily="50" charset="-128"/>
                <a:ea typeface="メイリオ" panose="020B0604030504040204" pitchFamily="50" charset="-128"/>
              </a:rPr>
              <a:t>億円以上の５事業（千葉県・東京都・福井県・横浜市・神戸市）の平均値</a:t>
            </a:r>
            <a:endParaRPr lang="en-US" altLang="ja-JP" sz="1200" dirty="0">
              <a:latin typeface="メイリオ" panose="020B0604030504040204" pitchFamily="50" charset="-128"/>
              <a:ea typeface="メイリオ" panose="020B0604030504040204" pitchFamily="50" charset="-128"/>
            </a:endParaRPr>
          </a:p>
          <a:p>
            <a:pPr marL="171450" indent="-171450">
              <a:lnSpc>
                <a:spcPct val="150000"/>
              </a:lnSpc>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なお、上記の事業（類似団体）によっては、指標の算出に必要なデータが示されていない場合等があるため、類似団体平均は必ずしも全ての類似団体の平均となっていない場合があります。</a:t>
            </a:r>
          </a:p>
          <a:p>
            <a:pPr marL="171450" indent="-171450">
              <a:lnSpc>
                <a:spcPct val="150000"/>
              </a:lnSpc>
              <a:buFont typeface="Arial" panose="020B0604020202020204" pitchFamily="34" charset="0"/>
              <a:buChar char="•"/>
            </a:pPr>
            <a:endParaRPr kumimoji="1" lang="ja-JP" altLang="en-US" sz="1200" dirty="0">
              <a:latin typeface="メイリオ" panose="020B0604030504040204" pitchFamily="50" charset="-128"/>
              <a:ea typeface="メイリオ" panose="020B0604030504040204" pitchFamily="50" charset="-128"/>
            </a:endParaRPr>
          </a:p>
        </p:txBody>
      </p:sp>
      <p:sp>
        <p:nvSpPr>
          <p:cNvPr id="17" name="タイトル 1"/>
          <p:cNvSpPr txBox="1">
            <a:spLocks/>
          </p:cNvSpPr>
          <p:nvPr/>
        </p:nvSpPr>
        <p:spPr>
          <a:xfrm>
            <a:off x="19873" y="3267823"/>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172800" indent="-342880">
              <a:buFont typeface="メイリオ" panose="020B0604030504040204" pitchFamily="50" charset="-128"/>
              <a:buChar char="※"/>
            </a:pPr>
            <a:r>
              <a:rPr lang="ja-JP" altLang="en-US" sz="1600" b="1" dirty="0">
                <a:latin typeface="メイリオ" panose="020B0604030504040204" pitchFamily="50" charset="-128"/>
                <a:ea typeface="メイリオ" panose="020B0604030504040204" pitchFamily="50" charset="-128"/>
              </a:rPr>
              <a:t>類似団体平均について</a:t>
            </a:r>
          </a:p>
        </p:txBody>
      </p:sp>
    </p:spTree>
    <p:extLst>
      <p:ext uri="{BB962C8B-B14F-4D97-AF65-F5344CB8AC3E}">
        <p14:creationId xmlns:p14="http://schemas.microsoft.com/office/powerpoint/2010/main" val="1260418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6534000"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20</a:t>
            </a:r>
          </a:p>
        </p:txBody>
      </p:sp>
    </p:spTree>
    <p:extLst>
      <p:ext uri="{BB962C8B-B14F-4D97-AF65-F5344CB8AC3E}">
        <p14:creationId xmlns:p14="http://schemas.microsoft.com/office/powerpoint/2010/main" val="3135448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FED8678-964D-DD93-8EEE-75F74E30539B}"/>
              </a:ext>
            </a:extLst>
          </p:cNvPr>
          <p:cNvPicPr>
            <a:picLocks noChangeAspect="1"/>
          </p:cNvPicPr>
          <p:nvPr/>
        </p:nvPicPr>
        <p:blipFill>
          <a:blip r:embed="rId2"/>
          <a:stretch>
            <a:fillRect/>
          </a:stretch>
        </p:blipFill>
        <p:spPr>
          <a:xfrm>
            <a:off x="214200" y="1223785"/>
            <a:ext cx="6429600" cy="8412125"/>
          </a:xfrm>
          <a:prstGeom prst="rect">
            <a:avLst/>
          </a:prstGeom>
        </p:spPr>
      </p:pic>
      <p:sp>
        <p:nvSpPr>
          <p:cNvPr id="2" name="タイトル 1"/>
          <p:cNvSpPr>
            <a:spLocks noGrp="1"/>
          </p:cNvSpPr>
          <p:nvPr>
            <p:ph type="title"/>
          </p:nvPr>
        </p:nvSpPr>
        <p:spPr>
          <a:xfrm>
            <a:off x="0" y="360001"/>
            <a:ext cx="5915025" cy="451777"/>
          </a:xfrm>
        </p:spPr>
        <p:txBody>
          <a:bodyPr>
            <a:normAutofit/>
          </a:bodyPr>
          <a:lstStyle/>
          <a:p>
            <a:r>
              <a:rPr lang="ja-JP" altLang="en-US" sz="1600" b="1" dirty="0">
                <a:latin typeface="メイリオ" panose="020B0604030504040204" pitchFamily="50" charset="-128"/>
                <a:ea typeface="メイリオ" panose="020B0604030504040204" pitchFamily="50" charset="-128"/>
              </a:rPr>
              <a:t>①　比較損益計算書</a:t>
            </a:r>
          </a:p>
        </p:txBody>
      </p:sp>
      <p:sp>
        <p:nvSpPr>
          <p:cNvPr id="4" name="タイトル 1"/>
          <p:cNvSpPr txBox="1">
            <a:spLocks/>
          </p:cNvSpPr>
          <p:nvPr/>
        </p:nvSpPr>
        <p:spPr>
          <a:xfrm>
            <a:off x="135007" y="709897"/>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a:pPr>
            <a:r>
              <a:rPr lang="ja-JP" altLang="en-US" sz="1600" b="1" dirty="0">
                <a:solidFill>
                  <a:srgbClr val="0070C0"/>
                </a:solidFill>
                <a:latin typeface="メイリオ" panose="020B0604030504040204" pitchFamily="50" charset="-128"/>
                <a:ea typeface="メイリオ" panose="020B0604030504040204" pitchFamily="50" charset="-128"/>
              </a:rPr>
              <a:t>港湾施設提供事業</a:t>
            </a:r>
          </a:p>
        </p:txBody>
      </p:sp>
      <p:sp>
        <p:nvSpPr>
          <p:cNvPr id="11"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7"/>
            </a:pPr>
            <a:r>
              <a:rPr lang="ja-JP" altLang="en-US" sz="1600" b="1" dirty="0">
                <a:latin typeface="メイリオ" panose="020B0604030504040204" pitchFamily="50" charset="-128"/>
                <a:ea typeface="メイリオ" panose="020B0604030504040204" pitchFamily="50" charset="-128"/>
              </a:rPr>
              <a:t>財務諸表</a:t>
            </a:r>
          </a:p>
        </p:txBody>
      </p:sp>
      <p:sp>
        <p:nvSpPr>
          <p:cNvPr id="12" name="テキスト ボックス 11"/>
          <p:cNvSpPr txBox="1"/>
          <p:nvPr/>
        </p:nvSpPr>
        <p:spPr>
          <a:xfrm>
            <a:off x="840" y="9654000"/>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21</a:t>
            </a:r>
            <a:endParaRPr lang="ja-JP" altLang="en-US" sz="8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35007" y="983350"/>
            <a:ext cx="4852610"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kumimoji="1" lang="ja-JP" altLang="en-US" sz="1400" b="1" dirty="0">
                <a:solidFill>
                  <a:srgbClr val="FF0000"/>
                </a:solidFill>
                <a:latin typeface="メイリオ" panose="020B0604030504040204" pitchFamily="50" charset="-128"/>
                <a:ea typeface="メイリオ" panose="020B0604030504040204" pitchFamily="50" charset="-128"/>
              </a:rPr>
              <a:t>大阪港埋立事業との会計内取引の金額を含んでいます。</a:t>
            </a:r>
          </a:p>
        </p:txBody>
      </p:sp>
    </p:spTree>
    <p:extLst>
      <p:ext uri="{BB962C8B-B14F-4D97-AF65-F5344CB8AC3E}">
        <p14:creationId xmlns:p14="http://schemas.microsoft.com/office/powerpoint/2010/main" val="1717218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E4A6A9A-11A2-3085-72F8-5C9E596CB2DE}"/>
              </a:ext>
            </a:extLst>
          </p:cNvPr>
          <p:cNvPicPr>
            <a:picLocks noChangeAspect="1"/>
          </p:cNvPicPr>
          <p:nvPr/>
        </p:nvPicPr>
        <p:blipFill>
          <a:blip r:embed="rId2"/>
          <a:stretch>
            <a:fillRect/>
          </a:stretch>
        </p:blipFill>
        <p:spPr>
          <a:xfrm>
            <a:off x="214200" y="832291"/>
            <a:ext cx="6429600" cy="8821709"/>
          </a:xfrm>
          <a:prstGeom prst="rect">
            <a:avLst/>
          </a:prstGeom>
        </p:spPr>
      </p:pic>
      <p:sp>
        <p:nvSpPr>
          <p:cNvPr id="2" name="タイトル 1"/>
          <p:cNvSpPr>
            <a:spLocks noGrp="1"/>
          </p:cNvSpPr>
          <p:nvPr>
            <p:ph type="title"/>
          </p:nvPr>
        </p:nvSpPr>
        <p:spPr>
          <a:xfrm>
            <a:off x="214200" y="360000"/>
            <a:ext cx="5915025" cy="360000"/>
          </a:xfrm>
        </p:spPr>
        <p:txBody>
          <a:bodyPr>
            <a:normAutofit/>
          </a:bodyPr>
          <a:lstStyle/>
          <a:p>
            <a:pPr marL="342000" indent="-342000">
              <a:buFont typeface="+mj-lt"/>
              <a:buAutoNum type="romanLcPeriod" startAt="2"/>
            </a:pPr>
            <a:r>
              <a:rPr lang="ja-JP" altLang="en-US" sz="1600" b="1" dirty="0">
                <a:solidFill>
                  <a:srgbClr val="0070C0"/>
                </a:solidFill>
                <a:latin typeface="メイリオ" panose="020B0604030504040204" pitchFamily="50" charset="-128"/>
                <a:ea typeface="メイリオ" panose="020B0604030504040204" pitchFamily="50" charset="-128"/>
              </a:rPr>
              <a:t>大阪港埋立事業</a:t>
            </a:r>
          </a:p>
        </p:txBody>
      </p:sp>
      <p:sp>
        <p:nvSpPr>
          <p:cNvPr id="10"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7"/>
            </a:pPr>
            <a:r>
              <a:rPr lang="ja-JP" altLang="en-US" sz="1600" b="1" dirty="0">
                <a:latin typeface="メイリオ" panose="020B0604030504040204" pitchFamily="50" charset="-128"/>
                <a:ea typeface="メイリオ" panose="020B0604030504040204" pitchFamily="50" charset="-128"/>
              </a:rPr>
              <a:t>財務諸表</a:t>
            </a:r>
          </a:p>
        </p:txBody>
      </p:sp>
      <p:sp>
        <p:nvSpPr>
          <p:cNvPr id="11" name="テキスト ボックス 10"/>
          <p:cNvSpPr txBox="1"/>
          <p:nvPr/>
        </p:nvSpPr>
        <p:spPr>
          <a:xfrm>
            <a:off x="6534000"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22</a:t>
            </a:r>
          </a:p>
        </p:txBody>
      </p:sp>
      <p:sp>
        <p:nvSpPr>
          <p:cNvPr id="6" name="テキスト ボックス 5"/>
          <p:cNvSpPr txBox="1"/>
          <p:nvPr/>
        </p:nvSpPr>
        <p:spPr>
          <a:xfrm>
            <a:off x="214200" y="640535"/>
            <a:ext cx="5032147"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港湾施設提供</a:t>
            </a:r>
            <a:r>
              <a:rPr kumimoji="1" lang="ja-JP" altLang="en-US" sz="1400" b="1" dirty="0">
                <a:solidFill>
                  <a:srgbClr val="FF0000"/>
                </a:solidFill>
                <a:latin typeface="メイリオ" panose="020B0604030504040204" pitchFamily="50" charset="-128"/>
                <a:ea typeface="メイリオ" panose="020B0604030504040204" pitchFamily="50" charset="-128"/>
              </a:rPr>
              <a:t>事業との会計内取引の金額を含んでいます。</a:t>
            </a:r>
          </a:p>
        </p:txBody>
      </p:sp>
    </p:spTree>
    <p:extLst>
      <p:ext uri="{BB962C8B-B14F-4D97-AF65-F5344CB8AC3E}">
        <p14:creationId xmlns:p14="http://schemas.microsoft.com/office/powerpoint/2010/main" val="1906827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2827" y="360001"/>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600" b="1" dirty="0">
                <a:latin typeface="メイリオ" panose="020B0604030504040204" pitchFamily="50" charset="-128"/>
                <a:ea typeface="メイリオ" panose="020B0604030504040204" pitchFamily="50" charset="-128"/>
              </a:rPr>
              <a:t>②　比較貸借対照表</a:t>
            </a:r>
          </a:p>
        </p:txBody>
      </p:sp>
      <p:sp>
        <p:nvSpPr>
          <p:cNvPr id="9"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7"/>
            </a:pPr>
            <a:r>
              <a:rPr lang="ja-JP" altLang="en-US" sz="1600" b="1" dirty="0">
                <a:latin typeface="メイリオ" panose="020B0604030504040204" pitchFamily="50" charset="-128"/>
                <a:ea typeface="メイリオ" panose="020B0604030504040204" pitchFamily="50" charset="-128"/>
              </a:rPr>
              <a:t>財務諸表</a:t>
            </a:r>
          </a:p>
        </p:txBody>
      </p:sp>
      <p:sp>
        <p:nvSpPr>
          <p:cNvPr id="10" name="テキスト ボックス 9"/>
          <p:cNvSpPr txBox="1"/>
          <p:nvPr/>
        </p:nvSpPr>
        <p:spPr>
          <a:xfrm>
            <a:off x="-4367" y="9651917"/>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23</a:t>
            </a:r>
            <a:endParaRPr lang="ja-JP" altLang="en-US" sz="8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28267" y="710107"/>
            <a:ext cx="6396383" cy="523220"/>
          </a:xfrm>
          <a:prstGeom prst="rect">
            <a:avLst/>
          </a:prstGeom>
          <a:noFill/>
        </p:spPr>
        <p:txBody>
          <a:bodyPr wrap="squar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kumimoji="1" lang="ja-JP" altLang="en-US" sz="1400" b="1" dirty="0">
                <a:solidFill>
                  <a:srgbClr val="FF0000"/>
                </a:solidFill>
                <a:latin typeface="メイリオ" panose="020B0604030504040204" pitchFamily="50" charset="-128"/>
                <a:ea typeface="メイリオ" panose="020B0604030504040204" pitchFamily="50" charset="-128"/>
              </a:rPr>
              <a:t>港湾施設提供事業と大阪港埋立事業との間での会計内取引の金額を</a:t>
            </a:r>
            <a:r>
              <a:rPr lang="ja-JP" altLang="en-US" sz="1400" b="1" dirty="0">
                <a:solidFill>
                  <a:srgbClr val="FF0000"/>
                </a:solidFill>
                <a:latin typeface="メイリオ" panose="020B0604030504040204" pitchFamily="50" charset="-128"/>
                <a:ea typeface="メイリオ" panose="020B0604030504040204" pitchFamily="50" charset="-128"/>
              </a:rPr>
              <a:t>消去</a:t>
            </a:r>
            <a:endParaRPr lang="en-US" altLang="ja-JP" sz="1400" b="1" dirty="0">
              <a:solidFill>
                <a:srgbClr val="FF0000"/>
              </a:solidFill>
              <a:latin typeface="メイリオ" panose="020B0604030504040204" pitchFamily="50" charset="-128"/>
              <a:ea typeface="メイリオ" panose="020B0604030504040204" pitchFamily="50" charset="-128"/>
            </a:endParaRPr>
          </a:p>
          <a:p>
            <a:r>
              <a:rPr kumimoji="1" lang="en-US" altLang="ja-JP" sz="1400" b="1" dirty="0">
                <a:solidFill>
                  <a:srgbClr val="FF0000"/>
                </a:solidFill>
                <a:latin typeface="メイリオ" panose="020B0604030504040204" pitchFamily="50" charset="-128"/>
                <a:ea typeface="メイリオ" panose="020B0604030504040204" pitchFamily="50" charset="-128"/>
              </a:rPr>
              <a:t>   </a:t>
            </a:r>
            <a:r>
              <a:rPr kumimoji="1" lang="ja-JP" altLang="en-US" sz="1400" b="1" dirty="0">
                <a:solidFill>
                  <a:srgbClr val="FF0000"/>
                </a:solidFill>
                <a:latin typeface="メイリオ" panose="020B0604030504040204" pitchFamily="50" charset="-128"/>
                <a:ea typeface="メイリオ" panose="020B0604030504040204" pitchFamily="50" charset="-128"/>
              </a:rPr>
              <a:t>しています。</a:t>
            </a:r>
          </a:p>
        </p:txBody>
      </p:sp>
      <p:pic>
        <p:nvPicPr>
          <p:cNvPr id="6" name="図 5">
            <a:extLst>
              <a:ext uri="{FF2B5EF4-FFF2-40B4-BE49-F238E27FC236}">
                <a16:creationId xmlns:a16="http://schemas.microsoft.com/office/drawing/2014/main" id="{E8EE494A-D2AC-DEEF-5B9C-88074DFCC2B4}"/>
              </a:ext>
            </a:extLst>
          </p:cNvPr>
          <p:cNvPicPr>
            <a:picLocks noChangeAspect="1"/>
          </p:cNvPicPr>
          <p:nvPr/>
        </p:nvPicPr>
        <p:blipFill>
          <a:blip r:embed="rId3"/>
          <a:stretch>
            <a:fillRect/>
          </a:stretch>
        </p:blipFill>
        <p:spPr>
          <a:xfrm>
            <a:off x="214200" y="1017639"/>
            <a:ext cx="6429600" cy="8672918"/>
          </a:xfrm>
          <a:prstGeom prst="rect">
            <a:avLst/>
          </a:prstGeom>
        </p:spPr>
      </p:pic>
    </p:spTree>
    <p:extLst>
      <p:ext uri="{BB962C8B-B14F-4D97-AF65-F5344CB8AC3E}">
        <p14:creationId xmlns:p14="http://schemas.microsoft.com/office/powerpoint/2010/main" val="449899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7"/>
            </a:pPr>
            <a:r>
              <a:rPr lang="ja-JP" altLang="en-US" sz="1600" b="1" dirty="0">
                <a:latin typeface="メイリオ" panose="020B0604030504040204" pitchFamily="50" charset="-128"/>
                <a:ea typeface="メイリオ" panose="020B0604030504040204" pitchFamily="50" charset="-128"/>
              </a:rPr>
              <a:t>財務諸表</a:t>
            </a:r>
          </a:p>
        </p:txBody>
      </p:sp>
      <p:sp>
        <p:nvSpPr>
          <p:cNvPr id="9" name="テキスト ボックス 8"/>
          <p:cNvSpPr txBox="1"/>
          <p:nvPr/>
        </p:nvSpPr>
        <p:spPr>
          <a:xfrm>
            <a:off x="6534000"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24</a:t>
            </a:r>
          </a:p>
        </p:txBody>
      </p:sp>
      <p:pic>
        <p:nvPicPr>
          <p:cNvPr id="3" name="図 2">
            <a:extLst>
              <a:ext uri="{FF2B5EF4-FFF2-40B4-BE49-F238E27FC236}">
                <a16:creationId xmlns:a16="http://schemas.microsoft.com/office/drawing/2014/main" id="{A506627A-5A02-315A-23E7-92EE903E6162}"/>
              </a:ext>
            </a:extLst>
          </p:cNvPr>
          <p:cNvPicPr>
            <a:picLocks noChangeAspect="1"/>
          </p:cNvPicPr>
          <p:nvPr/>
        </p:nvPicPr>
        <p:blipFill>
          <a:blip r:embed="rId2"/>
          <a:stretch>
            <a:fillRect/>
          </a:stretch>
        </p:blipFill>
        <p:spPr>
          <a:xfrm>
            <a:off x="219781" y="360001"/>
            <a:ext cx="6429600" cy="9330556"/>
          </a:xfrm>
          <a:prstGeom prst="rect">
            <a:avLst/>
          </a:prstGeom>
        </p:spPr>
      </p:pic>
    </p:spTree>
    <p:extLst>
      <p:ext uri="{BB962C8B-B14F-4D97-AF65-F5344CB8AC3E}">
        <p14:creationId xmlns:p14="http://schemas.microsoft.com/office/powerpoint/2010/main" val="2567851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446059A-1087-3403-B0D9-2836920D64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4849" y="612002"/>
            <a:ext cx="6428302" cy="8905392"/>
          </a:xfrm>
          <a:prstGeom prst="rect">
            <a:avLst/>
          </a:prstGeom>
        </p:spPr>
      </p:pic>
      <p:sp>
        <p:nvSpPr>
          <p:cNvPr id="9" name="タイトル 1"/>
          <p:cNvSpPr txBox="1">
            <a:spLocks/>
          </p:cNvSpPr>
          <p:nvPr/>
        </p:nvSpPr>
        <p:spPr>
          <a:xfrm>
            <a:off x="-12826" y="360001"/>
            <a:ext cx="5915025" cy="504000"/>
          </a:xfrm>
          <a:prstGeom prst="rect">
            <a:avLst/>
          </a:prstGeom>
        </p:spPr>
        <p:txBody>
          <a:bodyPr anchor="ctr" anchorCtr="0">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startAt="3"/>
            </a:pPr>
            <a:r>
              <a:rPr lang="ja-JP" altLang="en-US" sz="1600" b="1" dirty="0">
                <a:latin typeface="メイリオ" panose="020B0604030504040204" pitchFamily="50" charset="-128"/>
                <a:ea typeface="メイリオ" panose="020B0604030504040204" pitchFamily="50" charset="-128"/>
              </a:rPr>
              <a:t>キャッシュ・フロー計算書</a:t>
            </a:r>
          </a:p>
        </p:txBody>
      </p:sp>
      <p:sp>
        <p:nvSpPr>
          <p:cNvPr id="7"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7"/>
            </a:pPr>
            <a:r>
              <a:rPr lang="ja-JP" altLang="en-US" sz="1600" b="1" dirty="0">
                <a:latin typeface="メイリオ" panose="020B0604030504040204" pitchFamily="50" charset="-128"/>
                <a:ea typeface="メイリオ" panose="020B0604030504040204" pitchFamily="50" charset="-128"/>
              </a:rPr>
              <a:t>財務諸表</a:t>
            </a:r>
          </a:p>
        </p:txBody>
      </p:sp>
      <p:sp>
        <p:nvSpPr>
          <p:cNvPr id="8" name="テキスト ボックス 7"/>
          <p:cNvSpPr txBox="1"/>
          <p:nvPr/>
        </p:nvSpPr>
        <p:spPr>
          <a:xfrm>
            <a:off x="-4366" y="9654000"/>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25</a:t>
            </a:r>
            <a:endParaRPr lang="ja-JP" altLang="en-US"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7416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マップ&#10;&#10;自動的に生成された説明">
            <a:extLst>
              <a:ext uri="{FF2B5EF4-FFF2-40B4-BE49-F238E27FC236}">
                <a16:creationId xmlns:a16="http://schemas.microsoft.com/office/drawing/2014/main" id="{19BEBF97-4F8D-D7D8-5ED0-63CEF2929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24" y="1888570"/>
            <a:ext cx="6457246" cy="6341031"/>
          </a:xfrm>
          <a:prstGeom prst="rect">
            <a:avLst/>
          </a:prstGeom>
        </p:spPr>
      </p:pic>
      <p:sp>
        <p:nvSpPr>
          <p:cNvPr id="3" name="テキスト ボックス 2"/>
          <p:cNvSpPr txBox="1"/>
          <p:nvPr/>
        </p:nvSpPr>
        <p:spPr>
          <a:xfrm>
            <a:off x="6534000"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a:t>
            </a:r>
            <a:endParaRPr lang="ja-JP" altLang="en-US" sz="800" dirty="0">
              <a:latin typeface="メイリオ" panose="020B0604030504040204" pitchFamily="50" charset="-128"/>
              <a:ea typeface="メイリオ" panose="020B0604030504040204" pitchFamily="50" charset="-128"/>
            </a:endParaRPr>
          </a:p>
        </p:txBody>
      </p:sp>
      <p:sp>
        <p:nvSpPr>
          <p:cNvPr id="7"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a:pPr>
            <a:r>
              <a:rPr lang="ja-JP" altLang="en-US" sz="1600" b="1" dirty="0">
                <a:latin typeface="メイリオ" panose="020B0604030504040204" pitchFamily="50" charset="-128"/>
                <a:ea typeface="メイリオ" panose="020B0604030504040204" pitchFamily="50" charset="-128"/>
              </a:rPr>
              <a:t>大阪港概略図</a:t>
            </a:r>
          </a:p>
        </p:txBody>
      </p:sp>
    </p:spTree>
    <p:extLst>
      <p:ext uri="{BB962C8B-B14F-4D97-AF65-F5344CB8AC3E}">
        <p14:creationId xmlns:p14="http://schemas.microsoft.com/office/powerpoint/2010/main" val="206917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E95156B5-3AF4-133A-BFBE-8B5E5B572169}"/>
              </a:ext>
            </a:extLst>
          </p:cNvPr>
          <p:cNvSpPr txBox="1"/>
          <p:nvPr/>
        </p:nvSpPr>
        <p:spPr>
          <a:xfrm>
            <a:off x="-1" y="2870154"/>
            <a:ext cx="6858001" cy="6526787"/>
          </a:xfrm>
          <a:prstGeom prst="rect">
            <a:avLst/>
          </a:prstGeom>
          <a:noFill/>
        </p:spPr>
        <p:txBody>
          <a:bodyPr wrap="square" rtlCol="0">
            <a:spAutoFit/>
          </a:bodyPr>
          <a:lstStyle/>
          <a:p>
            <a:pPr defTabSz="685800">
              <a:lnSpc>
                <a:spcPct val="150000"/>
              </a:lnSpc>
              <a:spcBef>
                <a:spcPts val="750"/>
              </a:spcBef>
            </a:pPr>
            <a:r>
              <a:rPr lang="ja-JP" altLang="en-US" sz="1100" dirty="0">
                <a:latin typeface="メイリオ" panose="020B0604030504040204" pitchFamily="50" charset="-128"/>
                <a:ea typeface="メイリオ" panose="020B0604030504040204" pitchFamily="50" charset="-128"/>
              </a:rPr>
              <a:t>る大阪港埋立事業を所管する港営事業会計の２つの会計方式により処理しています。</a:t>
            </a:r>
          </a:p>
          <a:p>
            <a:pPr defTabSz="685800">
              <a:lnSpc>
                <a:spcPct val="150000"/>
              </a:lnSpc>
              <a:spcBef>
                <a:spcPts val="750"/>
              </a:spcBef>
            </a:pPr>
            <a:r>
              <a:rPr lang="ja-JP" altLang="en-US" sz="1100" dirty="0">
                <a:latin typeface="メイリオ" panose="020B0604030504040204" pitchFamily="50" charset="-128"/>
                <a:ea typeface="メイリオ" panose="020B0604030504040204" pitchFamily="50" charset="-128"/>
              </a:rPr>
              <a:t>　このうち、港営事業会計については、準公営企業として地方公営企業法の財務規定等を適用し、民間企業並みの会計情報の開示に取り組み、毎年「港営事業会計事業レポート」を作成・公表しています。</a:t>
            </a:r>
          </a:p>
          <a:p>
            <a:pPr defTabSz="685800">
              <a:lnSpc>
                <a:spcPct val="150000"/>
              </a:lnSpc>
              <a:spcBef>
                <a:spcPts val="750"/>
              </a:spcBef>
            </a:pPr>
            <a:r>
              <a:rPr lang="ja-JP" altLang="en-US" sz="1100" dirty="0">
                <a:latin typeface="メイリオ" panose="020B0604030504040204" pitchFamily="50" charset="-128"/>
                <a:ea typeface="メイリオ" panose="020B0604030504040204" pitchFamily="50" charset="-128"/>
              </a:rPr>
              <a:t>　港湾施設提供事業は、平成</a:t>
            </a:r>
            <a:r>
              <a:rPr lang="en-US" altLang="ja-JP" sz="1100" dirty="0">
                <a:latin typeface="メイリオ" panose="020B0604030504040204" pitchFamily="50" charset="-128"/>
                <a:ea typeface="メイリオ" panose="020B0604030504040204" pitchFamily="50" charset="-128"/>
              </a:rPr>
              <a:t>30</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2018</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rPr>
              <a:t>月に「港湾施設提供事業経営計画」を策定し、大阪港の競争力強化を目的に、将来予想される事業リスクや民間ニーズに対応できる、財務体質の構築に取り組んでまいりました。</a:t>
            </a:r>
          </a:p>
          <a:p>
            <a:pPr defTabSz="685800">
              <a:lnSpc>
                <a:spcPct val="150000"/>
              </a:lnSpc>
              <a:spcBef>
                <a:spcPts val="750"/>
              </a:spcBef>
            </a:pPr>
            <a:r>
              <a:rPr lang="ja-JP" altLang="en-US" sz="1100" dirty="0">
                <a:latin typeface="メイリオ" panose="020B0604030504040204" pitchFamily="50" charset="-128"/>
                <a:ea typeface="メイリオ" panose="020B0604030504040204" pitchFamily="50" charset="-128"/>
              </a:rPr>
              <a:t>　その結果、平成</a:t>
            </a:r>
            <a:r>
              <a:rPr lang="en-US" altLang="ja-JP" sz="1100" dirty="0">
                <a:latin typeface="メイリオ" panose="020B0604030504040204" pitchFamily="50" charset="-128"/>
                <a:ea typeface="メイリオ" panose="020B0604030504040204" pitchFamily="50" charset="-128"/>
              </a:rPr>
              <a:t>30</a:t>
            </a:r>
            <a:r>
              <a:rPr lang="ja-JP" altLang="en-US" sz="1100" dirty="0">
                <a:latin typeface="メイリオ" panose="020B0604030504040204" pitchFamily="50" charset="-128"/>
                <a:ea typeface="メイリオ" panose="020B0604030504040204" pitchFamily="50" charset="-128"/>
              </a:rPr>
              <a:t>年度から令和３年度まで営業損益が継続して黒字となるなど、経営収支については一定改善しましたが、施設稼働率の向上や上屋の老朽化対策など改善すべき経営課題を抱えていたことから、長期的かつ安定的な事業運営を図ることを目的に、令和９年度までの５年間を対象期間とする、「第２次港湾施設提供事業経営計画」を令和５年（</a:t>
            </a:r>
            <a:r>
              <a:rPr lang="en-US" altLang="ja-JP" sz="1100" dirty="0">
                <a:latin typeface="メイリオ" panose="020B0604030504040204" pitchFamily="50" charset="-128"/>
                <a:ea typeface="メイリオ" panose="020B0604030504040204" pitchFamily="50" charset="-128"/>
              </a:rPr>
              <a:t>2023</a:t>
            </a:r>
            <a:r>
              <a:rPr lang="ja-JP" altLang="en-US" sz="1100" dirty="0">
                <a:latin typeface="メイリオ" panose="020B0604030504040204" pitchFamily="50" charset="-128"/>
                <a:ea typeface="メイリオ" panose="020B0604030504040204" pitchFamily="50" charset="-128"/>
              </a:rPr>
              <a:t>年）３月に策定しました。</a:t>
            </a:r>
          </a:p>
          <a:p>
            <a:pPr defTabSz="685800">
              <a:lnSpc>
                <a:spcPct val="150000"/>
              </a:lnSpc>
              <a:spcBef>
                <a:spcPts val="750"/>
              </a:spcBef>
            </a:pPr>
            <a:r>
              <a:rPr lang="ja-JP" altLang="en-US" sz="1100" dirty="0">
                <a:latin typeface="メイリオ" panose="020B0604030504040204" pitchFamily="50" charset="-128"/>
                <a:ea typeface="メイリオ" panose="020B0604030504040204" pitchFamily="50" charset="-128"/>
              </a:rPr>
              <a:t>　大阪港埋立事業は、企業の土地保有ニーズが多様化するなか、土地売却の先行きを確実に見通すことは難しい状況ですが、一定の土地売却収益及び土地賃貸料収益を確保しており、引き続き今後も、定期借地などの手法も取り入れ、多様化するニーズに応えることで土地の売却や賃貸を促進し、経営の健全化を図ってまいります。また、</a:t>
            </a:r>
            <a:r>
              <a:rPr lang="en-US" altLang="ja-JP" sz="1100" dirty="0">
                <a:latin typeface="メイリオ" panose="020B0604030504040204" pitchFamily="50" charset="-128"/>
                <a:ea typeface="メイリオ" panose="020B0604030504040204" pitchFamily="50" charset="-128"/>
              </a:rPr>
              <a:t>2025</a:t>
            </a:r>
            <a:r>
              <a:rPr lang="ja-JP" altLang="en-US" sz="1100" dirty="0">
                <a:latin typeface="メイリオ" panose="020B0604030504040204" pitchFamily="50" charset="-128"/>
                <a:ea typeface="メイリオ" panose="020B0604030504040204" pitchFamily="50" charset="-128"/>
              </a:rPr>
              <a:t>年日本万国博覧会の成功や夢洲におけるＩＲの開業に向けて、大阪港湾局としても積極的に取り組むことなどにより、さらなる臨海地域の活性化を図ってまいります。</a:t>
            </a:r>
          </a:p>
          <a:p>
            <a:pPr defTabSz="685800">
              <a:lnSpc>
                <a:spcPct val="150000"/>
              </a:lnSpc>
              <a:spcBef>
                <a:spcPts val="750"/>
              </a:spcBef>
            </a:pPr>
            <a:r>
              <a:rPr lang="ja-JP" altLang="en-US" sz="1100" dirty="0">
                <a:latin typeface="メイリオ" panose="020B0604030504040204" pitchFamily="50" charset="-128"/>
                <a:ea typeface="メイリオ" panose="020B0604030504040204" pitchFamily="50" charset="-128"/>
              </a:rPr>
              <a:t>　近年、円安とそれに伴う物価上昇、中国経済の減速や世界的な紛争の長期化などにより、大阪港の港勢は影響を受けておりますが、引き続き、国際コンテナ戦略港湾として、「集貨」「創貨」「競争力強化」の各施策を展開するとともに、大阪港湾局という組織の特性を活かし、コンテナやフェリーに強い大阪港とエネルギーや中古車に強い府営港湾が連携して、利用者ニーズに合った使いやすい港づくりを進めてまいります。</a:t>
            </a:r>
          </a:p>
          <a:p>
            <a:pPr defTabSz="685800">
              <a:lnSpc>
                <a:spcPct val="150000"/>
              </a:lnSpc>
              <a:spcBef>
                <a:spcPts val="750"/>
              </a:spcBef>
            </a:pPr>
            <a:r>
              <a:rPr lang="ja-JP" altLang="en-US" sz="1100" dirty="0">
                <a:latin typeface="メイリオ" panose="020B0604030504040204" pitchFamily="50" charset="-128"/>
                <a:ea typeface="メイリオ" panose="020B0604030504040204" pitchFamily="50" charset="-128"/>
              </a:rPr>
              <a:t>　港湾機能の強化や臨海部の活性化により、大阪都市圏・西日本を支える社会経済基盤として、大阪・関西経済のさらなる成長に貢献してまいりますので、今後とも関係各位のご支援ご協力を賜りますようお願い申し上げます。</a:t>
            </a:r>
          </a:p>
        </p:txBody>
      </p:sp>
      <p:sp>
        <p:nvSpPr>
          <p:cNvPr id="7" name="テキスト ボックス 6"/>
          <p:cNvSpPr txBox="1"/>
          <p:nvPr/>
        </p:nvSpPr>
        <p:spPr>
          <a:xfrm>
            <a:off x="287257" y="2196206"/>
            <a:ext cx="1476000" cy="365036"/>
          </a:xfrm>
          <a:prstGeom prst="rect">
            <a:avLst/>
          </a:prstGeom>
          <a:noFill/>
        </p:spPr>
        <p:txBody>
          <a:bodyPr wrap="square" rtlCol="0">
            <a:spAutoFit/>
          </a:bodyPr>
          <a:lstStyle/>
          <a:p>
            <a:pPr algn="ctr">
              <a:lnSpc>
                <a:spcPct val="150000"/>
              </a:lnSpc>
            </a:pPr>
            <a:r>
              <a:rPr lang="ja-JP" altLang="en-US" sz="1400" dirty="0">
                <a:latin typeface="HG行書体" panose="03000609000000000000" pitchFamily="65" charset="-128"/>
                <a:ea typeface="HG行書体" panose="03000609000000000000" pitchFamily="65" charset="-128"/>
              </a:rPr>
              <a:t>大阪港湾局長</a:t>
            </a:r>
            <a:endParaRPr lang="en-US" altLang="ja-JP" sz="1200" dirty="0">
              <a:latin typeface="HG行書体" panose="03000609000000000000" pitchFamily="65" charset="-128"/>
              <a:ea typeface="HG行書体" panose="03000609000000000000" pitchFamily="65" charset="-128"/>
            </a:endParaRPr>
          </a:p>
        </p:txBody>
      </p:sp>
      <p:sp>
        <p:nvSpPr>
          <p:cNvPr id="8" name="コンテンツ プレースホルダー 2"/>
          <p:cNvSpPr txBox="1">
            <a:spLocks/>
          </p:cNvSpPr>
          <p:nvPr/>
        </p:nvSpPr>
        <p:spPr>
          <a:xfrm>
            <a:off x="7107650" y="1865276"/>
            <a:ext cx="6857999" cy="901908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50000"/>
              </a:lnSpc>
              <a:buNone/>
            </a:pPr>
            <a:r>
              <a:rPr lang="ja-JP" altLang="en-US" sz="1100" dirty="0">
                <a:latin typeface="メイリオ" panose="020B0604030504040204" pitchFamily="50" charset="-128"/>
                <a:ea typeface="メイリオ" panose="020B0604030504040204" pitchFamily="50" charset="-128"/>
              </a:rPr>
              <a:t>　</a:t>
            </a:r>
            <a:endParaRPr lang="ja-JP" altLang="en-US" sz="1000" dirty="0">
              <a:latin typeface="メイリオ" panose="020B0604030504040204" pitchFamily="50" charset="-128"/>
              <a:ea typeface="メイリオ" panose="020B0604030504040204" pitchFamily="50" charset="-128"/>
            </a:endParaRPr>
          </a:p>
        </p:txBody>
      </p:sp>
      <p:sp>
        <p:nvSpPr>
          <p:cNvPr id="11"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2"/>
            </a:pPr>
            <a:r>
              <a:rPr lang="ja-JP" altLang="en-US" sz="1600" b="1" dirty="0">
                <a:latin typeface="メイリオ" panose="020B0604030504040204" pitchFamily="50" charset="-128"/>
                <a:ea typeface="メイリオ" panose="020B0604030504040204" pitchFamily="50" charset="-128"/>
              </a:rPr>
              <a:t>局長メッセージ</a:t>
            </a:r>
          </a:p>
        </p:txBody>
      </p:sp>
      <p:sp>
        <p:nvSpPr>
          <p:cNvPr id="13" name="テキスト ボックス 12"/>
          <p:cNvSpPr txBox="1"/>
          <p:nvPr/>
        </p:nvSpPr>
        <p:spPr>
          <a:xfrm>
            <a:off x="0" y="9654000"/>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３</a:t>
            </a:r>
          </a:p>
        </p:txBody>
      </p:sp>
      <p:sp>
        <p:nvSpPr>
          <p:cNvPr id="9" name="テキスト ボックス 8"/>
          <p:cNvSpPr txBox="1"/>
          <p:nvPr/>
        </p:nvSpPr>
        <p:spPr>
          <a:xfrm>
            <a:off x="282998" y="2399546"/>
            <a:ext cx="1476000" cy="507831"/>
          </a:xfrm>
          <a:prstGeom prst="rect">
            <a:avLst/>
          </a:prstGeom>
          <a:noFill/>
        </p:spPr>
        <p:txBody>
          <a:bodyPr wrap="square" rtlCol="0">
            <a:spAutoFit/>
          </a:bodyPr>
          <a:lstStyle/>
          <a:p>
            <a:pPr algn="ctr">
              <a:lnSpc>
                <a:spcPct val="150000"/>
              </a:lnSpc>
            </a:pPr>
            <a:r>
              <a:rPr lang="ja-JP" altLang="en-US" sz="1800" dirty="0">
                <a:latin typeface="HG行書体" panose="03000609000000000000" pitchFamily="65" charset="-128"/>
                <a:ea typeface="HG行書体" panose="03000609000000000000" pitchFamily="65" charset="-128"/>
              </a:rPr>
              <a:t>丸山　順也</a:t>
            </a:r>
            <a:endParaRPr lang="ja-JP" altLang="ja-JP" sz="1800" dirty="0">
              <a:latin typeface="HG行書体" panose="03000609000000000000" pitchFamily="65" charset="-128"/>
              <a:ea typeface="HG行書体" panose="03000609000000000000" pitchFamily="65" charset="-128"/>
            </a:endParaRPr>
          </a:p>
        </p:txBody>
      </p:sp>
      <p:pic>
        <p:nvPicPr>
          <p:cNvPr id="2" name="図 1">
            <a:extLst>
              <a:ext uri="{FF2B5EF4-FFF2-40B4-BE49-F238E27FC236}">
                <a16:creationId xmlns:a16="http://schemas.microsoft.com/office/drawing/2014/main" id="{8C1D1498-2D33-3442-0661-282C7757225B}"/>
              </a:ext>
            </a:extLst>
          </p:cNvPr>
          <p:cNvPicPr>
            <a:picLocks noChangeAspect="1"/>
          </p:cNvPicPr>
          <p:nvPr/>
        </p:nvPicPr>
        <p:blipFill>
          <a:blip r:embed="rId3"/>
          <a:stretch>
            <a:fillRect/>
          </a:stretch>
        </p:blipFill>
        <p:spPr>
          <a:xfrm>
            <a:off x="242840" y="498711"/>
            <a:ext cx="1516158" cy="1616400"/>
          </a:xfrm>
          <a:prstGeom prst="rect">
            <a:avLst/>
          </a:prstGeom>
        </p:spPr>
      </p:pic>
      <p:sp>
        <p:nvSpPr>
          <p:cNvPr id="3" name="テキスト ボックス 2">
            <a:extLst>
              <a:ext uri="{FF2B5EF4-FFF2-40B4-BE49-F238E27FC236}">
                <a16:creationId xmlns:a16="http://schemas.microsoft.com/office/drawing/2014/main" id="{CDCBB539-8B92-5422-7C46-AD6151E8A4A2}"/>
              </a:ext>
            </a:extLst>
          </p:cNvPr>
          <p:cNvSpPr txBox="1"/>
          <p:nvPr/>
        </p:nvSpPr>
        <p:spPr>
          <a:xfrm>
            <a:off x="1929850" y="503111"/>
            <a:ext cx="4930279" cy="2459006"/>
          </a:xfrm>
          <a:prstGeom prst="rect">
            <a:avLst/>
          </a:prstGeom>
          <a:noFill/>
        </p:spPr>
        <p:txBody>
          <a:bodyPr wrap="square" rtlCol="0">
            <a:spAutoFit/>
          </a:bodyPr>
          <a:lstStyle/>
          <a:p>
            <a:pPr defTabSz="685800">
              <a:lnSpc>
                <a:spcPct val="150000"/>
              </a:lnSpc>
              <a:spcBef>
                <a:spcPts val="750"/>
              </a:spcBef>
            </a:pPr>
            <a:r>
              <a:rPr lang="ja-JP" altLang="en-US" sz="1100" dirty="0">
                <a:latin typeface="メイリオ" panose="020B0604030504040204" pitchFamily="50" charset="-128"/>
                <a:ea typeface="メイリオ" panose="020B0604030504040204" pitchFamily="50" charset="-128"/>
              </a:rPr>
              <a:t>　大阪港は慶応４（</a:t>
            </a:r>
            <a:r>
              <a:rPr lang="en-US" altLang="ja-JP" sz="1100" dirty="0">
                <a:latin typeface="メイリオ" panose="020B0604030504040204" pitchFamily="50" charset="-128"/>
                <a:ea typeface="メイリオ" panose="020B0604030504040204" pitchFamily="50" charset="-128"/>
              </a:rPr>
              <a:t>1868</a:t>
            </a:r>
            <a:r>
              <a:rPr lang="ja-JP" altLang="en-US" sz="1100" dirty="0">
                <a:latin typeface="メイリオ" panose="020B0604030504040204" pitchFamily="50" charset="-128"/>
                <a:ea typeface="メイリオ" panose="020B0604030504040204" pitchFamily="50" charset="-128"/>
              </a:rPr>
              <a:t>）年７月</a:t>
            </a:r>
            <a:r>
              <a:rPr lang="en-US" altLang="ja-JP" sz="1100" dirty="0">
                <a:latin typeface="メイリオ" panose="020B0604030504040204" pitchFamily="50" charset="-128"/>
                <a:ea typeface="メイリオ" panose="020B0604030504040204" pitchFamily="50" charset="-128"/>
              </a:rPr>
              <a:t>15</a:t>
            </a:r>
            <a:r>
              <a:rPr lang="ja-JP" altLang="en-US" sz="1100" dirty="0">
                <a:latin typeface="メイリオ" panose="020B0604030504040204" pitchFamily="50" charset="-128"/>
                <a:ea typeface="メイリオ" panose="020B0604030504040204" pitchFamily="50" charset="-128"/>
              </a:rPr>
              <a:t>日に開港し、昭和</a:t>
            </a:r>
            <a:r>
              <a:rPr lang="en-US" altLang="ja-JP" sz="1100" dirty="0">
                <a:latin typeface="メイリオ" panose="020B0604030504040204" pitchFamily="50" charset="-128"/>
                <a:ea typeface="メイリオ" panose="020B0604030504040204" pitchFamily="50" charset="-128"/>
              </a:rPr>
              <a:t>27</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1952</a:t>
            </a:r>
            <a:r>
              <a:rPr lang="ja-JP" altLang="en-US" sz="1100" dirty="0">
                <a:latin typeface="メイリオ" panose="020B0604030504040204" pitchFamily="50" charset="-128"/>
                <a:ea typeface="メイリオ" panose="020B0604030504040204" pitchFamily="50" charset="-128"/>
              </a:rPr>
              <a:t>）年１月から大阪市が大阪港の港湾管理者として、港湾施設の整備や埋立事業により、物流機能の強化や臨海地域の活性化を図り、大阪・関西経済の発展と豊かで安定した市民生活を支えるとともに、防災・減災機能の充実等の取り組みにより、市民の生命・財産を災害から守り、安全で使いやすい港づくりを進めてまいりました。</a:t>
            </a:r>
            <a:endParaRPr lang="en-US" altLang="ja-JP" sz="1100" dirty="0">
              <a:latin typeface="メイリオ" panose="020B0604030504040204" pitchFamily="50" charset="-128"/>
              <a:ea typeface="メイリオ" panose="020B0604030504040204" pitchFamily="50" charset="-128"/>
            </a:endParaRPr>
          </a:p>
          <a:p>
            <a:pPr defTabSz="685800">
              <a:lnSpc>
                <a:spcPct val="150000"/>
              </a:lnSpc>
              <a:spcBef>
                <a:spcPts val="750"/>
              </a:spcBef>
            </a:pPr>
            <a:r>
              <a:rPr lang="ja-JP" altLang="en-US" sz="1100" dirty="0">
                <a:latin typeface="メイリオ" panose="020B0604030504040204" pitchFamily="50" charset="-128"/>
                <a:ea typeface="メイリオ" panose="020B0604030504040204" pitchFamily="50" charset="-128"/>
              </a:rPr>
              <a:t>　大阪市の港湾事業は、岸壁、防波堤等の港湾施設や臨港道路・緑地の整備、高潮対策及び廃棄物埋立処分場などを所管する一般会計と、荷役機械や上屋倉庫を整備し運営する港湾施設提供事業及び埋立地を造成し売却す</a:t>
            </a:r>
          </a:p>
        </p:txBody>
      </p:sp>
    </p:spTree>
    <p:extLst>
      <p:ext uri="{BB962C8B-B14F-4D97-AF65-F5344CB8AC3E}">
        <p14:creationId xmlns:p14="http://schemas.microsoft.com/office/powerpoint/2010/main" val="50878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E5409A3-270A-B450-65C4-C7D3BD31CF43}"/>
              </a:ext>
            </a:extLst>
          </p:cNvPr>
          <p:cNvSpPr txBox="1"/>
          <p:nvPr/>
        </p:nvSpPr>
        <p:spPr>
          <a:xfrm>
            <a:off x="11929" y="366480"/>
            <a:ext cx="6976943" cy="784830"/>
          </a:xfrm>
          <a:prstGeom prst="rect">
            <a:avLst/>
          </a:prstGeom>
          <a:noFill/>
        </p:spPr>
        <p:txBody>
          <a:bodyPr wrap="square" rtlCol="0">
            <a:spAutoFit/>
          </a:bodyPr>
          <a:lstStyle/>
          <a:p>
            <a:pPr>
              <a:lnSpc>
                <a:spcPct val="150000"/>
              </a:lnSpc>
            </a:pPr>
            <a:r>
              <a:rPr lang="ja-JP" altLang="en-US" sz="1600" b="1" dirty="0">
                <a:latin typeface="メイリオ" panose="020B0604030504040204" pitchFamily="50" charset="-128"/>
                <a:ea typeface="メイリオ" panose="020B0604030504040204" pitchFamily="50" charset="-128"/>
              </a:rPr>
              <a:t>令和５年度決算状況</a:t>
            </a:r>
            <a:endParaRPr lang="en-US" altLang="ja-JP" sz="1600" b="1" dirty="0">
              <a:latin typeface="メイリオ" panose="020B0604030504040204" pitchFamily="50" charset="-128"/>
              <a:ea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rPr>
              <a:t>　</a:t>
            </a:r>
            <a:r>
              <a:rPr lang="en-US" altLang="ja-JP" sz="1300" b="1" dirty="0">
                <a:solidFill>
                  <a:srgbClr val="FF0000"/>
                </a:solidFill>
                <a:latin typeface="メイリオ" panose="020B0604030504040204" pitchFamily="50" charset="-128"/>
                <a:ea typeface="メイリオ" panose="020B0604030504040204" pitchFamily="50" charset="-128"/>
              </a:rPr>
              <a:t>※</a:t>
            </a:r>
            <a:r>
              <a:rPr lang="ja-JP" altLang="en-US" sz="1300" b="1" dirty="0">
                <a:solidFill>
                  <a:srgbClr val="FF0000"/>
                </a:solidFill>
                <a:latin typeface="メイリオ" panose="020B0604030504040204" pitchFamily="50" charset="-128"/>
                <a:ea typeface="メイリオ" panose="020B0604030504040204" pitchFamily="50" charset="-128"/>
              </a:rPr>
              <a:t>港湾施設提供事業と大阪港埋立事業との間での会計内取引の金額を消去しています。</a:t>
            </a:r>
          </a:p>
        </p:txBody>
      </p:sp>
      <p:pic>
        <p:nvPicPr>
          <p:cNvPr id="2" name="図 1">
            <a:extLst>
              <a:ext uri="{FF2B5EF4-FFF2-40B4-BE49-F238E27FC236}">
                <a16:creationId xmlns:a16="http://schemas.microsoft.com/office/drawing/2014/main" id="{7DB7F561-CB9A-153F-8617-24D0021C3F21}"/>
              </a:ext>
            </a:extLst>
          </p:cNvPr>
          <p:cNvPicPr>
            <a:picLocks noChangeAspect="1"/>
          </p:cNvPicPr>
          <p:nvPr/>
        </p:nvPicPr>
        <p:blipFill>
          <a:blip r:embed="rId2"/>
          <a:stretch>
            <a:fillRect/>
          </a:stretch>
        </p:blipFill>
        <p:spPr>
          <a:xfrm>
            <a:off x="3500400" y="1122545"/>
            <a:ext cx="3216103" cy="4869366"/>
          </a:xfrm>
          <a:prstGeom prst="rect">
            <a:avLst/>
          </a:prstGeom>
        </p:spPr>
      </p:pic>
      <p:pic>
        <p:nvPicPr>
          <p:cNvPr id="9" name="図 8">
            <a:extLst>
              <a:ext uri="{FF2B5EF4-FFF2-40B4-BE49-F238E27FC236}">
                <a16:creationId xmlns:a16="http://schemas.microsoft.com/office/drawing/2014/main" id="{077FC166-C911-804F-C295-D6C345F98321}"/>
              </a:ext>
            </a:extLst>
          </p:cNvPr>
          <p:cNvPicPr>
            <a:picLocks noChangeAspect="1"/>
          </p:cNvPicPr>
          <p:nvPr/>
        </p:nvPicPr>
        <p:blipFill>
          <a:blip r:embed="rId3"/>
          <a:stretch>
            <a:fillRect/>
          </a:stretch>
        </p:blipFill>
        <p:spPr>
          <a:xfrm>
            <a:off x="245534" y="1087391"/>
            <a:ext cx="3183336" cy="4549348"/>
          </a:xfrm>
          <a:prstGeom prst="rect">
            <a:avLst/>
          </a:prstGeom>
        </p:spPr>
      </p:pic>
      <p:pic>
        <p:nvPicPr>
          <p:cNvPr id="6" name="図 5">
            <a:extLst>
              <a:ext uri="{FF2B5EF4-FFF2-40B4-BE49-F238E27FC236}">
                <a16:creationId xmlns:a16="http://schemas.microsoft.com/office/drawing/2014/main" id="{AC07307A-E7EE-53C4-557B-E0E7DFA1167B}"/>
              </a:ext>
            </a:extLst>
          </p:cNvPr>
          <p:cNvPicPr>
            <a:picLocks noChangeAspect="1"/>
          </p:cNvPicPr>
          <p:nvPr/>
        </p:nvPicPr>
        <p:blipFill>
          <a:blip r:embed="rId4"/>
          <a:stretch>
            <a:fillRect/>
          </a:stretch>
        </p:blipFill>
        <p:spPr>
          <a:xfrm>
            <a:off x="245533" y="5738926"/>
            <a:ext cx="6509738" cy="1504249"/>
          </a:xfrm>
          <a:prstGeom prst="rect">
            <a:avLst/>
          </a:prstGeom>
        </p:spPr>
      </p:pic>
      <p:sp>
        <p:nvSpPr>
          <p:cNvPr id="4" name="テキスト ボックス 3"/>
          <p:cNvSpPr txBox="1"/>
          <p:nvPr/>
        </p:nvSpPr>
        <p:spPr>
          <a:xfrm>
            <a:off x="136176" y="7670653"/>
            <a:ext cx="6585388" cy="615553"/>
          </a:xfrm>
          <a:prstGeom prst="rect">
            <a:avLst/>
          </a:prstGeom>
          <a:noFill/>
        </p:spPr>
        <p:txBody>
          <a:bodyPr wrap="square" rtlCol="0">
            <a:spAutoFit/>
          </a:bodyPr>
          <a:lstStyle/>
          <a:p>
            <a:r>
              <a:rPr lang="ja-JP" altLang="en-US" sz="1400" b="1" dirty="0">
                <a:solidFill>
                  <a:srgbClr val="0070C0"/>
                </a:solidFill>
                <a:latin typeface="メイリオ" panose="020B0604030504040204" pitchFamily="50" charset="-128"/>
                <a:ea typeface="メイリオ" panose="020B0604030504040204" pitchFamily="50" charset="-128"/>
              </a:rPr>
              <a:t>港湾施設提供事業</a:t>
            </a:r>
            <a:endParaRPr lang="en-US" altLang="ja-JP" sz="1400" b="1" dirty="0">
              <a:solidFill>
                <a:srgbClr val="0070C0"/>
              </a:solidFill>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港湾機能を効率的に発揮させるために必要な埠頭用地、上屋、荷役機械等を整備しています。</a:t>
            </a:r>
          </a:p>
        </p:txBody>
      </p:sp>
      <p:sp>
        <p:nvSpPr>
          <p:cNvPr id="5" name="テキスト ボックス 4"/>
          <p:cNvSpPr txBox="1"/>
          <p:nvPr/>
        </p:nvSpPr>
        <p:spPr>
          <a:xfrm>
            <a:off x="136176" y="8490581"/>
            <a:ext cx="6585387" cy="615553"/>
          </a:xfrm>
          <a:prstGeom prst="rect">
            <a:avLst/>
          </a:prstGeom>
          <a:noFill/>
        </p:spPr>
        <p:txBody>
          <a:bodyPr wrap="square" rtlCol="0">
            <a:spAutoFit/>
          </a:bodyPr>
          <a:lstStyle/>
          <a:p>
            <a:r>
              <a:rPr lang="ja-JP" altLang="en-US" sz="1400" b="1" dirty="0">
                <a:solidFill>
                  <a:srgbClr val="0070C0"/>
                </a:solidFill>
                <a:latin typeface="メイリオ" panose="020B0604030504040204" pitchFamily="50" charset="-128"/>
                <a:ea typeface="メイリオ" panose="020B0604030504040204" pitchFamily="50" charset="-128"/>
              </a:rPr>
              <a:t>大阪港埋立事業</a:t>
            </a:r>
            <a:endParaRPr lang="en-US" altLang="ja-JP" sz="1400" b="1" dirty="0">
              <a:solidFill>
                <a:srgbClr val="0070C0"/>
              </a:solidFill>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流通施設用地や保管施設用地等物流の効率化に資するものや都市機能用地等を造成しています。</a:t>
            </a:r>
          </a:p>
        </p:txBody>
      </p:sp>
      <p:sp>
        <p:nvSpPr>
          <p:cNvPr id="11"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fontScale="92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3"/>
            </a:pPr>
            <a:r>
              <a:rPr lang="ja-JP" altLang="en-US" sz="1600" b="1" dirty="0">
                <a:latin typeface="メイリオ" panose="020B0604030504040204" pitchFamily="50" charset="-128"/>
                <a:ea typeface="メイリオ" panose="020B0604030504040204" pitchFamily="50" charset="-128"/>
              </a:rPr>
              <a:t>港営事業会計について</a:t>
            </a:r>
          </a:p>
        </p:txBody>
      </p:sp>
      <p:sp>
        <p:nvSpPr>
          <p:cNvPr id="12" name="テキスト ボックス 11"/>
          <p:cNvSpPr txBox="1"/>
          <p:nvPr/>
        </p:nvSpPr>
        <p:spPr>
          <a:xfrm>
            <a:off x="6534000"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４</a:t>
            </a:r>
          </a:p>
        </p:txBody>
      </p:sp>
      <p:cxnSp>
        <p:nvCxnSpPr>
          <p:cNvPr id="8" name="直線コネクタ 7"/>
          <p:cNvCxnSpPr/>
          <p:nvPr/>
        </p:nvCxnSpPr>
        <p:spPr>
          <a:xfrm>
            <a:off x="1703233" y="7805155"/>
            <a:ext cx="4912145"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529053" y="8618556"/>
            <a:ext cx="5123171"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3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E5A0549-AFEA-C14F-41C7-4D051952D220}"/>
              </a:ext>
            </a:extLst>
          </p:cNvPr>
          <p:cNvPicPr>
            <a:picLocks noChangeAspect="1"/>
          </p:cNvPicPr>
          <p:nvPr/>
        </p:nvPicPr>
        <p:blipFill>
          <a:blip r:embed="rId2"/>
          <a:stretch>
            <a:fillRect/>
          </a:stretch>
        </p:blipFill>
        <p:spPr>
          <a:xfrm>
            <a:off x="406399" y="2209908"/>
            <a:ext cx="2721195" cy="2847079"/>
          </a:xfrm>
          <a:prstGeom prst="rect">
            <a:avLst/>
          </a:prstGeom>
        </p:spPr>
      </p:pic>
      <p:pic>
        <p:nvPicPr>
          <p:cNvPr id="9" name="図 8">
            <a:extLst>
              <a:ext uri="{FF2B5EF4-FFF2-40B4-BE49-F238E27FC236}">
                <a16:creationId xmlns:a16="http://schemas.microsoft.com/office/drawing/2014/main" id="{6EC74311-5F34-5862-E54C-D180554D607A}"/>
              </a:ext>
            </a:extLst>
          </p:cNvPr>
          <p:cNvPicPr>
            <a:picLocks noChangeAspect="1"/>
          </p:cNvPicPr>
          <p:nvPr/>
        </p:nvPicPr>
        <p:blipFill>
          <a:blip r:embed="rId3"/>
          <a:stretch>
            <a:fillRect/>
          </a:stretch>
        </p:blipFill>
        <p:spPr>
          <a:xfrm>
            <a:off x="3127595" y="2321839"/>
            <a:ext cx="3676207" cy="2676376"/>
          </a:xfrm>
          <a:prstGeom prst="rect">
            <a:avLst/>
          </a:prstGeom>
        </p:spPr>
      </p:pic>
      <p:sp>
        <p:nvSpPr>
          <p:cNvPr id="2" name="タイトル 1"/>
          <p:cNvSpPr>
            <a:spLocks noGrp="1"/>
          </p:cNvSpPr>
          <p:nvPr>
            <p:ph type="title"/>
          </p:nvPr>
        </p:nvSpPr>
        <p:spPr>
          <a:xfrm>
            <a:off x="4" y="353142"/>
            <a:ext cx="5915025" cy="503953"/>
          </a:xfrm>
        </p:spPr>
        <p:txBody>
          <a:bodyPr>
            <a:normAutofit/>
          </a:bodyPr>
          <a:lstStyle/>
          <a:p>
            <a:pPr marL="342900" indent="-342900">
              <a:buFont typeface="+mj-ea"/>
              <a:buAutoNum type="circleNumDbPlain"/>
            </a:pPr>
            <a:r>
              <a:rPr lang="ja-JP" altLang="en-US" sz="1600" b="1" dirty="0">
                <a:latin typeface="メイリオ" panose="020B0604030504040204" pitchFamily="50" charset="-128"/>
                <a:ea typeface="メイリオ" panose="020B0604030504040204" pitchFamily="50" charset="-128"/>
              </a:rPr>
              <a:t>港湾施設提供事業</a:t>
            </a:r>
          </a:p>
        </p:txBody>
      </p:sp>
      <p:sp>
        <p:nvSpPr>
          <p:cNvPr id="3" name="コンテンツ プレースホルダー 2"/>
          <p:cNvSpPr>
            <a:spLocks noGrp="1"/>
          </p:cNvSpPr>
          <p:nvPr>
            <p:ph idx="1"/>
          </p:nvPr>
        </p:nvSpPr>
        <p:spPr>
          <a:xfrm>
            <a:off x="-2" y="5140451"/>
            <a:ext cx="4877105" cy="1139428"/>
          </a:xfrm>
        </p:spPr>
        <p:txBody>
          <a:bodyPr>
            <a:normAutofit/>
          </a:bodyPr>
          <a:lstStyle/>
          <a:p>
            <a:pPr marL="0" indent="0">
              <a:lnSpc>
                <a:spcPct val="120000"/>
              </a:lnSpc>
              <a:buNone/>
            </a:pPr>
            <a:r>
              <a:rPr lang="ja-JP" altLang="en-US" sz="1200" b="1" dirty="0">
                <a:solidFill>
                  <a:srgbClr val="0070C0"/>
                </a:solidFill>
                <a:latin typeface="メイリオ" panose="020B0604030504040204" pitchFamily="50" charset="-128"/>
                <a:ea typeface="メイリオ" panose="020B0604030504040204" pitchFamily="50" charset="-128"/>
              </a:rPr>
              <a:t>荷役機械事業</a:t>
            </a:r>
            <a:endParaRPr lang="en-US" altLang="ja-JP" sz="1200" b="1" dirty="0">
              <a:solidFill>
                <a:srgbClr val="0070C0"/>
              </a:solidFill>
              <a:latin typeface="メイリオ" panose="020B0604030504040204" pitchFamily="50" charset="-128"/>
              <a:ea typeface="メイリオ" panose="020B0604030504040204" pitchFamily="50" charset="-128"/>
            </a:endParaRPr>
          </a:p>
          <a:p>
            <a:pPr marL="342880" lvl="1" indent="0">
              <a:lnSpc>
                <a:spcPct val="150000"/>
              </a:lnSpc>
              <a:buNone/>
            </a:pPr>
            <a:r>
              <a:rPr lang="ja-JP" altLang="en-US" sz="1100" dirty="0">
                <a:latin typeface="メイリオ" panose="020B0604030504040204" pitchFamily="50" charset="-128"/>
                <a:ea typeface="メイリオ" panose="020B0604030504040204" pitchFamily="50" charset="-128"/>
              </a:rPr>
              <a:t>　岸壁に、貨物の積み降ろしを行う荷役機械を設置し、利用者の用に供しており、公共外貿多目的埠頭Ｃー６・７にコンテナ荷役のためのガントリークレーンを計２基設置しています。</a:t>
            </a:r>
          </a:p>
        </p:txBody>
      </p:sp>
      <p:sp>
        <p:nvSpPr>
          <p:cNvPr id="4" name="コンテンツ プレースホルダー 2"/>
          <p:cNvSpPr txBox="1">
            <a:spLocks noChangeAspect="1"/>
          </p:cNvSpPr>
          <p:nvPr/>
        </p:nvSpPr>
        <p:spPr>
          <a:xfrm>
            <a:off x="0" y="6466160"/>
            <a:ext cx="4972050" cy="367679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200" b="1" dirty="0">
                <a:solidFill>
                  <a:srgbClr val="0070C0"/>
                </a:solidFill>
                <a:latin typeface="メイリオ" panose="020B0604030504040204" pitchFamily="50" charset="-128"/>
                <a:ea typeface="メイリオ" panose="020B0604030504040204" pitchFamily="50" charset="-128"/>
              </a:rPr>
              <a:t>上屋倉庫事業</a:t>
            </a:r>
            <a:endParaRPr lang="en-US" altLang="ja-JP" sz="1200" b="1" dirty="0">
              <a:solidFill>
                <a:srgbClr val="0070C0"/>
              </a:solidFill>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05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上屋・附設事務所・貯炭場・荷さばき地等を有し、利用者の用に供することで、民間の倉庫事業などとともに、大阪港の荷さばき・保管業務の一翼を担っています。</a:t>
            </a:r>
            <a:endParaRPr lang="en-US" altLang="ja-JP" sz="1100" dirty="0">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100" dirty="0">
                <a:latin typeface="メイリオ" panose="020B0604030504040204" pitchFamily="50" charset="-128"/>
                <a:ea typeface="メイリオ" panose="020B0604030504040204" pitchFamily="50" charset="-128"/>
              </a:rPr>
              <a:t>　上屋とは、岸壁または、物揚場に面した水際第一線に設置され、輸出入貨物の荷さばきと一時的保管を行うところです。港営事業会計所管の上屋には、一般上屋をはじめ青果物上屋、船客上屋があります。</a:t>
            </a:r>
            <a:endParaRPr lang="en-US" altLang="ja-JP" sz="1100" dirty="0">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100" dirty="0">
                <a:latin typeface="メイリオ" panose="020B0604030504040204" pitchFamily="50" charset="-128"/>
                <a:ea typeface="メイリオ" panose="020B0604030504040204" pitchFamily="50" charset="-128"/>
              </a:rPr>
              <a:t>　附設事務所は、貨物の受け渡し業務の確認等を行うところで、上屋に付属したものと荷さばき地に単独で設置されているものがあります。</a:t>
            </a:r>
            <a:endParaRPr lang="en-US" altLang="ja-JP" sz="1100" dirty="0">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100" dirty="0">
                <a:latin typeface="メイリオ" panose="020B0604030504040204" pitchFamily="50" charset="-128"/>
                <a:ea typeface="メイリオ" panose="020B0604030504040204" pitchFamily="50" charset="-128"/>
              </a:rPr>
              <a:t>　貯炭場は、石炭を一時的に保管するところです。</a:t>
            </a:r>
            <a:endParaRPr lang="en-US" altLang="ja-JP" sz="1100" dirty="0">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100" dirty="0">
                <a:latin typeface="メイリオ" panose="020B0604030504040204" pitchFamily="50" charset="-128"/>
                <a:ea typeface="メイリオ" panose="020B0604030504040204" pitchFamily="50" charset="-128"/>
              </a:rPr>
              <a:t>　荷さばき地は、岸壁及び物揚場の背後にあり、貨物の荷さばきを行うところです。</a:t>
            </a:r>
            <a:endParaRPr lang="en-US" altLang="ja-JP" sz="11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204029" y="1055618"/>
            <a:ext cx="2838450" cy="1046440"/>
          </a:xfrm>
          <a:prstGeom prst="rect">
            <a:avLst/>
          </a:prstGeom>
          <a:noFill/>
        </p:spPr>
        <p:txBody>
          <a:bodyPr wrap="square" rtlCol="0">
            <a:spAutoFit/>
          </a:bodyPr>
          <a:lstStyle/>
          <a:p>
            <a:r>
              <a:rPr lang="ja-JP" altLang="en-US" sz="1600" b="1" dirty="0">
                <a:solidFill>
                  <a:srgbClr val="0070C0"/>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営業収益</a:t>
            </a:r>
            <a:r>
              <a:rPr lang="ja-JP" altLang="en-US" sz="1200" dirty="0">
                <a:latin typeface="メイリオ" panose="020B0604030504040204" pitchFamily="50" charset="-128"/>
                <a:ea typeface="メイリオ" panose="020B0604030504040204" pitchFamily="50" charset="-128"/>
              </a:rPr>
              <a:t>（令和５年度決算）</a:t>
            </a:r>
            <a:endParaRPr lang="en-US" altLang="ja-JP" sz="12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lvl="1"/>
            <a:r>
              <a:rPr lang="ja-JP" altLang="en-US" sz="2400" b="1" dirty="0">
                <a:solidFill>
                  <a:srgbClr val="0070C0"/>
                </a:solidFill>
                <a:latin typeface="メイリオ" panose="020B0604030504040204" pitchFamily="50" charset="-128"/>
                <a:ea typeface="メイリオ" panose="020B0604030504040204" pitchFamily="50" charset="-128"/>
              </a:rPr>
              <a:t>　</a:t>
            </a:r>
            <a:r>
              <a:rPr lang="en-US" altLang="ja-JP" sz="2400" b="1" dirty="0">
                <a:solidFill>
                  <a:srgbClr val="0070C0"/>
                </a:solidFill>
                <a:latin typeface="メイリオ" panose="020B0604030504040204" pitchFamily="50" charset="-128"/>
                <a:ea typeface="メイリオ" panose="020B0604030504040204" pitchFamily="50" charset="-128"/>
              </a:rPr>
              <a:t>46</a:t>
            </a:r>
            <a:r>
              <a:rPr lang="ja-JP" altLang="en-US" sz="2400" b="1" dirty="0">
                <a:solidFill>
                  <a:srgbClr val="0070C0"/>
                </a:solidFill>
                <a:latin typeface="メイリオ" panose="020B0604030504040204" pitchFamily="50" charset="-128"/>
                <a:ea typeface="メイリオ" panose="020B0604030504040204" pitchFamily="50" charset="-128"/>
              </a:rPr>
              <a:t>億</a:t>
            </a:r>
            <a:r>
              <a:rPr lang="ja-JP" altLang="en-US" sz="1400" b="1" dirty="0">
                <a:solidFill>
                  <a:srgbClr val="0070C0"/>
                </a:solidFill>
                <a:latin typeface="メイリオ" panose="020B0604030504040204" pitchFamily="50" charset="-128"/>
                <a:ea typeface="メイリオ" panose="020B0604030504040204" pitchFamily="50" charset="-128"/>
              </a:rPr>
              <a:t>円</a:t>
            </a:r>
            <a:endParaRPr lang="en-US" altLang="ja-JP" sz="1400" b="1" dirty="0">
              <a:solidFill>
                <a:srgbClr val="0070C0"/>
              </a:solidFill>
              <a:latin typeface="メイリオ" panose="020B0604030504040204" pitchFamily="50" charset="-128"/>
              <a:ea typeface="メイリオ" panose="020B0604030504040204" pitchFamily="50" charset="-128"/>
            </a:endParaRPr>
          </a:p>
          <a:p>
            <a:pPr algn="r"/>
            <a:r>
              <a:rPr lang="ja-JP" altLang="en-US" sz="1400" dirty="0">
                <a:latin typeface="メイリオ" panose="020B0604030504040204" pitchFamily="50" charset="-128"/>
                <a:ea typeface="メイリオ" panose="020B0604030504040204" pitchFamily="50" charset="-128"/>
              </a:rPr>
              <a:t>（前年度比△</a:t>
            </a:r>
            <a:r>
              <a:rPr lang="en-US" altLang="ja-JP" sz="1400" dirty="0">
                <a:latin typeface="メイリオ" panose="020B0604030504040204" pitchFamily="50" charset="-128"/>
                <a:ea typeface="メイリオ" panose="020B0604030504040204" pitchFamily="50" charset="-128"/>
              </a:rPr>
              <a:t>6,400</a:t>
            </a:r>
            <a:r>
              <a:rPr lang="ja-JP" altLang="en-US" sz="1400" dirty="0">
                <a:latin typeface="メイリオ" panose="020B0604030504040204" pitchFamily="50" charset="-128"/>
                <a:ea typeface="メイリオ" panose="020B0604030504040204" pitchFamily="50" charset="-128"/>
              </a:rPr>
              <a:t>万円）</a:t>
            </a:r>
          </a:p>
        </p:txBody>
      </p:sp>
      <p:sp>
        <p:nvSpPr>
          <p:cNvPr id="8" name="テキスト ボックス 7"/>
          <p:cNvSpPr txBox="1"/>
          <p:nvPr/>
        </p:nvSpPr>
        <p:spPr>
          <a:xfrm>
            <a:off x="3457878" y="1058706"/>
            <a:ext cx="2838450" cy="1046440"/>
          </a:xfrm>
          <a:prstGeom prst="rect">
            <a:avLst/>
          </a:prstGeom>
          <a:noFill/>
        </p:spPr>
        <p:txBody>
          <a:bodyPr wrap="square" rtlCol="0">
            <a:spAutoFit/>
          </a:bodyPr>
          <a:lstStyle/>
          <a:p>
            <a:r>
              <a:rPr lang="ja-JP" altLang="en-US" sz="1600" b="1" dirty="0">
                <a:solidFill>
                  <a:srgbClr val="0070C0"/>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営業損益</a:t>
            </a:r>
            <a:r>
              <a:rPr lang="ja-JP" altLang="en-US" sz="1200" dirty="0">
                <a:latin typeface="メイリオ" panose="020B0604030504040204" pitchFamily="50" charset="-128"/>
                <a:ea typeface="メイリオ" panose="020B0604030504040204" pitchFamily="50" charset="-128"/>
              </a:rPr>
              <a:t>（令和５年度決算）</a:t>
            </a:r>
            <a:endParaRPr lang="en-US" altLang="ja-JP" sz="12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lvl="1"/>
            <a:r>
              <a:rPr lang="ja-JP" altLang="en-US" sz="2400" b="1" dirty="0">
                <a:solidFill>
                  <a:srgbClr val="0070C0"/>
                </a:solidFill>
                <a:latin typeface="メイリオ" panose="020B0604030504040204" pitchFamily="50" charset="-128"/>
                <a:ea typeface="メイリオ" panose="020B0604030504040204" pitchFamily="50" charset="-128"/>
              </a:rPr>
              <a:t>　</a:t>
            </a:r>
            <a:r>
              <a:rPr lang="en-US" altLang="ja-JP" sz="2400" b="1" dirty="0">
                <a:solidFill>
                  <a:srgbClr val="0070C0"/>
                </a:solidFill>
                <a:latin typeface="メイリオ" panose="020B0604030504040204" pitchFamily="50" charset="-128"/>
                <a:ea typeface="メイリオ" panose="020B0604030504040204" pitchFamily="50" charset="-128"/>
              </a:rPr>
              <a:t>11</a:t>
            </a:r>
            <a:r>
              <a:rPr lang="ja-JP" altLang="en-US" sz="2400" b="1" dirty="0">
                <a:solidFill>
                  <a:srgbClr val="0070C0"/>
                </a:solidFill>
                <a:latin typeface="メイリオ" panose="020B0604030504040204" pitchFamily="50" charset="-128"/>
                <a:ea typeface="メイリオ" panose="020B0604030504040204" pitchFamily="50" charset="-128"/>
              </a:rPr>
              <a:t>億</a:t>
            </a:r>
            <a:r>
              <a:rPr lang="en-US" altLang="ja-JP" sz="2400" b="1" dirty="0">
                <a:solidFill>
                  <a:srgbClr val="0070C0"/>
                </a:solidFill>
                <a:latin typeface="メイリオ" panose="020B0604030504040204" pitchFamily="50" charset="-128"/>
                <a:ea typeface="メイリオ" panose="020B0604030504040204" pitchFamily="50" charset="-128"/>
              </a:rPr>
              <a:t>500</a:t>
            </a:r>
            <a:r>
              <a:rPr lang="ja-JP" altLang="en-US" sz="1400" b="1" dirty="0">
                <a:solidFill>
                  <a:srgbClr val="0070C0"/>
                </a:solidFill>
                <a:latin typeface="メイリオ" panose="020B0604030504040204" pitchFamily="50" charset="-128"/>
                <a:ea typeface="メイリオ" panose="020B0604030504040204" pitchFamily="50" charset="-128"/>
              </a:rPr>
              <a:t>万円</a:t>
            </a:r>
            <a:endParaRPr lang="en-US" altLang="ja-JP" sz="1400" b="1" dirty="0">
              <a:solidFill>
                <a:srgbClr val="0070C0"/>
              </a:solidFill>
              <a:latin typeface="メイリオ" panose="020B0604030504040204" pitchFamily="50" charset="-128"/>
              <a:ea typeface="メイリオ" panose="020B0604030504040204" pitchFamily="50" charset="-128"/>
            </a:endParaRPr>
          </a:p>
          <a:p>
            <a:pPr algn="r"/>
            <a:r>
              <a:rPr lang="ja-JP" altLang="en-US" sz="1400" dirty="0">
                <a:latin typeface="メイリオ" panose="020B0604030504040204" pitchFamily="50" charset="-128"/>
                <a:ea typeface="メイリオ" panose="020B0604030504040204" pitchFamily="50" charset="-128"/>
              </a:rPr>
              <a:t>（前年度比＋</a:t>
            </a:r>
            <a:r>
              <a:rPr lang="en-US" altLang="ja-JP" sz="1400" dirty="0">
                <a:latin typeface="メイリオ" panose="020B0604030504040204" pitchFamily="50" charset="-128"/>
                <a:ea typeface="メイリオ" panose="020B0604030504040204" pitchFamily="50" charset="-128"/>
              </a:rPr>
              <a:t>2</a:t>
            </a:r>
            <a:r>
              <a:rPr lang="ja-JP" altLang="en-US" sz="1400" dirty="0">
                <a:latin typeface="メイリオ" panose="020B0604030504040204" pitchFamily="50" charset="-128"/>
                <a:ea typeface="メイリオ" panose="020B0604030504040204" pitchFamily="50" charset="-128"/>
              </a:rPr>
              <a:t>億</a:t>
            </a:r>
            <a:r>
              <a:rPr lang="en-US" altLang="ja-JP" sz="1400" dirty="0">
                <a:latin typeface="メイリオ" panose="020B0604030504040204" pitchFamily="50" charset="-128"/>
                <a:ea typeface="メイリオ" panose="020B0604030504040204" pitchFamily="50" charset="-128"/>
              </a:rPr>
              <a:t>1,800</a:t>
            </a:r>
            <a:r>
              <a:rPr lang="ja-JP" altLang="en-US" sz="1400" dirty="0">
                <a:latin typeface="メイリオ" panose="020B0604030504040204" pitchFamily="50" charset="-128"/>
                <a:ea typeface="メイリオ" panose="020B0604030504040204" pitchFamily="50" charset="-128"/>
              </a:rPr>
              <a:t>万円）</a:t>
            </a:r>
          </a:p>
        </p:txBody>
      </p:sp>
      <p:sp>
        <p:nvSpPr>
          <p:cNvPr id="12" name="コンテンツ プレースホルダー 2"/>
          <p:cNvSpPr txBox="1">
            <a:spLocks/>
          </p:cNvSpPr>
          <p:nvPr/>
        </p:nvSpPr>
        <p:spPr>
          <a:xfrm>
            <a:off x="4754272" y="5463023"/>
            <a:ext cx="2260676" cy="99530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100" b="1" dirty="0">
                <a:latin typeface="メイリオ" panose="020B0604030504040204" pitchFamily="50" charset="-128"/>
                <a:ea typeface="メイリオ" panose="020B0604030504040204" pitchFamily="50" charset="-128"/>
              </a:rPr>
              <a:t>荷役機械事業 業務量</a:t>
            </a:r>
            <a:r>
              <a:rPr lang="ja-JP" altLang="en-US" sz="800" dirty="0">
                <a:latin typeface="メイリオ" panose="020B0604030504040204" pitchFamily="50" charset="-128"/>
                <a:ea typeface="メイリオ" panose="020B0604030504040204" pitchFamily="50" charset="-128"/>
              </a:rPr>
              <a:t>（令和５年度）</a:t>
            </a:r>
            <a:endParaRPr lang="en-US" altLang="ja-JP" sz="1000" b="1" dirty="0">
              <a:latin typeface="メイリオ" panose="020B0604030504040204" pitchFamily="50" charset="-128"/>
              <a:ea typeface="メイリオ" panose="020B0604030504040204" pitchFamily="50" charset="-128"/>
            </a:endParaRPr>
          </a:p>
          <a:p>
            <a:pPr marL="342880" lvl="1" indent="0">
              <a:buNone/>
            </a:pPr>
            <a:r>
              <a:rPr lang="ja-JP" altLang="en-US" sz="1100" dirty="0">
                <a:latin typeface="メイリオ" panose="020B0604030504040204" pitchFamily="50" charset="-128"/>
                <a:ea typeface="メイリオ" panose="020B0604030504040204" pitchFamily="50" charset="-128"/>
              </a:rPr>
              <a:t>基数</a:t>
            </a:r>
            <a:r>
              <a:rPr lang="ja-JP" altLang="en-US" sz="1200" dirty="0">
                <a:latin typeface="メイリオ" panose="020B0604030504040204" pitchFamily="50" charset="-128"/>
                <a:ea typeface="メイリオ" panose="020B0604030504040204" pitchFamily="50" charset="-128"/>
              </a:rPr>
              <a:t>　　 　   　 ２</a:t>
            </a:r>
            <a:r>
              <a:rPr lang="ja-JP" altLang="en-US" sz="1050" dirty="0">
                <a:latin typeface="メイリオ" panose="020B0604030504040204" pitchFamily="50" charset="-128"/>
                <a:ea typeface="メイリオ" panose="020B0604030504040204" pitchFamily="50" charset="-128"/>
              </a:rPr>
              <a:t>基</a:t>
            </a:r>
            <a:endParaRPr lang="en-US" altLang="ja-JP" sz="1050" dirty="0">
              <a:latin typeface="メイリオ" panose="020B0604030504040204" pitchFamily="50" charset="-128"/>
              <a:ea typeface="メイリオ" panose="020B0604030504040204" pitchFamily="50" charset="-128"/>
            </a:endParaRPr>
          </a:p>
          <a:p>
            <a:pPr marL="342880" lvl="1" indent="0">
              <a:buNone/>
            </a:pPr>
            <a:r>
              <a:rPr lang="ja-JP" altLang="en-US" sz="1100" dirty="0">
                <a:latin typeface="メイリオ" panose="020B0604030504040204" pitchFamily="50" charset="-128"/>
                <a:ea typeface="メイリオ" panose="020B0604030504040204" pitchFamily="50" charset="-128"/>
              </a:rPr>
              <a:t>業務量</a:t>
            </a:r>
            <a:r>
              <a:rPr lang="ja-JP" altLang="en-US" sz="12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374</a:t>
            </a:r>
            <a:r>
              <a:rPr lang="ja-JP" altLang="en-US" sz="1050" dirty="0">
                <a:latin typeface="メイリオ" panose="020B0604030504040204" pitchFamily="50" charset="-128"/>
                <a:ea typeface="メイリオ" panose="020B0604030504040204" pitchFamily="50" charset="-128"/>
              </a:rPr>
              <a:t>時間</a:t>
            </a:r>
            <a:endParaRPr lang="en-US" altLang="ja-JP" sz="1050" dirty="0">
              <a:latin typeface="メイリオ" panose="020B0604030504040204" pitchFamily="50" charset="-128"/>
              <a:ea typeface="メイリオ" panose="020B0604030504040204" pitchFamily="50" charset="-128"/>
            </a:endParaRPr>
          </a:p>
        </p:txBody>
      </p:sp>
      <p:sp>
        <p:nvSpPr>
          <p:cNvPr id="15" name="コンテンツ プレースホルダー 2"/>
          <p:cNvSpPr txBox="1">
            <a:spLocks/>
          </p:cNvSpPr>
          <p:nvPr/>
        </p:nvSpPr>
        <p:spPr>
          <a:xfrm>
            <a:off x="4740481" y="6807693"/>
            <a:ext cx="2274467" cy="276408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100" b="1" dirty="0">
                <a:latin typeface="メイリオ" panose="020B0604030504040204" pitchFamily="50" charset="-128"/>
                <a:ea typeface="メイリオ" panose="020B0604030504040204" pitchFamily="50" charset="-128"/>
              </a:rPr>
              <a:t>上屋倉庫事業 業務量</a:t>
            </a:r>
            <a:r>
              <a:rPr lang="ja-JP" altLang="en-US" sz="800" dirty="0">
                <a:latin typeface="メイリオ" panose="020B0604030504040204" pitchFamily="50" charset="-128"/>
                <a:ea typeface="メイリオ" panose="020B0604030504040204" pitchFamily="50" charset="-128"/>
              </a:rPr>
              <a:t>（令和５年度）</a:t>
            </a:r>
            <a:endParaRPr lang="en-US" altLang="ja-JP" sz="1100" b="1" dirty="0">
              <a:latin typeface="メイリオ" panose="020B0604030504040204" pitchFamily="50" charset="-128"/>
              <a:ea typeface="メイリオ" panose="020B0604030504040204" pitchFamily="50" charset="-128"/>
            </a:endParaRPr>
          </a:p>
          <a:p>
            <a:pPr marL="342880" lvl="1" indent="0">
              <a:buNone/>
            </a:pPr>
            <a:r>
              <a:rPr lang="ja-JP" altLang="en-US" sz="1050" dirty="0">
                <a:latin typeface="メイリオ" panose="020B0604030504040204" pitchFamily="50" charset="-128"/>
                <a:ea typeface="メイリオ" panose="020B0604030504040204" pitchFamily="50" charset="-128"/>
              </a:rPr>
              <a:t>上屋</a:t>
            </a:r>
            <a:endParaRPr lang="en-US" altLang="ja-JP" sz="1050" dirty="0">
              <a:latin typeface="メイリオ" panose="020B0604030504040204" pitchFamily="50" charset="-128"/>
              <a:ea typeface="メイリオ" panose="020B0604030504040204" pitchFamily="50" charset="-128"/>
            </a:endParaRPr>
          </a:p>
          <a:p>
            <a:pPr marL="342860" lvl="1" indent="0">
              <a:buNone/>
            </a:pPr>
            <a:r>
              <a:rPr lang="ja-JP" altLang="en-US" sz="1050" dirty="0">
                <a:latin typeface="メイリオ" panose="020B0604030504040204" pitchFamily="50" charset="-128"/>
                <a:ea typeface="メイリオ" panose="020B0604030504040204" pitchFamily="50" charset="-128"/>
              </a:rPr>
              <a:t>　施設数</a:t>
            </a:r>
            <a:r>
              <a:rPr lang="ja-JP" altLang="en-US"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80</a:t>
            </a:r>
            <a:r>
              <a:rPr lang="ja-JP" altLang="en-US" sz="1050" dirty="0">
                <a:latin typeface="メイリオ" panose="020B0604030504040204" pitchFamily="50" charset="-128"/>
                <a:ea typeface="メイリオ" panose="020B0604030504040204" pitchFamily="50" charset="-128"/>
              </a:rPr>
              <a:t>棟</a:t>
            </a:r>
            <a:endParaRPr lang="en-US" altLang="ja-JP" sz="1000" dirty="0">
              <a:latin typeface="メイリオ" panose="020B0604030504040204" pitchFamily="50" charset="-128"/>
              <a:ea typeface="メイリオ" panose="020B0604030504040204" pitchFamily="50" charset="-128"/>
            </a:endParaRPr>
          </a:p>
          <a:p>
            <a:pPr marL="342860" lvl="1" indent="0">
              <a:buNone/>
            </a:pPr>
            <a:r>
              <a:rPr lang="ja-JP" altLang="en-US" sz="1050" dirty="0">
                <a:latin typeface="メイリオ" panose="020B0604030504040204" pitchFamily="50" charset="-128"/>
                <a:ea typeface="メイリオ" panose="020B0604030504040204" pitchFamily="50" charset="-128"/>
              </a:rPr>
              <a:t>　面積</a:t>
            </a:r>
            <a:r>
              <a:rPr lang="ja-JP" altLang="en-US"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237,471</a:t>
            </a:r>
            <a:r>
              <a:rPr lang="ja-JP" altLang="en-US" sz="105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marL="342880" lvl="1" indent="0">
              <a:buNone/>
            </a:pPr>
            <a:r>
              <a:rPr lang="ja-JP" altLang="en-US" sz="1050" dirty="0">
                <a:latin typeface="メイリオ" panose="020B0604030504040204" pitchFamily="50" charset="-128"/>
                <a:ea typeface="メイリオ" panose="020B0604030504040204" pitchFamily="50" charset="-128"/>
              </a:rPr>
              <a:t>附設事務所</a:t>
            </a:r>
            <a:endParaRPr lang="en-US" altLang="ja-JP" sz="1050" dirty="0">
              <a:latin typeface="メイリオ" panose="020B0604030504040204" pitchFamily="50" charset="-128"/>
              <a:ea typeface="メイリオ" panose="020B0604030504040204" pitchFamily="50" charset="-128"/>
            </a:endParaRPr>
          </a:p>
          <a:p>
            <a:pPr marL="342860" lvl="1" indent="0">
              <a:buNone/>
            </a:pPr>
            <a:r>
              <a:rPr lang="ja-JP" altLang="en-US" sz="1050" dirty="0">
                <a:latin typeface="メイリオ" panose="020B0604030504040204" pitchFamily="50" charset="-128"/>
                <a:ea typeface="メイリオ" panose="020B0604030504040204" pitchFamily="50" charset="-128"/>
              </a:rPr>
              <a:t>   施設数</a:t>
            </a:r>
            <a:r>
              <a:rPr lang="ja-JP" altLang="en-US"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47</a:t>
            </a:r>
            <a:r>
              <a:rPr lang="ja-JP" altLang="en-US" sz="1050" dirty="0">
                <a:latin typeface="メイリオ" panose="020B0604030504040204" pitchFamily="50" charset="-128"/>
                <a:ea typeface="メイリオ" panose="020B0604030504040204" pitchFamily="50" charset="-128"/>
              </a:rPr>
              <a:t>ヵ所</a:t>
            </a:r>
            <a:endParaRPr lang="en-US" altLang="ja-JP" sz="1050" dirty="0">
              <a:latin typeface="メイリオ" panose="020B0604030504040204" pitchFamily="50" charset="-128"/>
              <a:ea typeface="メイリオ" panose="020B0604030504040204" pitchFamily="50" charset="-128"/>
            </a:endParaRPr>
          </a:p>
          <a:p>
            <a:pPr marL="342860" lvl="1" indent="0">
              <a:buNone/>
            </a:pPr>
            <a:r>
              <a:rPr lang="ja-JP" altLang="en-US" sz="1050" dirty="0">
                <a:latin typeface="メイリオ" panose="020B0604030504040204" pitchFamily="50" charset="-128"/>
                <a:ea typeface="メイリオ" panose="020B0604030504040204" pitchFamily="50" charset="-128"/>
              </a:rPr>
              <a:t>   面積</a:t>
            </a:r>
            <a:r>
              <a:rPr lang="ja-JP" altLang="en-US"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13,658</a:t>
            </a:r>
            <a:r>
              <a:rPr lang="ja-JP" altLang="en-US" sz="1050" dirty="0">
                <a:latin typeface="メイリオ" panose="020B0604030504040204" pitchFamily="50" charset="-128"/>
                <a:ea typeface="メイリオ" panose="020B0604030504040204" pitchFamily="50" charset="-128"/>
              </a:rPr>
              <a:t>㎡</a:t>
            </a:r>
            <a:endParaRPr lang="en-US" altLang="ja-JP" sz="1350" dirty="0">
              <a:latin typeface="メイリオ" panose="020B0604030504040204" pitchFamily="50" charset="-128"/>
              <a:ea typeface="メイリオ" panose="020B0604030504040204" pitchFamily="50" charset="-128"/>
            </a:endParaRPr>
          </a:p>
          <a:p>
            <a:pPr marL="342880" lvl="1" indent="0">
              <a:buNone/>
            </a:pPr>
            <a:r>
              <a:rPr lang="ja-JP" altLang="en-US" sz="1050" dirty="0">
                <a:latin typeface="メイリオ" panose="020B0604030504040204" pitchFamily="50" charset="-128"/>
                <a:ea typeface="メイリオ" panose="020B0604030504040204" pitchFamily="50" charset="-128"/>
              </a:rPr>
              <a:t>貯炭場</a:t>
            </a:r>
            <a:endParaRPr lang="en-US" altLang="ja-JP" sz="1050" dirty="0">
              <a:latin typeface="メイリオ" panose="020B0604030504040204" pitchFamily="50" charset="-128"/>
              <a:ea typeface="メイリオ" panose="020B0604030504040204" pitchFamily="50" charset="-128"/>
            </a:endParaRPr>
          </a:p>
          <a:p>
            <a:pPr marL="342880" lvl="1" indent="0">
              <a:buNone/>
            </a:pPr>
            <a:r>
              <a:rPr lang="ja-JP" altLang="en-US" sz="1050" dirty="0">
                <a:latin typeface="メイリオ" panose="020B0604030504040204" pitchFamily="50" charset="-128"/>
                <a:ea typeface="メイリオ" panose="020B0604030504040204" pitchFamily="50" charset="-128"/>
              </a:rPr>
              <a:t>   面積</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3,052</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342880" lvl="1" indent="0">
              <a:buNone/>
            </a:pPr>
            <a:r>
              <a:rPr lang="ja-JP" altLang="en-US" sz="1050" dirty="0">
                <a:latin typeface="メイリオ" panose="020B0604030504040204" pitchFamily="50" charset="-128"/>
                <a:ea typeface="メイリオ" panose="020B0604030504040204" pitchFamily="50" charset="-128"/>
              </a:rPr>
              <a:t>荷さばき地</a:t>
            </a:r>
            <a:endParaRPr lang="en-US" altLang="ja-JP" sz="1050" dirty="0">
              <a:latin typeface="メイリオ" panose="020B0604030504040204" pitchFamily="50" charset="-128"/>
              <a:ea typeface="メイリオ" panose="020B0604030504040204" pitchFamily="50" charset="-128"/>
            </a:endParaRPr>
          </a:p>
          <a:p>
            <a:pPr marL="342880" lvl="1" indent="0">
              <a:buNone/>
            </a:pP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面積</a:t>
            </a:r>
            <a:r>
              <a:rPr lang="ja-JP" altLang="en-US" sz="120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987,271</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p:txBody>
      </p:sp>
      <p:sp>
        <p:nvSpPr>
          <p:cNvPr id="16"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4"/>
            </a:pPr>
            <a:r>
              <a:rPr lang="ja-JP" altLang="en-US" sz="1600" b="1" dirty="0">
                <a:latin typeface="メイリオ" panose="020B0604030504040204" pitchFamily="50" charset="-128"/>
                <a:ea typeface="メイリオ" panose="020B0604030504040204" pitchFamily="50" charset="-128"/>
              </a:rPr>
              <a:t>事業概要</a:t>
            </a:r>
          </a:p>
        </p:txBody>
      </p:sp>
      <p:sp>
        <p:nvSpPr>
          <p:cNvPr id="17" name="テキスト ボックス 16"/>
          <p:cNvSpPr txBox="1"/>
          <p:nvPr/>
        </p:nvSpPr>
        <p:spPr>
          <a:xfrm>
            <a:off x="-2" y="9654000"/>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５</a:t>
            </a:r>
          </a:p>
        </p:txBody>
      </p:sp>
      <p:cxnSp>
        <p:nvCxnSpPr>
          <p:cNvPr id="18" name="直線コネクタ 17"/>
          <p:cNvCxnSpPr/>
          <p:nvPr/>
        </p:nvCxnSpPr>
        <p:spPr>
          <a:xfrm>
            <a:off x="1046272" y="6567296"/>
            <a:ext cx="3708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064890" y="5272365"/>
            <a:ext cx="3708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03A5F26A-AB8D-EA92-9FD9-E7DCEC7D0DD4}"/>
              </a:ext>
            </a:extLst>
          </p:cNvPr>
          <p:cNvPicPr>
            <a:picLocks noChangeAspect="1"/>
          </p:cNvPicPr>
          <p:nvPr/>
        </p:nvPicPr>
        <p:blipFill>
          <a:blip r:embed="rId4"/>
          <a:stretch>
            <a:fillRect/>
          </a:stretch>
        </p:blipFill>
        <p:spPr>
          <a:xfrm>
            <a:off x="846631" y="3108969"/>
            <a:ext cx="1383912" cy="1396105"/>
          </a:xfrm>
          <a:prstGeom prst="rect">
            <a:avLst/>
          </a:prstGeom>
        </p:spPr>
      </p:pic>
      <p:sp>
        <p:nvSpPr>
          <p:cNvPr id="5" name="テキスト ボックス 4">
            <a:extLst>
              <a:ext uri="{FF2B5EF4-FFF2-40B4-BE49-F238E27FC236}">
                <a16:creationId xmlns:a16="http://schemas.microsoft.com/office/drawing/2014/main" id="{73AFAFC7-43B3-C08B-11F7-F5EC63416252}"/>
              </a:ext>
            </a:extLst>
          </p:cNvPr>
          <p:cNvSpPr txBox="1"/>
          <p:nvPr/>
        </p:nvSpPr>
        <p:spPr>
          <a:xfrm>
            <a:off x="244192" y="727048"/>
            <a:ext cx="6827510"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kumimoji="1" lang="ja-JP" altLang="en-US" sz="1400" b="1" dirty="0">
                <a:solidFill>
                  <a:srgbClr val="FF0000"/>
                </a:solidFill>
                <a:latin typeface="メイリオ" panose="020B0604030504040204" pitchFamily="50" charset="-128"/>
                <a:ea typeface="メイリオ" panose="020B0604030504040204" pitchFamily="50" charset="-128"/>
              </a:rPr>
              <a:t>大阪港埋立事業との会計内取引の金額を含んでいます。</a:t>
            </a:r>
            <a:r>
              <a:rPr lang="ja-JP" altLang="en-US" sz="1400" b="1" dirty="0">
                <a:solidFill>
                  <a:srgbClr val="FF0000"/>
                </a:solidFill>
                <a:latin typeface="メイリオ" panose="020B0604030504040204" pitchFamily="50" charset="-128"/>
                <a:ea typeface="メイリオ" panose="020B0604030504040204" pitchFamily="50" charset="-128"/>
              </a:rPr>
              <a:t>（会計内取引消去前）</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05816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839CA33B-1858-535B-49CE-B5EB432CA777}"/>
              </a:ext>
            </a:extLst>
          </p:cNvPr>
          <p:cNvPicPr>
            <a:picLocks noChangeAspect="1"/>
          </p:cNvPicPr>
          <p:nvPr/>
        </p:nvPicPr>
        <p:blipFill>
          <a:blip r:embed="rId2"/>
          <a:stretch>
            <a:fillRect/>
          </a:stretch>
        </p:blipFill>
        <p:spPr>
          <a:xfrm>
            <a:off x="187137" y="2130830"/>
            <a:ext cx="2932817" cy="3272757"/>
          </a:xfrm>
          <a:prstGeom prst="rect">
            <a:avLst/>
          </a:prstGeom>
        </p:spPr>
      </p:pic>
      <p:graphicFrame>
        <p:nvGraphicFramePr>
          <p:cNvPr id="19" name="グラフ 18">
            <a:extLst>
              <a:ext uri="{FF2B5EF4-FFF2-40B4-BE49-F238E27FC236}">
                <a16:creationId xmlns:a16="http://schemas.microsoft.com/office/drawing/2014/main" id="{00000000-0008-0000-0E00-000004000000}"/>
              </a:ext>
            </a:extLst>
          </p:cNvPr>
          <p:cNvGraphicFramePr>
            <a:graphicFrameLocks/>
          </p:cNvGraphicFramePr>
          <p:nvPr>
            <p:extLst>
              <p:ext uri="{D42A27DB-BD31-4B8C-83A1-F6EECF244321}">
                <p14:modId xmlns:p14="http://schemas.microsoft.com/office/powerpoint/2010/main" val="618144460"/>
              </p:ext>
            </p:extLst>
          </p:nvPr>
        </p:nvGraphicFramePr>
        <p:xfrm>
          <a:off x="3134477" y="2216997"/>
          <a:ext cx="3612274" cy="3178761"/>
        </p:xfrm>
        <a:graphic>
          <a:graphicData uri="http://schemas.openxmlformats.org/drawingml/2006/chart">
            <c:chart xmlns:c="http://schemas.openxmlformats.org/drawingml/2006/chart" xmlns:r="http://schemas.openxmlformats.org/officeDocument/2006/relationships" r:id="rId3"/>
          </a:graphicData>
        </a:graphic>
      </p:graphicFrame>
      <p:pic>
        <p:nvPicPr>
          <p:cNvPr id="12" name="図 11"/>
          <p:cNvPicPr>
            <a:picLocks noChangeAspect="1"/>
          </p:cNvPicPr>
          <p:nvPr/>
        </p:nvPicPr>
        <p:blipFill>
          <a:blip r:embed="rId4"/>
          <a:stretch>
            <a:fillRect/>
          </a:stretch>
        </p:blipFill>
        <p:spPr>
          <a:xfrm>
            <a:off x="95876" y="5398575"/>
            <a:ext cx="6693988" cy="2694666"/>
          </a:xfrm>
          <a:prstGeom prst="rect">
            <a:avLst/>
          </a:prstGeom>
        </p:spPr>
      </p:pic>
      <p:pic>
        <p:nvPicPr>
          <p:cNvPr id="18" name="図 17">
            <a:extLst>
              <a:ext uri="{FF2B5EF4-FFF2-40B4-BE49-F238E27FC236}">
                <a16:creationId xmlns:a16="http://schemas.microsoft.com/office/drawing/2014/main" id="{EF1DF877-AC50-E9DE-FBBD-BA6FD3734AE1}"/>
              </a:ext>
            </a:extLst>
          </p:cNvPr>
          <p:cNvPicPr>
            <a:picLocks noChangeAspect="1"/>
          </p:cNvPicPr>
          <p:nvPr/>
        </p:nvPicPr>
        <p:blipFill>
          <a:blip r:embed="rId5"/>
          <a:stretch>
            <a:fillRect/>
          </a:stretch>
        </p:blipFill>
        <p:spPr>
          <a:xfrm>
            <a:off x="104891" y="5395758"/>
            <a:ext cx="6677852" cy="3416943"/>
          </a:xfrm>
          <a:prstGeom prst="rect">
            <a:avLst/>
          </a:prstGeom>
        </p:spPr>
      </p:pic>
      <p:sp>
        <p:nvSpPr>
          <p:cNvPr id="2" name="タイトル 1"/>
          <p:cNvSpPr>
            <a:spLocks noGrp="1"/>
          </p:cNvSpPr>
          <p:nvPr>
            <p:ph type="title"/>
          </p:nvPr>
        </p:nvSpPr>
        <p:spPr>
          <a:xfrm>
            <a:off x="0" y="360001"/>
            <a:ext cx="5915025" cy="504000"/>
          </a:xfrm>
        </p:spPr>
        <p:txBody>
          <a:bodyPr>
            <a:normAutofit/>
          </a:bodyPr>
          <a:lstStyle/>
          <a:p>
            <a:pPr marL="342900" indent="-342900">
              <a:buFont typeface="+mj-ea"/>
              <a:buAutoNum type="circleNumDbPlain" startAt="2"/>
            </a:pPr>
            <a:r>
              <a:rPr lang="ja-JP" altLang="en-US" sz="1600" b="1" dirty="0">
                <a:latin typeface="メイリオ" panose="020B0604030504040204" pitchFamily="50" charset="-128"/>
                <a:ea typeface="メイリオ" panose="020B0604030504040204" pitchFamily="50" charset="-128"/>
              </a:rPr>
              <a:t>大阪港埋立事業</a:t>
            </a:r>
          </a:p>
        </p:txBody>
      </p:sp>
      <p:sp>
        <p:nvSpPr>
          <p:cNvPr id="3" name="コンテンツ プレースホルダー 2"/>
          <p:cNvSpPr>
            <a:spLocks noGrp="1"/>
          </p:cNvSpPr>
          <p:nvPr>
            <p:ph idx="1"/>
          </p:nvPr>
        </p:nvSpPr>
        <p:spPr>
          <a:xfrm>
            <a:off x="75845" y="8264051"/>
            <a:ext cx="6782155" cy="1863149"/>
          </a:xfrm>
        </p:spPr>
        <p:txBody>
          <a:bodyPr>
            <a:normAutofit/>
          </a:bodyPr>
          <a:lstStyle/>
          <a:p>
            <a:pPr marL="0" indent="0">
              <a:lnSpc>
                <a:spcPct val="150000"/>
              </a:lnSpc>
              <a:buNone/>
            </a:pPr>
            <a:r>
              <a:rPr lang="ja-JP" altLang="en-US" sz="1200" b="1" dirty="0">
                <a:solidFill>
                  <a:srgbClr val="0070C0"/>
                </a:solidFill>
                <a:latin typeface="メイリオ" panose="020B0604030504040204" pitchFamily="50" charset="-128"/>
                <a:ea typeface="メイリオ" panose="020B0604030504040204" pitchFamily="50" charset="-128"/>
              </a:rPr>
              <a:t>大阪港埋立事業</a:t>
            </a:r>
            <a:endParaRPr lang="en-US" altLang="ja-JP" sz="1200" b="1" dirty="0">
              <a:solidFill>
                <a:srgbClr val="0070C0"/>
              </a:solidFill>
              <a:latin typeface="メイリオ" panose="020B0604030504040204" pitchFamily="50" charset="-128"/>
              <a:ea typeface="メイリオ" panose="020B0604030504040204" pitchFamily="50" charset="-128"/>
            </a:endParaRPr>
          </a:p>
          <a:p>
            <a:pPr marL="342881" lvl="1" indent="0">
              <a:lnSpc>
                <a:spcPct val="150000"/>
              </a:lnSpc>
              <a:buNone/>
            </a:pPr>
            <a:r>
              <a:rPr lang="ja-JP" altLang="en-US" sz="1100" dirty="0">
                <a:latin typeface="メイリオ" panose="020B0604030504040204" pitchFamily="50" charset="-128"/>
                <a:ea typeface="メイリオ" panose="020B0604030504040204" pitchFamily="50" charset="-128"/>
              </a:rPr>
              <a:t>　大阪港埋立事業は、公有水面の埋立により取得した咲洲地区、舞洲地区、鶴浜地区及び夢洲地区の埋立地を、埠頭用地、公園・緑地及び道路等の行政財産となる市有地等を除き、普通財産として土地利用計画に応じて企業等へ売却又は賃貸しています。</a:t>
            </a:r>
            <a:endParaRPr lang="en-US" altLang="ja-JP" sz="11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238124" y="1093292"/>
            <a:ext cx="3095123" cy="1046440"/>
          </a:xfrm>
          <a:prstGeom prst="rect">
            <a:avLst/>
          </a:prstGeom>
          <a:noFill/>
        </p:spPr>
        <p:txBody>
          <a:bodyPr wrap="square" rtlCol="0">
            <a:spAutoFit/>
          </a:bodyPr>
          <a:lstStyle/>
          <a:p>
            <a:r>
              <a:rPr lang="ja-JP" altLang="en-US" sz="1600" b="1" dirty="0">
                <a:solidFill>
                  <a:srgbClr val="0070C0"/>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営業収益</a:t>
            </a:r>
            <a:r>
              <a:rPr lang="ja-JP" altLang="en-US" sz="1200" dirty="0">
                <a:latin typeface="メイリオ" panose="020B0604030504040204" pitchFamily="50" charset="-128"/>
                <a:ea typeface="メイリオ" panose="020B0604030504040204" pitchFamily="50" charset="-128"/>
              </a:rPr>
              <a:t>（令和５年度決算）</a:t>
            </a:r>
            <a:endParaRPr lang="en-US" altLang="ja-JP" sz="12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lvl="1"/>
            <a:r>
              <a:rPr lang="ja-JP" altLang="en-US" sz="2400" b="1" dirty="0">
                <a:solidFill>
                  <a:srgbClr val="0070C0"/>
                </a:solidFill>
                <a:latin typeface="メイリオ" panose="020B0604030504040204" pitchFamily="50" charset="-128"/>
                <a:ea typeface="メイリオ" panose="020B0604030504040204" pitchFamily="50" charset="-128"/>
              </a:rPr>
              <a:t>　</a:t>
            </a:r>
            <a:r>
              <a:rPr lang="en-US" altLang="ja-JP" sz="2400" b="1" dirty="0">
                <a:solidFill>
                  <a:srgbClr val="0070C0"/>
                </a:solidFill>
                <a:latin typeface="メイリオ" panose="020B0604030504040204" pitchFamily="50" charset="-128"/>
                <a:ea typeface="メイリオ" panose="020B0604030504040204" pitchFamily="50" charset="-128"/>
              </a:rPr>
              <a:t>1</a:t>
            </a:r>
            <a:r>
              <a:rPr lang="ja-JP" altLang="en-US" sz="2400" b="1" dirty="0">
                <a:solidFill>
                  <a:srgbClr val="0070C0"/>
                </a:solidFill>
                <a:latin typeface="メイリオ" panose="020B0604030504040204" pitchFamily="50" charset="-128"/>
                <a:ea typeface="メイリオ" panose="020B0604030504040204" pitchFamily="50" charset="-128"/>
              </a:rPr>
              <a:t>２</a:t>
            </a:r>
            <a:r>
              <a:rPr lang="en-US" altLang="ja-JP" sz="2400" b="1" dirty="0">
                <a:solidFill>
                  <a:srgbClr val="0070C0"/>
                </a:solidFill>
                <a:latin typeface="メイリオ" panose="020B0604030504040204" pitchFamily="50" charset="-128"/>
                <a:ea typeface="メイリオ" panose="020B0604030504040204" pitchFamily="50" charset="-128"/>
              </a:rPr>
              <a:t>2</a:t>
            </a:r>
            <a:r>
              <a:rPr lang="ja-JP" altLang="en-US" sz="2400" b="1" dirty="0">
                <a:solidFill>
                  <a:srgbClr val="0070C0"/>
                </a:solidFill>
                <a:latin typeface="メイリオ" panose="020B0604030504040204" pitchFamily="50" charset="-128"/>
                <a:ea typeface="メイリオ" panose="020B0604030504040204" pitchFamily="50" charset="-128"/>
              </a:rPr>
              <a:t>億</a:t>
            </a:r>
            <a:r>
              <a:rPr lang="en-US" altLang="ja-JP" sz="2400" b="1" dirty="0">
                <a:solidFill>
                  <a:srgbClr val="0070C0"/>
                </a:solidFill>
                <a:latin typeface="メイリオ" panose="020B0604030504040204" pitchFamily="50" charset="-128"/>
                <a:ea typeface="メイリオ" panose="020B0604030504040204" pitchFamily="50" charset="-128"/>
              </a:rPr>
              <a:t>3,800</a:t>
            </a:r>
            <a:r>
              <a:rPr lang="ja-JP" altLang="en-US" sz="1400" b="1" dirty="0">
                <a:solidFill>
                  <a:srgbClr val="0070C0"/>
                </a:solidFill>
                <a:latin typeface="メイリオ" panose="020B0604030504040204" pitchFamily="50" charset="-128"/>
                <a:ea typeface="メイリオ" panose="020B0604030504040204" pitchFamily="50" charset="-128"/>
              </a:rPr>
              <a:t>万円</a:t>
            </a:r>
            <a:endParaRPr lang="en-US" altLang="ja-JP" sz="1400" b="1" dirty="0">
              <a:solidFill>
                <a:srgbClr val="0070C0"/>
              </a:solidFill>
              <a:latin typeface="メイリオ" panose="020B0604030504040204" pitchFamily="50" charset="-128"/>
              <a:ea typeface="メイリオ" panose="020B0604030504040204" pitchFamily="50" charset="-128"/>
            </a:endParaRPr>
          </a:p>
          <a:p>
            <a:pPr algn="r"/>
            <a:r>
              <a:rPr lang="ja-JP" altLang="en-US" sz="1400" dirty="0">
                <a:latin typeface="メイリオ" panose="020B0604030504040204" pitchFamily="50" charset="-128"/>
                <a:ea typeface="メイリオ" panose="020B0604030504040204" pitchFamily="50" charset="-128"/>
              </a:rPr>
              <a:t>（前年度比＋</a:t>
            </a:r>
            <a:r>
              <a:rPr lang="en-US" altLang="ja-JP" sz="1400" dirty="0">
                <a:latin typeface="メイリオ" panose="020B0604030504040204" pitchFamily="50" charset="-128"/>
                <a:ea typeface="メイリオ" panose="020B0604030504040204" pitchFamily="50" charset="-128"/>
              </a:rPr>
              <a:t>9</a:t>
            </a:r>
            <a:r>
              <a:rPr lang="ja-JP" altLang="en-US" sz="1400" dirty="0">
                <a:latin typeface="メイリオ" panose="020B0604030504040204" pitchFamily="50" charset="-128"/>
                <a:ea typeface="メイリオ" panose="020B0604030504040204" pitchFamily="50" charset="-128"/>
              </a:rPr>
              <a:t>億</a:t>
            </a:r>
            <a:r>
              <a:rPr lang="en-US" altLang="ja-JP" sz="1400" dirty="0">
                <a:latin typeface="メイリオ" panose="020B0604030504040204" pitchFamily="50" charset="-128"/>
                <a:ea typeface="メイリオ" panose="020B0604030504040204" pitchFamily="50" charset="-128"/>
              </a:rPr>
              <a:t>9,400</a:t>
            </a:r>
            <a:r>
              <a:rPr lang="ja-JP" altLang="en-US" sz="1400" dirty="0">
                <a:latin typeface="メイリオ" panose="020B0604030504040204" pitchFamily="50" charset="-128"/>
                <a:ea typeface="メイリオ" panose="020B0604030504040204" pitchFamily="50" charset="-128"/>
              </a:rPr>
              <a:t>万円）</a:t>
            </a:r>
          </a:p>
        </p:txBody>
      </p:sp>
      <p:sp>
        <p:nvSpPr>
          <p:cNvPr id="7" name="テキスト ボックス 6"/>
          <p:cNvSpPr txBox="1"/>
          <p:nvPr/>
        </p:nvSpPr>
        <p:spPr>
          <a:xfrm>
            <a:off x="3428463" y="1093292"/>
            <a:ext cx="2838450" cy="1046440"/>
          </a:xfrm>
          <a:prstGeom prst="rect">
            <a:avLst/>
          </a:prstGeom>
          <a:noFill/>
        </p:spPr>
        <p:txBody>
          <a:bodyPr wrap="square" rtlCol="0">
            <a:spAutoFit/>
          </a:bodyPr>
          <a:lstStyle/>
          <a:p>
            <a:r>
              <a:rPr lang="ja-JP" altLang="en-US" sz="1600" b="1" dirty="0">
                <a:solidFill>
                  <a:srgbClr val="0070C0"/>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営業損益</a:t>
            </a:r>
            <a:r>
              <a:rPr lang="ja-JP" altLang="en-US" sz="1200" dirty="0">
                <a:latin typeface="メイリオ" panose="020B0604030504040204" pitchFamily="50" charset="-128"/>
                <a:ea typeface="メイリオ" panose="020B0604030504040204" pitchFamily="50" charset="-128"/>
              </a:rPr>
              <a:t>（令和５年度決算）</a:t>
            </a:r>
            <a:endParaRPr lang="en-US" altLang="ja-JP" sz="12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lvl="1"/>
            <a:r>
              <a:rPr lang="ja-JP" altLang="en-US" sz="2400" b="1" dirty="0">
                <a:solidFill>
                  <a:srgbClr val="0070C0"/>
                </a:solidFill>
                <a:latin typeface="メイリオ" panose="020B0604030504040204" pitchFamily="50" charset="-128"/>
                <a:ea typeface="メイリオ" panose="020B0604030504040204" pitchFamily="50" charset="-128"/>
              </a:rPr>
              <a:t>   </a:t>
            </a:r>
            <a:r>
              <a:rPr lang="en-US" altLang="ja-JP" sz="2400" b="1" dirty="0">
                <a:solidFill>
                  <a:srgbClr val="0070C0"/>
                </a:solidFill>
                <a:latin typeface="メイリオ" panose="020B0604030504040204" pitchFamily="50" charset="-128"/>
                <a:ea typeface="メイリオ" panose="020B0604030504040204" pitchFamily="50" charset="-128"/>
              </a:rPr>
              <a:t>53</a:t>
            </a:r>
            <a:r>
              <a:rPr lang="ja-JP" altLang="en-US" sz="2400" b="1" dirty="0">
                <a:solidFill>
                  <a:srgbClr val="0070C0"/>
                </a:solidFill>
                <a:latin typeface="メイリオ" panose="020B0604030504040204" pitchFamily="50" charset="-128"/>
                <a:ea typeface="メイリオ" panose="020B0604030504040204" pitchFamily="50" charset="-128"/>
              </a:rPr>
              <a:t>億</a:t>
            </a:r>
            <a:r>
              <a:rPr lang="en-US" altLang="ja-JP" sz="2400" b="1" dirty="0">
                <a:solidFill>
                  <a:srgbClr val="0070C0"/>
                </a:solidFill>
                <a:latin typeface="メイリオ" panose="020B0604030504040204" pitchFamily="50" charset="-128"/>
                <a:ea typeface="メイリオ" panose="020B0604030504040204" pitchFamily="50" charset="-128"/>
              </a:rPr>
              <a:t>4,100</a:t>
            </a:r>
            <a:r>
              <a:rPr lang="ja-JP" altLang="en-US" sz="1400" b="1" dirty="0">
                <a:solidFill>
                  <a:srgbClr val="0070C0"/>
                </a:solidFill>
                <a:latin typeface="メイリオ" panose="020B0604030504040204" pitchFamily="50" charset="-128"/>
                <a:ea typeface="メイリオ" panose="020B0604030504040204" pitchFamily="50" charset="-128"/>
              </a:rPr>
              <a:t>万円</a:t>
            </a:r>
            <a:endParaRPr lang="en-US" altLang="ja-JP" sz="1400" b="1" dirty="0">
              <a:solidFill>
                <a:srgbClr val="0070C0"/>
              </a:solidFill>
              <a:latin typeface="メイリオ" panose="020B0604030504040204" pitchFamily="50" charset="-128"/>
              <a:ea typeface="メイリオ" panose="020B0604030504040204" pitchFamily="50" charset="-128"/>
            </a:endParaRPr>
          </a:p>
          <a:p>
            <a:pPr algn="r"/>
            <a:r>
              <a:rPr lang="ja-JP" altLang="en-US" sz="1400" dirty="0">
                <a:latin typeface="メイリオ" panose="020B0604030504040204" pitchFamily="50" charset="-128"/>
                <a:ea typeface="メイリオ" panose="020B0604030504040204" pitchFamily="50" charset="-128"/>
              </a:rPr>
              <a:t>（前年度比</a:t>
            </a:r>
            <a:r>
              <a:rPr lang="en-US" altLang="ja-JP" sz="1400" dirty="0">
                <a:latin typeface="メイリオ" panose="020B0604030504040204" pitchFamily="50" charset="-128"/>
                <a:ea typeface="メイリオ" panose="020B0604030504040204" pitchFamily="50" charset="-128"/>
              </a:rPr>
              <a:t>+44</a:t>
            </a:r>
            <a:r>
              <a:rPr lang="ja-JP" altLang="en-US" sz="1400" dirty="0">
                <a:latin typeface="メイリオ" panose="020B0604030504040204" pitchFamily="50" charset="-128"/>
                <a:ea typeface="メイリオ" panose="020B0604030504040204" pitchFamily="50" charset="-128"/>
              </a:rPr>
              <a:t>億</a:t>
            </a:r>
            <a:r>
              <a:rPr lang="en-US" altLang="ja-JP" sz="1400" dirty="0">
                <a:latin typeface="メイリオ" panose="020B0604030504040204" pitchFamily="50" charset="-128"/>
                <a:ea typeface="メイリオ" panose="020B0604030504040204" pitchFamily="50" charset="-128"/>
              </a:rPr>
              <a:t>8,700</a:t>
            </a:r>
            <a:r>
              <a:rPr lang="ja-JP" altLang="en-US" sz="1400" dirty="0">
                <a:latin typeface="メイリオ" panose="020B0604030504040204" pitchFamily="50" charset="-128"/>
                <a:ea typeface="メイリオ" panose="020B0604030504040204" pitchFamily="50" charset="-128"/>
              </a:rPr>
              <a:t>万円）</a:t>
            </a:r>
          </a:p>
        </p:txBody>
      </p:sp>
      <p:cxnSp>
        <p:nvCxnSpPr>
          <p:cNvPr id="11" name="直線コネクタ 10"/>
          <p:cNvCxnSpPr/>
          <p:nvPr/>
        </p:nvCxnSpPr>
        <p:spPr>
          <a:xfrm>
            <a:off x="1411014" y="8454551"/>
            <a:ext cx="5436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B637A84A-539C-BE6B-7253-5A5285BE3856}"/>
              </a:ext>
            </a:extLst>
          </p:cNvPr>
          <p:cNvSpPr txBox="1"/>
          <p:nvPr/>
        </p:nvSpPr>
        <p:spPr>
          <a:xfrm>
            <a:off x="6542508"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square" rtlCol="0">
            <a:spAutoFit/>
          </a:bodyPr>
          <a:lstStyle/>
          <a:p>
            <a:pPr algn="ctr"/>
            <a:r>
              <a:rPr lang="en-US" altLang="ja-JP" sz="800" dirty="0">
                <a:latin typeface="メイリオ" panose="020B0604030504040204" pitchFamily="50" charset="-128"/>
                <a:ea typeface="メイリオ" panose="020B0604030504040204" pitchFamily="50" charset="-128"/>
              </a:rPr>
              <a:t>6</a:t>
            </a:r>
            <a:endParaRPr lang="ja-JP" altLang="en-US" sz="800" dirty="0">
              <a:latin typeface="メイリオ" panose="020B0604030504040204" pitchFamily="50" charset="-128"/>
              <a:ea typeface="メイリオ" panose="020B0604030504040204" pitchFamily="50" charset="-128"/>
            </a:endParaRPr>
          </a:p>
        </p:txBody>
      </p:sp>
      <p:sp>
        <p:nvSpPr>
          <p:cNvPr id="15"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r>
              <a:rPr lang="ja-JP" altLang="en-US" sz="1600" b="1" dirty="0">
                <a:latin typeface="メイリオ" panose="020B0604030504040204" pitchFamily="50" charset="-128"/>
                <a:ea typeface="メイリオ" panose="020B0604030504040204" pitchFamily="50" charset="-128"/>
              </a:rPr>
              <a:t>４．事業概要</a:t>
            </a:r>
          </a:p>
        </p:txBody>
      </p:sp>
      <p:sp>
        <p:nvSpPr>
          <p:cNvPr id="10" name="テキスト ボックス 1">
            <a:extLst>
              <a:ext uri="{FF2B5EF4-FFF2-40B4-BE49-F238E27FC236}">
                <a16:creationId xmlns:a16="http://schemas.microsoft.com/office/drawing/2014/main" id="{00000000-0008-0000-0E00-000007000000}"/>
              </a:ext>
            </a:extLst>
          </p:cNvPr>
          <p:cNvSpPr txBox="1"/>
          <p:nvPr/>
        </p:nvSpPr>
        <p:spPr>
          <a:xfrm>
            <a:off x="485775" y="3294112"/>
            <a:ext cx="2486025" cy="155778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400" b="1" i="0" u="none" strike="noStrike" dirty="0">
                <a:solidFill>
                  <a:sysClr val="windowText" lastClr="000000"/>
                </a:solidFill>
                <a:latin typeface="メイリオ"/>
                <a:ea typeface="メイリオ"/>
              </a:rPr>
              <a:t>122</a:t>
            </a:r>
            <a:r>
              <a:rPr lang="ja-JP" altLang="en-US" sz="1400" b="1" i="0" u="none" strike="noStrike" dirty="0">
                <a:solidFill>
                  <a:sysClr val="windowText" lastClr="000000"/>
                </a:solidFill>
                <a:latin typeface="メイリオ"/>
                <a:ea typeface="メイリオ"/>
              </a:rPr>
              <a:t>億</a:t>
            </a:r>
            <a:r>
              <a:rPr lang="en-US" altLang="ja-JP" sz="1400" b="1" i="0" u="none" strike="noStrike" dirty="0">
                <a:solidFill>
                  <a:sysClr val="windowText" lastClr="000000"/>
                </a:solidFill>
                <a:latin typeface="メイリオ"/>
                <a:ea typeface="メイリオ"/>
              </a:rPr>
              <a:t>3,800</a:t>
            </a:r>
            <a:r>
              <a:rPr lang="ja-JP" altLang="en-US" sz="1400" b="1" i="0" u="none" strike="noStrike" dirty="0">
                <a:solidFill>
                  <a:sysClr val="windowText" lastClr="000000"/>
                </a:solidFill>
                <a:latin typeface="メイリオ"/>
                <a:ea typeface="メイリオ"/>
              </a:rPr>
              <a:t>万円</a:t>
            </a:r>
            <a:endParaRPr lang="ja-JP" altLang="en-US" sz="1400" b="1" dirty="0">
              <a:solidFill>
                <a:sysClr val="windowText" lastClr="000000"/>
              </a:solidFill>
            </a:endParaRPr>
          </a:p>
        </p:txBody>
      </p:sp>
      <p:sp>
        <p:nvSpPr>
          <p:cNvPr id="5" name="テキスト ボックス 4">
            <a:extLst>
              <a:ext uri="{FF2B5EF4-FFF2-40B4-BE49-F238E27FC236}">
                <a16:creationId xmlns:a16="http://schemas.microsoft.com/office/drawing/2014/main" id="{0DAEB417-4ACA-C70D-0EB1-B9461784EF55}"/>
              </a:ext>
            </a:extLst>
          </p:cNvPr>
          <p:cNvSpPr txBox="1"/>
          <p:nvPr/>
        </p:nvSpPr>
        <p:spPr>
          <a:xfrm>
            <a:off x="142908" y="784767"/>
            <a:ext cx="7007046"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港湾施設提供</a:t>
            </a:r>
            <a:r>
              <a:rPr kumimoji="1" lang="ja-JP" altLang="en-US" sz="1400" b="1" dirty="0">
                <a:solidFill>
                  <a:srgbClr val="FF0000"/>
                </a:solidFill>
                <a:latin typeface="メイリオ" panose="020B0604030504040204" pitchFamily="50" charset="-128"/>
                <a:ea typeface="メイリオ" panose="020B0604030504040204" pitchFamily="50" charset="-128"/>
              </a:rPr>
              <a:t>事業との会計内取引の金額を含んでいます。（会計内取引消去前）</a:t>
            </a:r>
          </a:p>
        </p:txBody>
      </p:sp>
    </p:spTree>
    <p:extLst>
      <p:ext uri="{BB962C8B-B14F-4D97-AF65-F5344CB8AC3E}">
        <p14:creationId xmlns:p14="http://schemas.microsoft.com/office/powerpoint/2010/main" val="3403317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22967E6-AF8F-BEAB-72D2-6DFD60A081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2375" y="980746"/>
            <a:ext cx="5550906" cy="6092607"/>
          </a:xfrm>
          <a:prstGeom prst="rect">
            <a:avLst/>
          </a:prstGeom>
        </p:spPr>
      </p:pic>
      <p:sp>
        <p:nvSpPr>
          <p:cNvPr id="2" name="テキスト ボックス 1">
            <a:extLst>
              <a:ext uri="{FF2B5EF4-FFF2-40B4-BE49-F238E27FC236}">
                <a16:creationId xmlns:a16="http://schemas.microsoft.com/office/drawing/2014/main" id="{D2F82798-669A-A3D0-4A0D-B413BB88AECC}"/>
              </a:ext>
            </a:extLst>
          </p:cNvPr>
          <p:cNvSpPr txBox="1"/>
          <p:nvPr/>
        </p:nvSpPr>
        <p:spPr>
          <a:xfrm>
            <a:off x="397427" y="705783"/>
            <a:ext cx="5808758" cy="523220"/>
          </a:xfrm>
          <a:prstGeom prst="rect">
            <a:avLst/>
          </a:prstGeom>
          <a:noFill/>
        </p:spPr>
        <p:txBody>
          <a:bodyPr wrap="squar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kumimoji="1" lang="ja-JP" altLang="en-US" sz="1400" b="1" dirty="0">
                <a:solidFill>
                  <a:srgbClr val="FF0000"/>
                </a:solidFill>
                <a:latin typeface="メイリオ" panose="020B0604030504040204" pitchFamily="50" charset="-128"/>
                <a:ea typeface="メイリオ" panose="020B0604030504040204" pitchFamily="50" charset="-128"/>
              </a:rPr>
              <a:t>港湾施設提供事業と大阪港埋立事業との間での会計内取引の金額を</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r>
              <a:rPr lang="ja-JP" altLang="en-US" sz="1400" b="1" dirty="0">
                <a:solidFill>
                  <a:srgbClr val="FF0000"/>
                </a:solidFill>
                <a:latin typeface="メイリオ" panose="020B0604030504040204" pitchFamily="50" charset="-128"/>
                <a:ea typeface="メイリオ" panose="020B0604030504040204" pitchFamily="50" charset="-128"/>
              </a:rPr>
              <a:t>　消去</a:t>
            </a:r>
            <a:r>
              <a:rPr kumimoji="1" lang="ja-JP" altLang="en-US" sz="1400" b="1" dirty="0">
                <a:solidFill>
                  <a:srgbClr val="FF0000"/>
                </a:solidFill>
                <a:latin typeface="メイリオ" panose="020B0604030504040204" pitchFamily="50" charset="-128"/>
                <a:ea typeface="メイリオ" panose="020B0604030504040204" pitchFamily="50" charset="-128"/>
              </a:rPr>
              <a:t>しています。</a:t>
            </a:r>
          </a:p>
        </p:txBody>
      </p:sp>
      <p:pic>
        <p:nvPicPr>
          <p:cNvPr id="5" name="図 4">
            <a:extLst>
              <a:ext uri="{FF2B5EF4-FFF2-40B4-BE49-F238E27FC236}">
                <a16:creationId xmlns:a16="http://schemas.microsoft.com/office/drawing/2014/main" id="{19E9DEF9-A5B1-C073-657F-6E8C48B5000F}"/>
              </a:ext>
            </a:extLst>
          </p:cNvPr>
          <p:cNvPicPr>
            <a:picLocks noChangeAspect="1"/>
          </p:cNvPicPr>
          <p:nvPr/>
        </p:nvPicPr>
        <p:blipFill>
          <a:blip r:embed="rId3"/>
          <a:stretch>
            <a:fillRect/>
          </a:stretch>
        </p:blipFill>
        <p:spPr>
          <a:xfrm>
            <a:off x="495696" y="7073353"/>
            <a:ext cx="5667719" cy="2617203"/>
          </a:xfrm>
          <a:prstGeom prst="rect">
            <a:avLst/>
          </a:prstGeom>
        </p:spPr>
      </p:pic>
      <p:sp>
        <p:nvSpPr>
          <p:cNvPr id="6" name="タイトル 1"/>
          <p:cNvSpPr txBox="1">
            <a:spLocks/>
          </p:cNvSpPr>
          <p:nvPr/>
        </p:nvSpPr>
        <p:spPr>
          <a:xfrm>
            <a:off x="4" y="360000"/>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a:pPr>
            <a:r>
              <a:rPr lang="ja-JP" altLang="en-US" sz="1600" b="1" dirty="0">
                <a:latin typeface="メイリオ" panose="020B0604030504040204" pitchFamily="50" charset="-128"/>
                <a:ea typeface="メイリオ" panose="020B0604030504040204" pitchFamily="50" charset="-128"/>
              </a:rPr>
              <a:t>港営事業会計</a:t>
            </a:r>
          </a:p>
        </p:txBody>
      </p:sp>
      <p:sp>
        <p:nvSpPr>
          <p:cNvPr id="11"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5"/>
            </a:pPr>
            <a:r>
              <a:rPr lang="ja-JP" altLang="en-US" sz="1600" b="1" dirty="0">
                <a:latin typeface="メイリオ" panose="020B0604030504040204" pitchFamily="50" charset="-128"/>
                <a:ea typeface="メイリオ" panose="020B0604030504040204" pitchFamily="50" charset="-128"/>
              </a:rPr>
              <a:t>決算ハイライト</a:t>
            </a:r>
          </a:p>
        </p:txBody>
      </p:sp>
      <p:sp>
        <p:nvSpPr>
          <p:cNvPr id="13" name="テキスト ボックス 12"/>
          <p:cNvSpPr txBox="1"/>
          <p:nvPr/>
        </p:nvSpPr>
        <p:spPr>
          <a:xfrm>
            <a:off x="0" y="9654000"/>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7</a:t>
            </a:r>
            <a:endParaRPr lang="ja-JP" altLang="en-US"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15516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5"/>
            </a:pPr>
            <a:r>
              <a:rPr lang="ja-JP" altLang="en-US" sz="1600" b="1" dirty="0">
                <a:latin typeface="メイリオ" panose="020B0604030504040204" pitchFamily="50" charset="-128"/>
                <a:ea typeface="メイリオ" panose="020B0604030504040204" pitchFamily="50" charset="-128"/>
              </a:rPr>
              <a:t>決算ハイライト</a:t>
            </a:r>
          </a:p>
        </p:txBody>
      </p:sp>
      <p:sp>
        <p:nvSpPr>
          <p:cNvPr id="13" name="テキスト ボックス 12"/>
          <p:cNvSpPr txBox="1"/>
          <p:nvPr/>
        </p:nvSpPr>
        <p:spPr>
          <a:xfrm>
            <a:off x="6537730"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square" rtlCol="0">
            <a:spAutoFit/>
          </a:bodyPr>
          <a:lstStyle/>
          <a:p>
            <a:pPr algn="ctr"/>
            <a:r>
              <a:rPr lang="en-US" altLang="ja-JP" sz="800" dirty="0">
                <a:latin typeface="メイリオ" panose="020B0604030504040204" pitchFamily="50" charset="-128"/>
                <a:ea typeface="メイリオ" panose="020B0604030504040204" pitchFamily="50" charset="-128"/>
              </a:rPr>
              <a:t>8</a:t>
            </a:r>
            <a:endParaRPr lang="ja-JP" altLang="en-US" sz="8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9408" y="360001"/>
            <a:ext cx="6867407" cy="8301311"/>
          </a:xfrm>
          <a:prstGeom prst="rect">
            <a:avLst/>
          </a:prstGeom>
          <a:noFill/>
        </p:spPr>
        <p:txBody>
          <a:bodyPr wrap="square" rtlCol="0">
            <a:spAutoFit/>
          </a:bodyPr>
          <a:lstStyle/>
          <a:p>
            <a:pPr>
              <a:lnSpc>
                <a:spcPct val="150000"/>
              </a:lnSpc>
            </a:pPr>
            <a:r>
              <a:rPr kumimoji="1" lang="ja-JP" altLang="en-US" sz="1100" b="1" dirty="0">
                <a:solidFill>
                  <a:srgbClr val="0070C0"/>
                </a:solidFill>
                <a:latin typeface="メイリオ" panose="020B0604030504040204" pitchFamily="50" charset="-128"/>
                <a:ea typeface="メイリオ" panose="020B0604030504040204" pitchFamily="50" charset="-128"/>
              </a:rPr>
              <a:t>業績概況</a:t>
            </a:r>
            <a:endParaRPr kumimoji="1" lang="en-US" altLang="ja-JP" sz="1100" b="1" dirty="0">
              <a:solidFill>
                <a:srgbClr val="0070C0"/>
              </a:solidFill>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営業収益</a:t>
            </a:r>
            <a:endParaRPr kumimoji="1"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1,900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142</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8,500</a:t>
            </a:r>
            <a:r>
              <a:rPr lang="ja-JP" altLang="en-US" sz="1050" dirty="0">
                <a:latin typeface="メイリオ" panose="020B0604030504040204" pitchFamily="50" charset="-128"/>
                <a:ea typeface="メイリオ" panose="020B0604030504040204" pitchFamily="50" charset="-128"/>
              </a:rPr>
              <a:t>万円となりました。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これは、大阪港埋立事業において、土地売却収益が増加したことなどによるものです。</a:t>
            </a:r>
            <a:endParaRPr kumimoji="1"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営業損益</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47</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5,700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59</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3,600</a:t>
            </a:r>
            <a:r>
              <a:rPr lang="ja-JP" altLang="en-US" sz="1050" dirty="0">
                <a:latin typeface="メイリオ" panose="020B0604030504040204" pitchFamily="50" charset="-128"/>
                <a:ea typeface="メイリオ" panose="020B0604030504040204" pitchFamily="50" charset="-128"/>
              </a:rPr>
              <a:t>万円の黒字となりました。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これは、上記の理由により営業収益が増加したことなどによるものや、</a:t>
            </a:r>
            <a:r>
              <a:rPr lang="ja-JP" altLang="en-US" sz="1000" dirty="0">
                <a:latin typeface="メイリオ" panose="020B0604030504040204" pitchFamily="50" charset="-128"/>
                <a:ea typeface="メイリオ" panose="020B0604030504040204" pitchFamily="50" charset="-128"/>
              </a:rPr>
              <a:t>土地売却原価の減などによるものです。</a:t>
            </a:r>
            <a:endParaRPr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kumimoji="1" lang="ja-JP" altLang="en-US" sz="1050" b="1" dirty="0">
                <a:latin typeface="メイリオ" panose="020B0604030504040204" pitchFamily="50" charset="-128"/>
                <a:ea typeface="メイリオ" panose="020B0604030504040204" pitchFamily="50" charset="-128"/>
              </a:rPr>
              <a:t>経常損益</a:t>
            </a:r>
            <a:endParaRPr kumimoji="1"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44</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1,000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36</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500</a:t>
            </a:r>
            <a:r>
              <a:rPr lang="ja-JP" altLang="en-US" sz="1050" dirty="0">
                <a:latin typeface="メイリオ" panose="020B0604030504040204" pitchFamily="50" charset="-128"/>
                <a:ea typeface="メイリオ" panose="020B0604030504040204" pitchFamily="50" charset="-128"/>
              </a:rPr>
              <a:t>万円の黒字となりました。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これは、上記の理由によるものです。</a:t>
            </a:r>
            <a:endParaRPr lang="en-US" altLang="ja-JP" sz="105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当年度損益</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44</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4,600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36</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300</a:t>
            </a:r>
            <a:r>
              <a:rPr lang="ja-JP" altLang="en-US" sz="1050" dirty="0">
                <a:latin typeface="メイリオ" panose="020B0604030504040204" pitchFamily="50" charset="-128"/>
                <a:ea typeface="メイリオ" panose="020B0604030504040204" pitchFamily="50" charset="-128"/>
              </a:rPr>
              <a:t>万円の黒字となりました。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これは、上記の理由によるものです。</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endParaRPr lang="en-US" altLang="ja-JP" sz="1000" dirty="0">
              <a:latin typeface="メイリオ" panose="020B0604030504040204" pitchFamily="50" charset="-128"/>
              <a:ea typeface="メイリオ" panose="020B0604030504040204" pitchFamily="50" charset="-128"/>
            </a:endParaRPr>
          </a:p>
          <a:p>
            <a:pPr>
              <a:lnSpc>
                <a:spcPct val="150000"/>
              </a:lnSpc>
            </a:pPr>
            <a:r>
              <a:rPr lang="ja-JP" altLang="en-US" sz="1100" b="1" dirty="0">
                <a:solidFill>
                  <a:srgbClr val="0070C0"/>
                </a:solidFill>
                <a:latin typeface="メイリオ" panose="020B0604030504040204" pitchFamily="50" charset="-128"/>
                <a:ea typeface="メイリオ" panose="020B0604030504040204" pitchFamily="50" charset="-128"/>
              </a:rPr>
              <a:t>財政状態</a:t>
            </a:r>
            <a:endParaRPr lang="en-US" altLang="ja-JP" sz="1100" b="1" dirty="0">
              <a:solidFill>
                <a:srgbClr val="0070C0"/>
              </a:solidFill>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総資産額の状況</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埋立事業費の増加などにより、前年度末に比べ</a:t>
            </a:r>
            <a:r>
              <a:rPr lang="en-US" altLang="ja-JP" sz="1050" dirty="0">
                <a:latin typeface="メイリオ" panose="020B0604030504040204" pitchFamily="50" charset="-128"/>
                <a:ea typeface="メイリオ" panose="020B0604030504040204" pitchFamily="50" charset="-128"/>
              </a:rPr>
              <a:t>300</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6,200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3,392</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300</a:t>
            </a:r>
            <a:r>
              <a:rPr lang="ja-JP" altLang="en-US" sz="1050" dirty="0">
                <a:latin typeface="メイリオ" panose="020B0604030504040204" pitchFamily="50" charset="-128"/>
                <a:ea typeface="メイリオ" panose="020B0604030504040204" pitchFamily="50" charset="-128"/>
              </a:rPr>
              <a:t>万円となりました。</a:t>
            </a:r>
            <a:endParaRPr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純資産額の状況</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当年度損益を計上したことにより、前年度末に比べ</a:t>
            </a:r>
            <a:r>
              <a:rPr lang="en-US" altLang="ja-JP" sz="1050" dirty="0">
                <a:latin typeface="メイリオ" panose="020B0604030504040204" pitchFamily="50" charset="-128"/>
                <a:ea typeface="メイリオ" panose="020B0604030504040204" pitchFamily="50" charset="-128"/>
              </a:rPr>
              <a:t>36</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300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1,307</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8,500</a:t>
            </a:r>
            <a:r>
              <a:rPr lang="ja-JP" altLang="en-US" sz="1050" dirty="0">
                <a:latin typeface="メイリオ" panose="020B0604030504040204" pitchFamily="50" charset="-128"/>
                <a:ea typeface="メイリオ" panose="020B0604030504040204" pitchFamily="50" charset="-128"/>
              </a:rPr>
              <a:t>万円となりました。</a:t>
            </a:r>
            <a:endParaRPr lang="en-US" altLang="ja-JP" sz="1000" dirty="0">
              <a:latin typeface="メイリオ" panose="020B0604030504040204" pitchFamily="50" charset="-128"/>
              <a:ea typeface="メイリオ" panose="020B0604030504040204" pitchFamily="50" charset="-128"/>
            </a:endParaRPr>
          </a:p>
          <a:p>
            <a:pPr marL="360000" lvl="2">
              <a:lnSpc>
                <a:spcPct val="150000"/>
              </a:lnSpc>
            </a:pPr>
            <a:endParaRPr lang="en-US" altLang="ja-JP" sz="1000" dirty="0">
              <a:latin typeface="メイリオ" panose="020B0604030504040204" pitchFamily="50" charset="-128"/>
              <a:ea typeface="メイリオ" panose="020B0604030504040204" pitchFamily="50" charset="-128"/>
            </a:endParaRPr>
          </a:p>
          <a:p>
            <a:pPr>
              <a:lnSpc>
                <a:spcPct val="150000"/>
              </a:lnSpc>
            </a:pPr>
            <a:r>
              <a:rPr lang="ja-JP" altLang="en-US" sz="1100" b="1" dirty="0">
                <a:solidFill>
                  <a:srgbClr val="0070C0"/>
                </a:solidFill>
                <a:latin typeface="メイリオ" panose="020B0604030504040204" pitchFamily="50" charset="-128"/>
                <a:ea typeface="メイリオ" panose="020B0604030504040204" pitchFamily="50" charset="-128"/>
              </a:rPr>
              <a:t>キャッシュ・フロー</a:t>
            </a:r>
            <a:endParaRPr lang="en-US" altLang="ja-JP" sz="1100" b="1" dirty="0">
              <a:solidFill>
                <a:srgbClr val="0070C0"/>
              </a:solidFill>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業務活動によるキャッシュ・フロー</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118</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700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68</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7,000</a:t>
            </a:r>
            <a:r>
              <a:rPr lang="ja-JP" altLang="en-US" sz="1050" dirty="0">
                <a:latin typeface="メイリオ" panose="020B0604030504040204" pitchFamily="50" charset="-128"/>
                <a:ea typeface="メイリオ" panose="020B0604030504040204" pitchFamily="50" charset="-128"/>
              </a:rPr>
              <a:t>万円の増加となりました。</a:t>
            </a:r>
            <a:endParaRPr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投資活動によるキャッシュ・フロー</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一般会計への短期貸付金の貸付額が増加したことなどにより、前年度に比べ</a:t>
            </a:r>
            <a:r>
              <a:rPr lang="en-US" altLang="ja-JP" sz="1050" dirty="0">
                <a:latin typeface="メイリオ" panose="020B0604030504040204" pitchFamily="50" charset="-128"/>
                <a:ea typeface="メイリオ" panose="020B0604030504040204" pitchFamily="50" charset="-128"/>
              </a:rPr>
              <a:t>545</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1,300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563</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4,300</a:t>
            </a:r>
            <a:r>
              <a:rPr lang="ja-JP" altLang="en-US" sz="1050" dirty="0">
                <a:latin typeface="メイリオ" panose="020B0604030504040204" pitchFamily="50" charset="-128"/>
                <a:ea typeface="メイリオ" panose="020B0604030504040204" pitchFamily="50" charset="-128"/>
              </a:rPr>
              <a:t>万円の減少となりました。</a:t>
            </a:r>
            <a:endParaRPr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財務活動によるキャッシュ・フロー</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企業債による収入が前年度よりも少なかったことから、</a:t>
            </a:r>
            <a:r>
              <a:rPr lang="en-US" altLang="ja-JP" sz="1050" dirty="0">
                <a:latin typeface="メイリオ" panose="020B0604030504040204" pitchFamily="50" charset="-128"/>
                <a:ea typeface="メイリオ" panose="020B0604030504040204" pitchFamily="50" charset="-128"/>
              </a:rPr>
              <a:t>28</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100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112</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9,700</a:t>
            </a:r>
            <a:r>
              <a:rPr lang="ja-JP" altLang="en-US" sz="1050" dirty="0">
                <a:latin typeface="メイリオ" panose="020B0604030504040204" pitchFamily="50" charset="-128"/>
                <a:ea typeface="メイリオ" panose="020B0604030504040204" pitchFamily="50" charset="-128"/>
              </a:rPr>
              <a:t>万円の増加となりました。</a:t>
            </a:r>
            <a:endParaRPr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現金及び現金同等物期末残高</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b="1"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業務活動により</a:t>
            </a:r>
            <a:r>
              <a:rPr lang="en-US" altLang="ja-JP" sz="1050" dirty="0">
                <a:latin typeface="メイリオ" panose="020B0604030504040204" pitchFamily="50" charset="-128"/>
                <a:ea typeface="メイリオ" panose="020B0604030504040204" pitchFamily="50" charset="-128"/>
              </a:rPr>
              <a:t>118</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700</a:t>
            </a:r>
            <a:r>
              <a:rPr lang="ja-JP" altLang="en-US" sz="1050" dirty="0">
                <a:latin typeface="メイリオ" panose="020B0604030504040204" pitchFamily="50" charset="-128"/>
                <a:ea typeface="メイリオ" panose="020B0604030504040204" pitchFamily="50" charset="-128"/>
              </a:rPr>
              <a:t>万円減少、投資活動により</a:t>
            </a:r>
            <a:r>
              <a:rPr lang="en-US" altLang="ja-JP" sz="1050" dirty="0">
                <a:latin typeface="メイリオ" panose="020B0604030504040204" pitchFamily="50" charset="-128"/>
                <a:ea typeface="メイリオ" panose="020B0604030504040204" pitchFamily="50" charset="-128"/>
              </a:rPr>
              <a:t>545</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1,900</a:t>
            </a:r>
            <a:r>
              <a:rPr lang="ja-JP" altLang="en-US" sz="1050" dirty="0">
                <a:latin typeface="メイリオ" panose="020B0604030504040204" pitchFamily="50" charset="-128"/>
                <a:ea typeface="メイリオ" panose="020B0604030504040204" pitchFamily="50" charset="-128"/>
              </a:rPr>
              <a:t>万円減少、財務活動により</a:t>
            </a:r>
            <a:r>
              <a:rPr lang="en-US" altLang="ja-JP" sz="1050" dirty="0">
                <a:latin typeface="メイリオ" panose="020B0604030504040204" pitchFamily="50" charset="-128"/>
                <a:ea typeface="メイリオ" panose="020B0604030504040204" pitchFamily="50" charset="-128"/>
              </a:rPr>
              <a:t>28</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100</a:t>
            </a:r>
            <a:r>
              <a:rPr lang="ja-JP" altLang="en-US" sz="1050" dirty="0">
                <a:latin typeface="メイリオ" panose="020B0604030504040204" pitchFamily="50" charset="-128"/>
                <a:ea typeface="メイリオ" panose="020B0604030504040204" pitchFamily="50" charset="-128"/>
              </a:rPr>
              <a:t>万円減少したことから、前年度末に比べ</a:t>
            </a:r>
            <a:r>
              <a:rPr lang="en-US" altLang="ja-JP" sz="1050" dirty="0">
                <a:latin typeface="メイリオ" panose="020B0604030504040204" pitchFamily="50" charset="-128"/>
                <a:ea typeface="メイリオ" panose="020B0604030504040204" pitchFamily="50" charset="-128"/>
              </a:rPr>
              <a:t>381</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7,600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63</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9,400</a:t>
            </a:r>
            <a:r>
              <a:rPr lang="ja-JP" altLang="en-US" sz="1050" dirty="0">
                <a:latin typeface="メイリオ" panose="020B0604030504040204" pitchFamily="50" charset="-128"/>
                <a:ea typeface="メイリオ" panose="020B0604030504040204" pitchFamily="50" charset="-128"/>
              </a:rPr>
              <a:t>万円となりました。</a:t>
            </a:r>
            <a:endParaRPr lang="en-US" altLang="ja-JP" sz="1050" dirty="0">
              <a:latin typeface="メイリオ" panose="020B0604030504040204" pitchFamily="50" charset="-128"/>
              <a:ea typeface="メイリオ" panose="020B0604030504040204" pitchFamily="50" charset="-128"/>
            </a:endParaRPr>
          </a:p>
        </p:txBody>
      </p:sp>
      <p:cxnSp>
        <p:nvCxnSpPr>
          <p:cNvPr id="5" name="直線コネクタ 4"/>
          <p:cNvCxnSpPr/>
          <p:nvPr/>
        </p:nvCxnSpPr>
        <p:spPr>
          <a:xfrm>
            <a:off x="760625" y="546136"/>
            <a:ext cx="6084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760625" y="4109811"/>
            <a:ext cx="6084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480625" y="5550828"/>
            <a:ext cx="5364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030061"/>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4469</Words>
  <Application>Microsoft Office PowerPoint</Application>
  <PresentationFormat>A4 210 x 297 mm</PresentationFormat>
  <Paragraphs>331</Paragraphs>
  <Slides>26</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26</vt:i4>
      </vt:variant>
    </vt:vector>
  </HeadingPairs>
  <TitlesOfParts>
    <vt:vector size="32" baseType="lpstr">
      <vt:lpstr>HG行書体</vt:lpstr>
      <vt:lpstr>メイリオ</vt:lpstr>
      <vt:lpstr>Arial</vt:lpstr>
      <vt:lpstr>Calibri</vt:lpstr>
      <vt:lpstr>Calibri Light</vt:lpstr>
      <vt:lpstr>Office Theme</vt:lpstr>
      <vt:lpstr>令和５年度  港営事業会計  事業レポート          大阪港湾局 </vt:lpstr>
      <vt:lpstr>コンテンツ</vt:lpstr>
      <vt:lpstr>PowerPoint プレゼンテーション</vt:lpstr>
      <vt:lpstr>PowerPoint プレゼンテーション</vt:lpstr>
      <vt:lpstr>PowerPoint プレゼンテーション</vt:lpstr>
      <vt:lpstr>港湾施設提供事業</vt:lpstr>
      <vt:lpstr>大阪港埋立事業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①　比較損益計算書</vt:lpstr>
      <vt:lpstr>大阪港埋立事業</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2024-10-15T09:09:15Z</dcterms:created>
  <dcterms:modified xsi:type="dcterms:W3CDTF">2024-10-15T09:09:25Z</dcterms:modified>
</cp:coreProperties>
</file>