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63" r:id="rId2"/>
    <p:sldId id="260" r:id="rId3"/>
    <p:sldId id="261" r:id="rId4"/>
    <p:sldId id="262" r:id="rId5"/>
    <p:sldId id="308" r:id="rId6"/>
    <p:sldId id="309" r:id="rId7"/>
    <p:sldId id="284" r:id="rId8"/>
    <p:sldId id="276" r:id="rId9"/>
    <p:sldId id="277" r:id="rId10"/>
    <p:sldId id="278" r:id="rId11"/>
    <p:sldId id="280" r:id="rId12"/>
    <p:sldId id="281" r:id="rId13"/>
    <p:sldId id="302" r:id="rId14"/>
    <p:sldId id="286" r:id="rId15"/>
    <p:sldId id="288" r:id="rId16"/>
    <p:sldId id="289" r:id="rId17"/>
    <p:sldId id="307" r:id="rId18"/>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口　彩奈" initials="田口　彩奈" lastIdx="1" clrIdx="0">
    <p:extLst>
      <p:ext uri="{19B8F6BF-5375-455C-9EA6-DF929625EA0E}">
        <p15:presenceInfo xmlns:p15="http://schemas.microsoft.com/office/powerpoint/2012/main" userId="田口　彩奈"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3C3DD"/>
    <a:srgbClr val="6AD7D4"/>
    <a:srgbClr val="5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51" d="100"/>
          <a:sy n="51" d="100"/>
        </p:scale>
        <p:origin x="2514" y="84"/>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6176" y="7670653"/>
            <a:ext cx="6585388"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港湾施設提供事業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港湾機能を効率的に発揮させるために必要な埠頭用地、上屋、荷役機械等を整備しています。</a:t>
            </a:r>
          </a:p>
        </p:txBody>
      </p:sp>
      <p:sp>
        <p:nvSpPr>
          <p:cNvPr id="5" name="テキスト ボックス 4"/>
          <p:cNvSpPr txBox="1"/>
          <p:nvPr/>
        </p:nvSpPr>
        <p:spPr>
          <a:xfrm>
            <a:off x="136176" y="8490581"/>
            <a:ext cx="6585387"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流通施設用地や保管施設用地等物流の効率化に資するものや都市機能用地等を造成しています。</a:t>
            </a:r>
          </a:p>
        </p:txBody>
      </p:sp>
      <p:sp>
        <p:nvSpPr>
          <p:cNvPr id="11"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3"/>
            </a:pPr>
            <a:r>
              <a:rPr lang="ja-JP" altLang="en-US" sz="1600" b="1" dirty="0">
                <a:latin typeface="メイリオ" panose="020B0604030504040204" pitchFamily="50" charset="-128"/>
                <a:ea typeface="メイリオ" panose="020B0604030504040204" pitchFamily="50" charset="-128"/>
              </a:rPr>
              <a:t>港営事業会計について</a:t>
            </a:r>
          </a:p>
        </p:txBody>
      </p:sp>
      <p:sp>
        <p:nvSpPr>
          <p:cNvPr id="12" name="テキスト ボックス 11"/>
          <p:cNvSpPr txBox="1"/>
          <p:nvPr/>
        </p:nvSpPr>
        <p:spPr>
          <a:xfrm>
            <a:off x="6589978" y="9690556"/>
            <a:ext cx="287258"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４</a:t>
            </a:r>
          </a:p>
        </p:txBody>
      </p:sp>
      <p:cxnSp>
        <p:nvCxnSpPr>
          <p:cNvPr id="8" name="直線コネクタ 7"/>
          <p:cNvCxnSpPr/>
          <p:nvPr/>
        </p:nvCxnSpPr>
        <p:spPr>
          <a:xfrm>
            <a:off x="1703233" y="7805155"/>
            <a:ext cx="4912145"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529053" y="8618556"/>
            <a:ext cx="5123171"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3457" y="364182"/>
            <a:ext cx="6976943" cy="784830"/>
          </a:xfrm>
          <a:prstGeom prst="rect">
            <a:avLst/>
          </a:prstGeom>
          <a:noFill/>
        </p:spPr>
        <p:txBody>
          <a:bodyPr wrap="square" rtlCol="0">
            <a:spAutoFit/>
          </a:bodyPr>
          <a:lstStyle/>
          <a:p>
            <a:pPr>
              <a:lnSpc>
                <a:spcPct val="150000"/>
              </a:lnSpc>
            </a:pPr>
            <a:r>
              <a:rPr lang="ja-JP" altLang="en-US" sz="1600" b="1" dirty="0">
                <a:latin typeface="メイリオ" panose="020B0604030504040204" pitchFamily="50" charset="-128"/>
                <a:ea typeface="メイリオ" panose="020B0604030504040204" pitchFamily="50" charset="-128"/>
              </a:rPr>
              <a:t>令和４年度決算状況</a:t>
            </a:r>
            <a:endParaRPr lang="en-US" altLang="ja-JP" sz="1600" b="1" dirty="0">
              <a:latin typeface="メイリオ" panose="020B0604030504040204" pitchFamily="50" charset="-128"/>
              <a:ea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rPr>
              <a:t>　</a:t>
            </a:r>
            <a:r>
              <a:rPr lang="en-US" altLang="ja-JP" sz="1300" b="1" dirty="0">
                <a:solidFill>
                  <a:srgbClr val="FF0000"/>
                </a:solidFill>
                <a:latin typeface="メイリオ" panose="020B0604030504040204" pitchFamily="50" charset="-128"/>
                <a:ea typeface="メイリオ" panose="020B0604030504040204" pitchFamily="50" charset="-128"/>
              </a:rPr>
              <a:t>※</a:t>
            </a:r>
            <a:r>
              <a:rPr lang="ja-JP" altLang="en-US" sz="13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港湾施設提供事業と大阪港埋立事業との間での会計内取引の金額を消去しています。</a:t>
            </a:r>
          </a:p>
        </p:txBody>
      </p:sp>
      <p:pic>
        <p:nvPicPr>
          <p:cNvPr id="7" name="図 6"/>
          <p:cNvPicPr>
            <a:picLocks noChangeAspect="1"/>
          </p:cNvPicPr>
          <p:nvPr/>
        </p:nvPicPr>
        <p:blipFill>
          <a:blip r:embed="rId3"/>
          <a:stretch>
            <a:fillRect/>
          </a:stretch>
        </p:blipFill>
        <p:spPr>
          <a:xfrm>
            <a:off x="3505459" y="1132558"/>
            <a:ext cx="3243353" cy="4444369"/>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1291646397"/>
              </p:ext>
            </p:extLst>
          </p:nvPr>
        </p:nvGraphicFramePr>
        <p:xfrm>
          <a:off x="33458" y="5738926"/>
          <a:ext cx="6753225" cy="1495425"/>
        </p:xfrm>
        <a:graphic>
          <a:graphicData uri="http://schemas.openxmlformats.org/presentationml/2006/ole">
            <mc:AlternateContent xmlns:mc="http://schemas.openxmlformats.org/markup-compatibility/2006">
              <mc:Choice xmlns:v="urn:schemas-microsoft-com:vml" Requires="v">
                <p:oleObj spid="_x0000_s1036" name="ワークシート" r:id="rId4" imgW="6753316" imgH="1495468" progId="Excel.Sheet.12">
                  <p:embed/>
                </p:oleObj>
              </mc:Choice>
              <mc:Fallback>
                <p:oleObj name="ワークシート" r:id="rId4" imgW="6753316" imgH="1495468" progId="Excel.Sheet.12">
                  <p:embed/>
                  <p:pic>
                    <p:nvPicPr>
                      <p:cNvPr id="0" name=""/>
                      <p:cNvPicPr/>
                      <p:nvPr/>
                    </p:nvPicPr>
                    <p:blipFill>
                      <a:blip r:embed="rId5"/>
                      <a:stretch>
                        <a:fillRect/>
                      </a:stretch>
                    </p:blipFill>
                    <p:spPr>
                      <a:xfrm>
                        <a:off x="33458" y="5738926"/>
                        <a:ext cx="6753225" cy="1495425"/>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75224535"/>
              </p:ext>
            </p:extLst>
          </p:nvPr>
        </p:nvGraphicFramePr>
        <p:xfrm>
          <a:off x="136176" y="954231"/>
          <a:ext cx="3305175" cy="4981575"/>
        </p:xfrm>
        <a:graphic>
          <a:graphicData uri="http://schemas.openxmlformats.org/presentationml/2006/ole">
            <mc:AlternateContent xmlns:mc="http://schemas.openxmlformats.org/markup-compatibility/2006">
              <mc:Choice xmlns:v="urn:schemas-microsoft-com:vml" Requires="v">
                <p:oleObj spid="_x0000_s1037" name="ワークシート" r:id="rId6" imgW="3305362" imgH="4981500" progId="Excel.Sheet.12">
                  <p:embed/>
                </p:oleObj>
              </mc:Choice>
              <mc:Fallback>
                <p:oleObj name="ワークシート" r:id="rId6" imgW="3305362" imgH="4981500" progId="Excel.Sheet.12">
                  <p:embed/>
                  <p:pic>
                    <p:nvPicPr>
                      <p:cNvPr id="0" name=""/>
                      <p:cNvPicPr/>
                      <p:nvPr/>
                    </p:nvPicPr>
                    <p:blipFill>
                      <a:blip r:embed="rId7"/>
                      <a:stretch>
                        <a:fillRect/>
                      </a:stretch>
                    </p:blipFill>
                    <p:spPr>
                      <a:xfrm>
                        <a:off x="136176" y="954231"/>
                        <a:ext cx="3305175" cy="4981575"/>
                      </a:xfrm>
                      <a:prstGeom prst="rect">
                        <a:avLst/>
                      </a:prstGeom>
                    </p:spPr>
                  </p:pic>
                </p:oleObj>
              </mc:Fallback>
            </mc:AlternateContent>
          </a:graphicData>
        </a:graphic>
      </p:graphicFrame>
    </p:spTree>
    <p:extLst>
      <p:ext uri="{BB962C8B-B14F-4D97-AF65-F5344CB8AC3E}">
        <p14:creationId xmlns:p14="http://schemas.microsoft.com/office/powerpoint/2010/main" val="25933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93309" y="45636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安全性</a:t>
            </a:r>
          </a:p>
        </p:txBody>
      </p:sp>
      <p:pic>
        <p:nvPicPr>
          <p:cNvPr id="11" name="図 10"/>
          <p:cNvPicPr>
            <a:picLocks noChangeAspect="1"/>
          </p:cNvPicPr>
          <p:nvPr/>
        </p:nvPicPr>
        <p:blipFill>
          <a:blip r:embed="rId2"/>
          <a:stretch>
            <a:fillRect/>
          </a:stretch>
        </p:blipFill>
        <p:spPr>
          <a:xfrm>
            <a:off x="198000" y="4013959"/>
            <a:ext cx="2627658" cy="381938"/>
          </a:xfrm>
          <a:prstGeom prst="rect">
            <a:avLst/>
          </a:prstGeom>
        </p:spPr>
      </p:pic>
      <p:sp>
        <p:nvSpPr>
          <p:cNvPr id="15"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12825"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13</a:t>
            </a:r>
            <a:endParaRPr lang="ja-JP" altLang="en-US" sz="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93309" y="4395897"/>
            <a:ext cx="6660000" cy="71558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短期的な支払能力を</a:t>
            </a:r>
            <a:r>
              <a:rPr lang="ja-JP" altLang="en-US" sz="900" dirty="0">
                <a:latin typeface="メイリオ" panose="020B0604030504040204" pitchFamily="50" charset="-128"/>
                <a:ea typeface="メイリオ" panose="020B0604030504040204" pitchFamily="50" charset="-128"/>
              </a:rPr>
              <a:t>示すもので</a:t>
            </a:r>
            <a:r>
              <a:rPr kumimoji="1" lang="ja-JP" altLang="en-US" sz="900" dirty="0">
                <a:latin typeface="メイリオ" panose="020B0604030504040204" pitchFamily="50" charset="-128"/>
                <a:ea typeface="メイリオ" panose="020B0604030504040204" pitchFamily="50" charset="-128"/>
              </a:rPr>
              <a:t>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１</a:t>
            </a:r>
            <a:r>
              <a:rPr kumimoji="1" lang="ja-JP" altLang="en-US" sz="900" dirty="0">
                <a:latin typeface="メイリオ" panose="020B0604030504040204" pitchFamily="50" charset="-128"/>
                <a:ea typeface="メイリオ" panose="020B0604030504040204" pitchFamily="50" charset="-128"/>
              </a:rPr>
              <a:t>年以内に現金化できる資産が、１年以内に返済すべき負債をどれだけ上回っているかを示すものであり、</a:t>
            </a:r>
            <a:r>
              <a:rPr lang="ja-JP" altLang="en-US" sz="900" dirty="0">
                <a:latin typeface="メイリオ" panose="020B0604030504040204" pitchFamily="50" charset="-128"/>
                <a:ea typeface="メイリオ" panose="020B0604030504040204" pitchFamily="50" charset="-128"/>
              </a:rPr>
              <a:t> 数値が</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％を上回っていれば、短期的な支払能力に問題がないと考えられる。</a:t>
            </a:r>
            <a:endParaRPr kumimoji="1" lang="ja-JP" altLang="en-US" sz="9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64A872C7-888B-AF5F-A1F2-50556EA8A422}"/>
              </a:ext>
            </a:extLst>
          </p:cNvPr>
          <p:cNvPicPr>
            <a:picLocks noChangeAspect="1"/>
          </p:cNvPicPr>
          <p:nvPr/>
        </p:nvPicPr>
        <p:blipFill>
          <a:blip r:embed="rId3"/>
          <a:stretch>
            <a:fillRect/>
          </a:stretch>
        </p:blipFill>
        <p:spPr>
          <a:xfrm>
            <a:off x="279062" y="8428067"/>
            <a:ext cx="4964364" cy="381938"/>
          </a:xfrm>
          <a:prstGeom prst="rect">
            <a:avLst/>
          </a:prstGeom>
        </p:spPr>
      </p:pic>
      <p:sp>
        <p:nvSpPr>
          <p:cNvPr id="17" name="テキスト ボックス 16">
            <a:extLst>
              <a:ext uri="{FF2B5EF4-FFF2-40B4-BE49-F238E27FC236}">
                <a16:creationId xmlns:a16="http://schemas.microsoft.com/office/drawing/2014/main" id="{DEDF4B80-0F68-B1C2-0E47-3064C5150C6B}"/>
              </a:ext>
            </a:extLst>
          </p:cNvPr>
          <p:cNvSpPr txBox="1"/>
          <p:nvPr/>
        </p:nvSpPr>
        <p:spPr>
          <a:xfrm>
            <a:off x="198000" y="8816104"/>
            <a:ext cx="6660000" cy="71558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長期的な支払能力を</a:t>
            </a:r>
            <a:r>
              <a:rPr lang="ja-JP" altLang="en-US" sz="900" dirty="0">
                <a:latin typeface="メイリオ" panose="020B0604030504040204" pitchFamily="50" charset="-128"/>
                <a:ea typeface="メイリオ" panose="020B0604030504040204" pitchFamily="50" charset="-128"/>
              </a:rPr>
              <a:t>示すもの</a:t>
            </a:r>
            <a:r>
              <a:rPr kumimoji="1" lang="ja-JP" altLang="en-US" sz="900" dirty="0">
                <a:latin typeface="メイリオ" panose="020B0604030504040204" pitchFamily="50" charset="-128"/>
                <a:ea typeface="メイリオ" panose="020B0604030504040204" pitchFamily="50" charset="-128"/>
              </a:rPr>
              <a:t>で、固定資産がどの程度自己資本で賄われているかを示すものである。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固定資産は、長期に渡って使用される資産であるため、返済義務のない自己資本での調達が望ましく、</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％を下回っ</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ていれば、経営は安全な水準にあると考えられる。</a:t>
            </a:r>
            <a:endParaRPr kumimoji="1" lang="ja-JP" altLang="en-US" sz="9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387349" y="761854"/>
            <a:ext cx="6184901" cy="3178353"/>
          </a:xfrm>
          <a:prstGeom prst="rect">
            <a:avLst/>
          </a:prstGeom>
        </p:spPr>
      </p:pic>
      <p:pic>
        <p:nvPicPr>
          <p:cNvPr id="5" name="図 4"/>
          <p:cNvPicPr>
            <a:picLocks noChangeAspect="1"/>
          </p:cNvPicPr>
          <p:nvPr/>
        </p:nvPicPr>
        <p:blipFill>
          <a:blip r:embed="rId5"/>
          <a:stretch>
            <a:fillRect/>
          </a:stretch>
        </p:blipFill>
        <p:spPr>
          <a:xfrm>
            <a:off x="422482" y="5108897"/>
            <a:ext cx="6291025" cy="3168599"/>
          </a:xfrm>
          <a:prstGeom prst="rect">
            <a:avLst/>
          </a:prstGeom>
        </p:spPr>
      </p:pic>
    </p:spTree>
    <p:extLst>
      <p:ext uri="{BB962C8B-B14F-4D97-AF65-F5344CB8AC3E}">
        <p14:creationId xmlns:p14="http://schemas.microsoft.com/office/powerpoint/2010/main" val="297797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a:xfrm>
            <a:off x="0" y="590644"/>
            <a:ext cx="6857999" cy="610527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港湾施設提供事業の安全性について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港湾施設提供事業の安全性に関する指標のうち、流動比率については、大阪港埋立事業からの土地移管による未払金</a:t>
            </a:r>
            <a:r>
              <a:rPr lang="ja-JP" altLang="en-US" sz="1200" dirty="0" smtClean="0">
                <a:latin typeface="メイリオ" panose="020B0604030504040204" pitchFamily="50" charset="-128"/>
                <a:ea typeface="メイリオ" panose="020B0604030504040204" pitchFamily="50" charset="-128"/>
              </a:rPr>
              <a:t>が</a:t>
            </a:r>
            <a:r>
              <a:rPr lang="ja-JP" altLang="en-US" sz="1200" dirty="0">
                <a:latin typeface="メイリオ" panose="020B0604030504040204" pitchFamily="50" charset="-128"/>
                <a:ea typeface="メイリオ" panose="020B0604030504040204" pitchFamily="50" charset="-128"/>
              </a:rPr>
              <a:t>増加</a:t>
            </a:r>
            <a:r>
              <a:rPr lang="ja-JP" altLang="en-US" sz="1200" dirty="0" smtClean="0">
                <a:latin typeface="メイリオ" panose="020B0604030504040204" pitchFamily="50" charset="-128"/>
                <a:ea typeface="メイリオ" panose="020B0604030504040204" pitchFamily="50" charset="-128"/>
              </a:rPr>
              <a:t>した</a:t>
            </a:r>
            <a:r>
              <a:rPr lang="ja-JP" altLang="en-US" sz="1200" dirty="0">
                <a:latin typeface="メイリオ" panose="020B0604030504040204" pitchFamily="50" charset="-128"/>
                <a:ea typeface="メイリオ" panose="020B0604030504040204" pitchFamily="50" charset="-128"/>
              </a:rPr>
              <a:t>ことなどにより、前年度と比較して悪化したものの、安全な経営水準とされる</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を上回っています。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一方、固定比率については、</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％を上回っていることから、固定資産を自己資本でカバーできていない状態と</a:t>
            </a:r>
            <a:r>
              <a:rPr lang="ja-JP" altLang="en-US" sz="1200" dirty="0" smtClean="0">
                <a:latin typeface="メイリオ" panose="020B0604030504040204" pitchFamily="50" charset="-128"/>
                <a:ea typeface="メイリオ" panose="020B0604030504040204" pitchFamily="50" charset="-128"/>
              </a:rPr>
              <a:t>なって</a:t>
            </a:r>
            <a:r>
              <a:rPr lang="ja-JP" altLang="en-US" sz="1200" dirty="0">
                <a:latin typeface="メイリオ" panose="020B0604030504040204" pitchFamily="50" charset="-128"/>
                <a:ea typeface="メイリオ" panose="020B0604030504040204" pitchFamily="50" charset="-128"/>
              </a:rPr>
              <a:t>おり</a:t>
            </a:r>
            <a:r>
              <a:rPr lang="ja-JP" altLang="en-US" sz="1200" dirty="0" smtClean="0">
                <a:latin typeface="メイリオ" panose="020B0604030504040204" pitchFamily="50" charset="-128"/>
                <a:ea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以降は改善</a:t>
            </a:r>
            <a:r>
              <a:rPr lang="ja-JP" altLang="en-US" sz="1200" dirty="0" smtClean="0">
                <a:latin typeface="メイリオ" panose="020B0604030504040204" pitchFamily="50" charset="-128"/>
                <a:ea typeface="メイリオ" panose="020B0604030504040204" pitchFamily="50" charset="-128"/>
              </a:rPr>
              <a:t>傾向にありましたが</a:t>
            </a:r>
            <a:r>
              <a:rPr lang="ja-JP" altLang="en-US" sz="1200" dirty="0">
                <a:latin typeface="メイリオ" panose="020B0604030504040204" pitchFamily="50" charset="-128"/>
                <a:ea typeface="メイリオ" panose="020B0604030504040204" pitchFamily="50" charset="-128"/>
              </a:rPr>
              <a:t>、大阪港埋立事業からの土地移管に</a:t>
            </a:r>
            <a:r>
              <a:rPr lang="ja-JP" altLang="en-US" sz="1200" dirty="0" smtClean="0">
                <a:latin typeface="メイリオ" panose="020B0604030504040204" pitchFamily="50" charset="-128"/>
                <a:ea typeface="メイリオ" panose="020B0604030504040204" pitchFamily="50" charset="-128"/>
              </a:rPr>
              <a:t>よる固定資産の増などにより、前年度と比較して悪化しています。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このように、港湾施設提供事業の安全性については、前年度と比較して</a:t>
            </a:r>
            <a:r>
              <a:rPr lang="ja-JP" altLang="en-US" sz="1200" dirty="0" smtClean="0">
                <a:latin typeface="メイリオ" panose="020B0604030504040204" pitchFamily="50" charset="-128"/>
                <a:ea typeface="メイリオ" panose="020B0604030504040204" pitchFamily="50" charset="-128"/>
              </a:rPr>
              <a:t>悪化していること</a:t>
            </a:r>
            <a:r>
              <a:rPr lang="ja-JP" altLang="en-US" sz="1200" dirty="0">
                <a:latin typeface="メイリオ" panose="020B0604030504040204" pitchFamily="50" charset="-128"/>
                <a:ea typeface="メイリオ" panose="020B0604030504040204" pitchFamily="50" charset="-128"/>
              </a:rPr>
              <a:t>から、今後とも経営改善に努め、安全性の確保を図ってまいります。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endParaRPr lang="en-US" altLang="ja-JP"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11EBD50-45B9-3476-3299-0B7EA4E37833}"/>
              </a:ext>
            </a:extLst>
          </p:cNvPr>
          <p:cNvSpPr txBox="1"/>
          <p:nvPr/>
        </p:nvSpPr>
        <p:spPr>
          <a:xfrm>
            <a:off x="6545092"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14</a:t>
            </a:r>
            <a:endParaRPr lang="ja-JP" altLang="en-US" sz="800"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Tree>
    <p:extLst>
      <p:ext uri="{BB962C8B-B14F-4D97-AF65-F5344CB8AC3E}">
        <p14:creationId xmlns:p14="http://schemas.microsoft.com/office/powerpoint/2010/main" val="140925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43628" y="56467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3"/>
            </a:pPr>
            <a:r>
              <a:rPr lang="ja-JP" altLang="en-US" sz="1600" b="1" dirty="0">
                <a:solidFill>
                  <a:srgbClr val="0070C0"/>
                </a:solidFill>
                <a:latin typeface="メイリオ" panose="020B0604030504040204" pitchFamily="50" charset="-128"/>
                <a:ea typeface="メイリオ" panose="020B0604030504040204" pitchFamily="50" charset="-128"/>
              </a:rPr>
              <a:t>生産性</a:t>
            </a:r>
          </a:p>
        </p:txBody>
      </p:sp>
      <p:sp>
        <p:nvSpPr>
          <p:cNvPr id="11" name="テキスト ボックス 10">
            <a:extLst>
              <a:ext uri="{FF2B5EF4-FFF2-40B4-BE49-F238E27FC236}">
                <a16:creationId xmlns:a16="http://schemas.microsoft.com/office/drawing/2014/main" id="{0280A57E-B5A1-200E-89B1-950A68BE4A98}"/>
              </a:ext>
            </a:extLst>
          </p:cNvPr>
          <p:cNvSpPr txBox="1"/>
          <p:nvPr/>
        </p:nvSpPr>
        <p:spPr>
          <a:xfrm>
            <a:off x="198000" y="8962158"/>
            <a:ext cx="6660000" cy="50783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港湾施設提供事業が</a:t>
            </a:r>
            <a:r>
              <a:rPr lang="ja-JP" altLang="en-US" sz="900" dirty="0">
                <a:latin typeface="メイリオ" panose="020B0604030504040204" pitchFamily="50" charset="-128"/>
                <a:ea typeface="メイリオ" panose="020B0604030504040204" pitchFamily="50" charset="-128"/>
              </a:rPr>
              <a:t>所管</a:t>
            </a:r>
            <a:r>
              <a:rPr kumimoji="1" lang="ja-JP" altLang="en-US" sz="900" dirty="0">
                <a:latin typeface="メイリオ" panose="020B0604030504040204" pitchFamily="50" charset="-128"/>
                <a:ea typeface="メイリオ" panose="020B0604030504040204" pitchFamily="50" charset="-128"/>
              </a:rPr>
              <a:t>する上屋</a:t>
            </a:r>
            <a:r>
              <a:rPr lang="ja-JP" altLang="en-US" sz="900" dirty="0">
                <a:latin typeface="メイリオ" panose="020B0604030504040204" pitchFamily="50" charset="-128"/>
                <a:ea typeface="メイリオ" panose="020B0604030504040204" pitchFamily="50" charset="-128"/>
              </a:rPr>
              <a:t>及び荷さばき地の稼働率</a:t>
            </a:r>
            <a:r>
              <a:rPr kumimoji="1" lang="ja-JP" altLang="en-US" sz="900" dirty="0">
                <a:latin typeface="メイリオ" panose="020B0604030504040204" pitchFamily="50" charset="-128"/>
                <a:ea typeface="メイリオ" panose="020B0604030504040204" pitchFamily="50" charset="-128"/>
              </a:rPr>
              <a:t>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使用日数を考慮しており、供用面積全てを</a:t>
            </a:r>
            <a:r>
              <a:rPr lang="en-US" altLang="ja-JP" sz="900" dirty="0">
                <a:latin typeface="メイリオ" panose="020B0604030504040204" pitchFamily="50" charset="-128"/>
                <a:ea typeface="メイリオ" panose="020B0604030504040204" pitchFamily="50" charset="-128"/>
              </a:rPr>
              <a:t>365</a:t>
            </a:r>
            <a:r>
              <a:rPr lang="ja-JP" altLang="en-US" sz="900" dirty="0">
                <a:latin typeface="メイリオ" panose="020B0604030504040204" pitchFamily="50" charset="-128"/>
                <a:ea typeface="メイリオ" panose="020B0604030504040204" pitchFamily="50" charset="-128"/>
              </a:rPr>
              <a:t>日使用許可した場合、稼働率は</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％となる。</a:t>
            </a:r>
            <a:endParaRPr lang="en-US" altLang="ja-JP" sz="9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AED1A4D1-1A11-534C-B4F0-5CB78C44ECA8}"/>
              </a:ext>
            </a:extLst>
          </p:cNvPr>
          <p:cNvPicPr>
            <a:picLocks noChangeAspect="1"/>
          </p:cNvPicPr>
          <p:nvPr/>
        </p:nvPicPr>
        <p:blipFill>
          <a:blip r:embed="rId2"/>
          <a:stretch>
            <a:fillRect/>
          </a:stretch>
        </p:blipFill>
        <p:spPr>
          <a:xfrm>
            <a:off x="219162" y="8545555"/>
            <a:ext cx="4255169" cy="381938"/>
          </a:xfrm>
          <a:prstGeom prst="rect">
            <a:avLst/>
          </a:prstGeom>
        </p:spPr>
      </p:pic>
      <p:pic>
        <p:nvPicPr>
          <p:cNvPr id="8" name="図 7">
            <a:extLst>
              <a:ext uri="{FF2B5EF4-FFF2-40B4-BE49-F238E27FC236}">
                <a16:creationId xmlns:a16="http://schemas.microsoft.com/office/drawing/2014/main" id="{30F48010-CDA7-8558-F90C-77CA328046C2}"/>
              </a:ext>
            </a:extLst>
          </p:cNvPr>
          <p:cNvPicPr>
            <a:picLocks noChangeAspect="1"/>
          </p:cNvPicPr>
          <p:nvPr/>
        </p:nvPicPr>
        <p:blipFill>
          <a:blip r:embed="rId3"/>
          <a:stretch>
            <a:fillRect/>
          </a:stretch>
        </p:blipFill>
        <p:spPr>
          <a:xfrm>
            <a:off x="219162" y="4249790"/>
            <a:ext cx="5905500" cy="400050"/>
          </a:xfrm>
          <a:prstGeom prst="rect">
            <a:avLst/>
          </a:prstGeom>
        </p:spPr>
      </p:pic>
      <p:sp>
        <p:nvSpPr>
          <p:cNvPr id="18" name="テキスト ボックス 17">
            <a:extLst>
              <a:ext uri="{FF2B5EF4-FFF2-40B4-BE49-F238E27FC236}">
                <a16:creationId xmlns:a16="http://schemas.microsoft.com/office/drawing/2014/main" id="{E548D7C3-B775-CBB2-C815-AC58D8A66A57}"/>
              </a:ext>
            </a:extLst>
          </p:cNvPr>
          <p:cNvSpPr txBox="1"/>
          <p:nvPr/>
        </p:nvSpPr>
        <p:spPr>
          <a:xfrm>
            <a:off x="-12825"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15</a:t>
            </a:r>
            <a:endParaRPr lang="ja-JP" altLang="en-US"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0280A57E-B5A1-200E-89B1-950A68BE4A98}"/>
              </a:ext>
            </a:extLst>
          </p:cNvPr>
          <p:cNvSpPr txBox="1"/>
          <p:nvPr/>
        </p:nvSpPr>
        <p:spPr>
          <a:xfrm>
            <a:off x="143628" y="4640179"/>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償却対象資産の減価償却率の状況を示すものである。</a:t>
            </a:r>
            <a:endParaRPr kumimoji="1" lang="en-US" altLang="ja-JP" sz="900" dirty="0">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4" name="図 3"/>
          <p:cNvPicPr>
            <a:picLocks noChangeAspect="1"/>
          </p:cNvPicPr>
          <p:nvPr/>
        </p:nvPicPr>
        <p:blipFill>
          <a:blip r:embed="rId4"/>
          <a:stretch>
            <a:fillRect/>
          </a:stretch>
        </p:blipFill>
        <p:spPr>
          <a:xfrm>
            <a:off x="478812" y="852776"/>
            <a:ext cx="6071979" cy="3289221"/>
          </a:xfrm>
          <a:prstGeom prst="rect">
            <a:avLst/>
          </a:prstGeom>
        </p:spPr>
      </p:pic>
      <p:pic>
        <p:nvPicPr>
          <p:cNvPr id="6" name="図 5"/>
          <p:cNvPicPr>
            <a:picLocks noChangeAspect="1"/>
          </p:cNvPicPr>
          <p:nvPr/>
        </p:nvPicPr>
        <p:blipFill>
          <a:blip r:embed="rId5"/>
          <a:stretch>
            <a:fillRect/>
          </a:stretch>
        </p:blipFill>
        <p:spPr>
          <a:xfrm>
            <a:off x="535962" y="5148456"/>
            <a:ext cx="6014829" cy="3176532"/>
          </a:xfrm>
          <a:prstGeom prst="rect">
            <a:avLst/>
          </a:prstGeom>
        </p:spPr>
      </p:pic>
    </p:spTree>
    <p:extLst>
      <p:ext uri="{BB962C8B-B14F-4D97-AF65-F5344CB8AC3E}">
        <p14:creationId xmlns:p14="http://schemas.microsoft.com/office/powerpoint/2010/main" val="355427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5DC7B4AC-63B1-388E-B675-9A701B1E7442}"/>
              </a:ext>
            </a:extLst>
          </p:cNvPr>
          <p:cNvSpPr txBox="1">
            <a:spLocks/>
          </p:cNvSpPr>
          <p:nvPr/>
        </p:nvSpPr>
        <p:spPr>
          <a:xfrm>
            <a:off x="25236" y="733955"/>
            <a:ext cx="6864824" cy="218704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港湾施設提供事業の生産性について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港湾施設提供事業の生産性についての指標のうち、有形固定資産減価償却率については、類似団体平均と比較すると悪い値となっているため、必要な修繕の実施や長寿命化を基本とした施設の効率的な維持管理など、計画的に施設の更新等を行ってまい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上屋及び荷さばき地稼働率については、前年度よりも向上しているものの、更なる稼働率の向上に向け、引き続き、「第２次港湾施設提供事業経営計画」を着実に進めることにより、生産性の向上に努めてまいります。</a:t>
            </a:r>
            <a:endParaRPr lang="en-US" altLang="ja-JP" sz="1200" dirty="0">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10F567E8-336B-69B8-10D1-712B22389B52}"/>
              </a:ext>
            </a:extLst>
          </p:cNvPr>
          <p:cNvSpPr txBox="1">
            <a:spLocks/>
          </p:cNvSpPr>
          <p:nvPr/>
        </p:nvSpPr>
        <p:spPr>
          <a:xfrm>
            <a:off x="25236" y="387213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solidFill>
                  <a:srgbClr val="0070C0"/>
                </a:solidFill>
                <a:latin typeface="メイリオ" panose="020B0604030504040204" pitchFamily="50" charset="-128"/>
                <a:ea typeface="メイリオ" panose="020B0604030504040204" pitchFamily="50" charset="-128"/>
              </a:rPr>
              <a:t>ⅳ</a:t>
            </a:r>
            <a:r>
              <a:rPr lang="ja-JP" altLang="en-US" sz="1600" b="1" dirty="0">
                <a:solidFill>
                  <a:srgbClr val="0070C0"/>
                </a:solidFill>
                <a:latin typeface="メイリオ" panose="020B0604030504040204" pitchFamily="50" charset="-128"/>
                <a:ea typeface="メイリオ" panose="020B0604030504040204" pitchFamily="50" charset="-128"/>
              </a:rPr>
              <a:t>．健全性</a:t>
            </a:r>
          </a:p>
        </p:txBody>
      </p:sp>
      <p:sp>
        <p:nvSpPr>
          <p:cNvPr id="19" name="コンテンツ プレースホルダー 2">
            <a:extLst>
              <a:ext uri="{FF2B5EF4-FFF2-40B4-BE49-F238E27FC236}">
                <a16:creationId xmlns:a16="http://schemas.microsoft.com/office/drawing/2014/main" id="{0A261A2C-A4DE-4786-436E-B68F279C1203}"/>
              </a:ext>
            </a:extLst>
          </p:cNvPr>
          <p:cNvSpPr txBox="1">
            <a:spLocks/>
          </p:cNvSpPr>
          <p:nvPr/>
        </p:nvSpPr>
        <p:spPr>
          <a:xfrm>
            <a:off x="25236" y="5409804"/>
            <a:ext cx="6864824" cy="187993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港湾施設提供事業の健全性について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港湾施設提供事業において、資金不足は発生していません。</a:t>
            </a:r>
            <a:endParaRPr lang="en-US" altLang="ja-JP" sz="12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7B36AFAE-753F-1914-ED09-3B20395F1D31}"/>
              </a:ext>
            </a:extLst>
          </p:cNvPr>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16</a:t>
            </a:r>
            <a:endParaRPr lang="ja-JP" altLang="en-US" sz="800" dirty="0">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3" name="図 2"/>
          <p:cNvPicPr>
            <a:picLocks noChangeAspect="1"/>
          </p:cNvPicPr>
          <p:nvPr/>
        </p:nvPicPr>
        <p:blipFill>
          <a:blip r:embed="rId2"/>
          <a:stretch>
            <a:fillRect/>
          </a:stretch>
        </p:blipFill>
        <p:spPr>
          <a:xfrm>
            <a:off x="375607" y="4631161"/>
            <a:ext cx="4650800" cy="381938"/>
          </a:xfrm>
          <a:prstGeom prst="rect">
            <a:avLst/>
          </a:prstGeom>
        </p:spPr>
      </p:pic>
      <p:sp>
        <p:nvSpPr>
          <p:cNvPr id="12" name="テキスト ボックス 11">
            <a:extLst>
              <a:ext uri="{FF2B5EF4-FFF2-40B4-BE49-F238E27FC236}">
                <a16:creationId xmlns:a16="http://schemas.microsoft.com/office/drawing/2014/main" id="{0280A57E-B5A1-200E-89B1-950A68BE4A98}"/>
              </a:ext>
            </a:extLst>
          </p:cNvPr>
          <p:cNvSpPr txBox="1"/>
          <p:nvPr/>
        </p:nvSpPr>
        <p:spPr>
          <a:xfrm>
            <a:off x="306436" y="5026653"/>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資金の不足額の度合いを事業規模である料金収入の規模と比較して示すものである。</a:t>
            </a:r>
            <a:endParaRPr kumimoji="1" lang="en-US" altLang="ja-JP" sz="9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92568" y="4298525"/>
            <a:ext cx="2846688" cy="218250"/>
          </a:xfrm>
          <a:prstGeom prst="rect">
            <a:avLst/>
          </a:prstGeom>
        </p:spPr>
      </p:pic>
    </p:spTree>
    <p:extLst>
      <p:ext uri="{BB962C8B-B14F-4D97-AF65-F5344CB8AC3E}">
        <p14:creationId xmlns:p14="http://schemas.microsoft.com/office/powerpoint/2010/main" val="415640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0507" y="1368234"/>
            <a:ext cx="6329332" cy="3103862"/>
          </a:xfrm>
          <a:prstGeom prst="rect">
            <a:avLst/>
          </a:prstGeom>
        </p:spPr>
      </p:pic>
      <p:sp>
        <p:nvSpPr>
          <p:cNvPr id="5" name="タイトル 1"/>
          <p:cNvSpPr txBox="1">
            <a:spLocks/>
          </p:cNvSpPr>
          <p:nvPr/>
        </p:nvSpPr>
        <p:spPr>
          <a:xfrm>
            <a:off x="-1" y="36811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大阪港埋立事業</a:t>
            </a:r>
          </a:p>
        </p:txBody>
      </p:sp>
      <p:sp>
        <p:nvSpPr>
          <p:cNvPr id="9" name="タイトル 1"/>
          <p:cNvSpPr txBox="1">
            <a:spLocks/>
          </p:cNvSpPr>
          <p:nvPr/>
        </p:nvSpPr>
        <p:spPr>
          <a:xfrm>
            <a:off x="88468" y="109518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収益性</a:t>
            </a:r>
          </a:p>
        </p:txBody>
      </p:sp>
      <p:pic>
        <p:nvPicPr>
          <p:cNvPr id="13" name="図 12"/>
          <p:cNvPicPr>
            <a:picLocks noChangeAspect="1"/>
          </p:cNvPicPr>
          <p:nvPr/>
        </p:nvPicPr>
        <p:blipFill>
          <a:blip r:embed="rId3"/>
          <a:stretch>
            <a:fillRect/>
          </a:stretch>
        </p:blipFill>
        <p:spPr>
          <a:xfrm>
            <a:off x="300080" y="4519716"/>
            <a:ext cx="2891333" cy="381938"/>
          </a:xfrm>
          <a:prstGeom prst="rect">
            <a:avLst/>
          </a:prstGeom>
        </p:spPr>
      </p:pic>
      <p:sp>
        <p:nvSpPr>
          <p:cNvPr id="14" name="テキスト ボックス 13"/>
          <p:cNvSpPr txBox="1"/>
          <p:nvPr/>
        </p:nvSpPr>
        <p:spPr>
          <a:xfrm>
            <a:off x="185173" y="4809062"/>
            <a:ext cx="6660000" cy="490519"/>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8"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321347" y="752385"/>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sp>
        <p:nvSpPr>
          <p:cNvPr id="17" name="コンテンツ プレースホルダー 2">
            <a:extLst>
              <a:ext uri="{FF2B5EF4-FFF2-40B4-BE49-F238E27FC236}">
                <a16:creationId xmlns:a16="http://schemas.microsoft.com/office/drawing/2014/main" id="{A87C8A27-A172-ABA7-CFE6-48DEB4D2C92F}"/>
              </a:ext>
            </a:extLst>
          </p:cNvPr>
          <p:cNvSpPr txBox="1">
            <a:spLocks/>
          </p:cNvSpPr>
          <p:nvPr/>
        </p:nvSpPr>
        <p:spPr>
          <a:xfrm>
            <a:off x="-12827" y="5349011"/>
            <a:ext cx="6858000" cy="418887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大阪港埋立事業の収益性について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150" dirty="0">
                <a:latin typeface="メイリオ" panose="020B0604030504040204" pitchFamily="50" charset="-128"/>
                <a:ea typeface="メイリオ" panose="020B0604030504040204" pitchFamily="50" charset="-128"/>
              </a:rPr>
              <a:t>大阪港埋立事業の収益性については、前年度と比較</a:t>
            </a:r>
            <a:r>
              <a:rPr lang="ja-JP" altLang="en-US" sz="1150" dirty="0" smtClean="0">
                <a:latin typeface="メイリオ" panose="020B0604030504040204" pitchFamily="50" charset="-128"/>
                <a:ea typeface="メイリオ" panose="020B0604030504040204" pitchFamily="50" charset="-128"/>
              </a:rPr>
              <a:t>して悪化</a:t>
            </a:r>
            <a:r>
              <a:rPr lang="ja-JP" altLang="en-US" sz="1150" dirty="0">
                <a:latin typeface="メイリオ" panose="020B0604030504040204" pitchFamily="50" charset="-128"/>
                <a:ea typeface="メイリオ" panose="020B0604030504040204" pitchFamily="50" charset="-128"/>
              </a:rPr>
              <a:t>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各地区のうち咲洲地区については</a:t>
            </a:r>
            <a:r>
              <a:rPr lang="ja-JP" altLang="en-US" sz="1150" dirty="0" smtClean="0">
                <a:latin typeface="メイリオ" panose="020B0604030504040204" pitchFamily="50" charset="-128"/>
                <a:ea typeface="メイリオ" panose="020B0604030504040204" pitchFamily="50" charset="-128"/>
              </a:rPr>
              <a:t>、前年度に大幅に増加した土地</a:t>
            </a:r>
            <a:r>
              <a:rPr lang="ja-JP" altLang="en-US" sz="1150" dirty="0">
                <a:latin typeface="メイリオ" panose="020B0604030504040204" pitchFamily="50" charset="-128"/>
                <a:ea typeface="メイリオ" panose="020B0604030504040204" pitchFamily="50" charset="-128"/>
              </a:rPr>
              <a:t>売却収益が減少したことなどにより、前年度と比較して大幅に悪化しています。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舞洲地区については、舞洲体育館設備の補修費が増加したことなどにより、前年度と比較して悪化しています。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鶴浜地区については、土地売却原価</a:t>
            </a:r>
            <a:r>
              <a:rPr lang="ja-JP" altLang="en-US" sz="1150" dirty="0" smtClean="0">
                <a:latin typeface="メイリオ" panose="020B0604030504040204" pitchFamily="50" charset="-128"/>
                <a:ea typeface="メイリオ" panose="020B0604030504040204" pitchFamily="50" charset="-128"/>
              </a:rPr>
              <a:t>が</a:t>
            </a:r>
            <a:r>
              <a:rPr lang="ja-JP" altLang="en-US" sz="1150" dirty="0">
                <a:latin typeface="メイリオ" panose="020B0604030504040204" pitchFamily="50" charset="-128"/>
                <a:ea typeface="メイリオ" panose="020B0604030504040204" pitchFamily="50" charset="-128"/>
              </a:rPr>
              <a:t>皆減</a:t>
            </a:r>
            <a:r>
              <a:rPr lang="ja-JP" altLang="en-US" sz="1150" dirty="0" smtClean="0">
                <a:latin typeface="メイリオ" panose="020B0604030504040204" pitchFamily="50" charset="-128"/>
                <a:ea typeface="メイリオ" panose="020B0604030504040204" pitchFamily="50" charset="-128"/>
              </a:rPr>
              <a:t>した</a:t>
            </a:r>
            <a:r>
              <a:rPr lang="ja-JP" altLang="en-US" sz="1150" dirty="0">
                <a:latin typeface="メイリオ" panose="020B0604030504040204" pitchFamily="50" charset="-128"/>
                <a:ea typeface="メイリオ" panose="020B0604030504040204" pitchFamily="50" charset="-128"/>
              </a:rPr>
              <a:t>ことなどにより、前年度と比較して好転しています。　</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夢洲地区については、資産減耗費が減少したことなどにより、前年度と比較して好転しています。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このように、大阪港埋立事業全体としての収益性については、前年度</a:t>
            </a:r>
            <a:r>
              <a:rPr lang="ja-JP" altLang="en-US" sz="1150" dirty="0" smtClean="0">
                <a:latin typeface="メイリオ" panose="020B0604030504040204" pitchFamily="50" charset="-128"/>
                <a:ea typeface="メイリオ" panose="020B0604030504040204" pitchFamily="50" charset="-128"/>
              </a:rPr>
              <a:t>より悪化</a:t>
            </a:r>
            <a:r>
              <a:rPr lang="ja-JP" altLang="en-US" sz="1150" dirty="0">
                <a:latin typeface="メイリオ" panose="020B0604030504040204" pitchFamily="50" charset="-128"/>
                <a:ea typeface="メイリオ" panose="020B0604030504040204" pitchFamily="50" charset="-128"/>
              </a:rPr>
              <a:t>しています</a:t>
            </a:r>
            <a:r>
              <a:rPr lang="ja-JP" altLang="en-US" sz="1150" dirty="0" smtClean="0">
                <a:latin typeface="メイリオ" panose="020B0604030504040204" pitchFamily="50" charset="-128"/>
                <a:ea typeface="メイリオ" panose="020B0604030504040204" pitchFamily="50" charset="-128"/>
              </a:rPr>
              <a:t>。</a:t>
            </a:r>
            <a:r>
              <a:rPr lang="ja-JP" altLang="en-US" sz="1150" dirty="0">
                <a:latin typeface="メイリオ" panose="020B0604030504040204" pitchFamily="50" charset="-128"/>
                <a:ea typeface="メイリオ" panose="020B0604030504040204" pitchFamily="50" charset="-128"/>
              </a:rPr>
              <a:t>また</a:t>
            </a:r>
            <a:r>
              <a:rPr lang="ja-JP" altLang="en-US" sz="1150" dirty="0" smtClean="0">
                <a:latin typeface="メイリオ" panose="020B0604030504040204" pitchFamily="50" charset="-128"/>
                <a:ea typeface="メイリオ" panose="020B0604030504040204" pitchFamily="50" charset="-128"/>
              </a:rPr>
              <a:t>、</a:t>
            </a:r>
            <a:r>
              <a:rPr lang="ja-JP" altLang="en-US" sz="1150" dirty="0">
                <a:latin typeface="メイリオ" panose="020B0604030504040204" pitchFamily="50" charset="-128"/>
                <a:ea typeface="メイリオ" panose="020B0604030504040204" pitchFamily="50" charset="-128"/>
              </a:rPr>
              <a:t>土地売却の影響を非常に大きく受けることから、積極的な誘致活動の展開や経済情勢、企業ニーズに対応することにより、土地の売却を促進し、引き続き収益の確保に努めてまいります。</a:t>
            </a:r>
            <a:endParaRPr lang="en-US" altLang="ja-JP" sz="115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920BAB17-1C85-7BA1-6B2C-E79BB09B44B0}"/>
              </a:ext>
            </a:extLst>
          </p:cNvPr>
          <p:cNvSpPr txBox="1"/>
          <p:nvPr/>
        </p:nvSpPr>
        <p:spPr>
          <a:xfrm>
            <a:off x="-12827" y="9690555"/>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17</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929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685800" y="4116027"/>
            <a:ext cx="6047804" cy="2705946"/>
          </a:xfrm>
          <a:prstGeom prst="rect">
            <a:avLst/>
          </a:prstGeom>
        </p:spPr>
      </p:pic>
      <p:pic>
        <p:nvPicPr>
          <p:cNvPr id="11" name="図 10"/>
          <p:cNvPicPr>
            <a:picLocks noChangeAspect="1"/>
          </p:cNvPicPr>
          <p:nvPr/>
        </p:nvPicPr>
        <p:blipFill>
          <a:blip r:embed="rId3"/>
          <a:stretch>
            <a:fillRect/>
          </a:stretch>
        </p:blipFill>
        <p:spPr>
          <a:xfrm>
            <a:off x="441463" y="651473"/>
            <a:ext cx="6245735" cy="2716058"/>
          </a:xfrm>
          <a:prstGeom prst="rect">
            <a:avLst/>
          </a:prstGeom>
        </p:spPr>
      </p:pic>
      <p:sp>
        <p:nvSpPr>
          <p:cNvPr id="9" name="タイトル 1"/>
          <p:cNvSpPr txBox="1">
            <a:spLocks/>
          </p:cNvSpPr>
          <p:nvPr/>
        </p:nvSpPr>
        <p:spPr>
          <a:xfrm>
            <a:off x="93309" y="435057"/>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安全性</a:t>
            </a:r>
          </a:p>
        </p:txBody>
      </p:sp>
      <p:sp>
        <p:nvSpPr>
          <p:cNvPr id="20" name="テキスト ボックス 19">
            <a:extLst>
              <a:ext uri="{FF2B5EF4-FFF2-40B4-BE49-F238E27FC236}">
                <a16:creationId xmlns:a16="http://schemas.microsoft.com/office/drawing/2014/main" id="{AB5954B6-E50C-1A98-8756-D18DA141B68E}"/>
              </a:ext>
            </a:extLst>
          </p:cNvPr>
          <p:cNvSpPr txBox="1"/>
          <p:nvPr/>
        </p:nvSpPr>
        <p:spPr>
          <a:xfrm>
            <a:off x="6577151"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18</a:t>
            </a:r>
          </a:p>
        </p:txBody>
      </p:sp>
      <p:sp>
        <p:nvSpPr>
          <p:cNvPr id="12"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6" name="図 5"/>
          <p:cNvPicPr>
            <a:picLocks noChangeAspect="1"/>
          </p:cNvPicPr>
          <p:nvPr/>
        </p:nvPicPr>
        <p:blipFill>
          <a:blip r:embed="rId4"/>
          <a:stretch>
            <a:fillRect/>
          </a:stretch>
        </p:blipFill>
        <p:spPr>
          <a:xfrm>
            <a:off x="387866" y="783742"/>
            <a:ext cx="908383" cy="280440"/>
          </a:xfrm>
          <a:prstGeom prst="rect">
            <a:avLst/>
          </a:prstGeom>
        </p:spPr>
      </p:pic>
      <p:pic>
        <p:nvPicPr>
          <p:cNvPr id="10" name="図 9"/>
          <p:cNvPicPr>
            <a:picLocks noChangeAspect="1"/>
          </p:cNvPicPr>
          <p:nvPr/>
        </p:nvPicPr>
        <p:blipFill>
          <a:blip r:embed="rId5"/>
          <a:stretch>
            <a:fillRect/>
          </a:stretch>
        </p:blipFill>
        <p:spPr>
          <a:xfrm>
            <a:off x="151722" y="3018242"/>
            <a:ext cx="2627604" cy="377985"/>
          </a:xfrm>
          <a:prstGeom prst="rect">
            <a:avLst/>
          </a:prstGeom>
        </p:spPr>
      </p:pic>
      <p:pic>
        <p:nvPicPr>
          <p:cNvPr id="13" name="図 12"/>
          <p:cNvPicPr>
            <a:picLocks noChangeAspect="1"/>
          </p:cNvPicPr>
          <p:nvPr/>
        </p:nvPicPr>
        <p:blipFill>
          <a:blip r:embed="rId6"/>
          <a:stretch>
            <a:fillRect/>
          </a:stretch>
        </p:blipFill>
        <p:spPr>
          <a:xfrm>
            <a:off x="41674" y="3357008"/>
            <a:ext cx="6535477" cy="705568"/>
          </a:xfrm>
          <a:prstGeom prst="rect">
            <a:avLst/>
          </a:prstGeom>
        </p:spPr>
      </p:pic>
      <p:pic>
        <p:nvPicPr>
          <p:cNvPr id="17" name="図 16"/>
          <p:cNvPicPr>
            <a:picLocks noChangeAspect="1"/>
          </p:cNvPicPr>
          <p:nvPr/>
        </p:nvPicPr>
        <p:blipFill>
          <a:blip r:embed="rId7"/>
          <a:stretch>
            <a:fillRect/>
          </a:stretch>
        </p:blipFill>
        <p:spPr>
          <a:xfrm>
            <a:off x="387866" y="4040775"/>
            <a:ext cx="944962" cy="426757"/>
          </a:xfrm>
          <a:prstGeom prst="rect">
            <a:avLst/>
          </a:prstGeom>
        </p:spPr>
      </p:pic>
      <p:pic>
        <p:nvPicPr>
          <p:cNvPr id="19" name="図 18"/>
          <p:cNvPicPr>
            <a:picLocks noChangeAspect="1"/>
          </p:cNvPicPr>
          <p:nvPr/>
        </p:nvPicPr>
        <p:blipFill>
          <a:blip r:embed="rId8"/>
          <a:stretch>
            <a:fillRect/>
          </a:stretch>
        </p:blipFill>
        <p:spPr>
          <a:xfrm>
            <a:off x="93309" y="6564677"/>
            <a:ext cx="6657409" cy="1121761"/>
          </a:xfrm>
          <a:prstGeom prst="rect">
            <a:avLst/>
          </a:prstGeom>
        </p:spPr>
      </p:pic>
      <p:sp>
        <p:nvSpPr>
          <p:cNvPr id="21" name="コンテンツ プレースホルダー 2"/>
          <p:cNvSpPr txBox="1">
            <a:spLocks/>
          </p:cNvSpPr>
          <p:nvPr/>
        </p:nvSpPr>
        <p:spPr>
          <a:xfrm>
            <a:off x="-18829" y="7682394"/>
            <a:ext cx="6858000" cy="214491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大阪港埋立事業の安全性について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大阪港埋立事業の安全性に関する指標のうち、流動比率については</a:t>
            </a:r>
            <a:r>
              <a:rPr lang="ja-JP" altLang="en-US" sz="1200" dirty="0" smtClean="0">
                <a:latin typeface="メイリオ" panose="020B0604030504040204" pitchFamily="50" charset="-128"/>
                <a:ea typeface="メイリオ" panose="020B0604030504040204" pitchFamily="50" charset="-128"/>
              </a:rPr>
              <a:t>、土地売却代金の収入など</a:t>
            </a:r>
            <a:r>
              <a:rPr lang="ja-JP" altLang="en-US" sz="1200" dirty="0">
                <a:latin typeface="メイリオ" panose="020B0604030504040204" pitchFamily="50" charset="-128"/>
                <a:ea typeface="メイリオ" panose="020B0604030504040204" pitchFamily="50" charset="-128"/>
              </a:rPr>
              <a:t>により流動資産</a:t>
            </a:r>
            <a:r>
              <a:rPr lang="ja-JP" altLang="en-US" sz="1200" dirty="0" smtClean="0">
                <a:latin typeface="メイリオ" panose="020B0604030504040204" pitchFamily="50" charset="-128"/>
                <a:ea typeface="メイリオ" panose="020B0604030504040204" pitchFamily="50" charset="-128"/>
              </a:rPr>
              <a:t>が増加した</a:t>
            </a:r>
            <a:r>
              <a:rPr lang="ja-JP" altLang="en-US" sz="1200" dirty="0">
                <a:latin typeface="メイリオ" panose="020B0604030504040204" pitchFamily="50" charset="-128"/>
                <a:ea typeface="メイリオ" panose="020B0604030504040204" pitchFamily="50" charset="-128"/>
              </a:rPr>
              <a:t>ことに伴い</a:t>
            </a:r>
            <a:r>
              <a:rPr lang="ja-JP" altLang="en-US" sz="1200" dirty="0" smtClean="0">
                <a:latin typeface="メイリオ" panose="020B0604030504040204" pitchFamily="50" charset="-128"/>
                <a:ea typeface="メイリオ" panose="020B0604030504040204" pitchFamily="50" charset="-128"/>
              </a:rPr>
              <a:t>、前年度と比較して、好転</a:t>
            </a:r>
            <a:r>
              <a:rPr lang="ja-JP" altLang="en-US" sz="1200" dirty="0">
                <a:latin typeface="メイリオ" panose="020B0604030504040204" pitchFamily="50" charset="-128"/>
                <a:ea typeface="メイリオ" panose="020B0604030504040204" pitchFamily="50" charset="-128"/>
              </a:rPr>
              <a:t>しています。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固定比率については、前年度と比較して悪化していますが、企業債の着実な償還などにより</a:t>
            </a:r>
            <a:r>
              <a:rPr lang="ja-JP" altLang="en-US" sz="1200" dirty="0" smtClean="0">
                <a:latin typeface="メイリオ" panose="020B0604030504040204" pitchFamily="50" charset="-128"/>
                <a:ea typeface="メイリオ" panose="020B0604030504040204" pitchFamily="50" charset="-128"/>
              </a:rPr>
              <a:t>、その</a:t>
            </a:r>
            <a:r>
              <a:rPr lang="ja-JP" altLang="en-US" sz="1200" dirty="0">
                <a:latin typeface="メイリオ" panose="020B0604030504040204" pitchFamily="50" charset="-128"/>
                <a:ea typeface="メイリオ" panose="020B0604030504040204" pitchFamily="50" charset="-128"/>
              </a:rPr>
              <a:t>値についても</a:t>
            </a:r>
            <a:r>
              <a:rPr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％を下回るなど良好な水準にあります。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このように、大阪港埋立事業の安全性については良好な水準にありますが、引き続き、安全性の確保を図ってまいります。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65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1AF3B4FE-F74B-9CA7-662E-C706D1D69F09}"/>
              </a:ext>
            </a:extLst>
          </p:cNvPr>
          <p:cNvSpPr txBox="1">
            <a:spLocks/>
          </p:cNvSpPr>
          <p:nvPr/>
        </p:nvSpPr>
        <p:spPr>
          <a:xfrm>
            <a:off x="97351" y="445491"/>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solidFill>
                  <a:srgbClr val="0070C0"/>
                </a:solidFill>
                <a:latin typeface="メイリオ" panose="020B0604030504040204" pitchFamily="50" charset="-128"/>
                <a:ea typeface="メイリオ" panose="020B0604030504040204" pitchFamily="50" charset="-128"/>
              </a:rPr>
              <a:t>ⅲ</a:t>
            </a:r>
            <a:r>
              <a:rPr lang="ja-JP" altLang="en-US" sz="1600" b="1" dirty="0">
                <a:solidFill>
                  <a:srgbClr val="0070C0"/>
                </a:solidFill>
                <a:latin typeface="メイリオ" panose="020B0604030504040204" pitchFamily="50" charset="-128"/>
                <a:ea typeface="メイリオ" panose="020B0604030504040204" pitchFamily="50" charset="-128"/>
              </a:rPr>
              <a:t>．健全性</a:t>
            </a:r>
          </a:p>
        </p:txBody>
      </p:sp>
      <p:sp>
        <p:nvSpPr>
          <p:cNvPr id="12" name="コンテンツ プレースホルダー 2">
            <a:extLst>
              <a:ext uri="{FF2B5EF4-FFF2-40B4-BE49-F238E27FC236}">
                <a16:creationId xmlns:a16="http://schemas.microsoft.com/office/drawing/2014/main" id="{E5853D7A-7720-9DF9-1675-81ACCDC169FE}"/>
              </a:ext>
            </a:extLst>
          </p:cNvPr>
          <p:cNvSpPr txBox="1">
            <a:spLocks/>
          </p:cNvSpPr>
          <p:nvPr/>
        </p:nvSpPr>
        <p:spPr>
          <a:xfrm>
            <a:off x="97351" y="1889707"/>
            <a:ext cx="6858000" cy="91076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大阪港埋立事業の健全性について</a:t>
            </a:r>
            <a:endParaRPr lang="en-US" altLang="ja-JP" sz="12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latin typeface="メイリオ" panose="020B0604030504040204" pitchFamily="50" charset="-128"/>
                <a:ea typeface="メイリオ" panose="020B0604030504040204" pitchFamily="50" charset="-128"/>
              </a:rPr>
              <a:t>　　大阪港埋立事業において、資金不足は発生していません。</a:t>
            </a:r>
            <a:endParaRPr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2DB70C0-4CF9-253D-9F27-A37DB04EA8C3}"/>
              </a:ext>
            </a:extLst>
          </p:cNvPr>
          <p:cNvSpPr txBox="1"/>
          <p:nvPr/>
        </p:nvSpPr>
        <p:spPr>
          <a:xfrm>
            <a:off x="-12828"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19</a:t>
            </a:r>
            <a:endParaRPr lang="ja-JP" altLang="en-US" sz="800" dirty="0">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13" name="図 12"/>
          <p:cNvPicPr>
            <a:picLocks noChangeAspect="1"/>
          </p:cNvPicPr>
          <p:nvPr/>
        </p:nvPicPr>
        <p:blipFill>
          <a:blip r:embed="rId2"/>
          <a:stretch>
            <a:fillRect/>
          </a:stretch>
        </p:blipFill>
        <p:spPr>
          <a:xfrm>
            <a:off x="430090" y="1181841"/>
            <a:ext cx="4650800" cy="381938"/>
          </a:xfrm>
          <a:prstGeom prst="rect">
            <a:avLst/>
          </a:prstGeom>
        </p:spPr>
      </p:pic>
      <p:sp>
        <p:nvSpPr>
          <p:cNvPr id="14" name="テキスト ボックス 13">
            <a:extLst>
              <a:ext uri="{FF2B5EF4-FFF2-40B4-BE49-F238E27FC236}">
                <a16:creationId xmlns:a16="http://schemas.microsoft.com/office/drawing/2014/main" id="{0280A57E-B5A1-200E-89B1-950A68BE4A98}"/>
              </a:ext>
            </a:extLst>
          </p:cNvPr>
          <p:cNvSpPr txBox="1"/>
          <p:nvPr/>
        </p:nvSpPr>
        <p:spPr>
          <a:xfrm>
            <a:off x="376159" y="1585358"/>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資金の不足額の度合いを事業規模である料金収入の規模と比較して示すものである。</a:t>
            </a:r>
            <a:endParaRPr kumimoji="1" lang="en-US" altLang="ja-JP" sz="9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679663" y="906149"/>
            <a:ext cx="2846688" cy="218250"/>
          </a:xfrm>
          <a:prstGeom prst="rect">
            <a:avLst/>
          </a:prstGeom>
        </p:spPr>
      </p:pic>
      <p:sp>
        <p:nvSpPr>
          <p:cNvPr id="16" name="テキスト ボックス 15"/>
          <p:cNvSpPr txBox="1"/>
          <p:nvPr/>
        </p:nvSpPr>
        <p:spPr>
          <a:xfrm>
            <a:off x="97351" y="3611412"/>
            <a:ext cx="6578082" cy="397031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類似団体平均の値は、総務省自治財政局編の地方公営企業年鑑（平成</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令和元</a:t>
            </a:r>
            <a:r>
              <a:rPr kumimoji="1" lang="ja-JP" altLang="en-US" sz="1200" dirty="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・令和２年度・令和３年度</a:t>
            </a:r>
            <a:r>
              <a:rPr kumimoji="1" lang="ja-JP" altLang="en-US" sz="1200" dirty="0">
                <a:latin typeface="メイリオ" panose="020B0604030504040204" pitchFamily="50" charset="-128"/>
                <a:ea typeface="メイリオ" panose="020B0604030504040204" pitchFamily="50" charset="-128"/>
              </a:rPr>
              <a:t>）より算出</a:t>
            </a: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港湾施設提供事業は、地方公営企業法財務規定等適用の港湾整備事業</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事業（東京都・長崎県・神戸市・室蘭市・釧路市・根室市・名古屋港管理組合、本市は除く）のうち、総資産額が</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億円以上の３事業（東京都・神戸市・名古屋港管理組合）の平均値</a:t>
            </a: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大阪港埋立事業は、地方公営企業法財務規定等適用の臨海土地造成事業</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事業（千葉県・東京都・新潟県・石川県・福井県・和歌山県・鳥取県・島根県・広島県・福岡県・長崎県・横浜市・神戸市・室蘭市・釧路市・根室市・名古屋港管理組合、本市は除く）のうち、総資産額が</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億円以上の５事業（千葉県・東京都・福井県・横浜市・神戸市）の平均値</a:t>
            </a: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なお、上記の事業（類似団体）によっては、指標の算出に必要なデータが示されていない</a:t>
            </a:r>
            <a:r>
              <a:rPr lang="ja-JP" altLang="en-US" sz="1200" dirty="0" smtClean="0">
                <a:latin typeface="メイリオ" panose="020B0604030504040204" pitchFamily="50" charset="-128"/>
                <a:ea typeface="メイリオ" panose="020B0604030504040204" pitchFamily="50" charset="-128"/>
              </a:rPr>
              <a:t>場合等が</a:t>
            </a:r>
            <a:r>
              <a:rPr lang="ja-JP" altLang="en-US" sz="1200" dirty="0">
                <a:latin typeface="メイリオ" panose="020B0604030504040204" pitchFamily="50" charset="-128"/>
                <a:ea typeface="メイリオ" panose="020B0604030504040204" pitchFamily="50" charset="-128"/>
              </a:rPr>
              <a:t>あるため、類似団体平均は必ずしも全ての類似団体の平均となっていない場合があります。</a:t>
            </a:r>
          </a:p>
          <a:p>
            <a:pPr marL="171450" indent="-171450">
              <a:lnSpc>
                <a:spcPct val="150000"/>
              </a:lnSpc>
              <a:buFont typeface="Arial" panose="020B0604020202020204" pitchFamily="34" charset="0"/>
              <a:buChar char="•"/>
            </a:pPr>
            <a:endParaRPr kumimoji="1" lang="ja-JP" altLang="en-US" sz="1200" dirty="0">
              <a:latin typeface="メイリオ" panose="020B0604030504040204" pitchFamily="50" charset="-128"/>
              <a:ea typeface="メイリオ" panose="020B0604030504040204" pitchFamily="50" charset="-128"/>
            </a:endParaRPr>
          </a:p>
        </p:txBody>
      </p:sp>
      <p:sp>
        <p:nvSpPr>
          <p:cNvPr id="17" name="タイトル 1"/>
          <p:cNvSpPr txBox="1">
            <a:spLocks/>
          </p:cNvSpPr>
          <p:nvPr/>
        </p:nvSpPr>
        <p:spPr>
          <a:xfrm>
            <a:off x="19873" y="326782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172800" indent="-342880">
              <a:buFont typeface="メイリオ" panose="020B0604030504040204" pitchFamily="50" charset="-128"/>
              <a:buChar char="※"/>
            </a:pPr>
            <a:r>
              <a:rPr lang="ja-JP" altLang="en-US" sz="1600" b="1" dirty="0">
                <a:latin typeface="メイリオ" panose="020B0604030504040204" pitchFamily="50" charset="-128"/>
                <a:ea typeface="メイリオ" panose="020B0604030504040204" pitchFamily="50" charset="-128"/>
              </a:rPr>
              <a:t>類似団体平均について</a:t>
            </a:r>
          </a:p>
        </p:txBody>
      </p:sp>
    </p:spTree>
    <p:extLst>
      <p:ext uri="{BB962C8B-B14F-4D97-AF65-F5344CB8AC3E}">
        <p14:creationId xmlns:p14="http://schemas.microsoft.com/office/powerpoint/2010/main" val="126041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6577152"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313544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 y="353142"/>
            <a:ext cx="5915025" cy="503953"/>
          </a:xfrm>
        </p:spPr>
        <p:txBody>
          <a:bodyPr>
            <a:normAutofit/>
          </a:body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3" name="コンテンツ プレースホルダー 2"/>
          <p:cNvSpPr>
            <a:spLocks noGrp="1"/>
          </p:cNvSpPr>
          <p:nvPr>
            <p:ph idx="1"/>
          </p:nvPr>
        </p:nvSpPr>
        <p:spPr>
          <a:xfrm>
            <a:off x="-2" y="5140451"/>
            <a:ext cx="4877105" cy="1139428"/>
          </a:xfrm>
        </p:spPr>
        <p:txBody>
          <a:bodyPr>
            <a:normAutofit/>
          </a:bodyPr>
          <a:lstStyle/>
          <a:p>
            <a:pPr marL="0" indent="0">
              <a:lnSpc>
                <a:spcPct val="120000"/>
              </a:lnSpc>
              <a:buNone/>
            </a:pPr>
            <a:r>
              <a:rPr lang="ja-JP" altLang="en-US" sz="1200" b="1" dirty="0">
                <a:solidFill>
                  <a:srgbClr val="0070C0"/>
                </a:solidFill>
                <a:latin typeface="メイリオ" panose="020B0604030504040204" pitchFamily="50" charset="-128"/>
                <a:ea typeface="メイリオ" panose="020B0604030504040204" pitchFamily="50" charset="-128"/>
              </a:rPr>
              <a:t>荷役機械事業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岸壁に、貨物の積み降ろしを行う荷役機械を設置し、利用者の用に供しており、公共外貿多目的埠頭Ｃー６・７にコンテナ荷役のためのガントリークレーンを計２基設置しています。</a:t>
            </a:r>
          </a:p>
        </p:txBody>
      </p:sp>
      <p:sp>
        <p:nvSpPr>
          <p:cNvPr id="4" name="コンテンツ プレースホルダー 2"/>
          <p:cNvSpPr txBox="1">
            <a:spLocks noChangeAspect="1"/>
          </p:cNvSpPr>
          <p:nvPr/>
        </p:nvSpPr>
        <p:spPr>
          <a:xfrm>
            <a:off x="0" y="6466160"/>
            <a:ext cx="4972050" cy="36767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200" b="1" dirty="0">
                <a:solidFill>
                  <a:srgbClr val="0070C0"/>
                </a:solidFill>
                <a:latin typeface="メイリオ" panose="020B0604030504040204" pitchFamily="50" charset="-128"/>
                <a:ea typeface="メイリオ" panose="020B0604030504040204" pitchFamily="50" charset="-128"/>
              </a:rPr>
              <a:t>上屋倉庫事業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上屋・附設事務所・貯炭場・荷さばき地等を有し、利用者の用に供することで、民間の倉庫事業などとともに、大阪港の荷さばき・保管業務の一翼を担っています。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上屋とは、岸壁または、物揚場に面した水際第一線に設置され、輸出入貨物の荷さばきと一時的保管を行うところです。港営事業会計所管の上屋には、一般上屋をはじめ青果物上屋、船客上屋があります。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附設事務所は、貨物の受け渡し業務の確認等を行うところで、上屋に付属したものと荷さばき地に単独で設置されているものがあります。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貯炭場は、石炭を一時的に保管するところです。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荷さばき地は、岸壁及び物揚場の背後にあり、貨物の荷さばきを行うところです。</a:t>
            </a:r>
            <a:endParaRPr lang="en-US" altLang="ja-JP" sz="11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04029" y="1055618"/>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（令和４年度決算）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a:solidFill>
                  <a:srgbClr val="0070C0"/>
                </a:solidFill>
                <a:latin typeface="メイリオ" panose="020B0604030504040204" pitchFamily="50" charset="-128"/>
                <a:ea typeface="メイリオ" panose="020B0604030504040204" pitchFamily="50" charset="-128"/>
              </a:rPr>
              <a:t>46</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6,400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8,300</a:t>
            </a:r>
            <a:r>
              <a:rPr lang="ja-JP" altLang="en-US" sz="1400" dirty="0">
                <a:latin typeface="メイリオ" panose="020B0604030504040204" pitchFamily="50" charset="-128"/>
                <a:ea typeface="メイリオ" panose="020B0604030504040204" pitchFamily="50" charset="-128"/>
              </a:rPr>
              <a:t>万円）</a:t>
            </a:r>
          </a:p>
        </p:txBody>
      </p:sp>
      <p:sp>
        <p:nvSpPr>
          <p:cNvPr id="8" name="テキスト ボックス 7"/>
          <p:cNvSpPr txBox="1"/>
          <p:nvPr/>
        </p:nvSpPr>
        <p:spPr>
          <a:xfrm>
            <a:off x="3457878" y="1058706"/>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（令和４年度決算）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8</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8,700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300</a:t>
            </a:r>
            <a:r>
              <a:rPr lang="ja-JP" altLang="en-US" sz="1400" dirty="0">
                <a:latin typeface="メイリオ" panose="020B0604030504040204" pitchFamily="50" charset="-128"/>
                <a:ea typeface="メイリオ" panose="020B0604030504040204" pitchFamily="50" charset="-128"/>
              </a:rPr>
              <a:t>万円）</a:t>
            </a:r>
          </a:p>
        </p:txBody>
      </p:sp>
      <p:sp>
        <p:nvSpPr>
          <p:cNvPr id="12" name="コンテンツ プレースホルダー 2"/>
          <p:cNvSpPr txBox="1">
            <a:spLocks/>
          </p:cNvSpPr>
          <p:nvPr/>
        </p:nvSpPr>
        <p:spPr>
          <a:xfrm>
            <a:off x="4754272" y="5463023"/>
            <a:ext cx="2260676" cy="9953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荷役機械事業 業務量</a:t>
            </a:r>
            <a:r>
              <a:rPr lang="ja-JP" altLang="en-US" sz="800" dirty="0">
                <a:latin typeface="メイリオ" panose="020B0604030504040204" pitchFamily="50" charset="-128"/>
                <a:ea typeface="メイリオ" panose="020B0604030504040204" pitchFamily="50" charset="-128"/>
              </a:rPr>
              <a:t>（令和４年度）</a:t>
            </a:r>
            <a:endParaRPr lang="en-US" altLang="ja-JP" sz="1000" b="1"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基数</a:t>
            </a:r>
            <a:r>
              <a:rPr lang="ja-JP" altLang="en-US" sz="1200" dirty="0">
                <a:latin typeface="メイリオ" panose="020B0604030504040204" pitchFamily="50" charset="-128"/>
                <a:ea typeface="メイリオ" panose="020B0604030504040204" pitchFamily="50" charset="-128"/>
              </a:rPr>
              <a:t>　　 　   　 ２</a:t>
            </a:r>
            <a:r>
              <a:rPr lang="ja-JP" altLang="en-US" sz="1050" dirty="0">
                <a:latin typeface="メイリオ" panose="020B0604030504040204" pitchFamily="50" charset="-128"/>
                <a:ea typeface="メイリオ" panose="020B0604030504040204" pitchFamily="50" charset="-128"/>
              </a:rPr>
              <a:t>基</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業務量</a:t>
            </a:r>
            <a:r>
              <a:rPr lang="ja-JP" altLang="en-US" sz="12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499</a:t>
            </a:r>
            <a:r>
              <a:rPr lang="ja-JP" altLang="en-US" sz="1050" dirty="0">
                <a:latin typeface="メイリオ" panose="020B0604030504040204" pitchFamily="50" charset="-128"/>
                <a:ea typeface="メイリオ" panose="020B0604030504040204" pitchFamily="50" charset="-128"/>
              </a:rPr>
              <a:t>時間</a:t>
            </a:r>
            <a:endParaRPr lang="en-US" altLang="ja-JP" sz="1050" dirty="0">
              <a:latin typeface="メイリオ" panose="020B0604030504040204" pitchFamily="50" charset="-128"/>
              <a:ea typeface="メイリオ" panose="020B0604030504040204" pitchFamily="50" charset="-128"/>
            </a:endParaRPr>
          </a:p>
        </p:txBody>
      </p:sp>
      <p:sp>
        <p:nvSpPr>
          <p:cNvPr id="15" name="コンテンツ プレースホルダー 2"/>
          <p:cNvSpPr txBox="1">
            <a:spLocks/>
          </p:cNvSpPr>
          <p:nvPr/>
        </p:nvSpPr>
        <p:spPr>
          <a:xfrm>
            <a:off x="4740481" y="6807693"/>
            <a:ext cx="2274467" cy="27640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上屋倉庫事業 業務量</a:t>
            </a:r>
            <a:r>
              <a:rPr lang="ja-JP" altLang="en-US" sz="800" dirty="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令和４年度</a:t>
            </a:r>
            <a:r>
              <a:rPr lang="ja-JP" altLang="en-US" sz="800" dirty="0">
                <a:latin typeface="メイリオ" panose="020B0604030504040204" pitchFamily="50" charset="-128"/>
                <a:ea typeface="メイリオ" panose="020B0604030504040204" pitchFamily="50" charset="-128"/>
              </a:rPr>
              <a:t>）</a:t>
            </a:r>
            <a:endParaRPr lang="en-US" altLang="ja-JP" sz="1100" b="1"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上屋</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施設数</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80</a:t>
            </a:r>
            <a:r>
              <a:rPr lang="ja-JP" altLang="en-US" sz="1050" dirty="0">
                <a:latin typeface="メイリオ" panose="020B0604030504040204" pitchFamily="50" charset="-128"/>
                <a:ea typeface="メイリオ" panose="020B0604030504040204" pitchFamily="50" charset="-128"/>
              </a:rPr>
              <a:t>棟</a:t>
            </a:r>
            <a:endParaRPr lang="en-US" altLang="ja-JP" sz="100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面積</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237,471</a:t>
            </a:r>
            <a:r>
              <a:rPr lang="ja-JP" altLang="en-US" sz="105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附設事務所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施設数</a:t>
            </a:r>
            <a:r>
              <a:rPr lang="ja-JP" altLang="en-US"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48</a:t>
            </a:r>
            <a:r>
              <a:rPr lang="ja-JP" altLang="en-US" sz="1050" dirty="0">
                <a:latin typeface="メイリオ" panose="020B0604030504040204" pitchFamily="50" charset="-128"/>
                <a:ea typeface="メイリオ" panose="020B0604030504040204" pitchFamily="50" charset="-128"/>
              </a:rPr>
              <a:t>ヵ所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面積</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13,699</a:t>
            </a:r>
            <a:r>
              <a:rPr lang="ja-JP" altLang="en-US" sz="1050" dirty="0">
                <a:latin typeface="メイリオ" panose="020B0604030504040204" pitchFamily="50" charset="-128"/>
                <a:ea typeface="メイリオ" panose="020B0604030504040204" pitchFamily="50" charset="-128"/>
              </a:rPr>
              <a:t>㎡</a:t>
            </a:r>
            <a:endParaRPr lang="en-US" altLang="ja-JP" sz="13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貯炭場</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   面積</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3,052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荷さばき地</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面積</a:t>
            </a:r>
            <a:r>
              <a:rPr lang="ja-JP" altLang="en-US" sz="12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987,271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7" name="テキスト ボックス 16"/>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５</a:t>
            </a:r>
          </a:p>
        </p:txBody>
      </p:sp>
      <p:cxnSp>
        <p:nvCxnSpPr>
          <p:cNvPr id="18" name="直線コネクタ 17"/>
          <p:cNvCxnSpPr/>
          <p:nvPr/>
        </p:nvCxnSpPr>
        <p:spPr>
          <a:xfrm>
            <a:off x="1046272" y="6567296"/>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64890" y="5272365"/>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44192" y="727048"/>
            <a:ext cx="68275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r>
              <a:rPr lang="ja-JP" altLang="en-US" sz="1400" b="1" dirty="0">
                <a:solidFill>
                  <a:srgbClr val="FF0000"/>
                </a:solidFill>
                <a:latin typeface="メイリオ" panose="020B0604030504040204" pitchFamily="50" charset="-128"/>
                <a:ea typeface="メイリオ" panose="020B0604030504040204" pitchFamily="50" charset="-128"/>
              </a:rPr>
              <a:t>（会計内取引消去前）</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2"/>
          <a:stretch>
            <a:fillRect/>
          </a:stretch>
        </p:blipFill>
        <p:spPr>
          <a:xfrm>
            <a:off x="330757" y="2218007"/>
            <a:ext cx="2883658" cy="2847079"/>
          </a:xfrm>
          <a:prstGeom prst="rect">
            <a:avLst/>
          </a:prstGeom>
        </p:spPr>
      </p:pic>
      <p:pic>
        <p:nvPicPr>
          <p:cNvPr id="11" name="図 10"/>
          <p:cNvPicPr>
            <a:picLocks noChangeAspect="1"/>
          </p:cNvPicPr>
          <p:nvPr/>
        </p:nvPicPr>
        <p:blipFill>
          <a:blip r:embed="rId3"/>
          <a:stretch>
            <a:fillRect/>
          </a:stretch>
        </p:blipFill>
        <p:spPr>
          <a:xfrm>
            <a:off x="3127596" y="2321839"/>
            <a:ext cx="3676207" cy="2676376"/>
          </a:xfrm>
          <a:prstGeom prst="rect">
            <a:avLst/>
          </a:prstGeom>
        </p:spPr>
      </p:pic>
    </p:spTree>
    <p:extLst>
      <p:ext uri="{BB962C8B-B14F-4D97-AF65-F5344CB8AC3E}">
        <p14:creationId xmlns:p14="http://schemas.microsoft.com/office/powerpoint/2010/main" val="200581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1"/>
            <a:ext cx="5915025" cy="504000"/>
          </a:xfrm>
        </p:spPr>
        <p:txBody>
          <a:bodyPr>
            <a:normAutofit/>
          </a:body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大阪港埋立事業</a:t>
            </a:r>
          </a:p>
        </p:txBody>
      </p:sp>
      <p:sp>
        <p:nvSpPr>
          <p:cNvPr id="3" name="コンテンツ プレースホルダー 2"/>
          <p:cNvSpPr>
            <a:spLocks noGrp="1"/>
          </p:cNvSpPr>
          <p:nvPr>
            <p:ph idx="1"/>
          </p:nvPr>
        </p:nvSpPr>
        <p:spPr>
          <a:xfrm>
            <a:off x="75845" y="8264051"/>
            <a:ext cx="6782155" cy="1863149"/>
          </a:xfrm>
        </p:spPr>
        <p:txBody>
          <a:bodyPr>
            <a:normAutofit/>
          </a:bodyPr>
          <a:lstStyle/>
          <a:p>
            <a:pPr marL="0" indent="0">
              <a:lnSpc>
                <a:spcPct val="150000"/>
              </a:lnSpc>
              <a:buNone/>
            </a:pPr>
            <a:r>
              <a:rPr lang="ja-JP" altLang="en-US" sz="12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1" lvl="1" indent="0">
              <a:lnSpc>
                <a:spcPct val="150000"/>
              </a:lnSpc>
              <a:buNone/>
            </a:pPr>
            <a:r>
              <a:rPr lang="ja-JP" altLang="en-US" sz="1100" dirty="0">
                <a:latin typeface="メイリオ" panose="020B0604030504040204" pitchFamily="50" charset="-128"/>
                <a:ea typeface="メイリオ" panose="020B0604030504040204" pitchFamily="50" charset="-128"/>
              </a:rPr>
              <a:t>　大阪港埋立事業は、公有水面の埋立により取得した咲洲地区、舞洲地区、鶴浜地区及び夢洲地区の埋立地を、埠頭用地、公園・緑地及び道路等の行政財産となる市有地等を除き、普通財産として土地利用計画に応じて企業等へ売却又は賃貸しています。</a:t>
            </a:r>
            <a:endParaRPr lang="en-US" altLang="ja-JP"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38124" y="1093292"/>
            <a:ext cx="3095123"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（令和４年度決算）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112</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4,400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smtClean="0">
                <a:latin typeface="メイリオ" panose="020B0604030504040204" pitchFamily="50" charset="-128"/>
                <a:ea typeface="メイリオ" panose="020B0604030504040204" pitchFamily="50" charset="-128"/>
              </a:rPr>
              <a:t>301</a:t>
            </a:r>
            <a:r>
              <a:rPr lang="ja-JP" altLang="en-US" sz="1400" dirty="0">
                <a:latin typeface="メイリオ" panose="020B0604030504040204" pitchFamily="50" charset="-128"/>
                <a:ea typeface="メイリオ" panose="020B0604030504040204" pitchFamily="50" charset="-128"/>
              </a:rPr>
              <a:t>億</a:t>
            </a:r>
            <a:r>
              <a:rPr lang="en-US" altLang="ja-JP" sz="1400" dirty="0" smtClean="0">
                <a:latin typeface="メイリオ" panose="020B0604030504040204" pitchFamily="50" charset="-128"/>
                <a:ea typeface="メイリオ" panose="020B0604030504040204" pitchFamily="50" charset="-128"/>
              </a:rPr>
              <a:t>7,400</a:t>
            </a:r>
            <a:r>
              <a:rPr lang="ja-JP" altLang="en-US" sz="1400" dirty="0">
                <a:latin typeface="メイリオ" panose="020B0604030504040204" pitchFamily="50" charset="-128"/>
                <a:ea typeface="メイリオ" panose="020B0604030504040204" pitchFamily="50" charset="-128"/>
              </a:rPr>
              <a:t>万円）</a:t>
            </a:r>
          </a:p>
        </p:txBody>
      </p:sp>
      <p:sp>
        <p:nvSpPr>
          <p:cNvPr id="7" name="テキスト ボックス 6"/>
          <p:cNvSpPr txBox="1"/>
          <p:nvPr/>
        </p:nvSpPr>
        <p:spPr>
          <a:xfrm>
            <a:off x="3428463" y="1093292"/>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（令和４年度決算）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8</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5,400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smtClean="0">
                <a:latin typeface="メイリオ" panose="020B0604030504040204" pitchFamily="50" charset="-128"/>
                <a:ea typeface="メイリオ" panose="020B0604030504040204" pitchFamily="50" charset="-128"/>
              </a:rPr>
              <a:t>208</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4,000</a:t>
            </a:r>
            <a:r>
              <a:rPr lang="ja-JP" altLang="en-US" sz="1400" dirty="0">
                <a:latin typeface="メイリオ" panose="020B0604030504040204" pitchFamily="50" charset="-128"/>
                <a:ea typeface="メイリオ" panose="020B0604030504040204" pitchFamily="50" charset="-128"/>
              </a:rPr>
              <a:t>万円）</a:t>
            </a:r>
          </a:p>
        </p:txBody>
      </p:sp>
      <p:cxnSp>
        <p:nvCxnSpPr>
          <p:cNvPr id="11" name="直線コネクタ 10"/>
          <p:cNvCxnSpPr/>
          <p:nvPr/>
        </p:nvCxnSpPr>
        <p:spPr>
          <a:xfrm>
            <a:off x="1411014" y="8454551"/>
            <a:ext cx="5436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42908" y="784767"/>
            <a:ext cx="7007046"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事業との会計内取引の金額を含んでいます。（会計内取引消去前）</a:t>
            </a:r>
          </a:p>
        </p:txBody>
      </p:sp>
      <p:sp>
        <p:nvSpPr>
          <p:cNvPr id="16" name="テキスト ボックス 15">
            <a:extLst>
              <a:ext uri="{FF2B5EF4-FFF2-40B4-BE49-F238E27FC236}">
                <a16:creationId xmlns:a16="http://schemas.microsoft.com/office/drawing/2014/main" id="{B637A84A-539C-BE6B-7253-5A5285BE3856}"/>
              </a:ext>
            </a:extLst>
          </p:cNvPr>
          <p:cNvSpPr txBox="1"/>
          <p:nvPr/>
        </p:nvSpPr>
        <p:spPr>
          <a:xfrm>
            <a:off x="6432698" y="9680210"/>
            <a:ext cx="425302"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6</a:t>
            </a:r>
            <a:endParaRPr lang="ja-JP" altLang="en-US" sz="800" dirty="0">
              <a:latin typeface="メイリオ" panose="020B0604030504040204" pitchFamily="50" charset="-128"/>
              <a:ea typeface="メイリオ" panose="020B0604030504040204" pitchFamily="50" charset="-128"/>
            </a:endParaRPr>
          </a:p>
        </p:txBody>
      </p:sp>
      <p:sp>
        <p:nvSpPr>
          <p:cNvPr id="15"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600" b="1" dirty="0">
                <a:latin typeface="メイリオ" panose="020B0604030504040204" pitchFamily="50" charset="-128"/>
                <a:ea typeface="メイリオ" panose="020B0604030504040204" pitchFamily="50" charset="-128"/>
              </a:rPr>
              <a:t>４．事業概要</a:t>
            </a:r>
          </a:p>
        </p:txBody>
      </p:sp>
      <p:pic>
        <p:nvPicPr>
          <p:cNvPr id="9" name="図 8"/>
          <p:cNvPicPr>
            <a:picLocks noChangeAspect="1"/>
          </p:cNvPicPr>
          <p:nvPr/>
        </p:nvPicPr>
        <p:blipFill>
          <a:blip r:embed="rId2"/>
          <a:stretch>
            <a:fillRect/>
          </a:stretch>
        </p:blipFill>
        <p:spPr>
          <a:xfrm>
            <a:off x="209195" y="2095282"/>
            <a:ext cx="2816596" cy="3304318"/>
          </a:xfrm>
          <a:prstGeom prst="rect">
            <a:avLst/>
          </a:prstGeom>
        </p:spPr>
      </p:pic>
      <p:pic>
        <p:nvPicPr>
          <p:cNvPr id="12" name="図 11"/>
          <p:cNvPicPr>
            <a:picLocks noChangeAspect="1"/>
          </p:cNvPicPr>
          <p:nvPr/>
        </p:nvPicPr>
        <p:blipFill>
          <a:blip r:embed="rId3"/>
          <a:stretch>
            <a:fillRect/>
          </a:stretch>
        </p:blipFill>
        <p:spPr>
          <a:xfrm>
            <a:off x="95876" y="5398575"/>
            <a:ext cx="6693988" cy="2694666"/>
          </a:xfrm>
          <a:prstGeom prst="rect">
            <a:avLst/>
          </a:prstGeom>
        </p:spPr>
      </p:pic>
      <p:pic>
        <p:nvPicPr>
          <p:cNvPr id="5" name="図 4"/>
          <p:cNvPicPr>
            <a:picLocks noChangeAspect="1"/>
          </p:cNvPicPr>
          <p:nvPr/>
        </p:nvPicPr>
        <p:blipFill>
          <a:blip r:embed="rId4"/>
          <a:stretch>
            <a:fillRect/>
          </a:stretch>
        </p:blipFill>
        <p:spPr>
          <a:xfrm>
            <a:off x="3101026" y="2184182"/>
            <a:ext cx="3645724" cy="3194581"/>
          </a:xfrm>
          <a:prstGeom prst="rect">
            <a:avLst/>
          </a:prstGeom>
        </p:spPr>
      </p:pic>
    </p:spTree>
    <p:extLst>
      <p:ext uri="{BB962C8B-B14F-4D97-AF65-F5344CB8AC3E}">
        <p14:creationId xmlns:p14="http://schemas.microsoft.com/office/powerpoint/2010/main" val="340331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 y="360000"/>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港営事業会計</a:t>
            </a: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19235" y="9690556"/>
            <a:ext cx="24878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7</a:t>
            </a:r>
            <a:endParaRPr lang="ja-JP" altLang="en-US" sz="8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13147" y="719136"/>
            <a:ext cx="6109365" cy="523220"/>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平成</a:t>
            </a:r>
            <a:r>
              <a:rPr kumimoji="1" lang="en-US" altLang="ja-JP" sz="1400" b="1" dirty="0">
                <a:solidFill>
                  <a:srgbClr val="FF0000"/>
                </a:solidFill>
                <a:latin typeface="メイリオ" panose="020B0604030504040204" pitchFamily="50" charset="-128"/>
                <a:ea typeface="メイリオ" panose="020B0604030504040204" pitchFamily="50" charset="-128"/>
              </a:rPr>
              <a:t>30</a:t>
            </a:r>
            <a:r>
              <a:rPr kumimoji="1" lang="ja-JP" altLang="en-US" sz="1400" b="1" dirty="0">
                <a:solidFill>
                  <a:srgbClr val="FF0000"/>
                </a:solidFill>
                <a:latin typeface="メイリオ" panose="020B0604030504040204" pitchFamily="50" charset="-128"/>
                <a:ea typeface="メイリオ" panose="020B0604030504040204" pitchFamily="50" charset="-128"/>
              </a:rPr>
              <a:t>年度決算より、港湾施設提供事業と大阪港埋立事業との間での</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   </a:t>
            </a:r>
            <a:r>
              <a:rPr kumimoji="1" lang="ja-JP" altLang="en-US" sz="1400" b="1" dirty="0">
                <a:solidFill>
                  <a:srgbClr val="FF0000"/>
                </a:solidFill>
                <a:latin typeface="メイリオ" panose="020B0604030504040204" pitchFamily="50" charset="-128"/>
                <a:ea typeface="メイリオ" panose="020B0604030504040204" pitchFamily="50" charset="-128"/>
              </a:rPr>
              <a:t>会計内取引の金額を</a:t>
            </a:r>
            <a:r>
              <a:rPr lang="ja-JP" altLang="en-US" sz="1400" b="1" dirty="0">
                <a:solidFill>
                  <a:srgbClr val="FF0000"/>
                </a:solidFill>
                <a:latin typeface="メイリオ" panose="020B0604030504040204" pitchFamily="50" charset="-128"/>
                <a:ea typeface="メイリオ" panose="020B0604030504040204" pitchFamily="50" charset="-128"/>
              </a:rPr>
              <a:t>消去</a:t>
            </a:r>
            <a:r>
              <a:rPr kumimoji="1" lang="ja-JP" altLang="en-US" sz="1400" b="1" dirty="0">
                <a:solidFill>
                  <a:srgbClr val="FF0000"/>
                </a:solidFill>
                <a:latin typeface="メイリオ" panose="020B0604030504040204" pitchFamily="50" charset="-128"/>
                <a:ea typeface="メイリオ" panose="020B0604030504040204" pitchFamily="50" charset="-128"/>
              </a:rPr>
              <a:t>しています。</a:t>
            </a:r>
          </a:p>
        </p:txBody>
      </p:sp>
      <p:pic>
        <p:nvPicPr>
          <p:cNvPr id="3" name="図 2"/>
          <p:cNvPicPr>
            <a:picLocks noChangeAspect="1"/>
          </p:cNvPicPr>
          <p:nvPr/>
        </p:nvPicPr>
        <p:blipFill>
          <a:blip r:embed="rId3"/>
          <a:stretch>
            <a:fillRect/>
          </a:stretch>
        </p:blipFill>
        <p:spPr>
          <a:xfrm>
            <a:off x="572241" y="980746"/>
            <a:ext cx="5591175" cy="5870608"/>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1402651146"/>
              </p:ext>
            </p:extLst>
          </p:nvPr>
        </p:nvGraphicFramePr>
        <p:xfrm>
          <a:off x="185551" y="6680588"/>
          <a:ext cx="6672449" cy="3225412"/>
        </p:xfrm>
        <a:graphic>
          <a:graphicData uri="http://schemas.openxmlformats.org/presentationml/2006/ole">
            <mc:AlternateContent xmlns:mc="http://schemas.openxmlformats.org/markup-compatibility/2006">
              <mc:Choice xmlns:v="urn:schemas-microsoft-com:vml" Requires="v">
                <p:oleObj spid="_x0000_s36869" name="ワークシート" r:id="rId4" imgW="7553275" imgH="3438521" progId="Excel.Sheet.12">
                  <p:embed/>
                </p:oleObj>
              </mc:Choice>
              <mc:Fallback>
                <p:oleObj name="ワークシート" r:id="rId4" imgW="7553275" imgH="3438521" progId="Excel.Sheet.12">
                  <p:embed/>
                  <p:pic>
                    <p:nvPicPr>
                      <p:cNvPr id="0" name=""/>
                      <p:cNvPicPr/>
                      <p:nvPr/>
                    </p:nvPicPr>
                    <p:blipFill>
                      <a:blip r:embed="rId5"/>
                      <a:stretch>
                        <a:fillRect/>
                      </a:stretch>
                    </p:blipFill>
                    <p:spPr>
                      <a:xfrm>
                        <a:off x="185551" y="6680588"/>
                        <a:ext cx="6672449" cy="3225412"/>
                      </a:xfrm>
                      <a:prstGeom prst="rect">
                        <a:avLst/>
                      </a:prstGeom>
                    </p:spPr>
                  </p:pic>
                </p:oleObj>
              </mc:Fallback>
            </mc:AlternateContent>
          </a:graphicData>
        </a:graphic>
      </p:graphicFrame>
    </p:spTree>
    <p:extLst>
      <p:ext uri="{BB962C8B-B14F-4D97-AF65-F5344CB8AC3E}">
        <p14:creationId xmlns:p14="http://schemas.microsoft.com/office/powerpoint/2010/main" val="181551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6609212" y="9690556"/>
            <a:ext cx="24878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8</a:t>
            </a:r>
            <a:endParaRPr lang="ja-JP" altLang="en-US" sz="8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408" y="360001"/>
            <a:ext cx="6867407" cy="8575424"/>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301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132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6,600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これは、大阪港埋立事業において、土地売却収益が減少したことなどによるものです。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210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8,200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7,900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これは、上記の理由により営業収益が減少したことなどによるものです。</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216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500</a:t>
            </a:r>
            <a:r>
              <a:rPr lang="ja-JP" altLang="en-US" sz="1050" dirty="0">
                <a:latin typeface="メイリオ" panose="020B0604030504040204" pitchFamily="50" charset="-128"/>
                <a:ea typeface="メイリオ" panose="020B0604030504040204" pitchFamily="50" charset="-128"/>
              </a:rPr>
              <a:t>万円の赤字となりました。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これは、上記の理由に加え、埋立事業費の増に伴い控除対象外消費税が増加したことなどによるものです。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216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4,500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4,300</a:t>
            </a:r>
            <a:r>
              <a:rPr lang="ja-JP" altLang="en-US" sz="1050" dirty="0">
                <a:latin typeface="メイリオ" panose="020B0604030504040204" pitchFamily="50" charset="-128"/>
                <a:ea typeface="メイリオ" panose="020B0604030504040204" pitchFamily="50" charset="-128"/>
              </a:rPr>
              <a:t>万円</a:t>
            </a:r>
            <a:r>
              <a:rPr lang="ja-JP" altLang="en-US" sz="1050" dirty="0" smtClean="0">
                <a:latin typeface="メイリオ" panose="020B0604030504040204" pitchFamily="50" charset="-128"/>
                <a:ea typeface="メイリオ" panose="020B0604030504040204" pitchFamily="50" charset="-128"/>
              </a:rPr>
              <a:t>の赤字と</a:t>
            </a:r>
            <a:r>
              <a:rPr lang="ja-JP" altLang="en-US" sz="1050" dirty="0">
                <a:latin typeface="メイリオ" panose="020B0604030504040204" pitchFamily="50" charset="-128"/>
                <a:ea typeface="メイリオ" panose="020B0604030504040204" pitchFamily="50" charset="-128"/>
              </a:rPr>
              <a:t>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これは、上記の理由に加え、港湾施設提供事業に</a:t>
            </a:r>
            <a:r>
              <a:rPr lang="ja-JP" altLang="en-US" sz="1050" dirty="0" smtClean="0">
                <a:latin typeface="メイリオ" panose="020B0604030504040204" pitchFamily="50" charset="-128"/>
                <a:ea typeface="メイリオ" panose="020B0604030504040204" pitchFamily="50" charset="-128"/>
              </a:rPr>
              <a:t>お</a:t>
            </a:r>
            <a:r>
              <a:rPr lang="ja-JP" altLang="en-US" sz="1050" dirty="0">
                <a:latin typeface="メイリオ" panose="020B0604030504040204" pitchFamily="50" charset="-128"/>
                <a:ea typeface="メイリオ" panose="020B0604030504040204" pitchFamily="50" charset="-128"/>
              </a:rPr>
              <a:t>いて</a:t>
            </a:r>
            <a:r>
              <a:rPr lang="ja-JP" altLang="en-US" sz="1050" dirty="0" smtClean="0">
                <a:latin typeface="メイリオ" panose="020B0604030504040204" pitchFamily="50" charset="-128"/>
                <a:ea typeface="メイリオ" panose="020B0604030504040204" pitchFamily="50" charset="-128"/>
              </a:rPr>
              <a:t>減損</a:t>
            </a:r>
            <a:r>
              <a:rPr lang="ja-JP" altLang="en-US" sz="1050" dirty="0">
                <a:latin typeface="メイリオ" panose="020B0604030504040204" pitchFamily="50" charset="-128"/>
                <a:ea typeface="メイリオ" panose="020B0604030504040204" pitchFamily="50" charset="-128"/>
              </a:rPr>
              <a:t>損失が皆増したことなどによるものです。</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100" b="1" dirty="0">
                <a:solidFill>
                  <a:srgbClr val="0070C0"/>
                </a:solidFill>
                <a:latin typeface="メイリオ" panose="020B0604030504040204" pitchFamily="50" charset="-128"/>
                <a:ea typeface="メイリオ" panose="020B0604030504040204" pitchFamily="50" charset="-128"/>
              </a:rPr>
              <a:t>財政状態</a:t>
            </a:r>
            <a:endParaRPr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総資産額の状況</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埋立事業費の</a:t>
            </a:r>
            <a:r>
              <a:rPr lang="ja-JP" altLang="en-US" sz="1050" dirty="0">
                <a:latin typeface="メイリオ" panose="020B0604030504040204" pitchFamily="50" charset="-128"/>
                <a:ea typeface="メイリオ" panose="020B0604030504040204" pitchFamily="50" charset="-128"/>
              </a:rPr>
              <a:t>増加などにより、前年度末に比べ</a:t>
            </a:r>
            <a:r>
              <a:rPr lang="en-US" altLang="ja-JP" sz="1050" dirty="0">
                <a:latin typeface="メイリオ" panose="020B0604030504040204" pitchFamily="50" charset="-128"/>
                <a:ea typeface="メイリオ" panose="020B0604030504040204" pitchFamily="50" charset="-128"/>
              </a:rPr>
              <a:t>133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3,600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3,091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4,100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純資産額の状況</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当年度損失</a:t>
            </a:r>
            <a:r>
              <a:rPr lang="ja-JP" altLang="en-US" sz="1050" dirty="0">
                <a:latin typeface="メイリオ" panose="020B0604030504040204" pitchFamily="50" charset="-128"/>
                <a:ea typeface="メイリオ" panose="020B0604030504040204" pitchFamily="50" charset="-128"/>
              </a:rPr>
              <a:t>を計上したことにより、前年度末に比べ</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4,300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1,271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8,200</a:t>
            </a:r>
            <a:r>
              <a:rPr lang="ja-JP" altLang="en-US" sz="1050" dirty="0">
                <a:latin typeface="メイリオ" panose="020B0604030504040204" pitchFamily="50" charset="-128"/>
                <a:ea typeface="メイリオ" panose="020B0604030504040204" pitchFamily="50" charset="-128"/>
              </a:rPr>
              <a:t>万円となりました</a:t>
            </a:r>
            <a:r>
              <a:rPr lang="ja-JP" altLang="en-US" sz="105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marL="360000" lvl="2">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100" b="1" dirty="0">
                <a:solidFill>
                  <a:srgbClr val="0070C0"/>
                </a:solidFill>
                <a:latin typeface="メイリオ" panose="020B0604030504040204" pitchFamily="50" charset="-128"/>
                <a:ea typeface="メイリオ" panose="020B0604030504040204" pitchFamily="50" charset="-128"/>
              </a:rPr>
              <a:t>キャッシュ・フロー</a:t>
            </a:r>
            <a:endParaRPr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業務活動によるキャッシュ・フロー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147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4,900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186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8,200</a:t>
            </a:r>
            <a:r>
              <a:rPr lang="ja-JP" altLang="en-US" sz="1050" dirty="0">
                <a:latin typeface="メイリオ" panose="020B0604030504040204" pitchFamily="50" charset="-128"/>
                <a:ea typeface="メイリオ" panose="020B0604030504040204" pitchFamily="50" charset="-128"/>
              </a:rPr>
              <a:t>万円の増加となりました。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投資活動によるキャッシュ・フロー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有形固定資産の取得による支出が増加したことなどにより、前年度に比べ</a:t>
            </a:r>
            <a:r>
              <a:rPr lang="en-US" altLang="ja-JP" sz="1050" dirty="0">
                <a:latin typeface="メイリオ" panose="020B0604030504040204" pitchFamily="50" charset="-128"/>
                <a:ea typeface="メイリオ" panose="020B0604030504040204" pitchFamily="50" charset="-128"/>
              </a:rPr>
              <a:t>70</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2,000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18</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2,900</a:t>
            </a:r>
            <a:r>
              <a:rPr lang="ja-JP" altLang="en-US" sz="1050" dirty="0">
                <a:latin typeface="メイリオ" panose="020B0604030504040204" pitchFamily="50" charset="-128"/>
                <a:ea typeface="メイリオ" panose="020B0604030504040204" pitchFamily="50" charset="-128"/>
              </a:rPr>
              <a:t>万円の減少となりました。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財務活動によるキャッシュ・フロー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企業債による収入が前年度よりも多かったことから、</a:t>
            </a:r>
            <a:r>
              <a:rPr lang="en-US" altLang="ja-JP" sz="1050" dirty="0">
                <a:latin typeface="メイリオ" panose="020B0604030504040204" pitchFamily="50" charset="-128"/>
                <a:ea typeface="メイリオ" panose="020B0604030504040204" pitchFamily="50" charset="-128"/>
              </a:rPr>
              <a:t>99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3,100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140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9,800</a:t>
            </a:r>
            <a:r>
              <a:rPr lang="ja-JP" altLang="en-US" sz="1050" dirty="0">
                <a:latin typeface="メイリオ" panose="020B0604030504040204" pitchFamily="50" charset="-128"/>
                <a:ea typeface="メイリオ" panose="020B0604030504040204" pitchFamily="50" charset="-128"/>
              </a:rPr>
              <a:t>万円の増加となりました。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現金及び現金同等物期末残高</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b="1"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業務活動により</a:t>
            </a:r>
            <a:r>
              <a:rPr lang="en-US" altLang="ja-JP" sz="1050" dirty="0">
                <a:latin typeface="メイリオ" panose="020B0604030504040204" pitchFamily="50" charset="-128"/>
                <a:ea typeface="メイリオ" panose="020B0604030504040204" pitchFamily="50" charset="-128"/>
              </a:rPr>
              <a:t>147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3,700</a:t>
            </a:r>
            <a:r>
              <a:rPr lang="ja-JP" altLang="en-US" sz="1050" dirty="0">
                <a:latin typeface="メイリオ" panose="020B0604030504040204" pitchFamily="50" charset="-128"/>
                <a:ea typeface="メイリオ" panose="020B0604030504040204" pitchFamily="50" charset="-128"/>
              </a:rPr>
              <a:t>万円減少、投資活動により</a:t>
            </a:r>
            <a:r>
              <a:rPr lang="en-US" altLang="ja-JP" sz="1050" dirty="0">
                <a:latin typeface="メイリオ" panose="020B0604030504040204" pitchFamily="50" charset="-128"/>
                <a:ea typeface="メイリオ" panose="020B0604030504040204" pitchFamily="50" charset="-128"/>
              </a:rPr>
              <a:t>70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800</a:t>
            </a:r>
            <a:r>
              <a:rPr lang="ja-JP" altLang="en-US" sz="1050" dirty="0" smtClean="0">
                <a:latin typeface="メイリオ" panose="020B0604030504040204" pitchFamily="50" charset="-128"/>
                <a:ea typeface="メイリオ" panose="020B0604030504040204" pitchFamily="50" charset="-128"/>
              </a:rPr>
              <a:t>万円減少、</a:t>
            </a:r>
            <a:r>
              <a:rPr lang="ja-JP" altLang="en-US" sz="1050" dirty="0">
                <a:latin typeface="メイリオ" panose="020B0604030504040204" pitchFamily="50" charset="-128"/>
                <a:ea typeface="メイリオ" panose="020B0604030504040204" pitchFamily="50" charset="-128"/>
              </a:rPr>
              <a:t>財務活動により</a:t>
            </a:r>
            <a:r>
              <a:rPr lang="en-US" altLang="ja-JP" sz="1050" dirty="0">
                <a:latin typeface="メイリオ" panose="020B0604030504040204" pitchFamily="50" charset="-128"/>
                <a:ea typeface="メイリオ" panose="020B0604030504040204" pitchFamily="50" charset="-128"/>
              </a:rPr>
              <a:t>99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3,100</a:t>
            </a:r>
            <a:r>
              <a:rPr lang="ja-JP" altLang="en-US" sz="1050" dirty="0">
                <a:latin typeface="メイリオ" panose="020B0604030504040204" pitchFamily="50" charset="-128"/>
                <a:ea typeface="メイリオ" panose="020B0604030504040204" pitchFamily="50" charset="-128"/>
              </a:rPr>
              <a:t>万円増加したことから、前年度末に比べ</a:t>
            </a:r>
            <a:r>
              <a:rPr lang="en-US" altLang="ja-JP" sz="1050" dirty="0">
                <a:latin typeface="メイリオ" panose="020B0604030504040204" pitchFamily="50" charset="-128"/>
                <a:ea typeface="メイリオ" panose="020B0604030504040204" pitchFamily="50" charset="-128"/>
              </a:rPr>
              <a:t>309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5,100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445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7,000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760625" y="546136"/>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60625" y="4130131"/>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480625" y="5586388"/>
            <a:ext cx="536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3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46145" y="9690556"/>
            <a:ext cx="24878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9</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 y="358792"/>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9" name="テキスト ボックス 8"/>
          <p:cNvSpPr txBox="1"/>
          <p:nvPr/>
        </p:nvSpPr>
        <p:spPr>
          <a:xfrm>
            <a:off x="0" y="6321519"/>
            <a:ext cx="6858000" cy="3254737"/>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8,300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46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6,400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これは、荷さばき地の新規貸付に伴い土地賃貸料が増加したことなどによるものです。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300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8,700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これは、上屋の補修工事費用が増加したことなどによるものです。</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a:t>
            </a:r>
            <a:r>
              <a:rPr lang="ja-JP" altLang="en-US" sz="1050" dirty="0" smtClean="0">
                <a:latin typeface="メイリオ" panose="020B0604030504040204" pitchFamily="50" charset="-128"/>
                <a:ea typeface="メイリオ" panose="020B0604030504040204" pitchFamily="50" charset="-128"/>
              </a:rPr>
              <a:t>比べ</a:t>
            </a:r>
            <a:r>
              <a:rPr lang="en-US" altLang="ja-JP" sz="1050" dirty="0" smtClean="0">
                <a:latin typeface="メイリオ" panose="020B0604030504040204" pitchFamily="50" charset="-128"/>
                <a:ea typeface="メイリオ" panose="020B0604030504040204" pitchFamily="50" charset="-128"/>
              </a:rPr>
              <a:t>1,900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4,700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a:t>
            </a:r>
            <a:r>
              <a:rPr lang="ja-JP" altLang="en-US" sz="1050" dirty="0" smtClean="0">
                <a:latin typeface="メイリオ" panose="020B0604030504040204" pitchFamily="50" charset="-128"/>
                <a:ea typeface="メイリオ" panose="020B0604030504040204" pitchFamily="50" charset="-128"/>
              </a:rPr>
              <a:t>、企業債</a:t>
            </a:r>
            <a:r>
              <a:rPr lang="ja-JP" altLang="en-US" sz="1050" dirty="0">
                <a:latin typeface="メイリオ" panose="020B0604030504040204" pitchFamily="50" charset="-128"/>
                <a:ea typeface="メイリオ" panose="020B0604030504040204" pitchFamily="50" charset="-128"/>
              </a:rPr>
              <a:t>残高の減に伴い支払利息及び企業債取扱諸費が減少したことなどによるものです。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1,900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これは、減損損失が皆増したことなどによるものです。</a:t>
            </a:r>
            <a:endParaRPr lang="en-US" altLang="ja-JP" sz="1050" dirty="0">
              <a:latin typeface="メイリオ" panose="020B0604030504040204" pitchFamily="50" charset="-128"/>
              <a:ea typeface="メイリオ" panose="020B0604030504040204" pitchFamily="50" charset="-128"/>
            </a:endParaRPr>
          </a:p>
        </p:txBody>
      </p:sp>
      <p:cxnSp>
        <p:nvCxnSpPr>
          <p:cNvPr id="10" name="直線コネクタ 9"/>
          <p:cNvCxnSpPr/>
          <p:nvPr/>
        </p:nvCxnSpPr>
        <p:spPr>
          <a:xfrm>
            <a:off x="779833" y="6495235"/>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26993" y="742982"/>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141171596"/>
              </p:ext>
            </p:extLst>
          </p:nvPr>
        </p:nvGraphicFramePr>
        <p:xfrm>
          <a:off x="654844" y="958664"/>
          <a:ext cx="5548312" cy="5362855"/>
        </p:xfrm>
        <a:graphic>
          <a:graphicData uri="http://schemas.openxmlformats.org/presentationml/2006/ole">
            <mc:AlternateContent xmlns:mc="http://schemas.openxmlformats.org/markup-compatibility/2006">
              <mc:Choice xmlns:v="urn:schemas-microsoft-com:vml" Requires="v">
                <p:oleObj spid="_x0000_s2056" name="ワークシート" r:id="rId3" imgW="5572101" imgH="6153064" progId="Excel.Sheet.12">
                  <p:embed/>
                </p:oleObj>
              </mc:Choice>
              <mc:Fallback>
                <p:oleObj name="ワークシート" r:id="rId3" imgW="5572101" imgH="6153064" progId="Excel.Sheet.12">
                  <p:embed/>
                  <p:pic>
                    <p:nvPicPr>
                      <p:cNvPr id="0" name=""/>
                      <p:cNvPicPr/>
                      <p:nvPr/>
                    </p:nvPicPr>
                    <p:blipFill>
                      <a:blip r:embed="rId4"/>
                      <a:stretch>
                        <a:fillRect/>
                      </a:stretch>
                    </p:blipFill>
                    <p:spPr>
                      <a:xfrm>
                        <a:off x="654844" y="958664"/>
                        <a:ext cx="5548312" cy="5362855"/>
                      </a:xfrm>
                      <a:prstGeom prst="rect">
                        <a:avLst/>
                      </a:prstGeom>
                    </p:spPr>
                  </p:pic>
                </p:oleObj>
              </mc:Fallback>
            </mc:AlternateContent>
          </a:graphicData>
        </a:graphic>
      </p:graphicFrame>
    </p:spTree>
    <p:extLst>
      <p:ext uri="{BB962C8B-B14F-4D97-AF65-F5344CB8AC3E}">
        <p14:creationId xmlns:p14="http://schemas.microsoft.com/office/powerpoint/2010/main" val="159530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a:latin typeface="メイリオ" panose="020B0604030504040204" pitchFamily="50" charset="-128"/>
                <a:ea typeface="メイリオ" panose="020B0604030504040204" pitchFamily="50" charset="-128"/>
              </a:rPr>
              <a:t>大阪港埋立事業</a:t>
            </a: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10</a:t>
            </a:r>
            <a:endParaRPr lang="ja-JP" altLang="en-US" sz="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 y="6313639"/>
            <a:ext cx="6858000" cy="3497111"/>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301</a:t>
            </a:r>
            <a:r>
              <a:rPr lang="ja-JP" altLang="en-US" sz="1050" dirty="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7,400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112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4,400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これは、土地売却収益が減少したことなどによるものです。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208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4,000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5,400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これは、上記の理由により営業収益が減少したことなどによるものです。</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213</a:t>
            </a:r>
            <a:r>
              <a:rPr lang="ja-JP" altLang="en-US" sz="1050" dirty="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5,600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3,800</a:t>
            </a:r>
            <a:r>
              <a:rPr lang="ja-JP" altLang="en-US" sz="1050" dirty="0">
                <a:latin typeface="メイリオ" panose="020B0604030504040204" pitchFamily="50" charset="-128"/>
                <a:ea typeface="メイリオ" panose="020B0604030504040204" pitchFamily="50" charset="-128"/>
              </a:rPr>
              <a:t>万円の赤字となりました。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これは、上記の理由に加え、埋立事業費の増に伴い控除対象外消費税が増加したことなどによるものです。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a:t>
            </a:r>
            <a:r>
              <a:rPr lang="ja-JP" altLang="en-US" sz="1050" dirty="0" smtClean="0">
                <a:latin typeface="メイリオ" panose="020B0604030504040204" pitchFamily="50" charset="-128"/>
                <a:ea typeface="メイリオ" panose="020B0604030504040204" pitchFamily="50" charset="-128"/>
              </a:rPr>
              <a:t>比べ</a:t>
            </a:r>
            <a:r>
              <a:rPr lang="en-US" altLang="ja-JP" sz="1050" dirty="0">
                <a:latin typeface="メイリオ" panose="020B0604030504040204" pitchFamily="50" charset="-128"/>
                <a:ea typeface="メイリオ" panose="020B0604030504040204" pitchFamily="50" charset="-128"/>
              </a:rPr>
              <a:t>213</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5,600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3,800</a:t>
            </a:r>
            <a:r>
              <a:rPr lang="ja-JP" altLang="en-US" sz="1050" dirty="0">
                <a:latin typeface="メイリオ" panose="020B0604030504040204" pitchFamily="50" charset="-128"/>
                <a:ea typeface="メイリオ" panose="020B0604030504040204" pitchFamily="50" charset="-128"/>
              </a:rPr>
              <a:t>万円の赤字となりました。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a:t>
            </a:r>
            <a:r>
              <a:rPr lang="ja-JP" altLang="en-US" sz="1050" dirty="0" smtClean="0">
                <a:latin typeface="メイリオ" panose="020B0604030504040204" pitchFamily="50" charset="-128"/>
                <a:ea typeface="メイリオ" panose="020B0604030504040204" pitchFamily="50" charset="-128"/>
              </a:rPr>
              <a:t>による</a:t>
            </a:r>
            <a:r>
              <a:rPr lang="ja-JP" altLang="en-US" sz="1050" dirty="0">
                <a:latin typeface="メイリオ" panose="020B0604030504040204" pitchFamily="50" charset="-128"/>
                <a:ea typeface="メイリオ" panose="020B0604030504040204" pitchFamily="50" charset="-128"/>
              </a:rPr>
              <a:t>ものです。</a:t>
            </a:r>
            <a:endParaRPr lang="en-US" altLang="ja-JP" sz="1050" dirty="0">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773999" y="6487195"/>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1347" y="733724"/>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439840710"/>
              </p:ext>
            </p:extLst>
          </p:nvPr>
        </p:nvGraphicFramePr>
        <p:xfrm>
          <a:off x="642936" y="887612"/>
          <a:ext cx="5605464" cy="5426027"/>
        </p:xfrm>
        <a:graphic>
          <a:graphicData uri="http://schemas.openxmlformats.org/presentationml/2006/ole">
            <mc:AlternateContent xmlns:mc="http://schemas.openxmlformats.org/markup-compatibility/2006">
              <mc:Choice xmlns:v="urn:schemas-microsoft-com:vml" Requires="v">
                <p:oleObj spid="_x0000_s3080" name="ワークシート" r:id="rId3" imgW="5572101" imgH="6200952" progId="Excel.Sheet.12">
                  <p:embed/>
                </p:oleObj>
              </mc:Choice>
              <mc:Fallback>
                <p:oleObj name="ワークシート" r:id="rId3" imgW="5572101" imgH="6200952" progId="Excel.Sheet.12">
                  <p:embed/>
                  <p:pic>
                    <p:nvPicPr>
                      <p:cNvPr id="0" name=""/>
                      <p:cNvPicPr/>
                      <p:nvPr/>
                    </p:nvPicPr>
                    <p:blipFill>
                      <a:blip r:embed="rId4"/>
                      <a:stretch>
                        <a:fillRect/>
                      </a:stretch>
                    </p:blipFill>
                    <p:spPr>
                      <a:xfrm>
                        <a:off x="642936" y="887612"/>
                        <a:ext cx="5605464" cy="5426027"/>
                      </a:xfrm>
                      <a:prstGeom prst="rect">
                        <a:avLst/>
                      </a:prstGeom>
                    </p:spPr>
                  </p:pic>
                </p:oleObj>
              </mc:Fallback>
            </mc:AlternateContent>
          </a:graphicData>
        </a:graphic>
      </p:graphicFrame>
    </p:spTree>
    <p:extLst>
      <p:ext uri="{BB962C8B-B14F-4D97-AF65-F5344CB8AC3E}">
        <p14:creationId xmlns:p14="http://schemas.microsoft.com/office/powerpoint/2010/main" val="278265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9168997"/>
            <a:ext cx="6660000" cy="50783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当該年度において、経常費用が使用料収益などによってどの程度賄われているかを示すものである。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％未満の場合、事業に必要な費用を使用料収益などで賄えていないことを意味する。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5" name="タイトル 1"/>
          <p:cNvSpPr txBox="1">
            <a:spLocks/>
          </p:cNvSpPr>
          <p:nvPr/>
        </p:nvSpPr>
        <p:spPr>
          <a:xfrm>
            <a:off x="-1" y="34662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9" name="タイトル 1"/>
          <p:cNvSpPr txBox="1">
            <a:spLocks/>
          </p:cNvSpPr>
          <p:nvPr/>
        </p:nvSpPr>
        <p:spPr>
          <a:xfrm>
            <a:off x="93304" y="103411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収益性</a:t>
            </a:r>
          </a:p>
        </p:txBody>
      </p:sp>
      <p:pic>
        <p:nvPicPr>
          <p:cNvPr id="16" name="図 15"/>
          <p:cNvPicPr>
            <a:picLocks noChangeAspect="1"/>
          </p:cNvPicPr>
          <p:nvPr/>
        </p:nvPicPr>
        <p:blipFill>
          <a:blip r:embed="rId2"/>
          <a:stretch>
            <a:fillRect/>
          </a:stretch>
        </p:blipFill>
        <p:spPr>
          <a:xfrm>
            <a:off x="93304" y="4695174"/>
            <a:ext cx="2891333" cy="381938"/>
          </a:xfrm>
          <a:prstGeom prst="rect">
            <a:avLst/>
          </a:prstGeom>
        </p:spPr>
      </p:pic>
      <p:sp>
        <p:nvSpPr>
          <p:cNvPr id="17"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8" name="テキスト ボックス 17"/>
          <p:cNvSpPr txBox="1"/>
          <p:nvPr/>
        </p:nvSpPr>
        <p:spPr>
          <a:xfrm>
            <a:off x="-12825" y="970097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11</a:t>
            </a:r>
            <a:endParaRPr lang="ja-JP" altLang="en-US" sz="8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7957" y="5058720"/>
            <a:ext cx="6660000" cy="490519"/>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26993" y="724321"/>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pic>
        <p:nvPicPr>
          <p:cNvPr id="6" name="図 5"/>
          <p:cNvPicPr>
            <a:picLocks noChangeAspect="1"/>
          </p:cNvPicPr>
          <p:nvPr/>
        </p:nvPicPr>
        <p:blipFill>
          <a:blip r:embed="rId3"/>
          <a:stretch>
            <a:fillRect/>
          </a:stretch>
        </p:blipFill>
        <p:spPr>
          <a:xfrm>
            <a:off x="143628" y="8852364"/>
            <a:ext cx="3951915" cy="349037"/>
          </a:xfrm>
          <a:prstGeom prst="rect">
            <a:avLst/>
          </a:prstGeom>
        </p:spPr>
      </p:pic>
      <p:pic>
        <p:nvPicPr>
          <p:cNvPr id="7" name="図 6"/>
          <p:cNvPicPr>
            <a:picLocks noChangeAspect="1"/>
          </p:cNvPicPr>
          <p:nvPr/>
        </p:nvPicPr>
        <p:blipFill>
          <a:blip r:embed="rId4"/>
          <a:stretch>
            <a:fillRect/>
          </a:stretch>
        </p:blipFill>
        <p:spPr>
          <a:xfrm>
            <a:off x="539285" y="5545857"/>
            <a:ext cx="6098642" cy="3068850"/>
          </a:xfrm>
          <a:prstGeom prst="rect">
            <a:avLst/>
          </a:prstGeom>
        </p:spPr>
      </p:pic>
      <p:pic>
        <p:nvPicPr>
          <p:cNvPr id="2" name="図 1"/>
          <p:cNvPicPr>
            <a:picLocks noChangeAspect="1"/>
          </p:cNvPicPr>
          <p:nvPr/>
        </p:nvPicPr>
        <p:blipFill>
          <a:blip r:embed="rId5"/>
          <a:stretch>
            <a:fillRect/>
          </a:stretch>
        </p:blipFill>
        <p:spPr>
          <a:xfrm>
            <a:off x="326993" y="1385569"/>
            <a:ext cx="6305050" cy="3178483"/>
          </a:xfrm>
          <a:prstGeom prst="rect">
            <a:avLst/>
          </a:prstGeom>
        </p:spPr>
      </p:pic>
    </p:spTree>
    <p:extLst>
      <p:ext uri="{BB962C8B-B14F-4D97-AF65-F5344CB8AC3E}">
        <p14:creationId xmlns:p14="http://schemas.microsoft.com/office/powerpoint/2010/main" val="248814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0" y="608902"/>
            <a:ext cx="6858000" cy="307772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港湾施設提供事業の収益性について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荷役機械事業の収益性については、各指標ともに、前年度と比較して悪化しています。これは、荷役機械の使用料が前年度と比較して減少したことにより営業収益が減少</a:t>
            </a:r>
            <a:r>
              <a:rPr lang="ja-JP" altLang="en-US" sz="1200" dirty="0" smtClean="0">
                <a:latin typeface="メイリオ" panose="020B0604030504040204" pitchFamily="50" charset="-128"/>
                <a:ea typeface="メイリオ" panose="020B0604030504040204" pitchFamily="50" charset="-128"/>
              </a:rPr>
              <a:t>したことなどによるものです</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上屋倉庫事業の収益性については、各指標ともに、前年度と比較してほぼ横ばいとなっています。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このように、港湾施設提供事業全体の収益性については、各指標ともに、前年度と比較してほぼ横ばいとなっており、健全経営の水準とされる</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を上回っています。今後とも、令和５年３月に策定した「第２次港湾施設提供事業経営計画」を着実に進めることにより、経営改善を進め、収益性の改善に努めてまいります。</a:t>
            </a:r>
            <a:endParaRPr lang="en-US" altLang="ja-JP" sz="12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1" name="テキスト ボックス 10"/>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12</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296188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15922</TotalTime>
  <Words>2938</Words>
  <PresentationFormat>A4 210 x 297 mm</PresentationFormat>
  <Paragraphs>207</Paragraphs>
  <Slides>17</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4" baseType="lpstr">
      <vt:lpstr>ＭＳ Ｐゴシック</vt:lpstr>
      <vt:lpstr>メイリオ</vt:lpstr>
      <vt:lpstr>Arial</vt:lpstr>
      <vt:lpstr>Calibri</vt:lpstr>
      <vt:lpstr>Calibri Light</vt:lpstr>
      <vt:lpstr>Office Theme</vt:lpstr>
      <vt:lpstr>ワークシート</vt:lpstr>
      <vt:lpstr>PowerPoint プレゼンテーション</vt:lpstr>
      <vt:lpstr>港湾施設提供事業</vt:lpstr>
      <vt:lpstr>大阪港埋立事業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2023-08-21T07:22:39Z</cp:lastPrinted>
  <dcterms:created xsi:type="dcterms:W3CDTF">2018-06-22T04:32:12Z</dcterms:created>
  <dcterms:modified xsi:type="dcterms:W3CDTF">2023-08-31T04:12:57Z</dcterms:modified>
</cp:coreProperties>
</file>