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theme/themeOverride5.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charts/chart15.xml" ContentType="application/vnd.openxmlformats-officedocument.drawingml.chart+xml"/>
  <Override PartName="/ppt/charts/style7.xml" ContentType="application/vnd.ms-office.chartstyle+xml"/>
  <Override PartName="/ppt/charts/colors7.xml" ContentType="application/vnd.ms-office.chartcolorstyle+xml"/>
  <Override PartName="/ppt/charts/chart16.xml" ContentType="application/vnd.openxmlformats-officedocument.drawingml.chart+xml"/>
  <Override PartName="/ppt/charts/style8.xml" ContentType="application/vnd.ms-office.chartstyle+xml"/>
  <Override PartName="/ppt/charts/colors8.xml" ContentType="application/vnd.ms-office.chartcolorstyle+xml"/>
  <Override PartName="/ppt/charts/chart17.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4.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1.xml" ContentType="application/vnd.openxmlformats-officedocument.presentationml.notesSlide+xml"/>
  <Override PartName="/ppt/charts/chart1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2.xml" ContentType="application/vnd.openxmlformats-officedocument.presentationml.notesSlide+xml"/>
  <Override PartName="/ppt/charts/chart2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3.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4.xml" ContentType="application/vnd.openxmlformats-officedocument.presentationml.notesSlide+xml"/>
  <Override PartName="/ppt/charts/chart2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114"/>
  </p:notesMasterIdLst>
  <p:sldIdLst>
    <p:sldId id="1257" r:id="rId2"/>
    <p:sldId id="1256" r:id="rId3"/>
    <p:sldId id="1173" r:id="rId4"/>
    <p:sldId id="1238" r:id="rId5"/>
    <p:sldId id="1212" r:id="rId6"/>
    <p:sldId id="1213" r:id="rId7"/>
    <p:sldId id="1258" r:id="rId8"/>
    <p:sldId id="1210" r:id="rId9"/>
    <p:sldId id="1276" r:id="rId10"/>
    <p:sldId id="1175" r:id="rId11"/>
    <p:sldId id="1020" r:id="rId12"/>
    <p:sldId id="1133" r:id="rId13"/>
    <p:sldId id="1259" r:id="rId14"/>
    <p:sldId id="1135" r:id="rId15"/>
    <p:sldId id="1233" r:id="rId16"/>
    <p:sldId id="1137" r:id="rId17"/>
    <p:sldId id="1138" r:id="rId18"/>
    <p:sldId id="1139" r:id="rId19"/>
    <p:sldId id="1224" r:id="rId20"/>
    <p:sldId id="1225" r:id="rId21"/>
    <p:sldId id="1260" r:id="rId22"/>
    <p:sldId id="1226" r:id="rId23"/>
    <p:sldId id="1144" r:id="rId24"/>
    <p:sldId id="1227" r:id="rId25"/>
    <p:sldId id="1146" r:id="rId26"/>
    <p:sldId id="1228" r:id="rId27"/>
    <p:sldId id="1148" r:id="rId28"/>
    <p:sldId id="1149" r:id="rId29"/>
    <p:sldId id="1229" r:id="rId30"/>
    <p:sldId id="1230" r:id="rId31"/>
    <p:sldId id="1152" r:id="rId32"/>
    <p:sldId id="1153" r:id="rId33"/>
    <p:sldId id="1261" r:id="rId34"/>
    <p:sldId id="1155" r:id="rId35"/>
    <p:sldId id="1262" r:id="rId36"/>
    <p:sldId id="1275" r:id="rId37"/>
    <p:sldId id="1158" r:id="rId38"/>
    <p:sldId id="1159" r:id="rId39"/>
    <p:sldId id="1160" r:id="rId40"/>
    <p:sldId id="1161" r:id="rId41"/>
    <p:sldId id="1176" r:id="rId42"/>
    <p:sldId id="1177" r:id="rId43"/>
    <p:sldId id="1178" r:id="rId44"/>
    <p:sldId id="1179" r:id="rId45"/>
    <p:sldId id="1180" r:id="rId46"/>
    <p:sldId id="873" r:id="rId47"/>
    <p:sldId id="971" r:id="rId48"/>
    <p:sldId id="972" r:id="rId49"/>
    <p:sldId id="973" r:id="rId50"/>
    <p:sldId id="974" r:id="rId51"/>
    <p:sldId id="975" r:id="rId52"/>
    <p:sldId id="976" r:id="rId53"/>
    <p:sldId id="1218" r:id="rId54"/>
    <p:sldId id="1219" r:id="rId55"/>
    <p:sldId id="1220" r:id="rId56"/>
    <p:sldId id="1221" r:id="rId57"/>
    <p:sldId id="981" r:id="rId58"/>
    <p:sldId id="982" r:id="rId59"/>
    <p:sldId id="983" r:id="rId60"/>
    <p:sldId id="984" r:id="rId61"/>
    <p:sldId id="985" r:id="rId62"/>
    <p:sldId id="986" r:id="rId63"/>
    <p:sldId id="987" r:id="rId64"/>
    <p:sldId id="988" r:id="rId65"/>
    <p:sldId id="989" r:id="rId66"/>
    <p:sldId id="990" r:id="rId67"/>
    <p:sldId id="991" r:id="rId68"/>
    <p:sldId id="895" r:id="rId69"/>
    <p:sldId id="1191" r:id="rId70"/>
    <p:sldId id="897" r:id="rId71"/>
    <p:sldId id="898" r:id="rId72"/>
    <p:sldId id="899" r:id="rId73"/>
    <p:sldId id="1200" r:id="rId74"/>
    <p:sldId id="901" r:id="rId75"/>
    <p:sldId id="1193" r:id="rId76"/>
    <p:sldId id="1194" r:id="rId77"/>
    <p:sldId id="1195" r:id="rId78"/>
    <p:sldId id="1196" r:id="rId79"/>
    <p:sldId id="1197" r:id="rId80"/>
    <p:sldId id="1198" r:id="rId81"/>
    <p:sldId id="908" r:id="rId82"/>
    <p:sldId id="1199" r:id="rId83"/>
    <p:sldId id="1123" r:id="rId84"/>
    <p:sldId id="1124" r:id="rId85"/>
    <p:sldId id="1125" r:id="rId86"/>
    <p:sldId id="1126" r:id="rId87"/>
    <p:sldId id="1127" r:id="rId88"/>
    <p:sldId id="1128" r:id="rId89"/>
    <p:sldId id="926" r:id="rId90"/>
    <p:sldId id="1129" r:id="rId91"/>
    <p:sldId id="992" r:id="rId92"/>
    <p:sldId id="993" r:id="rId93"/>
    <p:sldId id="994" r:id="rId94"/>
    <p:sldId id="995" r:id="rId95"/>
    <p:sldId id="996" r:id="rId96"/>
    <p:sldId id="997" r:id="rId97"/>
    <p:sldId id="998" r:id="rId98"/>
    <p:sldId id="999" r:id="rId99"/>
    <p:sldId id="1000" r:id="rId100"/>
    <p:sldId id="1001" r:id="rId101"/>
    <p:sldId id="1002" r:id="rId102"/>
    <p:sldId id="1003" r:id="rId103"/>
    <p:sldId id="930" r:id="rId104"/>
    <p:sldId id="1130" r:id="rId105"/>
    <p:sldId id="1131" r:id="rId106"/>
    <p:sldId id="1132" r:id="rId107"/>
    <p:sldId id="1222" r:id="rId108"/>
    <p:sldId id="1005" r:id="rId109"/>
    <p:sldId id="1006" r:id="rId110"/>
    <p:sldId id="1007" r:id="rId111"/>
    <p:sldId id="1008" r:id="rId112"/>
    <p:sldId id="1009" r:id="rId11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3A1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24" autoAdjust="0"/>
  </p:normalViewPr>
  <p:slideViewPr>
    <p:cSldViewPr>
      <p:cViewPr varScale="1">
        <p:scale>
          <a:sx n="74" d="100"/>
          <a:sy n="74" d="100"/>
        </p:scale>
        <p:origin x="1290" y="72"/>
      </p:cViewPr>
      <p:guideLst>
        <p:guide orient="horz" pos="2160"/>
        <p:guide pos="2880"/>
      </p:guideLst>
    </p:cSldViewPr>
  </p:slideViewPr>
  <p:notesTextViewPr>
    <p:cViewPr>
      <p:scale>
        <a:sx n="1" d="1"/>
        <a:sy n="1" d="1"/>
      </p:scale>
      <p:origin x="0" y="0"/>
    </p:cViewPr>
  </p:notesTextViewPr>
  <p:sorterViewPr>
    <p:cViewPr>
      <p:scale>
        <a:sx n="100" d="100"/>
        <a:sy n="100" d="100"/>
      </p:scale>
      <p:origin x="0" y="8328"/>
    </p:cViewPr>
  </p:sorterViewPr>
  <p:notesViewPr>
    <p:cSldViewPr>
      <p:cViewPr varScale="1">
        <p:scale>
          <a:sx n="49" d="100"/>
          <a:sy n="49" d="100"/>
        </p:scale>
        <p:origin x="-2964"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file:///\\APFF001C\OA-eb0001$\&#12518;&#12540;&#12470;&#20316;&#26989;&#29992;&#12501;&#12457;&#12523;&#12480;\&#24066;&#25919;&#25913;&#38761;\H30\301206&#12294;_&#25913;&#38761;&#35413;&#20385;&#12503;&#12525;&#12472;&#12455;&#12463;&#12488;&#12300;&#22823;&#38442;&#24066;&#24441;&#25152;&#12398;&#28857;&#26908;&#12539;&#26842;&#21368;&#12375;&#32080;&#26524;&#65288;2008&#24180;&#65374;2017&#24180;&#65289;&#12398;&#26368;&#32066;&#30906;&#35469;\&#65288;20181203&#35211;&#36796;&#21066;&#38500;&#65289;&#22320;&#19979;&#37444;%20&#65288;P33&#12289;P34&#9312;&#12469;&#12540;&#12499;&#12473;&#12398;&#21521;&#19978;&#65289;.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___8.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___9.xlsx"/><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___10.xlsx"/><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___11.xlsx"/><Relationship Id="rId2" Type="http://schemas.microsoft.com/office/2011/relationships/chartColorStyle" Target="colors5.xml"/><Relationship Id="rId1" Type="http://schemas.microsoft.com/office/2011/relationships/chartStyle" Target="style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______12.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______13.xlsx"/><Relationship Id="rId2" Type="http://schemas.microsoft.com/office/2011/relationships/chartColorStyle" Target="colors7.xml"/><Relationship Id="rId1" Type="http://schemas.microsoft.com/office/2011/relationships/chartStyle" Target="style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______14.xlsx"/><Relationship Id="rId2" Type="http://schemas.microsoft.com/office/2011/relationships/chartColorStyle" Target="colors8.xml"/><Relationship Id="rId1" Type="http://schemas.microsoft.com/office/2011/relationships/chartStyle" Target="style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______15.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4.xml"/></Relationships>
</file>

<file path=ppt/charts/_rels/chart18.xml.rels><?xml version="1.0" encoding="UTF-8" standalone="yes"?>
<Relationships xmlns="http://schemas.openxmlformats.org/package/2006/relationships"><Relationship Id="rId3" Type="http://schemas.openxmlformats.org/officeDocument/2006/relationships/oleObject" Target="file:///\\APFF001C\OA-ja0004$\&#12518;&#12540;&#12470;&#20316;&#26989;&#29992;&#12501;&#12457;&#12523;&#12480;\600%20&#24066;&#25919;&#25913;&#38761;&#26412;&#37096;&#38306;&#20418;\&#9733;105_&#25913;&#38761;&#35413;&#20385;&#12503;&#12525;&#12472;&#12455;&#12463;&#12488;\H29\3_&#20316;&#26989;&#12487;&#12540;&#12479;&#26684;&#32013;&#22580;&#25152;\&#32887;&#21729;&#35506;\&#20316;&#26989;&#29992;&#12487;&#12540;&#12479;\&#12464;&#12521;&#12501;&#29992;&#25968;&#23383;.xlsx" TargetMode="External"/><Relationship Id="rId2" Type="http://schemas.microsoft.com/office/2011/relationships/chartColorStyle" Target="colors10.xml"/><Relationship Id="rId1" Type="http://schemas.microsoft.com/office/2011/relationships/chartStyle" Target="style10.xml"/></Relationships>
</file>

<file path=ppt/charts/_rels/chart19.xml.rels><?xml version="1.0" encoding="UTF-8" standalone="yes"?>
<Relationships xmlns="http://schemas.openxmlformats.org/package/2006/relationships"><Relationship Id="rId3" Type="http://schemas.openxmlformats.org/officeDocument/2006/relationships/oleObject" Target="file:///\\APFF001C\OA-ja0004$\&#12518;&#12540;&#12470;&#20316;&#26989;&#29992;&#12501;&#12457;&#12523;&#12480;\600%20&#24066;&#25919;&#25913;&#38761;&#26412;&#37096;&#38306;&#20418;\&#9733;105_&#25913;&#38761;&#35413;&#20385;&#12503;&#12525;&#12472;&#12455;&#12463;&#12488;\H29~30\7_&#65328;&#65328;&#36039;&#26009;&#12487;&#12540;&#12479;&#12398;&#26356;&#26032;&#65288;300808)\&#33031;&#22338;&#12398;&#20316;&#26989;&#22580;&#25152;\&#20966;&#29702;&#21407;&#20385;&#65288;&#12372;&#12415;&#65289;&#33031;&#22338;&#20316;&#26989;&#65320;&#65298;&#65304;.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Svfile91\so_kikaku$\&#24246;&#21209;\&#20013;&#22618;\99&#29031;&#20250;&#12539;&#22238;&#31572;\30&#24180;&#24230;\20180821_&#25913;&#38761;&#35413;&#20385;&#12503;&#12525;&#12472;&#12455;&#12463;&#12488;&#12398;&#26178;&#28857;&#26356;&#26032;&#31561;&#12395;&#12388;&#12356;&#12390;\&#12464;&#12521;&#12501;&#12487;&#12540;&#12479;&#12304;&#20462;&#27491;&#29256;&#12305;\20180829&#12304;&#25913;&#38761;&#35413;&#20385;&#12503;&#12525;&#12472;&#12455;&#12463;&#12488;&#12305;&#12464;&#12521;&#12501;&#12487;&#12540;&#12479;&#12395;&#12388;&#12356;&#12390;%20-%20&#12467;&#12500;&#12540;.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APFF001C\OA-ja0004$\&#12518;&#12540;&#12470;&#20316;&#26989;&#29992;&#12501;&#12457;&#12523;&#12480;\600%20&#24066;&#25919;&#25913;&#38761;&#26412;&#37096;&#38306;&#20418;\&#9733;105_&#25913;&#38761;&#35413;&#20385;&#12503;&#12525;&#12472;&#12455;&#12463;&#12488;\H29~30\7_&#65328;&#65328;&#36039;&#26009;&#12487;&#12540;&#12479;&#12398;&#26356;&#26032;&#65288;300808)\&#33031;&#22338;&#12398;&#20316;&#26989;&#22580;&#25152;\&#12372;&#12415;&#37327;&#12464;&#12521;&#12501;.xlsx" TargetMode="External"/><Relationship Id="rId2" Type="http://schemas.microsoft.com/office/2011/relationships/chartColorStyle" Target="colors12.xml"/><Relationship Id="rId1" Type="http://schemas.microsoft.com/office/2011/relationships/chartStyle" Target="style12.xml"/></Relationships>
</file>

<file path=ppt/charts/_rels/chart21.xml.rels><?xml version="1.0" encoding="UTF-8" standalone="yes"?>
<Relationships xmlns="http://schemas.openxmlformats.org/package/2006/relationships"><Relationship Id="rId3" Type="http://schemas.openxmlformats.org/officeDocument/2006/relationships/oleObject" Target="file:///\\APFF001C\OA-ja0004$\&#12518;&#12540;&#12470;&#20316;&#26989;&#29992;&#12501;&#12457;&#12523;&#12480;\600%20&#24066;&#25919;&#25913;&#38761;&#26412;&#37096;&#38306;&#20418;\&#9733;105_&#25913;&#38761;&#35413;&#20385;&#12503;&#12525;&#12472;&#12455;&#12463;&#12488;\H29~30\7_&#65328;&#65328;&#36039;&#26009;&#12487;&#12540;&#12479;&#12398;&#26356;&#26032;&#65288;300808)\&#33031;&#22338;&#12398;&#20316;&#26989;&#22580;&#25152;\&#12372;&#12415;&#37327;&#12464;&#12521;&#12501;.xlsx" TargetMode="External"/><Relationship Id="rId2" Type="http://schemas.microsoft.com/office/2011/relationships/chartColorStyle" Target="colors13.xml"/><Relationship Id="rId1" Type="http://schemas.microsoft.com/office/2011/relationships/chartStyle" Target="style13.xml"/></Relationships>
</file>

<file path=ppt/charts/_rels/chart22.xml.rels><?xml version="1.0" encoding="UTF-8" standalone="yes"?>
<Relationships xmlns="http://schemas.openxmlformats.org/package/2006/relationships"><Relationship Id="rId1" Type="http://schemas.openxmlformats.org/officeDocument/2006/relationships/oleObject" Target="file:///X:\&#12518;&#12540;&#12470;&#20316;&#26989;&#29992;&#12501;&#12457;&#12523;&#12480;\100%20&#20225;&#30011;&#35506;&#26989;&#21209;&#38306;&#20418;\000%20&#20966;&#29702;&#35336;&#30011;\010%20&#20966;&#29702;&#35336;&#30011;&#38306;&#20418;\10&#12288;&#20966;&#29702;&#35336;&#30011;&#12395;&#12363;&#12363;&#12427;&#25552;&#20986;&#36039;&#26009;&#31561;\40&#12288;&#23616;&#20869;\&#24179;&#25104;30&#24180;&#24230;\&#25919;&#20196;&#25351;&#23450;&#37117;&#24066;&#27604;&#36611;\&#25919;&#20196;&#25351;&#23450;&#37117;&#24066;&#12398;&#25490;&#20986;&#37327;&#21407;&#21336;&#20301;&#12496;&#12483;&#12463;&#12487;&#12540;&#12479;&#12304;&#24179;&#25104;28&#12539;27&#24180;&#24230;&#23455;&#32318;&#12305;.xls"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X:\&#12518;&#12540;&#12470;&#20316;&#26989;&#29992;&#12501;&#12457;&#12523;&#12480;\100%20&#20225;&#30011;&#35506;&#26989;&#21209;&#38306;&#20418;\000%20&#20966;&#29702;&#35336;&#30011;\010%20&#20966;&#29702;&#35336;&#30011;&#38306;&#20418;\10&#12288;&#20966;&#29702;&#35336;&#30011;&#12395;&#12363;&#12363;&#12427;&#25552;&#20986;&#36039;&#26009;&#31561;\40&#12288;&#23616;&#20869;\&#24179;&#25104;30&#24180;&#24230;\&#25919;&#20196;&#25351;&#23450;&#37117;&#24066;&#27604;&#36611;\&#25919;&#20196;&#25351;&#23450;&#37117;&#24066;&#12398;&#25490;&#20986;&#37327;&#21407;&#21336;&#20301;&#12496;&#12483;&#12463;&#12487;&#12540;&#12479;&#12304;&#24179;&#25104;28&#12539;27&#24180;&#24230;&#23455;&#32318;&#12305;.xls"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X:\&#12518;&#12540;&#12470;&#20316;&#26989;&#29992;&#12501;&#12457;&#12523;&#12480;\100%20&#20225;&#30011;&#35506;&#26989;&#21209;&#38306;&#20418;\000%20&#20966;&#29702;&#35336;&#30011;\010%20&#20966;&#29702;&#35336;&#30011;&#38306;&#20418;\10&#12288;&#20966;&#29702;&#35336;&#30011;&#12395;&#12363;&#12363;&#12427;&#25552;&#20986;&#36039;&#26009;&#31561;\40&#12288;&#23616;&#20869;\&#24179;&#25104;30&#24180;&#24230;\&#25919;&#20196;&#25351;&#23450;&#37117;&#24066;&#27604;&#36611;\&#25919;&#20196;&#25351;&#23450;&#37117;&#24066;&#12398;&#25490;&#20986;&#37327;&#21407;&#21336;&#20301;&#12496;&#12483;&#12463;&#12487;&#12540;&#12479;&#12304;&#24179;&#25104;28&#12539;27&#24180;&#24230;&#23455;&#32318;&#12305;.xls"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X:\&#12518;&#12540;&#12470;&#20316;&#26989;&#29992;&#12501;&#12457;&#12523;&#12480;\100%20&#20225;&#30011;&#35506;&#26989;&#21209;&#38306;&#20418;\000%20&#20966;&#29702;&#35336;&#30011;\010%20&#20966;&#29702;&#35336;&#30011;&#38306;&#20418;\10&#12288;&#20966;&#29702;&#35336;&#30011;&#12395;&#12363;&#12363;&#12427;&#25552;&#20986;&#36039;&#26009;&#31561;\40&#12288;&#23616;&#20869;\&#24179;&#25104;30&#24180;&#24230;\&#25919;&#20196;&#25351;&#23450;&#37117;&#24066;&#27604;&#36611;\&#25919;&#20196;&#25351;&#23450;&#37117;&#24066;&#12398;&#25490;&#20986;&#37327;&#21407;&#21336;&#20301;&#12496;&#12483;&#12463;&#12487;&#12540;&#12479;&#12304;&#24179;&#25104;28&#12539;27&#24180;&#24230;&#23455;&#32318;&#12305;.xls"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X:\&#12518;&#12540;&#12470;&#20316;&#26989;&#29992;&#12501;&#12457;&#12523;&#12480;\100%20&#20225;&#30011;&#35506;&#26989;&#21209;&#38306;&#20418;\000%20&#20966;&#29702;&#35336;&#30011;\010%20&#20966;&#29702;&#35336;&#30011;&#38306;&#20418;\10&#12288;&#20966;&#29702;&#35336;&#30011;&#12395;&#12363;&#12363;&#12427;&#25552;&#20986;&#36039;&#26009;&#31561;\40&#12288;&#23616;&#20869;\&#24179;&#25104;30&#24180;&#24230;\&#25919;&#20196;&#25351;&#23450;&#37117;&#24066;&#27604;&#36611;\&#25919;&#20196;&#25351;&#23450;&#37117;&#24066;&#12398;&#25490;&#20986;&#37327;&#21407;&#21336;&#20301;&#12496;&#12483;&#12463;&#12487;&#12540;&#12479;&#12304;&#24179;&#25104;28&#12539;27&#24180;&#24230;&#23455;&#32318;&#12305;.xls" TargetMode="Externa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______16.xlsx"/><Relationship Id="rId2" Type="http://schemas.microsoft.com/office/2011/relationships/chartColorStyle" Target="colors14.xml"/><Relationship Id="rId1" Type="http://schemas.microsoft.com/office/2011/relationships/chartStyle" Target="style14.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______17.xlsx"/><Relationship Id="rId2" Type="http://schemas.microsoft.com/office/2011/relationships/chartColorStyle" Target="colors15.xml"/><Relationship Id="rId1" Type="http://schemas.microsoft.com/office/2011/relationships/chartStyle" Target="style15.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______18.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___1.xlsx"/><Relationship Id="rId1" Type="http://schemas.openxmlformats.org/officeDocument/2006/relationships/themeOverride" Target="../theme/themeOverride1.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______1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______20.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___2.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______3.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______4.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6.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______7.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u="sng"/>
              <a:t>改修実施数の推移</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グラフデータ!$D$10</c:f>
              <c:strCache>
                <c:ptCount val="1"/>
                <c:pt idx="0">
                  <c:v>改修実施済駅数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グラフデータ!$C$11:$C$16</c:f>
              <c:numCache>
                <c:formatCode>General</c:formatCode>
                <c:ptCount val="6"/>
                <c:pt idx="0">
                  <c:v>2012</c:v>
                </c:pt>
                <c:pt idx="1">
                  <c:v>2013</c:v>
                </c:pt>
                <c:pt idx="2">
                  <c:v>2014</c:v>
                </c:pt>
                <c:pt idx="3">
                  <c:v>2015</c:v>
                </c:pt>
                <c:pt idx="4">
                  <c:v>2016</c:v>
                </c:pt>
                <c:pt idx="5">
                  <c:v>2017</c:v>
                </c:pt>
              </c:numCache>
            </c:numRef>
          </c:cat>
          <c:val>
            <c:numRef>
              <c:f>グラフデータ!$D$11:$D$16</c:f>
              <c:numCache>
                <c:formatCode>General</c:formatCode>
                <c:ptCount val="6"/>
                <c:pt idx="0">
                  <c:v>23</c:v>
                </c:pt>
                <c:pt idx="1">
                  <c:v>40</c:v>
                </c:pt>
                <c:pt idx="2">
                  <c:v>61</c:v>
                </c:pt>
                <c:pt idx="3">
                  <c:v>86</c:v>
                </c:pt>
                <c:pt idx="4">
                  <c:v>108</c:v>
                </c:pt>
                <c:pt idx="5">
                  <c:v>108</c:v>
                </c:pt>
              </c:numCache>
            </c:numRef>
          </c:val>
          <c:extLst xmlns:c16r2="http://schemas.microsoft.com/office/drawing/2015/06/chart">
            <c:ext xmlns:c16="http://schemas.microsoft.com/office/drawing/2014/chart" uri="{C3380CC4-5D6E-409C-BE32-E72D297353CC}">
              <c16:uniqueId val="{00000000-E634-45CD-9630-BDDFA96EF7EA}"/>
            </c:ext>
          </c:extLst>
        </c:ser>
        <c:ser>
          <c:idx val="1"/>
          <c:order val="1"/>
          <c:tx>
            <c:strRef>
              <c:f>グラフデータ!$E$10</c:f>
              <c:strCache>
                <c:ptCount val="1"/>
                <c:pt idx="0">
                  <c:v>未実施駅数</c:v>
                </c:pt>
              </c:strCache>
            </c:strRef>
          </c:tx>
          <c:spPr>
            <a:solidFill>
              <a:schemeClr val="accent1">
                <a:lumMod val="20000"/>
                <a:lumOff val="80000"/>
              </a:schemeClr>
            </a:solidFill>
            <a:ln>
              <a:noFill/>
            </a:ln>
            <a:effectLst/>
          </c:spPr>
          <c:invertIfNegative val="0"/>
          <c:dLbls>
            <c:dLbl>
              <c:idx val="4"/>
              <c:layout>
                <c:manualLayout>
                  <c:x val="-6.9444444444444448E-2"/>
                  <c:y val="-4.62962962962962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634-45CD-9630-BDDFA96EF7EA}"/>
                </c:ext>
                <c:ext xmlns:c15="http://schemas.microsoft.com/office/drawing/2012/chart" uri="{CE6537A1-D6FC-4f65-9D91-7224C49458BB}">
                  <c15:layout/>
                </c:ext>
              </c:extLst>
            </c:dLbl>
            <c:dLbl>
              <c:idx val="5"/>
              <c:layout>
                <c:manualLayout>
                  <c:x val="-5.8333333333333438E-2"/>
                  <c:y val="4.62962962962962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E634-45CD-9630-BDDFA96EF7E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グラフデータ!$C$11:$C$16</c:f>
              <c:numCache>
                <c:formatCode>General</c:formatCode>
                <c:ptCount val="6"/>
                <c:pt idx="0">
                  <c:v>2012</c:v>
                </c:pt>
                <c:pt idx="1">
                  <c:v>2013</c:v>
                </c:pt>
                <c:pt idx="2">
                  <c:v>2014</c:v>
                </c:pt>
                <c:pt idx="3">
                  <c:v>2015</c:v>
                </c:pt>
                <c:pt idx="4">
                  <c:v>2016</c:v>
                </c:pt>
                <c:pt idx="5">
                  <c:v>2017</c:v>
                </c:pt>
              </c:numCache>
            </c:numRef>
          </c:cat>
          <c:val>
            <c:numRef>
              <c:f>グラフデータ!$E$11:$E$16</c:f>
              <c:numCache>
                <c:formatCode>General</c:formatCode>
                <c:ptCount val="6"/>
                <c:pt idx="0">
                  <c:v>89</c:v>
                </c:pt>
                <c:pt idx="1">
                  <c:v>72</c:v>
                </c:pt>
                <c:pt idx="2">
                  <c:v>51</c:v>
                </c:pt>
                <c:pt idx="3">
                  <c:v>26</c:v>
                </c:pt>
                <c:pt idx="4">
                  <c:v>4</c:v>
                </c:pt>
                <c:pt idx="5">
                  <c:v>4</c:v>
                </c:pt>
              </c:numCache>
            </c:numRef>
          </c:val>
          <c:extLst xmlns:c16r2="http://schemas.microsoft.com/office/drawing/2015/06/chart">
            <c:ext xmlns:c16="http://schemas.microsoft.com/office/drawing/2014/chart" uri="{C3380CC4-5D6E-409C-BE32-E72D297353CC}">
              <c16:uniqueId val="{00000001-E634-45CD-9630-BDDFA96EF7EA}"/>
            </c:ext>
          </c:extLst>
        </c:ser>
        <c:dLbls>
          <c:showLegendKey val="0"/>
          <c:showVal val="0"/>
          <c:showCatName val="0"/>
          <c:showSerName val="0"/>
          <c:showPercent val="0"/>
          <c:showBubbleSize val="0"/>
        </c:dLbls>
        <c:gapWidth val="219"/>
        <c:overlap val="100"/>
        <c:axId val="316139488"/>
        <c:axId val="316135568"/>
      </c:barChart>
      <c:lineChart>
        <c:grouping val="standard"/>
        <c:varyColors val="0"/>
        <c:ser>
          <c:idx val="2"/>
          <c:order val="2"/>
          <c:tx>
            <c:strRef>
              <c:f>グラフデータ!$G$10</c:f>
              <c:strCache>
                <c:ptCount val="1"/>
                <c:pt idx="0">
                  <c:v>改修実施率</c:v>
                </c:pt>
              </c:strCache>
            </c:strRef>
          </c:tx>
          <c:spPr>
            <a:ln w="28575" cap="rnd">
              <a:solidFill>
                <a:srgbClr val="FF0000"/>
              </a:solidFill>
              <a:round/>
            </a:ln>
            <a:effectLst/>
          </c:spPr>
          <c:marker>
            <c:symbol val="none"/>
          </c:marker>
          <c:dLbls>
            <c:dLbl>
              <c:idx val="4"/>
              <c:layout>
                <c:manualLayout>
                  <c:x val="-5.5555555555555558E-3"/>
                  <c:y val="-6.01851851851852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634-45CD-9630-BDDFA96EF7EA}"/>
                </c:ext>
                <c:ext xmlns:c15="http://schemas.microsoft.com/office/drawing/2012/chart" uri="{CE6537A1-D6FC-4f65-9D91-7224C49458BB}">
                  <c15:layout/>
                </c:ext>
              </c:extLst>
            </c:dLbl>
            <c:dLbl>
              <c:idx val="5"/>
              <c:layout>
                <c:manualLayout>
                  <c:x val="-2.777777777777788E-2"/>
                  <c:y val="-5.092592592592592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634-45CD-9630-BDDFA96EF7E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グラフデータ!$C$11:$C$16</c:f>
              <c:numCache>
                <c:formatCode>General</c:formatCode>
                <c:ptCount val="6"/>
                <c:pt idx="0">
                  <c:v>2012</c:v>
                </c:pt>
                <c:pt idx="1">
                  <c:v>2013</c:v>
                </c:pt>
                <c:pt idx="2">
                  <c:v>2014</c:v>
                </c:pt>
                <c:pt idx="3">
                  <c:v>2015</c:v>
                </c:pt>
                <c:pt idx="4">
                  <c:v>2016</c:v>
                </c:pt>
                <c:pt idx="5">
                  <c:v>2017</c:v>
                </c:pt>
              </c:numCache>
            </c:numRef>
          </c:cat>
          <c:val>
            <c:numRef>
              <c:f>グラフデータ!$G$11:$G$16</c:f>
              <c:numCache>
                <c:formatCode>0.0%</c:formatCode>
                <c:ptCount val="6"/>
                <c:pt idx="0">
                  <c:v>0.20535714285714285</c:v>
                </c:pt>
                <c:pt idx="1">
                  <c:v>0.35714285714285715</c:v>
                </c:pt>
                <c:pt idx="2">
                  <c:v>0.5446428571428571</c:v>
                </c:pt>
                <c:pt idx="3">
                  <c:v>0.7678571428571429</c:v>
                </c:pt>
                <c:pt idx="4">
                  <c:v>0.9642857142857143</c:v>
                </c:pt>
                <c:pt idx="5">
                  <c:v>0.9642857142857143</c:v>
                </c:pt>
              </c:numCache>
            </c:numRef>
          </c:val>
          <c:smooth val="0"/>
          <c:extLst xmlns:c16r2="http://schemas.microsoft.com/office/drawing/2015/06/chart">
            <c:ext xmlns:c16="http://schemas.microsoft.com/office/drawing/2014/chart" uri="{C3380CC4-5D6E-409C-BE32-E72D297353CC}">
              <c16:uniqueId val="{00000002-E634-45CD-9630-BDDFA96EF7EA}"/>
            </c:ext>
          </c:extLst>
        </c:ser>
        <c:dLbls>
          <c:showLegendKey val="0"/>
          <c:showVal val="0"/>
          <c:showCatName val="0"/>
          <c:showSerName val="0"/>
          <c:showPercent val="0"/>
          <c:showBubbleSize val="0"/>
        </c:dLbls>
        <c:marker val="1"/>
        <c:smooth val="0"/>
        <c:axId val="316137920"/>
        <c:axId val="316141056"/>
      </c:lineChart>
      <c:catAx>
        <c:axId val="31613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16135568"/>
        <c:crosses val="autoZero"/>
        <c:auto val="1"/>
        <c:lblAlgn val="ctr"/>
        <c:lblOffset val="100"/>
        <c:noMultiLvlLbl val="0"/>
      </c:catAx>
      <c:valAx>
        <c:axId val="316135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16139488"/>
        <c:crosses val="autoZero"/>
        <c:crossBetween val="between"/>
      </c:valAx>
      <c:valAx>
        <c:axId val="316141056"/>
        <c:scaling>
          <c:orientation val="minMax"/>
          <c:max val="1"/>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16137920"/>
        <c:crosses val="max"/>
        <c:crossBetween val="between"/>
        <c:majorUnit val="0.2"/>
      </c:valAx>
      <c:catAx>
        <c:axId val="316137920"/>
        <c:scaling>
          <c:orientation val="minMax"/>
        </c:scaling>
        <c:delete val="1"/>
        <c:axPos val="b"/>
        <c:numFmt formatCode="General" sourceLinked="1"/>
        <c:majorTickMark val="none"/>
        <c:minorTickMark val="none"/>
        <c:tickLblPos val="nextTo"/>
        <c:crossAx val="31614105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518106349020271E-2"/>
          <c:y val="0.19965138908261434"/>
          <c:w val="0.87858059775536457"/>
          <c:h val="0.65450094916989965"/>
        </c:manualLayout>
      </c:layout>
      <c:barChart>
        <c:barDir val="col"/>
        <c:grouping val="clustered"/>
        <c:varyColors val="0"/>
        <c:ser>
          <c:idx val="0"/>
          <c:order val="0"/>
          <c:tx>
            <c:strRef>
              <c:f>企業債償還金!$B$2</c:f>
              <c:strCache>
                <c:ptCount val="1"/>
                <c:pt idx="0">
                  <c:v>企業債償還金</c:v>
                </c:pt>
              </c:strCache>
            </c:strRef>
          </c:tx>
          <c:spPr>
            <a:solidFill>
              <a:schemeClr val="tx2">
                <a:lumMod val="40000"/>
                <a:lumOff val="60000"/>
              </a:schemeClr>
            </a:solidFill>
            <a:ln>
              <a:solidFill>
                <a:schemeClr val="tx1"/>
              </a:solidFill>
            </a:ln>
          </c:spPr>
          <c:invertIfNegative val="0"/>
          <c:dPt>
            <c:idx val="12"/>
            <c:invertIfNegative val="0"/>
            <c:bubble3D val="0"/>
            <c:extLst xmlns:c16r2="http://schemas.microsoft.com/office/drawing/2015/06/chart">
              <c:ext xmlns:c16="http://schemas.microsoft.com/office/drawing/2014/chart" uri="{C3380CC4-5D6E-409C-BE32-E72D297353CC}">
                <c16:uniqueId val="{00000000-EB9D-4EA0-8035-CF4A5F90D4E6}"/>
              </c:ext>
            </c:extLst>
          </c:dPt>
          <c:dPt>
            <c:idx val="13"/>
            <c:invertIfNegative val="0"/>
            <c:bubble3D val="0"/>
            <c:spPr>
              <a:solidFill>
                <a:schemeClr val="bg1"/>
              </a:solidFill>
              <a:ln>
                <a:solidFill>
                  <a:schemeClr val="tx1"/>
                </a:solidFill>
              </a:ln>
            </c:spPr>
            <c:extLst xmlns:c16r2="http://schemas.microsoft.com/office/drawing/2015/06/chart">
              <c:ext xmlns:c16="http://schemas.microsoft.com/office/drawing/2014/chart" uri="{C3380CC4-5D6E-409C-BE32-E72D297353CC}">
                <c16:uniqueId val="{00000002-EB9D-4EA0-8035-CF4A5F90D4E6}"/>
              </c:ext>
            </c:extLst>
          </c:dPt>
          <c:dPt>
            <c:idx val="14"/>
            <c:invertIfNegative val="0"/>
            <c:bubble3D val="0"/>
            <c:spPr>
              <a:solidFill>
                <a:schemeClr val="bg1"/>
              </a:solidFill>
              <a:ln>
                <a:solidFill>
                  <a:schemeClr val="tx1"/>
                </a:solidFill>
              </a:ln>
            </c:spPr>
            <c:extLst xmlns:c16r2="http://schemas.microsoft.com/office/drawing/2015/06/chart">
              <c:ext xmlns:c16="http://schemas.microsoft.com/office/drawing/2014/chart" uri="{C3380CC4-5D6E-409C-BE32-E72D297353CC}">
                <c16:uniqueId val="{00000004-EB9D-4EA0-8035-CF4A5F90D4E6}"/>
              </c:ext>
            </c:extLst>
          </c:dPt>
          <c:dPt>
            <c:idx val="15"/>
            <c:invertIfNegative val="0"/>
            <c:bubble3D val="0"/>
            <c:spPr>
              <a:solidFill>
                <a:schemeClr val="bg1"/>
              </a:solidFill>
              <a:ln>
                <a:solidFill>
                  <a:schemeClr val="tx1"/>
                </a:solidFill>
              </a:ln>
            </c:spPr>
            <c:extLst xmlns:c16r2="http://schemas.microsoft.com/office/drawing/2015/06/chart">
              <c:ext xmlns:c16="http://schemas.microsoft.com/office/drawing/2014/chart" uri="{C3380CC4-5D6E-409C-BE32-E72D297353CC}">
                <c16:uniqueId val="{00000006-EB9D-4EA0-8035-CF4A5F90D4E6}"/>
              </c:ext>
            </c:extLst>
          </c:dPt>
          <c:cat>
            <c:strRef>
              <c:f>企業債償還金!$A$3:$A$18</c:f>
              <c:strCache>
                <c:ptCount val="16"/>
                <c:pt idx="0">
                  <c:v>2005</c:v>
                </c:pt>
                <c:pt idx="1">
                  <c:v>06</c:v>
                </c:pt>
                <c:pt idx="2">
                  <c:v>07</c:v>
                </c:pt>
                <c:pt idx="3">
                  <c:v>08</c:v>
                </c:pt>
                <c:pt idx="4">
                  <c:v>09</c:v>
                </c:pt>
                <c:pt idx="5">
                  <c:v>10</c:v>
                </c:pt>
                <c:pt idx="6">
                  <c:v>11</c:v>
                </c:pt>
                <c:pt idx="7">
                  <c:v>12</c:v>
                </c:pt>
                <c:pt idx="8">
                  <c:v>13</c:v>
                </c:pt>
                <c:pt idx="9">
                  <c:v>14</c:v>
                </c:pt>
                <c:pt idx="10">
                  <c:v>15</c:v>
                </c:pt>
                <c:pt idx="11">
                  <c:v>16</c:v>
                </c:pt>
                <c:pt idx="12">
                  <c:v>17</c:v>
                </c:pt>
                <c:pt idx="13">
                  <c:v>18</c:v>
                </c:pt>
                <c:pt idx="14">
                  <c:v>19</c:v>
                </c:pt>
                <c:pt idx="15">
                  <c:v>20</c:v>
                </c:pt>
              </c:strCache>
            </c:strRef>
          </c:cat>
          <c:val>
            <c:numRef>
              <c:f>企業債償還金!$B$3:$B$18</c:f>
              <c:numCache>
                <c:formatCode>General</c:formatCode>
                <c:ptCount val="16"/>
                <c:pt idx="0">
                  <c:v>322</c:v>
                </c:pt>
                <c:pt idx="1">
                  <c:v>300</c:v>
                </c:pt>
                <c:pt idx="2">
                  <c:v>299</c:v>
                </c:pt>
                <c:pt idx="3">
                  <c:v>290</c:v>
                </c:pt>
                <c:pt idx="4">
                  <c:v>300</c:v>
                </c:pt>
                <c:pt idx="5">
                  <c:v>293</c:v>
                </c:pt>
                <c:pt idx="6">
                  <c:v>288</c:v>
                </c:pt>
                <c:pt idx="7">
                  <c:v>285</c:v>
                </c:pt>
                <c:pt idx="8">
                  <c:v>321</c:v>
                </c:pt>
                <c:pt idx="9">
                  <c:v>359</c:v>
                </c:pt>
                <c:pt idx="10">
                  <c:v>328</c:v>
                </c:pt>
                <c:pt idx="11">
                  <c:v>308</c:v>
                </c:pt>
                <c:pt idx="12">
                  <c:v>309</c:v>
                </c:pt>
                <c:pt idx="13">
                  <c:v>302</c:v>
                </c:pt>
                <c:pt idx="14">
                  <c:v>344</c:v>
                </c:pt>
                <c:pt idx="15">
                  <c:v>307</c:v>
                </c:pt>
              </c:numCache>
            </c:numRef>
          </c:val>
          <c:extLst xmlns:c16r2="http://schemas.microsoft.com/office/drawing/2015/06/chart">
            <c:ext xmlns:c16="http://schemas.microsoft.com/office/drawing/2014/chart" uri="{C3380CC4-5D6E-409C-BE32-E72D297353CC}">
              <c16:uniqueId val="{00000007-EB9D-4EA0-8035-CF4A5F90D4E6}"/>
            </c:ext>
          </c:extLst>
        </c:ser>
        <c:dLbls>
          <c:showLegendKey val="0"/>
          <c:showVal val="0"/>
          <c:showCatName val="0"/>
          <c:showSerName val="0"/>
          <c:showPercent val="0"/>
          <c:showBubbleSize val="0"/>
        </c:dLbls>
        <c:gapWidth val="0"/>
        <c:axId val="584460656"/>
        <c:axId val="584459088"/>
      </c:barChart>
      <c:catAx>
        <c:axId val="584460656"/>
        <c:scaling>
          <c:orientation val="minMax"/>
        </c:scaling>
        <c:delete val="0"/>
        <c:axPos val="b"/>
        <c:majorGridlines>
          <c:spPr>
            <a:ln>
              <a:noFill/>
            </a:ln>
          </c:spPr>
        </c:majorGridlines>
        <c:minorGridlines>
          <c:spPr>
            <a:ln>
              <a:noFill/>
            </a:ln>
          </c:spPr>
        </c:minorGridlines>
        <c:numFmt formatCode="#,##0_);[Red]\(#,##0\)" sourceLinked="0"/>
        <c:majorTickMark val="out"/>
        <c:minorTickMark val="none"/>
        <c:tickLblPos val="nextTo"/>
        <c:txPr>
          <a:bodyPr/>
          <a:lstStyle/>
          <a:p>
            <a:pPr>
              <a:defRPr sz="1100"/>
            </a:pPr>
            <a:endParaRPr lang="ja-JP"/>
          </a:p>
        </c:txPr>
        <c:crossAx val="584459088"/>
        <c:crosses val="autoZero"/>
        <c:auto val="1"/>
        <c:lblAlgn val="ctr"/>
        <c:lblOffset val="100"/>
        <c:noMultiLvlLbl val="0"/>
      </c:catAx>
      <c:valAx>
        <c:axId val="584459088"/>
        <c:scaling>
          <c:orientation val="minMax"/>
          <c:max val="370"/>
          <c:min val="250"/>
        </c:scaling>
        <c:delete val="0"/>
        <c:axPos val="l"/>
        <c:majorGridlines/>
        <c:minorGridlines>
          <c:spPr>
            <a:ln>
              <a:noFill/>
            </a:ln>
          </c:spPr>
        </c:minorGridlines>
        <c:numFmt formatCode="General" sourceLinked="1"/>
        <c:majorTickMark val="out"/>
        <c:minorTickMark val="none"/>
        <c:tickLblPos val="nextTo"/>
        <c:txPr>
          <a:bodyPr/>
          <a:lstStyle/>
          <a:p>
            <a:pPr>
              <a:defRPr sz="1100" baseline="0"/>
            </a:pPr>
            <a:endParaRPr lang="ja-JP"/>
          </a:p>
        </c:txPr>
        <c:crossAx val="584460656"/>
        <c:crosses val="autoZero"/>
        <c:crossBetween val="between"/>
        <c:majorUnit val="20"/>
      </c:valAx>
      <c:spPr>
        <a:noFill/>
        <a:ln>
          <a:noFill/>
        </a:ln>
      </c:spPr>
    </c:plotArea>
    <c:plotVisOnly val="1"/>
    <c:dispBlanksAs val="gap"/>
    <c:showDLblsOverMax val="0"/>
  </c:chart>
  <c:spPr>
    <a:noFill/>
  </c:spPr>
  <c:txPr>
    <a:bodyPr/>
    <a:lstStyle/>
    <a:p>
      <a:pPr>
        <a:defRPr sz="1800"/>
      </a:pPr>
      <a:endParaRPr lang="ja-JP"/>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531646627679686E-2"/>
          <c:y val="5.0845107776162128E-2"/>
          <c:w val="0.92194185991474153"/>
          <c:h val="0.81370609161659668"/>
        </c:manualLayout>
      </c:layout>
      <c:barChart>
        <c:barDir val="col"/>
        <c:grouping val="stacked"/>
        <c:varyColors val="0"/>
        <c:ser>
          <c:idx val="0"/>
          <c:order val="0"/>
          <c:spPr>
            <a:solidFill>
              <a:schemeClr val="bg1"/>
            </a:solidFill>
            <a:ln>
              <a:solidFill>
                <a:sysClr val="windowText" lastClr="000000"/>
              </a:solidFill>
            </a:ln>
            <a:effectLst/>
          </c:spPr>
          <c:invertIfNegative val="0"/>
          <c:dPt>
            <c:idx val="2"/>
            <c:invertIfNegative val="0"/>
            <c:bubble3D val="0"/>
            <c:spPr>
              <a:solidFill>
                <a:schemeClr val="bg1">
                  <a:lumMod val="85000"/>
                </a:schemeClr>
              </a:solidFill>
              <a:ln>
                <a:solidFill>
                  <a:sysClr val="windowText" lastClr="000000"/>
                </a:solidFill>
              </a:ln>
              <a:effectLst/>
            </c:spPr>
            <c:extLst xmlns:c16r2="http://schemas.microsoft.com/office/drawing/2015/06/chart">
              <c:ext xmlns:c16="http://schemas.microsoft.com/office/drawing/2014/chart" uri="{C3380CC4-5D6E-409C-BE32-E72D297353CC}">
                <c16:uniqueId val="{00000001-E7F5-4A9F-8FC7-19FC8FDF16C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グラフ用データ!$B$8:$H$8</c:f>
              <c:strCache>
                <c:ptCount val="7"/>
                <c:pt idx="0">
                  <c:v>京都市</c:v>
                </c:pt>
                <c:pt idx="1">
                  <c:v>横浜市</c:v>
                </c:pt>
                <c:pt idx="2">
                  <c:v>大阪市</c:v>
                </c:pt>
                <c:pt idx="3">
                  <c:v>神戸市</c:v>
                </c:pt>
                <c:pt idx="4">
                  <c:v>名古屋市</c:v>
                </c:pt>
                <c:pt idx="5">
                  <c:v>東京都</c:v>
                </c:pt>
                <c:pt idx="6">
                  <c:v>福岡市</c:v>
                </c:pt>
              </c:strCache>
            </c:strRef>
          </c:cat>
          <c:val>
            <c:numRef>
              <c:f>グラフ用データ!$B$9:$H$9</c:f>
              <c:numCache>
                <c:formatCode>General</c:formatCode>
                <c:ptCount val="7"/>
                <c:pt idx="0">
                  <c:v>4</c:v>
                </c:pt>
                <c:pt idx="1">
                  <c:v>9</c:v>
                </c:pt>
                <c:pt idx="2">
                  <c:v>6</c:v>
                </c:pt>
                <c:pt idx="3">
                  <c:v>5</c:v>
                </c:pt>
                <c:pt idx="4">
                  <c:v>13</c:v>
                </c:pt>
                <c:pt idx="5">
                  <c:v>14</c:v>
                </c:pt>
                <c:pt idx="6">
                  <c:v>9</c:v>
                </c:pt>
              </c:numCache>
            </c:numRef>
          </c:val>
          <c:extLst xmlns:c16r2="http://schemas.microsoft.com/office/drawing/2015/06/chart">
            <c:ext xmlns:c16="http://schemas.microsoft.com/office/drawing/2014/chart" uri="{C3380CC4-5D6E-409C-BE32-E72D297353CC}">
              <c16:uniqueId val="{00000002-E7F5-4A9F-8FC7-19FC8FDF16CD}"/>
            </c:ext>
          </c:extLst>
        </c:ser>
        <c:ser>
          <c:idx val="1"/>
          <c:order val="1"/>
          <c:spPr>
            <a:solidFill>
              <a:schemeClr val="bg1"/>
            </a:solidFill>
            <a:ln>
              <a:solidFill>
                <a:sysClr val="windowText" lastClr="000000"/>
              </a:solidFill>
            </a:ln>
            <a:effectLst/>
          </c:spPr>
          <c:invertIfNegative val="0"/>
          <c:dPt>
            <c:idx val="2"/>
            <c:invertIfNegative val="0"/>
            <c:bubble3D val="0"/>
            <c:spPr>
              <a:solidFill>
                <a:schemeClr val="bg1">
                  <a:lumMod val="85000"/>
                </a:schemeClr>
              </a:solidFill>
              <a:ln>
                <a:solidFill>
                  <a:sysClr val="windowText" lastClr="000000"/>
                </a:solidFill>
              </a:ln>
              <a:effectLst/>
            </c:spPr>
            <c:extLst xmlns:c16r2="http://schemas.microsoft.com/office/drawing/2015/06/chart">
              <c:ext xmlns:c16="http://schemas.microsoft.com/office/drawing/2014/chart" uri="{C3380CC4-5D6E-409C-BE32-E72D297353CC}">
                <c16:uniqueId val="{00000004-E7F5-4A9F-8FC7-19FC8FDF16CD}"/>
              </c:ext>
            </c:extLst>
          </c:dPt>
          <c:dLbls>
            <c:dLbl>
              <c:idx val="4"/>
              <c:layout>
                <c:manualLayout>
                  <c:x val="1.8567251461988291E-3"/>
                  <c:y val="-6.2667483660130722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7F5-4A9F-8FC7-19FC8FDF16CD}"/>
                </c:ext>
                <c:ext xmlns:c15="http://schemas.microsoft.com/office/drawing/2012/chart" uri="{CE6537A1-D6FC-4f65-9D91-7224C49458BB}">
                  <c15:layout>
                    <c:manualLayout>
                      <c:w val="6.1606140350877192E-2"/>
                      <c:h val="9.2656045751633984E-2"/>
                    </c:manualLayout>
                  </c15:layout>
                </c:ext>
              </c:extLst>
            </c:dLbl>
            <c:dLbl>
              <c:idx val="5"/>
              <c:layout>
                <c:manualLayout>
                  <c:x val="0"/>
                  <c:y val="-6.2671568627451933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E7F5-4A9F-8FC7-19FC8FDF16CD}"/>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グラフ用データ!$B$8:$H$8</c:f>
              <c:strCache>
                <c:ptCount val="7"/>
                <c:pt idx="0">
                  <c:v>京都市</c:v>
                </c:pt>
                <c:pt idx="1">
                  <c:v>横浜市</c:v>
                </c:pt>
                <c:pt idx="2">
                  <c:v>大阪市</c:v>
                </c:pt>
                <c:pt idx="3">
                  <c:v>神戸市</c:v>
                </c:pt>
                <c:pt idx="4">
                  <c:v>名古屋市</c:v>
                </c:pt>
                <c:pt idx="5">
                  <c:v>東京都</c:v>
                </c:pt>
                <c:pt idx="6">
                  <c:v>福岡市</c:v>
                </c:pt>
              </c:strCache>
            </c:strRef>
          </c:cat>
          <c:val>
            <c:numRef>
              <c:f>グラフ用データ!$B$10:$H$10</c:f>
              <c:numCache>
                <c:formatCode>General</c:formatCode>
                <c:ptCount val="7"/>
                <c:pt idx="0">
                  <c:v>2</c:v>
                </c:pt>
                <c:pt idx="1">
                  <c:v>3</c:v>
                </c:pt>
                <c:pt idx="2">
                  <c:v>3</c:v>
                </c:pt>
                <c:pt idx="3">
                  <c:v>2</c:v>
                </c:pt>
                <c:pt idx="4">
                  <c:v>6</c:v>
                </c:pt>
                <c:pt idx="5">
                  <c:v>6</c:v>
                </c:pt>
                <c:pt idx="6">
                  <c:v>8</c:v>
                </c:pt>
              </c:numCache>
            </c:numRef>
          </c:val>
          <c:extLst xmlns:c16r2="http://schemas.microsoft.com/office/drawing/2015/06/chart">
            <c:ext xmlns:c16="http://schemas.microsoft.com/office/drawing/2014/chart" uri="{C3380CC4-5D6E-409C-BE32-E72D297353CC}">
              <c16:uniqueId val="{00000007-E7F5-4A9F-8FC7-19FC8FDF16CD}"/>
            </c:ext>
          </c:extLst>
        </c:ser>
        <c:ser>
          <c:idx val="2"/>
          <c:order val="2"/>
          <c:spPr>
            <a:solidFill>
              <a:sysClr val="window" lastClr="FFFFFF"/>
            </a:solidFill>
            <a:ln>
              <a:solidFill>
                <a:sysClr val="windowText" lastClr="000000"/>
              </a:solidFill>
            </a:ln>
            <a:effectLst/>
          </c:spPr>
          <c:invertIfNegative val="0"/>
          <c:dPt>
            <c:idx val="2"/>
            <c:invertIfNegative val="0"/>
            <c:bubble3D val="0"/>
            <c:spPr>
              <a:solidFill>
                <a:schemeClr val="bg1">
                  <a:lumMod val="85000"/>
                </a:schemeClr>
              </a:solidFill>
              <a:ln>
                <a:solidFill>
                  <a:sysClr val="windowText" lastClr="000000"/>
                </a:solidFill>
              </a:ln>
              <a:effectLst/>
            </c:spPr>
            <c:extLst xmlns:c16r2="http://schemas.microsoft.com/office/drawing/2015/06/chart">
              <c:ext xmlns:c16="http://schemas.microsoft.com/office/drawing/2014/chart" uri="{C3380CC4-5D6E-409C-BE32-E72D297353CC}">
                <c16:uniqueId val="{00000009-E7F5-4A9F-8FC7-19FC8FDF16CD}"/>
              </c:ext>
            </c:extLst>
          </c:dPt>
          <c:dLbls>
            <c:dLbl>
              <c:idx val="0"/>
              <c:layout>
                <c:manualLayout>
                  <c:x val="2.0687134502923171E-4"/>
                  <c:y val="-2.5939542483660226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E7F5-4A9F-8FC7-19FC8FDF16CD}"/>
                </c:ext>
                <c:ext xmlns:c15="http://schemas.microsoft.com/office/drawing/2012/chart" uri="{CE6537A1-D6FC-4f65-9D91-7224C49458BB}">
                  <c15:layout>
                    <c:manualLayout>
                      <c:w val="6.4210526315789468E-2"/>
                      <c:h val="9.2656045751633984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グラフ用データ!$B$8:$H$8</c:f>
              <c:strCache>
                <c:ptCount val="7"/>
                <c:pt idx="0">
                  <c:v>京都市</c:v>
                </c:pt>
                <c:pt idx="1">
                  <c:v>横浜市</c:v>
                </c:pt>
                <c:pt idx="2">
                  <c:v>大阪市</c:v>
                </c:pt>
                <c:pt idx="3">
                  <c:v>神戸市</c:v>
                </c:pt>
                <c:pt idx="4">
                  <c:v>名古屋市</c:v>
                </c:pt>
                <c:pt idx="5">
                  <c:v>東京都</c:v>
                </c:pt>
                <c:pt idx="6">
                  <c:v>福岡市</c:v>
                </c:pt>
              </c:strCache>
            </c:strRef>
          </c:cat>
          <c:val>
            <c:numRef>
              <c:f>グラフ用データ!$B$11:$H$11</c:f>
              <c:numCache>
                <c:formatCode>General</c:formatCode>
                <c:ptCount val="7"/>
                <c:pt idx="0">
                  <c:v>17</c:v>
                </c:pt>
                <c:pt idx="1">
                  <c:v>24</c:v>
                </c:pt>
                <c:pt idx="2">
                  <c:v>26</c:v>
                </c:pt>
                <c:pt idx="3">
                  <c:v>26</c:v>
                </c:pt>
                <c:pt idx="4">
                  <c:v>22</c:v>
                </c:pt>
                <c:pt idx="5">
                  <c:v>23</c:v>
                </c:pt>
                <c:pt idx="6">
                  <c:v>28</c:v>
                </c:pt>
              </c:numCache>
            </c:numRef>
          </c:val>
          <c:extLst xmlns:c16r2="http://schemas.microsoft.com/office/drawing/2015/06/chart">
            <c:ext xmlns:c16="http://schemas.microsoft.com/office/drawing/2014/chart" uri="{C3380CC4-5D6E-409C-BE32-E72D297353CC}">
              <c16:uniqueId val="{0000000B-E7F5-4A9F-8FC7-19FC8FDF16CD}"/>
            </c:ext>
          </c:extLst>
        </c:ser>
        <c:ser>
          <c:idx val="3"/>
          <c:order val="3"/>
          <c:spPr>
            <a:solidFill>
              <a:sysClr val="window" lastClr="FFFFFF"/>
            </a:solidFill>
            <a:ln>
              <a:solidFill>
                <a:sysClr val="windowText" lastClr="000000"/>
              </a:solidFill>
            </a:ln>
            <a:effectLst/>
          </c:spPr>
          <c:invertIfNegative val="0"/>
          <c:dPt>
            <c:idx val="2"/>
            <c:invertIfNegative val="0"/>
            <c:bubble3D val="0"/>
            <c:spPr>
              <a:solidFill>
                <a:srgbClr val="CCFFFF"/>
              </a:solidFill>
              <a:ln>
                <a:solidFill>
                  <a:sysClr val="windowText" lastClr="000000"/>
                </a:solidFill>
              </a:ln>
              <a:effectLst/>
            </c:spPr>
            <c:extLst xmlns:c16r2="http://schemas.microsoft.com/office/drawing/2015/06/chart">
              <c:ext xmlns:c16="http://schemas.microsoft.com/office/drawing/2014/chart" uri="{C3380CC4-5D6E-409C-BE32-E72D297353CC}">
                <c16:uniqueId val="{0000000D-E7F5-4A9F-8FC7-19FC8FDF16CD}"/>
              </c:ext>
            </c:extLst>
          </c:dPt>
          <c:dLbls>
            <c:dLbl>
              <c:idx val="2"/>
              <c:spPr>
                <a:solidFill>
                  <a:schemeClr val="bg1">
                    <a:lumMod val="85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dLbl>
            <c:dLbl>
              <c:idx val="5"/>
              <c:layout>
                <c:manualLayout>
                  <c:x val="0"/>
                  <c:y val="-2.5939542483660132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E7F5-4A9F-8FC7-19FC8FDF16CD}"/>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グラフ用データ!$B$8:$H$8</c:f>
              <c:strCache>
                <c:ptCount val="7"/>
                <c:pt idx="0">
                  <c:v>京都市</c:v>
                </c:pt>
                <c:pt idx="1">
                  <c:v>横浜市</c:v>
                </c:pt>
                <c:pt idx="2">
                  <c:v>大阪市</c:v>
                </c:pt>
                <c:pt idx="3">
                  <c:v>神戸市</c:v>
                </c:pt>
                <c:pt idx="4">
                  <c:v>名古屋市</c:v>
                </c:pt>
                <c:pt idx="5">
                  <c:v>東京都</c:v>
                </c:pt>
                <c:pt idx="6">
                  <c:v>福岡市</c:v>
                </c:pt>
              </c:strCache>
            </c:strRef>
          </c:cat>
          <c:val>
            <c:numRef>
              <c:f>グラフ用データ!$B$12:$H$12</c:f>
              <c:numCache>
                <c:formatCode>General</c:formatCode>
                <c:ptCount val="7"/>
                <c:pt idx="0">
                  <c:v>12</c:v>
                </c:pt>
                <c:pt idx="1">
                  <c:v>8</c:v>
                </c:pt>
                <c:pt idx="2">
                  <c:v>10</c:v>
                </c:pt>
                <c:pt idx="3">
                  <c:v>13</c:v>
                </c:pt>
                <c:pt idx="4">
                  <c:v>9</c:v>
                </c:pt>
                <c:pt idx="5">
                  <c:v>15</c:v>
                </c:pt>
                <c:pt idx="6">
                  <c:v>20</c:v>
                </c:pt>
              </c:numCache>
            </c:numRef>
          </c:val>
          <c:extLst xmlns:c16r2="http://schemas.microsoft.com/office/drawing/2015/06/chart">
            <c:ext xmlns:c16="http://schemas.microsoft.com/office/drawing/2014/chart" uri="{C3380CC4-5D6E-409C-BE32-E72D297353CC}">
              <c16:uniqueId val="{0000000F-E7F5-4A9F-8FC7-19FC8FDF16CD}"/>
            </c:ext>
          </c:extLst>
        </c:ser>
        <c:ser>
          <c:idx val="4"/>
          <c:order val="4"/>
          <c:spPr>
            <a:noFill/>
            <a:ln>
              <a:noFill/>
            </a:ln>
            <a:effectLst/>
          </c:spPr>
          <c:invertIfNegative val="0"/>
          <c:dLbls>
            <c:dLbl>
              <c:idx val="1"/>
              <c:layout>
                <c:manualLayout>
                  <c:x val="0"/>
                  <c:y val="0.1581535947712418"/>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E7F5-4A9F-8FC7-19FC8FDF16CD}"/>
                </c:ext>
                <c:ext xmlns:c15="http://schemas.microsoft.com/office/drawing/2012/chart" uri="{CE6537A1-D6FC-4f65-9D91-7224C49458BB}">
                  <c15:layout/>
                </c:ext>
              </c:extLst>
            </c:dLbl>
            <c:dLbl>
              <c:idx val="2"/>
              <c:layout>
                <c:manualLayout>
                  <c:x val="0"/>
                  <c:y val="0.17434150326797385"/>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E7F5-4A9F-8FC7-19FC8FDF16CD}"/>
                </c:ext>
                <c:ext xmlns:c15="http://schemas.microsoft.com/office/drawing/2012/chart" uri="{CE6537A1-D6FC-4f65-9D91-7224C49458BB}">
                  <c15:layout/>
                </c:ext>
              </c:extLst>
            </c:dLbl>
            <c:dLbl>
              <c:idx val="3"/>
              <c:layout>
                <c:manualLayout>
                  <c:x val="-6.8079135571306906E-17"/>
                  <c:y val="0.1847173202614379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E7F5-4A9F-8FC7-19FC8FDF16CD}"/>
                </c:ext>
                <c:ext xmlns:c15="http://schemas.microsoft.com/office/drawing/2012/chart" uri="{CE6537A1-D6FC-4f65-9D91-7224C49458BB}">
                  <c15:layout/>
                </c:ext>
              </c:extLst>
            </c:dLbl>
            <c:dLbl>
              <c:idx val="6"/>
              <c:layout>
                <c:manualLayout>
                  <c:x val="-1.5224088575582178E-3"/>
                  <c:y val="2.0345860566448801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E7F5-4A9F-8FC7-19FC8FDF16CD}"/>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グラフ用データ!$B$8:$H$8</c:f>
              <c:strCache>
                <c:ptCount val="7"/>
                <c:pt idx="0">
                  <c:v>京都市</c:v>
                </c:pt>
                <c:pt idx="1">
                  <c:v>横浜市</c:v>
                </c:pt>
                <c:pt idx="2">
                  <c:v>大阪市</c:v>
                </c:pt>
                <c:pt idx="3">
                  <c:v>神戸市</c:v>
                </c:pt>
                <c:pt idx="4">
                  <c:v>名古屋市</c:v>
                </c:pt>
                <c:pt idx="5">
                  <c:v>東京都</c:v>
                </c:pt>
                <c:pt idx="6">
                  <c:v>福岡市</c:v>
                </c:pt>
              </c:strCache>
            </c:strRef>
          </c:cat>
          <c:val>
            <c:numRef>
              <c:f>グラフ用データ!$B$13:$H$13</c:f>
              <c:numCache>
                <c:formatCode>General</c:formatCode>
                <c:ptCount val="7"/>
                <c:pt idx="0">
                  <c:v>35</c:v>
                </c:pt>
                <c:pt idx="1">
                  <c:v>45</c:v>
                </c:pt>
                <c:pt idx="2">
                  <c:v>46</c:v>
                </c:pt>
                <c:pt idx="3">
                  <c:v>46</c:v>
                </c:pt>
                <c:pt idx="4">
                  <c:v>50</c:v>
                </c:pt>
                <c:pt idx="5">
                  <c:v>58</c:v>
                </c:pt>
                <c:pt idx="6">
                  <c:v>65</c:v>
                </c:pt>
              </c:numCache>
            </c:numRef>
          </c:val>
          <c:extLst xmlns:c16r2="http://schemas.microsoft.com/office/drawing/2015/06/chart">
            <c:ext xmlns:c16="http://schemas.microsoft.com/office/drawing/2014/chart" uri="{C3380CC4-5D6E-409C-BE32-E72D297353CC}">
              <c16:uniqueId val="{00000014-E7F5-4A9F-8FC7-19FC8FDF16CD}"/>
            </c:ext>
          </c:extLst>
        </c:ser>
        <c:dLbls>
          <c:showLegendKey val="0"/>
          <c:showVal val="0"/>
          <c:showCatName val="0"/>
          <c:showSerName val="0"/>
          <c:showPercent val="0"/>
          <c:showBubbleSize val="0"/>
        </c:dLbls>
        <c:gapWidth val="60"/>
        <c:overlap val="100"/>
        <c:serLines>
          <c:spPr>
            <a:ln w="9525" cap="flat" cmpd="sng" algn="ctr">
              <a:solidFill>
                <a:schemeClr val="tx1"/>
              </a:solidFill>
              <a:prstDash val="sysDash"/>
              <a:round/>
            </a:ln>
            <a:effectLst/>
          </c:spPr>
        </c:serLines>
        <c:axId val="584461832"/>
        <c:axId val="584458304"/>
      </c:barChart>
      <c:catAx>
        <c:axId val="584461832"/>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584458304"/>
        <c:crosses val="autoZero"/>
        <c:auto val="1"/>
        <c:lblAlgn val="ctr"/>
        <c:lblOffset val="100"/>
        <c:noMultiLvlLbl val="0"/>
      </c:catAx>
      <c:valAx>
        <c:axId val="584458304"/>
        <c:scaling>
          <c:orientation val="minMax"/>
          <c:max val="70"/>
          <c:min val="0"/>
        </c:scaling>
        <c:delete val="1"/>
        <c:axPos val="l"/>
        <c:numFmt formatCode="General" sourceLinked="1"/>
        <c:majorTickMark val="out"/>
        <c:minorTickMark val="none"/>
        <c:tickLblPos val="nextTo"/>
        <c:crossAx val="584461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531646627679686E-2"/>
          <c:y val="5.0845107776162128E-2"/>
          <c:w val="0.92194185991474153"/>
          <c:h val="0.81370609161659668"/>
        </c:manualLayout>
      </c:layout>
      <c:barChart>
        <c:barDir val="col"/>
        <c:grouping val="stacked"/>
        <c:varyColors val="0"/>
        <c:ser>
          <c:idx val="0"/>
          <c:order val="0"/>
          <c:spPr>
            <a:solidFill>
              <a:sysClr val="window" lastClr="FFFFFF"/>
            </a:solidFill>
            <a:ln>
              <a:solidFill>
                <a:sysClr val="windowText" lastClr="000000"/>
              </a:solidFill>
            </a:ln>
            <a:effectLst/>
          </c:spPr>
          <c:invertIfNegative val="0"/>
          <c:dPt>
            <c:idx val="0"/>
            <c:invertIfNegative val="0"/>
            <c:bubble3D val="0"/>
            <c:spPr>
              <a:solidFill>
                <a:schemeClr val="bg1">
                  <a:lumMod val="85000"/>
                </a:schemeClr>
              </a:solidFill>
              <a:ln>
                <a:solidFill>
                  <a:sysClr val="windowText" lastClr="000000"/>
                </a:solidFill>
              </a:ln>
              <a:effectLst/>
            </c:spPr>
            <c:extLst xmlns:c16r2="http://schemas.microsoft.com/office/drawing/2015/06/chart">
              <c:ext xmlns:c16="http://schemas.microsoft.com/office/drawing/2014/chart" uri="{C3380CC4-5D6E-409C-BE32-E72D297353CC}">
                <c16:uniqueId val="{00000001-F862-4F8B-9014-C591B6748F8A}"/>
              </c:ext>
            </c:extLst>
          </c:dPt>
          <c:dLbls>
            <c:dLbl>
              <c:idx val="3"/>
              <c:layout>
                <c:manualLayout>
                  <c:x val="-1.8529520590236722E-3"/>
                  <c:y val="-0.2436381506956535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862-4F8B-9014-C591B6748F8A}"/>
                </c:ext>
                <c:ext xmlns:c15="http://schemas.microsoft.com/office/drawing/2012/chart" uri="{CE6537A1-D6FC-4f65-9D91-7224C49458BB}">
                  <c15:layout>
                    <c:manualLayout>
                      <c:w val="8.9608761574384785E-2"/>
                      <c:h val="8.6814407803659246E-2"/>
                    </c:manualLayout>
                  </c15:layout>
                </c:ext>
              </c:extLst>
            </c:dLbl>
            <c:dLbl>
              <c:idx val="4"/>
              <c:layout>
                <c:manualLayout>
                  <c:x val="-3.7059041180473444E-3"/>
                  <c:y val="-0.3048482368777708"/>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862-4F8B-9014-C591B6748F8A}"/>
                </c:ext>
                <c:ext xmlns:c15="http://schemas.microsoft.com/office/drawing/2012/chart" uri="{CE6537A1-D6FC-4f65-9D91-7224C49458BB}">
                  <c15:layout>
                    <c:manualLayout>
                      <c:w val="0.1066188614762221"/>
                      <c:h val="0.10139689511670391"/>
                    </c:manualLayout>
                  </c15:layout>
                </c:ext>
              </c:extLst>
            </c:dLbl>
            <c:dLbl>
              <c:idx val="5"/>
              <c:layout>
                <c:manualLayout>
                  <c:x val="-1.3588158127944713E-16"/>
                  <c:y val="-0.3072786514299449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862-4F8B-9014-C591B6748F8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グラフ用データ!$B$16:$H$16</c:f>
              <c:strCache>
                <c:ptCount val="7"/>
                <c:pt idx="0">
                  <c:v>大阪市</c:v>
                </c:pt>
                <c:pt idx="1">
                  <c:v>京都市</c:v>
                </c:pt>
                <c:pt idx="2">
                  <c:v>神戸市</c:v>
                </c:pt>
                <c:pt idx="3">
                  <c:v>東京都</c:v>
                </c:pt>
                <c:pt idx="4">
                  <c:v>横浜市</c:v>
                </c:pt>
                <c:pt idx="5">
                  <c:v>名古屋市</c:v>
                </c:pt>
                <c:pt idx="6">
                  <c:v>福岡市</c:v>
                </c:pt>
              </c:strCache>
            </c:strRef>
          </c:cat>
          <c:val>
            <c:numRef>
              <c:f>グラフ用データ!$B$17:$H$17</c:f>
              <c:numCache>
                <c:formatCode>General</c:formatCode>
                <c:ptCount val="7"/>
                <c:pt idx="0">
                  <c:v>61</c:v>
                </c:pt>
                <c:pt idx="1">
                  <c:v>70</c:v>
                </c:pt>
                <c:pt idx="2">
                  <c:v>84</c:v>
                </c:pt>
                <c:pt idx="3">
                  <c:v>99</c:v>
                </c:pt>
                <c:pt idx="4">
                  <c:v>102</c:v>
                </c:pt>
                <c:pt idx="5">
                  <c:v>102</c:v>
                </c:pt>
                <c:pt idx="6">
                  <c:v>114</c:v>
                </c:pt>
              </c:numCache>
            </c:numRef>
          </c:val>
          <c:extLst xmlns:c16r2="http://schemas.microsoft.com/office/drawing/2015/06/chart">
            <c:ext xmlns:c16="http://schemas.microsoft.com/office/drawing/2014/chart" uri="{C3380CC4-5D6E-409C-BE32-E72D297353CC}">
              <c16:uniqueId val="{00000005-F862-4F8B-9014-C591B6748F8A}"/>
            </c:ext>
          </c:extLst>
        </c:ser>
        <c:dLbls>
          <c:showLegendKey val="0"/>
          <c:showVal val="0"/>
          <c:showCatName val="0"/>
          <c:showSerName val="0"/>
          <c:showPercent val="0"/>
          <c:showBubbleSize val="0"/>
        </c:dLbls>
        <c:gapWidth val="60"/>
        <c:overlap val="100"/>
        <c:axId val="576942240"/>
        <c:axId val="576942632"/>
      </c:barChart>
      <c:catAx>
        <c:axId val="576942240"/>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576942632"/>
        <c:crosses val="autoZero"/>
        <c:auto val="1"/>
        <c:lblAlgn val="ctr"/>
        <c:lblOffset val="100"/>
        <c:noMultiLvlLbl val="0"/>
      </c:catAx>
      <c:valAx>
        <c:axId val="576942632"/>
        <c:scaling>
          <c:orientation val="minMax"/>
        </c:scaling>
        <c:delete val="1"/>
        <c:axPos val="l"/>
        <c:numFmt formatCode="General" sourceLinked="1"/>
        <c:majorTickMark val="out"/>
        <c:minorTickMark val="none"/>
        <c:tickLblPos val="nextTo"/>
        <c:crossAx val="576942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531646627679686E-2"/>
          <c:y val="5.0845107776162128E-2"/>
          <c:w val="0.93203768241289531"/>
          <c:h val="0.81370609161659668"/>
        </c:manualLayout>
      </c:layout>
      <c:barChart>
        <c:barDir val="col"/>
        <c:grouping val="stacked"/>
        <c:varyColors val="0"/>
        <c:ser>
          <c:idx val="0"/>
          <c:order val="0"/>
          <c:spPr>
            <a:solidFill>
              <a:schemeClr val="bg1"/>
            </a:solidFill>
            <a:ln>
              <a:solidFill>
                <a:schemeClr val="tx1"/>
              </a:solidFill>
            </a:ln>
            <a:effectLst/>
          </c:spPr>
          <c:invertIfNegative val="0"/>
          <c:dPt>
            <c:idx val="1"/>
            <c:invertIfNegative val="0"/>
            <c:bubble3D val="0"/>
            <c:spPr>
              <a:solidFill>
                <a:schemeClr val="bg1">
                  <a:lumMod val="85000"/>
                </a:schemeClr>
              </a:solidFill>
              <a:ln>
                <a:solidFill>
                  <a:schemeClr val="tx1"/>
                </a:solidFill>
              </a:ln>
              <a:effectLst/>
            </c:spPr>
            <c:extLst xmlns:c16r2="http://schemas.microsoft.com/office/drawing/2015/06/chart">
              <c:ext xmlns:c16="http://schemas.microsoft.com/office/drawing/2014/chart" uri="{C3380CC4-5D6E-409C-BE32-E72D297353CC}">
                <c16:uniqueId val="{00000001-6668-414B-8CF7-5FD17D71ECA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グラフ用データ!$B$2:$H$2</c:f>
              <c:strCache>
                <c:ptCount val="7"/>
                <c:pt idx="0">
                  <c:v>京都市</c:v>
                </c:pt>
                <c:pt idx="1">
                  <c:v>大阪市</c:v>
                </c:pt>
                <c:pt idx="2">
                  <c:v>神戸市</c:v>
                </c:pt>
                <c:pt idx="3">
                  <c:v>横浜市</c:v>
                </c:pt>
                <c:pt idx="4">
                  <c:v>名古屋市</c:v>
                </c:pt>
                <c:pt idx="5">
                  <c:v>東京都</c:v>
                </c:pt>
                <c:pt idx="6">
                  <c:v>福岡市</c:v>
                </c:pt>
              </c:strCache>
            </c:strRef>
          </c:cat>
          <c:val>
            <c:numRef>
              <c:f>グラフ用データ!$B$3:$H$3</c:f>
              <c:numCache>
                <c:formatCode>General</c:formatCode>
                <c:ptCount val="7"/>
                <c:pt idx="0">
                  <c:v>35</c:v>
                </c:pt>
                <c:pt idx="1">
                  <c:v>46</c:v>
                </c:pt>
                <c:pt idx="2">
                  <c:v>46</c:v>
                </c:pt>
                <c:pt idx="3">
                  <c:v>45</c:v>
                </c:pt>
                <c:pt idx="4">
                  <c:v>50</c:v>
                </c:pt>
                <c:pt idx="5">
                  <c:v>58</c:v>
                </c:pt>
                <c:pt idx="6">
                  <c:v>65</c:v>
                </c:pt>
              </c:numCache>
            </c:numRef>
          </c:val>
          <c:extLst xmlns:c16r2="http://schemas.microsoft.com/office/drawing/2015/06/chart">
            <c:ext xmlns:c16="http://schemas.microsoft.com/office/drawing/2014/chart" uri="{C3380CC4-5D6E-409C-BE32-E72D297353CC}">
              <c16:uniqueId val="{00000002-6668-414B-8CF7-5FD17D71ECA0}"/>
            </c:ext>
          </c:extLst>
        </c:ser>
        <c:ser>
          <c:idx val="1"/>
          <c:order val="1"/>
          <c:spPr>
            <a:solidFill>
              <a:schemeClr val="bg1"/>
            </a:solidFill>
            <a:ln>
              <a:solidFill>
                <a:schemeClr val="tx1"/>
              </a:solidFill>
              <a:prstDash val="sysDash"/>
            </a:ln>
            <a:effectLst/>
          </c:spPr>
          <c:invertIfNegative val="0"/>
          <c:dPt>
            <c:idx val="1"/>
            <c:invertIfNegative val="0"/>
            <c:bubble3D val="0"/>
            <c:spPr>
              <a:solidFill>
                <a:schemeClr val="bg1">
                  <a:lumMod val="85000"/>
                </a:schemeClr>
              </a:solidFill>
              <a:ln>
                <a:solidFill>
                  <a:schemeClr val="tx1"/>
                </a:solidFill>
                <a:prstDash val="sysDash"/>
              </a:ln>
              <a:effectLst/>
            </c:spPr>
            <c:extLst xmlns:c16r2="http://schemas.microsoft.com/office/drawing/2015/06/chart">
              <c:ext xmlns:c16="http://schemas.microsoft.com/office/drawing/2014/chart" uri="{C3380CC4-5D6E-409C-BE32-E72D297353CC}">
                <c16:uniqueId val="{00000004-6668-414B-8CF7-5FD17D71ECA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グラフ用データ!$B$2:$H$2</c:f>
              <c:strCache>
                <c:ptCount val="7"/>
                <c:pt idx="0">
                  <c:v>京都市</c:v>
                </c:pt>
                <c:pt idx="1">
                  <c:v>大阪市</c:v>
                </c:pt>
                <c:pt idx="2">
                  <c:v>神戸市</c:v>
                </c:pt>
                <c:pt idx="3">
                  <c:v>横浜市</c:v>
                </c:pt>
                <c:pt idx="4">
                  <c:v>名古屋市</c:v>
                </c:pt>
                <c:pt idx="5">
                  <c:v>東京都</c:v>
                </c:pt>
                <c:pt idx="6">
                  <c:v>福岡市</c:v>
                </c:pt>
              </c:strCache>
            </c:strRef>
          </c:cat>
          <c:val>
            <c:numRef>
              <c:f>グラフ用データ!$B$4:$H$4</c:f>
              <c:numCache>
                <c:formatCode>General</c:formatCode>
                <c:ptCount val="7"/>
                <c:pt idx="0">
                  <c:v>70</c:v>
                </c:pt>
                <c:pt idx="1">
                  <c:v>61</c:v>
                </c:pt>
                <c:pt idx="2">
                  <c:v>84</c:v>
                </c:pt>
                <c:pt idx="3">
                  <c:v>102</c:v>
                </c:pt>
                <c:pt idx="4">
                  <c:v>102</c:v>
                </c:pt>
                <c:pt idx="5">
                  <c:v>99</c:v>
                </c:pt>
                <c:pt idx="6">
                  <c:v>114</c:v>
                </c:pt>
              </c:numCache>
            </c:numRef>
          </c:val>
          <c:extLst xmlns:c16r2="http://schemas.microsoft.com/office/drawing/2015/06/chart">
            <c:ext xmlns:c16="http://schemas.microsoft.com/office/drawing/2014/chart" uri="{C3380CC4-5D6E-409C-BE32-E72D297353CC}">
              <c16:uniqueId val="{00000005-6668-414B-8CF7-5FD17D71ECA0}"/>
            </c:ext>
          </c:extLst>
        </c:ser>
        <c:ser>
          <c:idx val="2"/>
          <c:order val="2"/>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グラフ用データ!$B$2:$H$2</c:f>
              <c:strCache>
                <c:ptCount val="7"/>
                <c:pt idx="0">
                  <c:v>京都市</c:v>
                </c:pt>
                <c:pt idx="1">
                  <c:v>大阪市</c:v>
                </c:pt>
                <c:pt idx="2">
                  <c:v>神戸市</c:v>
                </c:pt>
                <c:pt idx="3">
                  <c:v>横浜市</c:v>
                </c:pt>
                <c:pt idx="4">
                  <c:v>名古屋市</c:v>
                </c:pt>
                <c:pt idx="5">
                  <c:v>東京都</c:v>
                </c:pt>
                <c:pt idx="6">
                  <c:v>福岡市</c:v>
                </c:pt>
              </c:strCache>
            </c:strRef>
          </c:cat>
          <c:val>
            <c:numRef>
              <c:f>グラフ用データ!$B$5:$H$5</c:f>
              <c:numCache>
                <c:formatCode>General</c:formatCode>
                <c:ptCount val="7"/>
                <c:pt idx="0">
                  <c:v>105</c:v>
                </c:pt>
                <c:pt idx="1">
                  <c:v>107</c:v>
                </c:pt>
                <c:pt idx="2">
                  <c:v>130</c:v>
                </c:pt>
                <c:pt idx="3">
                  <c:v>147</c:v>
                </c:pt>
                <c:pt idx="4">
                  <c:v>152</c:v>
                </c:pt>
                <c:pt idx="5">
                  <c:v>157</c:v>
                </c:pt>
                <c:pt idx="6">
                  <c:v>179</c:v>
                </c:pt>
              </c:numCache>
            </c:numRef>
          </c:val>
          <c:extLst xmlns:c16r2="http://schemas.microsoft.com/office/drawing/2015/06/chart">
            <c:ext xmlns:c16="http://schemas.microsoft.com/office/drawing/2014/chart" uri="{C3380CC4-5D6E-409C-BE32-E72D297353CC}">
              <c16:uniqueId val="{00000006-6668-414B-8CF7-5FD17D71ECA0}"/>
            </c:ext>
          </c:extLst>
        </c:ser>
        <c:dLbls>
          <c:showLegendKey val="0"/>
          <c:showVal val="0"/>
          <c:showCatName val="0"/>
          <c:showSerName val="0"/>
          <c:showPercent val="0"/>
          <c:showBubbleSize val="0"/>
        </c:dLbls>
        <c:gapWidth val="60"/>
        <c:overlap val="100"/>
        <c:serLines>
          <c:spPr>
            <a:ln w="9525" cap="flat" cmpd="sng" algn="ctr">
              <a:solidFill>
                <a:schemeClr val="tx1"/>
              </a:solidFill>
              <a:prstDash val="sysDash"/>
              <a:round/>
            </a:ln>
            <a:effectLst/>
          </c:spPr>
        </c:serLines>
        <c:axId val="576943416"/>
        <c:axId val="576943808"/>
      </c:barChart>
      <c:catAx>
        <c:axId val="576943416"/>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76943808"/>
        <c:crosses val="autoZero"/>
        <c:auto val="1"/>
        <c:lblAlgn val="ctr"/>
        <c:lblOffset val="100"/>
        <c:noMultiLvlLbl val="0"/>
      </c:catAx>
      <c:valAx>
        <c:axId val="576943808"/>
        <c:scaling>
          <c:orientation val="minMax"/>
          <c:max val="200"/>
        </c:scaling>
        <c:delete val="1"/>
        <c:axPos val="l"/>
        <c:numFmt formatCode="General" sourceLinked="1"/>
        <c:majorTickMark val="out"/>
        <c:minorTickMark val="none"/>
        <c:tickLblPos val="nextTo"/>
        <c:crossAx val="576943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521063223028238E-3"/>
          <c:y val="9.1059242918496916E-3"/>
          <c:w val="0.98908815704634756"/>
          <c:h val="0.90645977979409442"/>
        </c:manualLayout>
      </c:layout>
      <c:barChart>
        <c:barDir val="col"/>
        <c:grouping val="stacked"/>
        <c:varyColors val="0"/>
        <c:ser>
          <c:idx val="0"/>
          <c:order val="0"/>
          <c:spPr>
            <a:solidFill>
              <a:schemeClr val="bg1"/>
            </a:solidFill>
            <a:ln>
              <a:solidFill>
                <a:schemeClr val="tx1"/>
              </a:solidFill>
            </a:ln>
            <a:effectLst/>
          </c:spPr>
          <c:invertIfNegative val="0"/>
          <c:dPt>
            <c:idx val="0"/>
            <c:invertIfNegative val="0"/>
            <c:bubble3D val="0"/>
            <c:spPr>
              <a:solidFill>
                <a:schemeClr val="bg1">
                  <a:lumMod val="85000"/>
                </a:schemeClr>
              </a:solidFill>
              <a:ln>
                <a:solidFill>
                  <a:schemeClr val="tx1"/>
                </a:solidFill>
              </a:ln>
              <a:effectLst/>
            </c:spPr>
            <c:extLst xmlns:c16r2="http://schemas.microsoft.com/office/drawing/2015/06/chart">
              <c:ext xmlns:c16="http://schemas.microsoft.com/office/drawing/2014/chart" uri="{C3380CC4-5D6E-409C-BE32-E72D297353CC}">
                <c16:uniqueId val="{00000001-831C-4ABA-B82E-0D16AFE99A7F}"/>
              </c:ext>
            </c:extLst>
          </c:dPt>
          <c:dLbls>
            <c:dLbl>
              <c:idx val="0"/>
              <c:layout>
                <c:manualLayout>
                  <c:x val="0"/>
                  <c:y val="-0.1901449622540157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31C-4ABA-B82E-0D16AFE99A7F}"/>
                </c:ext>
                <c:ext xmlns:c15="http://schemas.microsoft.com/office/drawing/2012/chart" uri="{CE6537A1-D6FC-4f65-9D91-7224C49458BB}">
                  <c15:layout/>
                </c:ext>
              </c:extLst>
            </c:dLbl>
            <c:dLbl>
              <c:idx val="1"/>
              <c:layout>
                <c:manualLayout>
                  <c:x val="0"/>
                  <c:y val="-0.3292754224398808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31C-4ABA-B82E-0D16AFE99A7F}"/>
                </c:ext>
                <c:ext xmlns:c15="http://schemas.microsoft.com/office/drawing/2012/chart" uri="{CE6537A1-D6FC-4f65-9D91-7224C49458BB}">
                  <c15:layout/>
                </c:ext>
              </c:extLst>
            </c:dLbl>
            <c:dLbl>
              <c:idx val="2"/>
              <c:layout>
                <c:manualLayout>
                  <c:x val="0"/>
                  <c:y val="-0.1484058241982562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31C-4ABA-B82E-0D16AFE99A7F}"/>
                </c:ext>
                <c:ext xmlns:c15="http://schemas.microsoft.com/office/drawing/2012/chart" uri="{CE6537A1-D6FC-4f65-9D91-7224C49458BB}">
                  <c15:layout/>
                </c:ext>
              </c:extLst>
            </c:dLbl>
            <c:dLbl>
              <c:idx val="3"/>
              <c:layout>
                <c:manualLayout>
                  <c:x val="-3.1974436563851397E-3"/>
                  <c:y val="-0.194782644260211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31C-4ABA-B82E-0D16AFE99A7F}"/>
                </c:ext>
                <c:ext xmlns:c15="http://schemas.microsoft.com/office/drawing/2012/chart" uri="{CE6537A1-D6FC-4f65-9D91-7224C49458BB}">
                  <c15:layout/>
                </c:ext>
              </c:extLst>
            </c:dLbl>
            <c:dLbl>
              <c:idx val="4"/>
              <c:layout>
                <c:manualLayout>
                  <c:x val="0"/>
                  <c:y val="-0.111304368148692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31C-4ABA-B82E-0D16AFE99A7F}"/>
                </c:ext>
                <c:ext xmlns:c15="http://schemas.microsoft.com/office/drawing/2012/chart" uri="{CE6537A1-D6FC-4f65-9D91-7224C49458BB}">
                  <c15:layout/>
                </c:ext>
              </c:extLst>
            </c:dLbl>
            <c:dLbl>
              <c:idx val="5"/>
              <c:layout>
                <c:manualLayout>
                  <c:x val="0"/>
                  <c:y val="-0.1901449622540157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31C-4ABA-B82E-0D16AFE99A7F}"/>
                </c:ext>
                <c:ext xmlns:c15="http://schemas.microsoft.com/office/drawing/2012/chart" uri="{CE6537A1-D6FC-4f65-9D91-7224C49458BB}">
                  <c15:layout/>
                </c:ext>
              </c:extLst>
            </c:dLbl>
            <c:dLbl>
              <c:idx val="6"/>
              <c:layout>
                <c:manualLayout>
                  <c:x val="-1.1723824638789304E-16"/>
                  <c:y val="-0.2689855563593393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31C-4ABA-B82E-0D16AFE99A7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グラフ!$B$7:$H$7</c:f>
              <c:strCache>
                <c:ptCount val="7"/>
                <c:pt idx="0">
                  <c:v>大阪</c:v>
                </c:pt>
                <c:pt idx="1">
                  <c:v>名古屋</c:v>
                </c:pt>
                <c:pt idx="2">
                  <c:v>神戸</c:v>
                </c:pt>
                <c:pt idx="3">
                  <c:v>京都</c:v>
                </c:pt>
                <c:pt idx="4">
                  <c:v>横浜</c:v>
                </c:pt>
                <c:pt idx="5">
                  <c:v>福岡</c:v>
                </c:pt>
                <c:pt idx="6">
                  <c:v>東京</c:v>
                </c:pt>
              </c:strCache>
            </c:strRef>
          </c:cat>
          <c:val>
            <c:numRef>
              <c:f>グラフ!$B$10:$H$10</c:f>
              <c:numCache>
                <c:formatCode>General</c:formatCode>
                <c:ptCount val="7"/>
                <c:pt idx="0">
                  <c:v>22</c:v>
                </c:pt>
                <c:pt idx="1">
                  <c:v>34</c:v>
                </c:pt>
                <c:pt idx="2">
                  <c:v>17</c:v>
                </c:pt>
                <c:pt idx="3">
                  <c:v>22</c:v>
                </c:pt>
                <c:pt idx="4">
                  <c:v>14</c:v>
                </c:pt>
                <c:pt idx="5">
                  <c:v>21</c:v>
                </c:pt>
                <c:pt idx="6">
                  <c:v>28</c:v>
                </c:pt>
              </c:numCache>
            </c:numRef>
          </c:val>
          <c:extLst xmlns:c16r2="http://schemas.microsoft.com/office/drawing/2015/06/chart">
            <c:ext xmlns:c16="http://schemas.microsoft.com/office/drawing/2014/chart" uri="{C3380CC4-5D6E-409C-BE32-E72D297353CC}">
              <c16:uniqueId val="{00000008-831C-4ABA-B82E-0D16AFE99A7F}"/>
            </c:ext>
          </c:extLst>
        </c:ser>
        <c:dLbls>
          <c:showLegendKey val="0"/>
          <c:showVal val="0"/>
          <c:showCatName val="0"/>
          <c:showSerName val="0"/>
          <c:showPercent val="0"/>
          <c:showBubbleSize val="0"/>
        </c:dLbls>
        <c:gapWidth val="60"/>
        <c:overlap val="100"/>
        <c:axId val="588665848"/>
        <c:axId val="588667808"/>
      </c:barChart>
      <c:catAx>
        <c:axId val="588665848"/>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588667808"/>
        <c:crosses val="autoZero"/>
        <c:auto val="1"/>
        <c:lblAlgn val="ctr"/>
        <c:lblOffset val="100"/>
        <c:noMultiLvlLbl val="0"/>
      </c:catAx>
      <c:valAx>
        <c:axId val="588667808"/>
        <c:scaling>
          <c:orientation val="minMax"/>
        </c:scaling>
        <c:delete val="1"/>
        <c:axPos val="l"/>
        <c:numFmt formatCode="General" sourceLinked="1"/>
        <c:majorTickMark val="out"/>
        <c:minorTickMark val="none"/>
        <c:tickLblPos val="nextTo"/>
        <c:crossAx val="588665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546626659177435E-3"/>
          <c:y val="9.1059242918496916E-3"/>
          <c:w val="0.99228560070273253"/>
          <c:h val="0.91109746180028972"/>
        </c:manualLayout>
      </c:layout>
      <c:barChart>
        <c:barDir val="col"/>
        <c:grouping val="stacked"/>
        <c:varyColors val="0"/>
        <c:ser>
          <c:idx val="0"/>
          <c:order val="0"/>
          <c:spPr>
            <a:solidFill>
              <a:schemeClr val="bg1"/>
            </a:solidFill>
            <a:ln>
              <a:solidFill>
                <a:schemeClr val="tx1"/>
              </a:solidFill>
            </a:ln>
            <a:effectLst/>
          </c:spPr>
          <c:invertIfNegative val="0"/>
          <c:dPt>
            <c:idx val="0"/>
            <c:invertIfNegative val="0"/>
            <c:bubble3D val="0"/>
            <c:spPr>
              <a:solidFill>
                <a:schemeClr val="bg1">
                  <a:lumMod val="85000"/>
                </a:schemeClr>
              </a:solidFill>
              <a:ln>
                <a:solidFill>
                  <a:schemeClr val="tx1"/>
                </a:solidFill>
              </a:ln>
              <a:effectLst/>
            </c:spPr>
            <c:extLst xmlns:c16r2="http://schemas.microsoft.com/office/drawing/2015/06/chart">
              <c:ext xmlns:c16="http://schemas.microsoft.com/office/drawing/2014/chart" uri="{C3380CC4-5D6E-409C-BE32-E72D297353CC}">
                <c16:uniqueId val="{00000001-4B63-4C24-9339-6D96AACB106B}"/>
              </c:ext>
            </c:extLst>
          </c:dPt>
          <c:dLbls>
            <c:dLbl>
              <c:idx val="0"/>
              <c:layout>
                <c:manualLayout>
                  <c:x val="-7.3273903992433148E-18"/>
                  <c:y val="-0.1391304601858652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B63-4C24-9339-6D96AACB106B}"/>
                </c:ext>
                <c:ext xmlns:c15="http://schemas.microsoft.com/office/drawing/2012/chart" uri="{CE6537A1-D6FC-4f65-9D91-7224C49458BB}">
                  <c15:layout/>
                </c:ext>
              </c:extLst>
            </c:dLbl>
            <c:dLbl>
              <c:idx val="1"/>
              <c:layout>
                <c:manualLayout>
                  <c:x val="0"/>
                  <c:y val="-0.3060870124089033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B63-4C24-9339-6D96AACB106B}"/>
                </c:ext>
                <c:ext xmlns:c15="http://schemas.microsoft.com/office/drawing/2012/chart" uri="{CE6537A1-D6FC-4f65-9D91-7224C49458BB}">
                  <c15:layout/>
                </c:ext>
              </c:extLst>
            </c:dLbl>
            <c:dLbl>
              <c:idx val="2"/>
              <c:layout>
                <c:manualLayout>
                  <c:x val="-5.8619123193946519E-17"/>
                  <c:y val="-0.2875362843841213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B63-4C24-9339-6D96AACB106B}"/>
                </c:ext>
                <c:ext xmlns:c15="http://schemas.microsoft.com/office/drawing/2012/chart" uri="{CE6537A1-D6FC-4f65-9D91-7224C49458BB}">
                  <c15:layout/>
                </c:ext>
              </c:extLst>
            </c:dLbl>
            <c:dLbl>
              <c:idx val="3"/>
              <c:layout>
                <c:manualLayout>
                  <c:x val="0"/>
                  <c:y val="-0.190144962254015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B63-4C24-9339-6D96AACB106B}"/>
                </c:ext>
                <c:ext xmlns:c15="http://schemas.microsoft.com/office/drawing/2012/chart" uri="{CE6537A1-D6FC-4f65-9D91-7224C49458BB}">
                  <c15:layout/>
                </c:ext>
              </c:extLst>
            </c:dLbl>
            <c:dLbl>
              <c:idx val="4"/>
              <c:layout>
                <c:manualLayout>
                  <c:x val="0"/>
                  <c:y val="-0.1994203262664067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B63-4C24-9339-6D96AACB106B}"/>
                </c:ext>
                <c:ext xmlns:c15="http://schemas.microsoft.com/office/drawing/2012/chart" uri="{CE6537A1-D6FC-4f65-9D91-7224C49458BB}">
                  <c15:layout/>
                </c:ext>
              </c:extLst>
            </c:dLbl>
            <c:dLbl>
              <c:idx val="5"/>
              <c:layout>
                <c:manualLayout>
                  <c:x val="-1.1723824638789304E-16"/>
                  <c:y val="-0.3153623764212943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B63-4C24-9339-6D96AACB106B}"/>
                </c:ext>
                <c:ext xmlns:c15="http://schemas.microsoft.com/office/drawing/2012/chart" uri="{CE6537A1-D6FC-4f65-9D91-7224C49458BB}">
                  <c15:layout/>
                </c:ext>
              </c:extLst>
            </c:dLbl>
            <c:dLbl>
              <c:idx val="6"/>
              <c:layout>
                <c:manualLayout>
                  <c:x val="0"/>
                  <c:y val="-0.194782644260211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B63-4C24-9339-6D96AACB106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グラフ!$B$7:$H$7</c:f>
              <c:strCache>
                <c:ptCount val="7"/>
                <c:pt idx="0">
                  <c:v>大阪</c:v>
                </c:pt>
                <c:pt idx="1">
                  <c:v>名古屋</c:v>
                </c:pt>
                <c:pt idx="2">
                  <c:v>神戸</c:v>
                </c:pt>
                <c:pt idx="3">
                  <c:v>京都</c:v>
                </c:pt>
                <c:pt idx="4">
                  <c:v>横浜</c:v>
                </c:pt>
                <c:pt idx="5">
                  <c:v>福岡</c:v>
                </c:pt>
                <c:pt idx="6">
                  <c:v>東京</c:v>
                </c:pt>
              </c:strCache>
            </c:strRef>
          </c:cat>
          <c:val>
            <c:numRef>
              <c:f>グラフ!$B$9:$H$9</c:f>
              <c:numCache>
                <c:formatCode>General</c:formatCode>
                <c:ptCount val="7"/>
                <c:pt idx="0">
                  <c:v>30</c:v>
                </c:pt>
                <c:pt idx="1">
                  <c:v>55</c:v>
                </c:pt>
                <c:pt idx="2">
                  <c:v>53</c:v>
                </c:pt>
                <c:pt idx="3">
                  <c:v>38</c:v>
                </c:pt>
                <c:pt idx="4">
                  <c:v>39</c:v>
                </c:pt>
                <c:pt idx="5">
                  <c:v>58</c:v>
                </c:pt>
                <c:pt idx="6">
                  <c:v>39</c:v>
                </c:pt>
              </c:numCache>
            </c:numRef>
          </c:val>
          <c:extLst xmlns:c16r2="http://schemas.microsoft.com/office/drawing/2015/06/chart">
            <c:ext xmlns:c16="http://schemas.microsoft.com/office/drawing/2014/chart" uri="{C3380CC4-5D6E-409C-BE32-E72D297353CC}">
              <c16:uniqueId val="{00000008-4B63-4C24-9339-6D96AACB106B}"/>
            </c:ext>
          </c:extLst>
        </c:ser>
        <c:dLbls>
          <c:showLegendKey val="0"/>
          <c:showVal val="0"/>
          <c:showCatName val="0"/>
          <c:showSerName val="0"/>
          <c:showPercent val="0"/>
          <c:showBubbleSize val="0"/>
        </c:dLbls>
        <c:gapWidth val="60"/>
        <c:overlap val="100"/>
        <c:axId val="588667416"/>
        <c:axId val="588666632"/>
      </c:barChart>
      <c:catAx>
        <c:axId val="588667416"/>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588666632"/>
        <c:crosses val="autoZero"/>
        <c:auto val="1"/>
        <c:lblAlgn val="ctr"/>
        <c:lblOffset val="100"/>
        <c:noMultiLvlLbl val="0"/>
      </c:catAx>
      <c:valAx>
        <c:axId val="588666632"/>
        <c:scaling>
          <c:orientation val="minMax"/>
        </c:scaling>
        <c:delete val="1"/>
        <c:axPos val="l"/>
        <c:numFmt formatCode="General" sourceLinked="1"/>
        <c:majorTickMark val="out"/>
        <c:minorTickMark val="none"/>
        <c:tickLblPos val="nextTo"/>
        <c:crossAx val="588667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45207000358008E-3"/>
          <c:y val="0"/>
          <c:w val="0.99548304435911772"/>
          <c:h val="0.91109746180028972"/>
        </c:manualLayout>
      </c:layout>
      <c:barChart>
        <c:barDir val="col"/>
        <c:grouping val="stacked"/>
        <c:varyColors val="0"/>
        <c:ser>
          <c:idx val="0"/>
          <c:order val="0"/>
          <c:spPr>
            <a:solidFill>
              <a:schemeClr val="bg1"/>
            </a:solidFill>
            <a:ln>
              <a:solidFill>
                <a:sysClr val="windowText" lastClr="000000"/>
              </a:solidFill>
            </a:ln>
            <a:effectLst/>
          </c:spPr>
          <c:invertIfNegative val="0"/>
          <c:dPt>
            <c:idx val="0"/>
            <c:invertIfNegative val="0"/>
            <c:bubble3D val="0"/>
            <c:spPr>
              <a:solidFill>
                <a:schemeClr val="bg1">
                  <a:lumMod val="85000"/>
                </a:schemeClr>
              </a:solidFill>
              <a:ln>
                <a:solidFill>
                  <a:sysClr val="windowText" lastClr="000000"/>
                </a:solidFill>
              </a:ln>
              <a:effectLst/>
            </c:spPr>
            <c:extLst xmlns:c16r2="http://schemas.microsoft.com/office/drawing/2015/06/chart">
              <c:ext xmlns:c16="http://schemas.microsoft.com/office/drawing/2014/chart" uri="{C3380CC4-5D6E-409C-BE32-E72D297353CC}">
                <c16:uniqueId val="{00000001-2762-42DE-AAAA-C2FD498CB298}"/>
              </c:ext>
            </c:extLst>
          </c:dPt>
          <c:dLbls>
            <c:dLbl>
              <c:idx val="1"/>
              <c:layout>
                <c:manualLayout>
                  <c:x val="0"/>
                  <c:y val="-0.3710145604956404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762-42DE-AAAA-C2FD498CB298}"/>
                </c:ext>
                <c:ext xmlns:c15="http://schemas.microsoft.com/office/drawing/2012/chart" uri="{CE6537A1-D6FC-4f65-9D91-7224C49458BB}">
                  <c15:layout/>
                </c:ext>
              </c:extLst>
            </c:dLbl>
            <c:dLbl>
              <c:idx val="2"/>
              <c:layout>
                <c:manualLayout>
                  <c:x val="0"/>
                  <c:y val="-0.2272464183035797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762-42DE-AAAA-C2FD498CB298}"/>
                </c:ext>
                <c:ext xmlns:c15="http://schemas.microsoft.com/office/drawing/2012/chart" uri="{CE6537A1-D6FC-4f65-9D91-7224C49458BB}">
                  <c15:layout/>
                </c:ext>
              </c:extLst>
            </c:dLbl>
            <c:dLbl>
              <c:idx val="3"/>
              <c:layout>
                <c:manualLayout>
                  <c:x val="-5.8619123193946519E-17"/>
                  <c:y val="-0.1391304601858651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762-42DE-AAAA-C2FD498CB298}"/>
                </c:ext>
                <c:ext xmlns:c15="http://schemas.microsoft.com/office/drawing/2012/chart" uri="{CE6537A1-D6FC-4f65-9D91-7224C49458BB}">
                  <c15:layout/>
                </c:ext>
              </c:extLst>
            </c:dLbl>
            <c:dLbl>
              <c:idx val="4"/>
              <c:layout>
                <c:manualLayout>
                  <c:x val="0"/>
                  <c:y val="-0.1808695982416246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762-42DE-AAAA-C2FD498CB298}"/>
                </c:ext>
                <c:ext xmlns:c15="http://schemas.microsoft.com/office/drawing/2012/chart" uri="{CE6537A1-D6FC-4f65-9D91-7224C49458BB}">
                  <c15:layout/>
                </c:ext>
              </c:extLst>
            </c:dLbl>
            <c:dLbl>
              <c:idx val="5"/>
              <c:layout>
                <c:manualLayout>
                  <c:x val="0"/>
                  <c:y val="-0.115942050154887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762-42DE-AAAA-C2FD498CB298}"/>
                </c:ext>
                <c:ext xmlns:c15="http://schemas.microsoft.com/office/drawing/2012/chart" uri="{CE6537A1-D6FC-4f65-9D91-7224C49458BB}">
                  <c15:layout/>
                </c:ext>
              </c:extLst>
            </c:dLbl>
            <c:dLbl>
              <c:idx val="6"/>
              <c:layout>
                <c:manualLayout>
                  <c:x val="0"/>
                  <c:y val="-0.1391304601858652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2762-42DE-AAAA-C2FD498CB29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グラフ!$B$7:$H$7</c:f>
              <c:strCache>
                <c:ptCount val="7"/>
                <c:pt idx="0">
                  <c:v>大阪</c:v>
                </c:pt>
                <c:pt idx="1">
                  <c:v>名古屋</c:v>
                </c:pt>
                <c:pt idx="2">
                  <c:v>神戸</c:v>
                </c:pt>
                <c:pt idx="3">
                  <c:v>京都</c:v>
                </c:pt>
                <c:pt idx="4">
                  <c:v>横浜</c:v>
                </c:pt>
                <c:pt idx="5">
                  <c:v>福岡</c:v>
                </c:pt>
                <c:pt idx="6">
                  <c:v>東京</c:v>
                </c:pt>
              </c:strCache>
            </c:strRef>
          </c:cat>
          <c:val>
            <c:numRef>
              <c:f>グラフ!$B$8:$H$8</c:f>
              <c:numCache>
                <c:formatCode>General</c:formatCode>
                <c:ptCount val="7"/>
                <c:pt idx="0">
                  <c:v>17</c:v>
                </c:pt>
                <c:pt idx="1">
                  <c:v>154</c:v>
                </c:pt>
                <c:pt idx="2">
                  <c:v>98</c:v>
                </c:pt>
                <c:pt idx="3">
                  <c:v>71</c:v>
                </c:pt>
                <c:pt idx="4">
                  <c:v>85</c:v>
                </c:pt>
                <c:pt idx="5">
                  <c:v>59</c:v>
                </c:pt>
                <c:pt idx="6">
                  <c:v>67</c:v>
                </c:pt>
              </c:numCache>
            </c:numRef>
          </c:val>
          <c:extLst xmlns:c16r2="http://schemas.microsoft.com/office/drawing/2015/06/chart">
            <c:ext xmlns:c16="http://schemas.microsoft.com/office/drawing/2014/chart" uri="{C3380CC4-5D6E-409C-BE32-E72D297353CC}">
              <c16:uniqueId val="{00000008-2762-42DE-AAAA-C2FD498CB298}"/>
            </c:ext>
          </c:extLst>
        </c:ser>
        <c:dLbls>
          <c:showLegendKey val="0"/>
          <c:showVal val="0"/>
          <c:showCatName val="0"/>
          <c:showSerName val="0"/>
          <c:showPercent val="0"/>
          <c:showBubbleSize val="0"/>
        </c:dLbls>
        <c:gapWidth val="60"/>
        <c:overlap val="100"/>
        <c:axId val="588664280"/>
        <c:axId val="588664672"/>
      </c:barChart>
      <c:catAx>
        <c:axId val="588664280"/>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588664672"/>
        <c:crosses val="autoZero"/>
        <c:auto val="1"/>
        <c:lblAlgn val="ctr"/>
        <c:lblOffset val="100"/>
        <c:noMultiLvlLbl val="0"/>
      </c:catAx>
      <c:valAx>
        <c:axId val="588664672"/>
        <c:scaling>
          <c:orientation val="minMax"/>
          <c:max val="160"/>
        </c:scaling>
        <c:delete val="1"/>
        <c:axPos val="l"/>
        <c:numFmt formatCode="General" sourceLinked="1"/>
        <c:majorTickMark val="out"/>
        <c:minorTickMark val="none"/>
        <c:tickLblPos val="nextTo"/>
        <c:crossAx val="588664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ja-JP" altLang="en-US" sz="1050" b="0" dirty="0">
                <a:solidFill>
                  <a:schemeClr val="tx1"/>
                </a:solidFill>
              </a:rPr>
              <a:t>［園児数構成比］</a:t>
            </a:r>
          </a:p>
        </c:rich>
      </c:tx>
      <c:layout>
        <c:manualLayout>
          <c:xMode val="edge"/>
          <c:yMode val="edge"/>
          <c:x val="1.6291939784468395E-2"/>
          <c:y val="2.1845934013444354E-2"/>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567927637669889"/>
          <c:y val="0.21427606535506863"/>
          <c:w val="0.83728891234307312"/>
          <c:h val="0.6623996877206777"/>
        </c:manualLayout>
      </c:layout>
      <c:barChart>
        <c:barDir val="col"/>
        <c:grouping val="percentStacked"/>
        <c:varyColors val="0"/>
        <c:ser>
          <c:idx val="0"/>
          <c:order val="0"/>
          <c:tx>
            <c:strRef>
              <c:f>Sheet1!$B$1</c:f>
              <c:strCache>
                <c:ptCount val="1"/>
                <c:pt idx="0">
                  <c:v>市立</c:v>
                </c:pt>
              </c:strCache>
            </c:strRef>
          </c:tx>
          <c:spPr>
            <a:solidFill>
              <a:srgbClr val="FFFF66"/>
            </a:solidFill>
            <a:ln>
              <a:solidFill>
                <a:schemeClr val="tx1"/>
              </a:solidFill>
            </a:ln>
            <a:effectLst/>
          </c:spPr>
          <c:invertIfNegative val="0"/>
          <c:dLbls>
            <c:dLbl>
              <c:idx val="0"/>
              <c:layout>
                <c:manualLayout>
                  <c:x val="0.17257862552309003"/>
                  <c:y val="-1.9124256070470032E-2"/>
                </c:manualLayout>
              </c:layout>
              <c:tx>
                <c:rich>
                  <a:bodyPr rot="0" spcFirstLastPara="1" vertOverflow="clip" horzOverflow="clip" vert="horz" wrap="square" lIns="38100" tIns="19050" rIns="38100" bIns="19050" anchor="ctr" anchorCtr="1">
                    <a:noAutofit/>
                  </a:bodyPr>
                  <a:lstStyle/>
                  <a:p>
                    <a:pPr>
                      <a:defRPr sz="1050" b="1" i="0" u="none" strike="noStrike" kern="1200" baseline="0">
                        <a:solidFill>
                          <a:schemeClr val="dk1">
                            <a:lumMod val="65000"/>
                            <a:lumOff val="35000"/>
                          </a:schemeClr>
                        </a:solidFill>
                        <a:latin typeface="+mn-lt"/>
                        <a:ea typeface="+mn-ea"/>
                        <a:cs typeface="+mn-cs"/>
                      </a:defRPr>
                    </a:pPr>
                    <a:fld id="{66D1F0DD-27EA-4BF0-9206-722966A4BC78}" type="VALUE">
                      <a:rPr lang="en-US" altLang="ja-JP" sz="1050" b="1" baseline="0" smtClean="0"/>
                      <a:pPr>
                        <a:defRPr sz="1050" b="1"/>
                      </a:pPr>
                      <a:t>[値]</a:t>
                    </a:fld>
                    <a:endParaRPr lang="ja-JP" altLang="en-US"/>
                  </a:p>
                </c:rich>
              </c:tx>
              <c:spPr>
                <a:solidFill>
                  <a:prstClr val="white"/>
                </a:solidFill>
                <a:ln w="9525">
                  <a:solidFill>
                    <a:prstClr val="black"/>
                  </a:solidFill>
                </a:ln>
                <a:effectLst/>
              </c:spPr>
              <c:txPr>
                <a:bodyPr rot="0" spcFirstLastPara="1" vertOverflow="clip" horzOverflow="clip" vert="horz" wrap="square" lIns="38100" tIns="19050" rIns="38100" bIns="19050" anchor="ctr" anchorCtr="1">
                  <a:noAutofit/>
                </a:bodyPr>
                <a:lstStyle/>
                <a:p>
                  <a:pPr>
                    <a:defRPr sz="1050" b="1" i="0" u="none" strike="noStrike" kern="1200" baseline="0">
                      <a:solidFill>
                        <a:schemeClr val="dk1">
                          <a:lumMod val="65000"/>
                          <a:lumOff val="35000"/>
                        </a:schemeClr>
                      </a:solidFill>
                      <a:latin typeface="+mn-lt"/>
                      <a:ea typeface="+mn-ea"/>
                      <a:cs typeface="+mn-cs"/>
                    </a:defRPr>
                  </a:pPr>
                  <a:endParaRPr lang="ja-JP"/>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F258-454D-B8AD-AAA465E89CA2}"/>
                </c:ext>
                <c:ext xmlns:c15="http://schemas.microsoft.com/office/drawing/2012/chart" uri="{CE6537A1-D6FC-4f65-9D91-7224C49458BB}">
                  <c15:spPr xmlns:c15="http://schemas.microsoft.com/office/drawing/2012/chart">
                    <a:prstGeom prst="wedgeRectCallout">
                      <a:avLst/>
                    </a:prstGeom>
                    <a:noFill/>
                    <a:ln>
                      <a:noFill/>
                    </a:ln>
                  </c15:spPr>
                  <c15:layout>
                    <c:manualLayout>
                      <c:w val="0.12498611265414954"/>
                      <c:h val="0.12778068777448129"/>
                    </c:manualLayout>
                  </c15:layout>
                  <c15:dlblFieldTable/>
                  <c15:showDataLabelsRange val="0"/>
                </c:ext>
              </c:extLst>
            </c:dLbl>
            <c:dLbl>
              <c:idx val="1"/>
              <c:layout>
                <c:manualLayout>
                  <c:x val="0.17515368662741165"/>
                  <c:y val="-2.6183885536899581E-2"/>
                </c:manualLayout>
              </c:layout>
              <c:tx>
                <c:rich>
                  <a:bodyPr rot="0" spcFirstLastPara="1" vertOverflow="clip" horzOverflow="clip" vert="horz" wrap="square" lIns="38100" tIns="19050" rIns="38100" bIns="19050" anchor="ctr" anchorCtr="1">
                    <a:noAutofit/>
                  </a:bodyPr>
                  <a:lstStyle/>
                  <a:p>
                    <a:pPr>
                      <a:defRPr sz="1050" b="0" i="0" u="none" strike="noStrike" kern="1200" baseline="0">
                        <a:solidFill>
                          <a:schemeClr val="dk1">
                            <a:lumMod val="65000"/>
                            <a:lumOff val="35000"/>
                          </a:schemeClr>
                        </a:solidFill>
                        <a:latin typeface="+mn-lt"/>
                        <a:ea typeface="+mn-ea"/>
                        <a:cs typeface="+mn-cs"/>
                      </a:defRPr>
                    </a:pPr>
                    <a:fld id="{262325D9-A386-4A50-BE45-B2F45C1FC173}" type="VALUE">
                      <a:rPr lang="en-US" altLang="ja-JP" b="1" baseline="0" smtClean="0"/>
                      <a:pPr>
                        <a:defRPr sz="1050"/>
                      </a:pPr>
                      <a:t>[値]</a:t>
                    </a:fld>
                    <a:endParaRPr lang="ja-JP" altLang="en-US"/>
                  </a:p>
                </c:rich>
              </c:tx>
              <c:spPr>
                <a:solidFill>
                  <a:prstClr val="white"/>
                </a:solidFill>
                <a:ln w="9525">
                  <a:solidFill>
                    <a:prstClr val="black"/>
                  </a:solidFill>
                </a:ln>
                <a:effectLst/>
              </c:spPr>
              <c:txPr>
                <a:bodyPr rot="0" spcFirstLastPara="1" vertOverflow="clip" horzOverflow="clip" vert="horz" wrap="square" lIns="38100" tIns="19050" rIns="38100" bIns="19050" anchor="ctr" anchorCtr="1">
                  <a:noAutofit/>
                </a:bodyPr>
                <a:lstStyle/>
                <a:p>
                  <a:pPr>
                    <a:defRPr sz="105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F258-454D-B8AD-AAA465E89CA2}"/>
                </c:ext>
                <c:ext xmlns:c15="http://schemas.microsoft.com/office/drawing/2012/chart" uri="{CE6537A1-D6FC-4f65-9D91-7224C49458BB}">
                  <c15:spPr xmlns:c15="http://schemas.microsoft.com/office/drawing/2012/chart">
                    <a:prstGeom prst="wedgeRectCallout">
                      <a:avLst/>
                    </a:prstGeom>
                    <a:noFill/>
                    <a:ln>
                      <a:noFill/>
                    </a:ln>
                  </c15:spPr>
                  <c15:layout>
                    <c:manualLayout>
                      <c:w val="0.12498611265414954"/>
                      <c:h val="0.12778068777448129"/>
                    </c:manualLayout>
                  </c15:layout>
                  <c15:dlblFieldTable/>
                  <c15:showDataLabelsRange val="0"/>
                </c:ext>
              </c:extLst>
            </c:dLbl>
            <c:spPr>
              <a:solidFill>
                <a:prstClr val="white"/>
              </a:solidFill>
              <a:ln>
                <a:solidFill>
                  <a:prstClr val="black"/>
                </a:solidFill>
              </a:ln>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2013年度</c:v>
                </c:pt>
                <c:pt idx="1">
                  <c:v>2017年度</c:v>
                </c:pt>
              </c:strCache>
            </c:strRef>
          </c:cat>
          <c:val>
            <c:numRef>
              <c:f>Sheet1!$B$2:$B$3</c:f>
              <c:numCache>
                <c:formatCode>0.0%</c:formatCode>
                <c:ptCount val="2"/>
                <c:pt idx="0">
                  <c:v>0.17399999999999999</c:v>
                </c:pt>
                <c:pt idx="1">
                  <c:v>0.156</c:v>
                </c:pt>
              </c:numCache>
            </c:numRef>
          </c:val>
          <c:extLst xmlns:c16r2="http://schemas.microsoft.com/office/drawing/2015/06/chart">
            <c:ext xmlns:c16="http://schemas.microsoft.com/office/drawing/2014/chart" uri="{C3380CC4-5D6E-409C-BE32-E72D297353CC}">
              <c16:uniqueId val="{00000002-F258-454D-B8AD-AAA465E89CA2}"/>
            </c:ext>
          </c:extLst>
        </c:ser>
        <c:ser>
          <c:idx val="1"/>
          <c:order val="1"/>
          <c:tx>
            <c:strRef>
              <c:f>Sheet1!$C$1</c:f>
              <c:strCache>
                <c:ptCount val="1"/>
                <c:pt idx="0">
                  <c:v>私立</c:v>
                </c:pt>
              </c:strCache>
            </c:strRef>
          </c:tx>
          <c:spPr>
            <a:solidFill>
              <a:schemeClr val="accent2"/>
            </a:solidFill>
            <a:ln w="3175">
              <a:solidFill>
                <a:schemeClr val="tx1">
                  <a:alpha val="96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2013年度</c:v>
                </c:pt>
                <c:pt idx="1">
                  <c:v>2017年度</c:v>
                </c:pt>
              </c:strCache>
            </c:strRef>
          </c:cat>
          <c:val>
            <c:numRef>
              <c:f>Sheet1!$C$2:$C$3</c:f>
              <c:numCache>
                <c:formatCode>0.0%</c:formatCode>
                <c:ptCount val="2"/>
                <c:pt idx="0">
                  <c:v>0.82099999999999995</c:v>
                </c:pt>
                <c:pt idx="1">
                  <c:v>0.83899999999999997</c:v>
                </c:pt>
              </c:numCache>
            </c:numRef>
          </c:val>
          <c:extLst xmlns:c16r2="http://schemas.microsoft.com/office/drawing/2015/06/chart">
            <c:ext xmlns:c16="http://schemas.microsoft.com/office/drawing/2014/chart" uri="{C3380CC4-5D6E-409C-BE32-E72D297353CC}">
              <c16:uniqueId val="{00000003-F258-454D-B8AD-AAA465E89CA2}"/>
            </c:ext>
          </c:extLst>
        </c:ser>
        <c:ser>
          <c:idx val="2"/>
          <c:order val="2"/>
          <c:tx>
            <c:strRef>
              <c:f>Sheet1!$D$1</c:f>
              <c:strCache>
                <c:ptCount val="1"/>
                <c:pt idx="0">
                  <c:v>国立</c:v>
                </c:pt>
              </c:strCache>
            </c:strRef>
          </c:tx>
          <c:spPr>
            <a:solidFill>
              <a:schemeClr val="accent3"/>
            </a:solidFill>
            <a:ln>
              <a:solidFill>
                <a:schemeClr val="tx1"/>
              </a:solidFill>
            </a:ln>
            <a:effectLst/>
          </c:spPr>
          <c:invertIfNegative val="0"/>
          <c:dLbls>
            <c:dLbl>
              <c:idx val="0"/>
              <c:layout>
                <c:manualLayout>
                  <c:x val="0.11266223299346002"/>
                  <c:y val="-5.9157926510017736E-2"/>
                </c:manualLayout>
              </c:layout>
              <c:showLegendKey val="1"/>
              <c:showVal val="1"/>
              <c:showCatName val="0"/>
              <c:showSerName val="0"/>
              <c:showPercent val="0"/>
              <c:showBubbleSize val="0"/>
              <c:extLst xmlns:c16r2="http://schemas.microsoft.com/office/drawing/2015/06/chart">
                <c:ext xmlns:c16="http://schemas.microsoft.com/office/drawing/2014/chart" uri="{C3380CC4-5D6E-409C-BE32-E72D297353CC}">
                  <c16:uniqueId val="{00000004-F258-454D-B8AD-AAA465E89CA2}"/>
                </c:ext>
                <c:ext xmlns:c15="http://schemas.microsoft.com/office/drawing/2012/chart" uri="{CE6537A1-D6FC-4f65-9D91-7224C49458BB}">
                  <c15:layout/>
                </c:ext>
              </c:extLst>
            </c:dLbl>
            <c:dLbl>
              <c:idx val="1"/>
              <c:layout>
                <c:manualLayout>
                  <c:x val="0.11854135080735738"/>
                  <c:y val="-4.732634120801419E-2"/>
                </c:manualLayout>
              </c:layout>
              <c:showLegendKey val="1"/>
              <c:showVal val="1"/>
              <c:showCatName val="0"/>
              <c:showSerName val="0"/>
              <c:showPercent val="0"/>
              <c:showBubbleSize val="0"/>
              <c:extLst xmlns:c16r2="http://schemas.microsoft.com/office/drawing/2015/06/chart">
                <c:ext xmlns:c16="http://schemas.microsoft.com/office/drawing/2014/chart" uri="{C3380CC4-5D6E-409C-BE32-E72D297353CC}">
                  <c16:uniqueId val="{00000005-F258-454D-B8AD-AAA465E89CA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1"/>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2013年度</c:v>
                </c:pt>
                <c:pt idx="1">
                  <c:v>2017年度</c:v>
                </c:pt>
              </c:strCache>
            </c:strRef>
          </c:cat>
          <c:val>
            <c:numRef>
              <c:f>Sheet1!$D$2:$D$3</c:f>
              <c:numCache>
                <c:formatCode>0.0%</c:formatCode>
                <c:ptCount val="2"/>
                <c:pt idx="0">
                  <c:v>5.0000000000000001E-3</c:v>
                </c:pt>
                <c:pt idx="1">
                  <c:v>5.0000000000000001E-3</c:v>
                </c:pt>
              </c:numCache>
            </c:numRef>
          </c:val>
          <c:extLst xmlns:c16r2="http://schemas.microsoft.com/office/drawing/2015/06/chart">
            <c:ext xmlns:c16="http://schemas.microsoft.com/office/drawing/2014/chart" uri="{C3380CC4-5D6E-409C-BE32-E72D297353CC}">
              <c16:uniqueId val="{00000006-F258-454D-B8AD-AAA465E89CA2}"/>
            </c:ext>
          </c:extLst>
        </c:ser>
        <c:dLbls>
          <c:showLegendKey val="0"/>
          <c:showVal val="0"/>
          <c:showCatName val="0"/>
          <c:showSerName val="0"/>
          <c:showPercent val="0"/>
          <c:showBubbleSize val="0"/>
        </c:dLbls>
        <c:gapWidth val="200"/>
        <c:overlap val="100"/>
        <c:axId val="582833080"/>
        <c:axId val="582833472"/>
      </c:barChart>
      <c:catAx>
        <c:axId val="5828330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82833472"/>
        <c:crosses val="autoZero"/>
        <c:auto val="1"/>
        <c:lblAlgn val="ctr"/>
        <c:lblOffset val="100"/>
        <c:noMultiLvlLbl val="0"/>
      </c:catAx>
      <c:valAx>
        <c:axId val="582833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82833080"/>
        <c:crosses val="autoZero"/>
        <c:crossBetween val="between"/>
      </c:valAx>
      <c:spPr>
        <a:noFill/>
        <a:ln>
          <a:noFill/>
        </a:ln>
        <a:effectLst/>
      </c:spPr>
    </c:plotArea>
    <c:legend>
      <c:legendPos val="b"/>
      <c:layout>
        <c:manualLayout>
          <c:xMode val="edge"/>
          <c:yMode val="edge"/>
          <c:x val="0.67208412028293152"/>
          <c:y val="1.7075213480926926E-2"/>
          <c:w val="0.31472102269052643"/>
          <c:h val="9.982969970132235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04777771971924E-2"/>
          <c:y val="3.365465458086344E-2"/>
          <c:w val="0.92497960135213897"/>
          <c:h val="0.82319574192733969"/>
        </c:manualLayout>
      </c:layout>
      <c:barChart>
        <c:barDir val="col"/>
        <c:grouping val="stacked"/>
        <c:varyColors val="0"/>
        <c:ser>
          <c:idx val="0"/>
          <c:order val="0"/>
          <c:tx>
            <c:strRef>
              <c:f>Sheet1!$B$12</c:f>
              <c:strCache>
                <c:ptCount val="1"/>
                <c:pt idx="0">
                  <c:v>収集輸送部門（技能職員）</c:v>
                </c:pt>
              </c:strCache>
            </c:strRef>
          </c:tx>
          <c:spPr>
            <a:pattFill prst="pct25">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sng"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Sheet1!$C$11:$P$11</c:f>
              <c:strCache>
                <c:ptCount val="14"/>
                <c:pt idx="0">
                  <c:v>2004年度</c:v>
                </c:pt>
                <c:pt idx="1">
                  <c:v>2005年度</c:v>
                </c:pt>
                <c:pt idx="2">
                  <c:v>2006年度</c:v>
                </c:pt>
                <c:pt idx="3">
                  <c:v>2007年度</c:v>
                </c:pt>
                <c:pt idx="4">
                  <c:v>2008年度</c:v>
                </c:pt>
                <c:pt idx="5">
                  <c:v>2009年度</c:v>
                </c:pt>
                <c:pt idx="6">
                  <c:v>2010年度</c:v>
                </c:pt>
                <c:pt idx="7">
                  <c:v>2011年度</c:v>
                </c:pt>
                <c:pt idx="8">
                  <c:v>2012年度</c:v>
                </c:pt>
                <c:pt idx="9">
                  <c:v>2013年度</c:v>
                </c:pt>
                <c:pt idx="10">
                  <c:v>2014年度</c:v>
                </c:pt>
                <c:pt idx="11">
                  <c:v>2015年度</c:v>
                </c:pt>
                <c:pt idx="12">
                  <c:v>2016年度</c:v>
                </c:pt>
                <c:pt idx="13">
                  <c:v>2017年度</c:v>
                </c:pt>
              </c:strCache>
            </c:strRef>
          </c:cat>
          <c:val>
            <c:numRef>
              <c:f>Sheet1!$C$12:$P$12</c:f>
              <c:numCache>
                <c:formatCode>General</c:formatCode>
                <c:ptCount val="14"/>
                <c:pt idx="0">
                  <c:v>2517</c:v>
                </c:pt>
                <c:pt idx="1">
                  <c:v>2483</c:v>
                </c:pt>
                <c:pt idx="2">
                  <c:v>2439</c:v>
                </c:pt>
                <c:pt idx="3">
                  <c:v>2346</c:v>
                </c:pt>
                <c:pt idx="4">
                  <c:v>2291</c:v>
                </c:pt>
                <c:pt idx="5">
                  <c:v>2205</c:v>
                </c:pt>
                <c:pt idx="6">
                  <c:v>2113</c:v>
                </c:pt>
                <c:pt idx="7">
                  <c:v>2034</c:v>
                </c:pt>
                <c:pt idx="8">
                  <c:v>1996</c:v>
                </c:pt>
                <c:pt idx="9">
                  <c:v>1860</c:v>
                </c:pt>
                <c:pt idx="10">
                  <c:v>1808</c:v>
                </c:pt>
                <c:pt idx="11">
                  <c:v>1771</c:v>
                </c:pt>
                <c:pt idx="12">
                  <c:v>1710</c:v>
                </c:pt>
                <c:pt idx="13">
                  <c:v>1657</c:v>
                </c:pt>
              </c:numCache>
            </c:numRef>
          </c:val>
          <c:extLst xmlns:c16r2="http://schemas.microsoft.com/office/drawing/2015/06/chart">
            <c:ext xmlns:c16="http://schemas.microsoft.com/office/drawing/2014/chart" uri="{C3380CC4-5D6E-409C-BE32-E72D297353CC}">
              <c16:uniqueId val="{00000000-8392-4436-94B6-E04A1966BDC2}"/>
            </c:ext>
          </c:extLst>
        </c:ser>
        <c:ser>
          <c:idx val="1"/>
          <c:order val="1"/>
          <c:tx>
            <c:strRef>
              <c:f>Sheet1!$B$13</c:f>
              <c:strCache>
                <c:ptCount val="1"/>
                <c:pt idx="0">
                  <c:v>焼却部門（技能職員）</c:v>
                </c:pt>
              </c:strCache>
            </c:strRef>
          </c:tx>
          <c:spPr>
            <a:pattFill prst="ltHorz">
              <a:fgClr>
                <a:schemeClr val="accent1"/>
              </a:fgClr>
              <a:bgClr>
                <a:schemeClr val="bg1"/>
              </a:bgClr>
            </a:pattFill>
            <a:ln>
              <a:solidFill>
                <a:schemeClr val="tx1"/>
              </a:solidFill>
            </a:ln>
            <a:effectLst/>
          </c:spPr>
          <c:invertIfNegative val="0"/>
          <c:dPt>
            <c:idx val="11"/>
            <c:invertIfNegative val="0"/>
            <c:bubble3D val="0"/>
            <c:spPr>
              <a:pattFill prst="dkVert">
                <a:fgClr>
                  <a:schemeClr val="accent1"/>
                </a:fgClr>
                <a:bgClr>
                  <a:schemeClr val="bg1"/>
                </a:bgClr>
              </a:pattFill>
              <a:ln>
                <a:solidFill>
                  <a:schemeClr val="tx1"/>
                </a:solidFill>
              </a:ln>
              <a:effectLst/>
            </c:spPr>
            <c:extLst xmlns:c16r2="http://schemas.microsoft.com/office/drawing/2015/06/chart">
              <c:ext xmlns:c16="http://schemas.microsoft.com/office/drawing/2014/chart" uri="{C3380CC4-5D6E-409C-BE32-E72D297353CC}">
                <c16:uniqueId val="{00000002-8392-4436-94B6-E04A1966BDC2}"/>
              </c:ext>
            </c:extLst>
          </c:dPt>
          <c:dPt>
            <c:idx val="12"/>
            <c:invertIfNegative val="0"/>
            <c:bubble3D val="0"/>
            <c:spPr>
              <a:pattFill prst="dkVert">
                <a:fgClr>
                  <a:schemeClr val="accent1"/>
                </a:fgClr>
                <a:bgClr>
                  <a:schemeClr val="bg1"/>
                </a:bgClr>
              </a:pattFill>
              <a:ln>
                <a:solidFill>
                  <a:schemeClr val="tx1"/>
                </a:solidFill>
              </a:ln>
              <a:effectLst/>
            </c:spPr>
            <c:extLst xmlns:c16r2="http://schemas.microsoft.com/office/drawing/2015/06/chart">
              <c:ext xmlns:c16="http://schemas.microsoft.com/office/drawing/2014/chart" uri="{C3380CC4-5D6E-409C-BE32-E72D297353CC}">
                <c16:uniqueId val="{00000004-8392-4436-94B6-E04A1966BDC2}"/>
              </c:ext>
            </c:extLst>
          </c:dPt>
          <c:dPt>
            <c:idx val="13"/>
            <c:invertIfNegative val="0"/>
            <c:bubble3D val="0"/>
            <c:spPr>
              <a:pattFill prst="dkVert">
                <a:fgClr>
                  <a:schemeClr val="accent1"/>
                </a:fgClr>
                <a:bgClr>
                  <a:schemeClr val="bg1"/>
                </a:bgClr>
              </a:pattFill>
              <a:ln>
                <a:solidFill>
                  <a:schemeClr val="tx1"/>
                </a:solidFill>
              </a:ln>
              <a:effectLst/>
            </c:spPr>
            <c:extLst xmlns:c16r2="http://schemas.microsoft.com/office/drawing/2015/06/chart">
              <c:ext xmlns:c16="http://schemas.microsoft.com/office/drawing/2014/chart" uri="{C3380CC4-5D6E-409C-BE32-E72D297353CC}">
                <c16:uniqueId val="{00000006-8392-4436-94B6-E04A1966BDC2}"/>
              </c:ext>
            </c:extLst>
          </c:dPt>
          <c:dLbls>
            <c:spPr>
              <a:noFill/>
              <a:ln>
                <a:noFill/>
              </a:ln>
              <a:effectLst/>
            </c:spPr>
            <c:txPr>
              <a:bodyPr rot="0" spcFirstLastPara="1" vertOverflow="ellipsis" vert="horz" wrap="square" lIns="38100" tIns="19050" rIns="38100" bIns="19050" anchor="ctr" anchorCtr="1">
                <a:spAutoFit/>
              </a:bodyPr>
              <a:lstStyle/>
              <a:p>
                <a:pPr>
                  <a:defRPr sz="900" b="1" i="0" u="sng"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Sheet1!$C$11:$P$11</c:f>
              <c:strCache>
                <c:ptCount val="14"/>
                <c:pt idx="0">
                  <c:v>2004年度</c:v>
                </c:pt>
                <c:pt idx="1">
                  <c:v>2005年度</c:v>
                </c:pt>
                <c:pt idx="2">
                  <c:v>2006年度</c:v>
                </c:pt>
                <c:pt idx="3">
                  <c:v>2007年度</c:v>
                </c:pt>
                <c:pt idx="4">
                  <c:v>2008年度</c:v>
                </c:pt>
                <c:pt idx="5">
                  <c:v>2009年度</c:v>
                </c:pt>
                <c:pt idx="6">
                  <c:v>2010年度</c:v>
                </c:pt>
                <c:pt idx="7">
                  <c:v>2011年度</c:v>
                </c:pt>
                <c:pt idx="8">
                  <c:v>2012年度</c:v>
                </c:pt>
                <c:pt idx="9">
                  <c:v>2013年度</c:v>
                </c:pt>
                <c:pt idx="10">
                  <c:v>2014年度</c:v>
                </c:pt>
                <c:pt idx="11">
                  <c:v>2015年度</c:v>
                </c:pt>
                <c:pt idx="12">
                  <c:v>2016年度</c:v>
                </c:pt>
                <c:pt idx="13">
                  <c:v>2017年度</c:v>
                </c:pt>
              </c:strCache>
            </c:strRef>
          </c:cat>
          <c:val>
            <c:numRef>
              <c:f>Sheet1!$C$13:$P$13</c:f>
              <c:numCache>
                <c:formatCode>General</c:formatCode>
                <c:ptCount val="14"/>
                <c:pt idx="0">
                  <c:v>742</c:v>
                </c:pt>
                <c:pt idx="1">
                  <c:v>719</c:v>
                </c:pt>
                <c:pt idx="2">
                  <c:v>691</c:v>
                </c:pt>
                <c:pt idx="3">
                  <c:v>648</c:v>
                </c:pt>
                <c:pt idx="4">
                  <c:v>639</c:v>
                </c:pt>
                <c:pt idx="5">
                  <c:v>586</c:v>
                </c:pt>
                <c:pt idx="6">
                  <c:v>560</c:v>
                </c:pt>
                <c:pt idx="7">
                  <c:v>550</c:v>
                </c:pt>
                <c:pt idx="8">
                  <c:v>542</c:v>
                </c:pt>
                <c:pt idx="9">
                  <c:v>498</c:v>
                </c:pt>
                <c:pt idx="10">
                  <c:v>456</c:v>
                </c:pt>
                <c:pt idx="11">
                  <c:v>435</c:v>
                </c:pt>
                <c:pt idx="12">
                  <c:v>406</c:v>
                </c:pt>
                <c:pt idx="13">
                  <c:v>399</c:v>
                </c:pt>
              </c:numCache>
            </c:numRef>
          </c:val>
          <c:extLst xmlns:c16r2="http://schemas.microsoft.com/office/drawing/2015/06/chart">
            <c:ext xmlns:c16="http://schemas.microsoft.com/office/drawing/2014/chart" uri="{C3380CC4-5D6E-409C-BE32-E72D297353CC}">
              <c16:uniqueId val="{00000007-8392-4436-94B6-E04A1966BDC2}"/>
            </c:ext>
          </c:extLst>
        </c:ser>
        <c:dLbls>
          <c:showLegendKey val="0"/>
          <c:showVal val="0"/>
          <c:showCatName val="0"/>
          <c:showSerName val="0"/>
          <c:showPercent val="0"/>
          <c:showBubbleSize val="0"/>
        </c:dLbls>
        <c:gapWidth val="150"/>
        <c:overlap val="100"/>
        <c:axId val="316134784"/>
        <c:axId val="316137528"/>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Sheet1!$B$14</c15:sqref>
                        </c15:formulaRef>
                      </c:ext>
                    </c:extLst>
                    <c:strCache>
                      <c:ptCount val="1"/>
                      <c:pt idx="0">
                        <c:v>管理部門（行政職員等）</c:v>
                      </c:pt>
                    </c:strCache>
                  </c:strRef>
                </c:tx>
                <c:spPr>
                  <a:no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sng"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r2="http://schemas.microsoft.com/office/drawing/2015/06/chart">
                      <c:ext uri="{02D57815-91ED-43cb-92C2-25804820EDAC}">
                        <c15:formulaRef>
                          <c15:sqref>Sheet1!$C$11:$P$11</c15:sqref>
                        </c15:formulaRef>
                      </c:ext>
                    </c:extLst>
                    <c:strCache>
                      <c:ptCount val="14"/>
                      <c:pt idx="0">
                        <c:v>2004年度</c:v>
                      </c:pt>
                      <c:pt idx="1">
                        <c:v>2005年度</c:v>
                      </c:pt>
                      <c:pt idx="2">
                        <c:v>2006年度</c:v>
                      </c:pt>
                      <c:pt idx="3">
                        <c:v>2007年度</c:v>
                      </c:pt>
                      <c:pt idx="4">
                        <c:v>2008年度</c:v>
                      </c:pt>
                      <c:pt idx="5">
                        <c:v>2009年度</c:v>
                      </c:pt>
                      <c:pt idx="6">
                        <c:v>2010年度</c:v>
                      </c:pt>
                      <c:pt idx="7">
                        <c:v>2011年度</c:v>
                      </c:pt>
                      <c:pt idx="8">
                        <c:v>2012年度</c:v>
                      </c:pt>
                      <c:pt idx="9">
                        <c:v>2013年度</c:v>
                      </c:pt>
                      <c:pt idx="10">
                        <c:v>2014年度</c:v>
                      </c:pt>
                      <c:pt idx="11">
                        <c:v>2015年度</c:v>
                      </c:pt>
                      <c:pt idx="12">
                        <c:v>2016年度</c:v>
                      </c:pt>
                      <c:pt idx="13">
                        <c:v>2017年度</c:v>
                      </c:pt>
                    </c:strCache>
                  </c:strRef>
                </c:cat>
                <c:val>
                  <c:numRef>
                    <c:extLst xmlns:c16r2="http://schemas.microsoft.com/office/drawing/2015/06/chart">
                      <c:ext uri="{02D57815-91ED-43cb-92C2-25804820EDAC}">
                        <c15:formulaRef>
                          <c15:sqref>Sheet1!$C$14:$P$14</c15:sqref>
                        </c15:formulaRef>
                      </c:ext>
                    </c:extLst>
                    <c:numCache>
                      <c:formatCode>General</c:formatCode>
                      <c:ptCount val="14"/>
                      <c:pt idx="0">
                        <c:v>158</c:v>
                      </c:pt>
                      <c:pt idx="1">
                        <c:v>150</c:v>
                      </c:pt>
                      <c:pt idx="2">
                        <c:v>157</c:v>
                      </c:pt>
                      <c:pt idx="3">
                        <c:v>149</c:v>
                      </c:pt>
                      <c:pt idx="4">
                        <c:v>145</c:v>
                      </c:pt>
                      <c:pt idx="5">
                        <c:v>146</c:v>
                      </c:pt>
                      <c:pt idx="6">
                        <c:v>141</c:v>
                      </c:pt>
                      <c:pt idx="7">
                        <c:v>141</c:v>
                      </c:pt>
                      <c:pt idx="8">
                        <c:v>133</c:v>
                      </c:pt>
                      <c:pt idx="9">
                        <c:v>144</c:v>
                      </c:pt>
                      <c:pt idx="10">
                        <c:v>154</c:v>
                      </c:pt>
                      <c:pt idx="11">
                        <c:v>171</c:v>
                      </c:pt>
                      <c:pt idx="12">
                        <c:v>170</c:v>
                      </c:pt>
                      <c:pt idx="13">
                        <c:v>168</c:v>
                      </c:pt>
                    </c:numCache>
                  </c:numRef>
                </c:val>
                <c:extLst xmlns:c16r2="http://schemas.microsoft.com/office/drawing/2015/06/chart">
                  <c:ext xmlns:c16="http://schemas.microsoft.com/office/drawing/2014/chart" uri="{C3380CC4-5D6E-409C-BE32-E72D297353CC}">
                    <c16:uniqueId val="{00000008-8392-4436-94B6-E04A1966BDC2}"/>
                  </c:ext>
                </c:extLst>
              </c15:ser>
            </c15:filteredBarSeries>
          </c:ext>
        </c:extLst>
      </c:barChart>
      <c:catAx>
        <c:axId val="316134784"/>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alpha val="94000"/>
                  </a:schemeClr>
                </a:solidFill>
                <a:latin typeface="+mn-ea"/>
                <a:ea typeface="+mn-ea"/>
                <a:cs typeface="+mn-cs"/>
              </a:defRPr>
            </a:pPr>
            <a:endParaRPr lang="ja-JP"/>
          </a:p>
        </c:txPr>
        <c:crossAx val="316137528"/>
        <c:crosses val="autoZero"/>
        <c:auto val="1"/>
        <c:lblAlgn val="ctr"/>
        <c:lblOffset val="100"/>
        <c:noMultiLvlLbl val="0"/>
      </c:catAx>
      <c:valAx>
        <c:axId val="316137528"/>
        <c:scaling>
          <c:orientation val="minMax"/>
          <c:max val="35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16134784"/>
        <c:crosses val="autoZero"/>
        <c:crossBetween val="between"/>
        <c:majorUnit val="500"/>
      </c:valAx>
      <c:spPr>
        <a:noFill/>
        <a:ln>
          <a:noFill/>
        </a:ln>
        <a:effectLst/>
      </c:spPr>
    </c:plotArea>
    <c:legend>
      <c:legendPos val="b"/>
      <c:legendEntry>
        <c:idx val="0"/>
        <c:txPr>
          <a:bodyPr rot="0" spcFirstLastPara="1" vertOverflow="ellipsis" vert="horz" wrap="square" anchor="ctr" anchorCtr="1"/>
          <a:lstStyle/>
          <a:p>
            <a:pPr>
              <a:defRPr sz="900" b="1"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Entry>
      <c:legendEntry>
        <c:idx val="1"/>
        <c:txPr>
          <a:bodyPr rot="0" spcFirstLastPara="1" vertOverflow="ellipsis" vert="horz" wrap="square" anchor="ctr" anchorCtr="1"/>
          <a:lstStyle/>
          <a:p>
            <a:pPr>
              <a:defRPr sz="900" b="1"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Entry>
      <c:layout>
        <c:manualLayout>
          <c:xMode val="edge"/>
          <c:yMode val="edge"/>
          <c:x val="0.35935662321044787"/>
          <c:y val="4.3602000856347779E-2"/>
          <c:w val="0.59198977891345406"/>
          <c:h val="3.8140053165869756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1543627017019E-2"/>
          <c:y val="3.7100439946949289E-2"/>
          <c:w val="0.96356923924252702"/>
          <c:h val="0.92579912010610144"/>
        </c:manualLayout>
      </c:layout>
      <c:barChart>
        <c:barDir val="col"/>
        <c:grouping val="stacked"/>
        <c:varyColors val="0"/>
        <c:ser>
          <c:idx val="0"/>
          <c:order val="0"/>
          <c:spPr>
            <a:pattFill prst="pct5">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 (2)'!$I$4:$I$15</c:f>
              <c:strCache>
                <c:ptCount val="12"/>
                <c:pt idx="0">
                  <c:v>2002年度</c:v>
                </c:pt>
                <c:pt idx="1">
                  <c:v>2008年度</c:v>
                </c:pt>
                <c:pt idx="2">
                  <c:v>2016年度</c:v>
                </c:pt>
                <c:pt idx="4">
                  <c:v>8市平均</c:v>
                </c:pt>
                <c:pt idx="5">
                  <c:v>札幌市</c:v>
                </c:pt>
                <c:pt idx="6">
                  <c:v>仙台市</c:v>
                </c:pt>
                <c:pt idx="7">
                  <c:v>川崎市</c:v>
                </c:pt>
                <c:pt idx="8">
                  <c:v>横浜市</c:v>
                </c:pt>
                <c:pt idx="9">
                  <c:v>名古屋市</c:v>
                </c:pt>
                <c:pt idx="10">
                  <c:v>京都市</c:v>
                </c:pt>
                <c:pt idx="11">
                  <c:v>福岡市</c:v>
                </c:pt>
              </c:strCache>
            </c:strRef>
          </c:cat>
          <c:val>
            <c:numRef>
              <c:f>'Sheet1 (2)'!$J$4:$J$15</c:f>
              <c:numCache>
                <c:formatCode>General</c:formatCode>
                <c:ptCount val="12"/>
                <c:pt idx="0">
                  <c:v>34.6</c:v>
                </c:pt>
                <c:pt idx="1">
                  <c:v>24.1</c:v>
                </c:pt>
                <c:pt idx="2">
                  <c:v>21.5</c:v>
                </c:pt>
                <c:pt idx="4" formatCode="#,##0.0;&quot;▲ &quot;#,##0.0">
                  <c:v>24.8</c:v>
                </c:pt>
                <c:pt idx="5" formatCode="#,##0.0;&quot;▲ &quot;#,##0.0">
                  <c:v>21.5</c:v>
                </c:pt>
                <c:pt idx="6" formatCode="#,##0.0;&quot;▲ &quot;#,##0.0">
                  <c:v>12.1</c:v>
                </c:pt>
                <c:pt idx="7" formatCode="#,##0.0;&quot;▲ &quot;#,##0.0">
                  <c:v>23.4</c:v>
                </c:pt>
                <c:pt idx="8" formatCode="#,##0.0;&quot;▲ &quot;#,##0.0">
                  <c:v>26.8</c:v>
                </c:pt>
                <c:pt idx="9" formatCode="#,##0.0;&quot;▲ &quot;#,##0.0">
                  <c:v>29.8</c:v>
                </c:pt>
                <c:pt idx="10" formatCode="#,##0.0;&quot;▲ &quot;#,##0.0">
                  <c:v>36.1</c:v>
                </c:pt>
                <c:pt idx="11" formatCode="#,##0.0;&quot;▲ &quot;#,##0.0">
                  <c:v>27</c:v>
                </c:pt>
              </c:numCache>
            </c:numRef>
          </c:val>
          <c:extLst xmlns:c16r2="http://schemas.microsoft.com/office/drawing/2015/06/chart">
            <c:ext xmlns:c16="http://schemas.microsoft.com/office/drawing/2014/chart" uri="{C3380CC4-5D6E-409C-BE32-E72D297353CC}">
              <c16:uniqueId val="{00000000-A8FF-4841-98E2-3A9FEE71C55B}"/>
            </c:ext>
          </c:extLst>
        </c:ser>
        <c:ser>
          <c:idx val="1"/>
          <c:order val="1"/>
          <c:spPr>
            <a:pattFill prst="ltHorz">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 (2)'!$I$4:$I$15</c:f>
              <c:strCache>
                <c:ptCount val="12"/>
                <c:pt idx="0">
                  <c:v>2002年度</c:v>
                </c:pt>
                <c:pt idx="1">
                  <c:v>2008年度</c:v>
                </c:pt>
                <c:pt idx="2">
                  <c:v>2016年度</c:v>
                </c:pt>
                <c:pt idx="4">
                  <c:v>8市平均</c:v>
                </c:pt>
                <c:pt idx="5">
                  <c:v>札幌市</c:v>
                </c:pt>
                <c:pt idx="6">
                  <c:v>仙台市</c:v>
                </c:pt>
                <c:pt idx="7">
                  <c:v>川崎市</c:v>
                </c:pt>
                <c:pt idx="8">
                  <c:v>横浜市</c:v>
                </c:pt>
                <c:pt idx="9">
                  <c:v>名古屋市</c:v>
                </c:pt>
                <c:pt idx="10">
                  <c:v>京都市</c:v>
                </c:pt>
                <c:pt idx="11">
                  <c:v>福岡市</c:v>
                </c:pt>
              </c:strCache>
            </c:strRef>
          </c:cat>
          <c:val>
            <c:numRef>
              <c:f>'Sheet1 (2)'!$K$4:$K$15</c:f>
              <c:numCache>
                <c:formatCode>General</c:formatCode>
                <c:ptCount val="12"/>
                <c:pt idx="0">
                  <c:v>12.6</c:v>
                </c:pt>
                <c:pt idx="1">
                  <c:v>13.1</c:v>
                </c:pt>
                <c:pt idx="2">
                  <c:v>9.9</c:v>
                </c:pt>
                <c:pt idx="4" formatCode="#,##0.0;&quot;▲ &quot;#,##0.0">
                  <c:v>18.3</c:v>
                </c:pt>
                <c:pt idx="5" formatCode="#,##0.0;&quot;▲ &quot;#,##0.0">
                  <c:v>22.4</c:v>
                </c:pt>
                <c:pt idx="6" formatCode="#,##0.0;&quot;▲ &quot;#,##0.0">
                  <c:v>20.2</c:v>
                </c:pt>
                <c:pt idx="7" formatCode="#,##0.0;&quot;▲ &quot;#,##0.0">
                  <c:v>15.7</c:v>
                </c:pt>
                <c:pt idx="8" formatCode="#,##0.0;&quot;▲ &quot;#,##0.0">
                  <c:v>12.3</c:v>
                </c:pt>
                <c:pt idx="9" formatCode="#,##0.0;&quot;▲ &quot;#,##0.0">
                  <c:v>27.9</c:v>
                </c:pt>
                <c:pt idx="10" formatCode="#,##0.0;&quot;▲ &quot;#,##0.0">
                  <c:v>21.2</c:v>
                </c:pt>
                <c:pt idx="11" formatCode="#,##0.0;&quot;▲ &quot;#,##0.0">
                  <c:v>16.399999999999999</c:v>
                </c:pt>
              </c:numCache>
            </c:numRef>
          </c:val>
          <c:extLst xmlns:c16r2="http://schemas.microsoft.com/office/drawing/2015/06/chart">
            <c:ext xmlns:c16="http://schemas.microsoft.com/office/drawing/2014/chart" uri="{C3380CC4-5D6E-409C-BE32-E72D297353CC}">
              <c16:uniqueId val="{00000001-A8FF-4841-98E2-3A9FEE71C55B}"/>
            </c:ext>
          </c:extLst>
        </c:ser>
        <c:ser>
          <c:idx val="2"/>
          <c:order val="2"/>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 (2)'!$I$4:$I$15</c:f>
              <c:strCache>
                <c:ptCount val="12"/>
                <c:pt idx="0">
                  <c:v>2002年度</c:v>
                </c:pt>
                <c:pt idx="1">
                  <c:v>2008年度</c:v>
                </c:pt>
                <c:pt idx="2">
                  <c:v>2016年度</c:v>
                </c:pt>
                <c:pt idx="4">
                  <c:v>8市平均</c:v>
                </c:pt>
                <c:pt idx="5">
                  <c:v>札幌市</c:v>
                </c:pt>
                <c:pt idx="6">
                  <c:v>仙台市</c:v>
                </c:pt>
                <c:pt idx="7">
                  <c:v>川崎市</c:v>
                </c:pt>
                <c:pt idx="8">
                  <c:v>横浜市</c:v>
                </c:pt>
                <c:pt idx="9">
                  <c:v>名古屋市</c:v>
                </c:pt>
                <c:pt idx="10">
                  <c:v>京都市</c:v>
                </c:pt>
                <c:pt idx="11">
                  <c:v>福岡市</c:v>
                </c:pt>
              </c:strCache>
            </c:strRef>
          </c:cat>
          <c:val>
            <c:numRef>
              <c:f>'Sheet1 (2)'!$L$4:$L$15</c:f>
              <c:numCache>
                <c:formatCode>General</c:formatCode>
                <c:ptCount val="12"/>
                <c:pt idx="0">
                  <c:v>47.2</c:v>
                </c:pt>
                <c:pt idx="1">
                  <c:v>37.200000000000003</c:v>
                </c:pt>
                <c:pt idx="2">
                  <c:v>31.4</c:v>
                </c:pt>
                <c:pt idx="4" formatCode="#,##0.0;&quot;▲ &quot;#,##0.0">
                  <c:v>43.1</c:v>
                </c:pt>
                <c:pt idx="5" formatCode="#,##0.0;&quot;▲ &quot;#,##0.0">
                  <c:v>43.9</c:v>
                </c:pt>
                <c:pt idx="6" formatCode="#,##0.0;&quot;▲ &quot;#,##0.0">
                  <c:v>32.299999999999997</c:v>
                </c:pt>
                <c:pt idx="7" formatCode="#,##0.0;&quot;▲ &quot;#,##0.0">
                  <c:v>39.1</c:v>
                </c:pt>
                <c:pt idx="8" formatCode="#,##0.0;&quot;▲ &quot;#,##0.0">
                  <c:v>39.1</c:v>
                </c:pt>
                <c:pt idx="9" formatCode="#,##0.0;&quot;▲ &quot;#,##0.0">
                  <c:v>57.7</c:v>
                </c:pt>
                <c:pt idx="10" formatCode="#,##0.0;&quot;▲ &quot;#,##0.0">
                  <c:v>57.3</c:v>
                </c:pt>
                <c:pt idx="11" formatCode="#,##0.0;&quot;▲ &quot;#,##0.0">
                  <c:v>43.4</c:v>
                </c:pt>
              </c:numCache>
            </c:numRef>
          </c:val>
          <c:extLst xmlns:c16r2="http://schemas.microsoft.com/office/drawing/2015/06/chart">
            <c:ext xmlns:c16="http://schemas.microsoft.com/office/drawing/2014/chart" uri="{C3380CC4-5D6E-409C-BE32-E72D297353CC}">
              <c16:uniqueId val="{00000002-A8FF-4841-98E2-3A9FEE71C55B}"/>
            </c:ext>
          </c:extLst>
        </c:ser>
        <c:dLbls>
          <c:showLegendKey val="0"/>
          <c:showVal val="0"/>
          <c:showCatName val="0"/>
          <c:showSerName val="0"/>
          <c:showPercent val="0"/>
          <c:showBubbleSize val="0"/>
        </c:dLbls>
        <c:gapWidth val="100"/>
        <c:overlap val="100"/>
        <c:axId val="316135176"/>
        <c:axId val="316136352"/>
      </c:barChart>
      <c:catAx>
        <c:axId val="316135176"/>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16136352"/>
        <c:crosses val="autoZero"/>
        <c:auto val="1"/>
        <c:lblAlgn val="ctr"/>
        <c:lblOffset val="100"/>
        <c:noMultiLvlLbl val="0"/>
      </c:catAx>
      <c:valAx>
        <c:axId val="316136352"/>
        <c:scaling>
          <c:orientation val="minMax"/>
          <c:max val="65"/>
        </c:scaling>
        <c:delete val="1"/>
        <c:axPos val="l"/>
        <c:numFmt formatCode="General" sourceLinked="1"/>
        <c:majorTickMark val="none"/>
        <c:minorTickMark val="none"/>
        <c:tickLblPos val="nextTo"/>
        <c:crossAx val="316135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600" u="sng" dirty="0"/>
              <a:t>駅構内店舗収益の推移</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グラフデータ!$B$83</c:f>
              <c:strCache>
                <c:ptCount val="1"/>
                <c:pt idx="0">
                  <c:v>駅構内（店舗）の収益推移</c:v>
                </c:pt>
              </c:strCache>
            </c:strRef>
          </c:tx>
          <c:spPr>
            <a:solidFill>
              <a:schemeClr val="accent1"/>
            </a:solidFill>
            <a:ln>
              <a:noFill/>
            </a:ln>
            <a:effectLst/>
          </c:spPr>
          <c:invertIfNegative val="0"/>
          <c:cat>
            <c:numRef>
              <c:f>グラフデータ!$C$82:$I$82</c:f>
              <c:numCache>
                <c:formatCode>General</c:formatCode>
                <c:ptCount val="7"/>
                <c:pt idx="0">
                  <c:v>2011</c:v>
                </c:pt>
                <c:pt idx="1">
                  <c:v>2012</c:v>
                </c:pt>
                <c:pt idx="2">
                  <c:v>2013</c:v>
                </c:pt>
                <c:pt idx="3">
                  <c:v>2014</c:v>
                </c:pt>
                <c:pt idx="4">
                  <c:v>2015</c:v>
                </c:pt>
                <c:pt idx="5">
                  <c:v>2016</c:v>
                </c:pt>
                <c:pt idx="6">
                  <c:v>2017</c:v>
                </c:pt>
              </c:numCache>
            </c:numRef>
          </c:cat>
          <c:val>
            <c:numRef>
              <c:f>グラフデータ!$C$83:$I$83</c:f>
              <c:numCache>
                <c:formatCode>General</c:formatCode>
                <c:ptCount val="7"/>
                <c:pt idx="0">
                  <c:v>719</c:v>
                </c:pt>
                <c:pt idx="1">
                  <c:v>806</c:v>
                </c:pt>
                <c:pt idx="2" formatCode="#,##0">
                  <c:v>1391</c:v>
                </c:pt>
                <c:pt idx="3" formatCode="#,##0">
                  <c:v>1790</c:v>
                </c:pt>
                <c:pt idx="4" formatCode="#,##0">
                  <c:v>1798</c:v>
                </c:pt>
                <c:pt idx="5" formatCode="#,##0">
                  <c:v>2004</c:v>
                </c:pt>
                <c:pt idx="6" formatCode="#,##0">
                  <c:v>2020</c:v>
                </c:pt>
              </c:numCache>
            </c:numRef>
          </c:val>
          <c:extLst xmlns:c16r2="http://schemas.microsoft.com/office/drawing/2015/06/chart">
            <c:ext xmlns:c16="http://schemas.microsoft.com/office/drawing/2014/chart" uri="{C3380CC4-5D6E-409C-BE32-E72D297353CC}">
              <c16:uniqueId val="{00000000-D96D-4443-9D81-7F1D2D7B422F}"/>
            </c:ext>
          </c:extLst>
        </c:ser>
        <c:dLbls>
          <c:showLegendKey val="0"/>
          <c:showVal val="0"/>
          <c:showCatName val="0"/>
          <c:showSerName val="0"/>
          <c:showPercent val="0"/>
          <c:showBubbleSize val="0"/>
        </c:dLbls>
        <c:gapWidth val="219"/>
        <c:overlap val="-27"/>
        <c:axId val="316138704"/>
        <c:axId val="316139880"/>
      </c:barChart>
      <c:catAx>
        <c:axId val="31613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16139880"/>
        <c:crosses val="autoZero"/>
        <c:auto val="1"/>
        <c:lblAlgn val="ctr"/>
        <c:lblOffset val="100"/>
        <c:noMultiLvlLbl val="0"/>
      </c:catAx>
      <c:valAx>
        <c:axId val="316139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16138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ごみ量データ!$B$17</c:f>
              <c:strCache>
                <c:ptCount val="1"/>
                <c:pt idx="0">
                  <c:v>家庭系ごみ</c:v>
                </c:pt>
              </c:strCache>
            </c:strRef>
          </c:tx>
          <c:spPr>
            <a:pattFill prst="pct10">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ごみ量データ!$C$16:$P$16</c:f>
              <c:strCache>
                <c:ptCount val="12"/>
                <c:pt idx="0">
                  <c:v>1991年度</c:v>
                </c:pt>
                <c:pt idx="2">
                  <c:v>2008年度</c:v>
                </c:pt>
                <c:pt idx="3">
                  <c:v>2009年度</c:v>
                </c:pt>
                <c:pt idx="4">
                  <c:v>2010年度</c:v>
                </c:pt>
                <c:pt idx="5">
                  <c:v>2011年度</c:v>
                </c:pt>
                <c:pt idx="6">
                  <c:v>2012年度</c:v>
                </c:pt>
                <c:pt idx="7">
                  <c:v>2013年度</c:v>
                </c:pt>
                <c:pt idx="8">
                  <c:v>2014年度</c:v>
                </c:pt>
                <c:pt idx="9">
                  <c:v>2015年度</c:v>
                </c:pt>
                <c:pt idx="10">
                  <c:v>2016年度</c:v>
                </c:pt>
                <c:pt idx="11">
                  <c:v>2017年度</c:v>
                </c:pt>
              </c:strCache>
            </c:strRef>
          </c:cat>
          <c:val>
            <c:numRef>
              <c:f>ごみ量データ!$C$17:$P$17</c:f>
              <c:numCache>
                <c:formatCode>General</c:formatCode>
                <c:ptCount val="14"/>
                <c:pt idx="0" formatCode="#,##0.0;[Red]\-#,##0.0">
                  <c:v>72</c:v>
                </c:pt>
                <c:pt idx="2" formatCode="#,##0.0;[Red]\-#,##0.0">
                  <c:v>46.8</c:v>
                </c:pt>
                <c:pt idx="3" formatCode="#,##0.0;[Red]\-#,##0.0">
                  <c:v>45.4</c:v>
                </c:pt>
                <c:pt idx="4" formatCode="#,##0.0;[Red]\-#,##0.0">
                  <c:v>43</c:v>
                </c:pt>
                <c:pt idx="5" formatCode="#,##0.0;[Red]\-#,##0.0">
                  <c:v>43</c:v>
                </c:pt>
                <c:pt idx="6" formatCode="#,##0.0;[Red]\-#,##0.0">
                  <c:v>42.5</c:v>
                </c:pt>
                <c:pt idx="7" formatCode="0.0_);[Red]\(0.0\)">
                  <c:v>38.799999999999997</c:v>
                </c:pt>
                <c:pt idx="8" formatCode="0.0_);[Red]\(0.0\)">
                  <c:v>36.1</c:v>
                </c:pt>
                <c:pt idx="9" formatCode="0.0_);[Red]\(0.0\)">
                  <c:v>35.799999999999997</c:v>
                </c:pt>
                <c:pt idx="10" formatCode="0.0_);[Red]\(0.0\)">
                  <c:v>35</c:v>
                </c:pt>
                <c:pt idx="11" formatCode="0.0_);[Red]\(0.0\)">
                  <c:v>35</c:v>
                </c:pt>
              </c:numCache>
            </c:numRef>
          </c:val>
          <c:extLst xmlns:c16r2="http://schemas.microsoft.com/office/drawing/2015/06/chart">
            <c:ext xmlns:c16="http://schemas.microsoft.com/office/drawing/2014/chart" uri="{C3380CC4-5D6E-409C-BE32-E72D297353CC}">
              <c16:uniqueId val="{00000000-5A0C-4534-ABA4-F4B2700B18E4}"/>
            </c:ext>
          </c:extLst>
        </c:ser>
        <c:ser>
          <c:idx val="1"/>
          <c:order val="1"/>
          <c:tx>
            <c:strRef>
              <c:f>ごみ量データ!$B$18</c:f>
              <c:strCache>
                <c:ptCount val="1"/>
                <c:pt idx="0">
                  <c:v>事業系ごみ</c:v>
                </c:pt>
              </c:strCache>
            </c:strRef>
          </c:tx>
          <c:spPr>
            <a:pattFill prst="ltHorz">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ごみ量データ!$C$16:$P$16</c:f>
              <c:strCache>
                <c:ptCount val="12"/>
                <c:pt idx="0">
                  <c:v>1991年度</c:v>
                </c:pt>
                <c:pt idx="2">
                  <c:v>2008年度</c:v>
                </c:pt>
                <c:pt idx="3">
                  <c:v>2009年度</c:v>
                </c:pt>
                <c:pt idx="4">
                  <c:v>2010年度</c:v>
                </c:pt>
                <c:pt idx="5">
                  <c:v>2011年度</c:v>
                </c:pt>
                <c:pt idx="6">
                  <c:v>2012年度</c:v>
                </c:pt>
                <c:pt idx="7">
                  <c:v>2013年度</c:v>
                </c:pt>
                <c:pt idx="8">
                  <c:v>2014年度</c:v>
                </c:pt>
                <c:pt idx="9">
                  <c:v>2015年度</c:v>
                </c:pt>
                <c:pt idx="10">
                  <c:v>2016年度</c:v>
                </c:pt>
                <c:pt idx="11">
                  <c:v>2017年度</c:v>
                </c:pt>
              </c:strCache>
            </c:strRef>
          </c:cat>
          <c:val>
            <c:numRef>
              <c:f>ごみ量データ!$C$18:$P$18</c:f>
              <c:numCache>
                <c:formatCode>General</c:formatCode>
                <c:ptCount val="14"/>
                <c:pt idx="0" formatCode="#,##0.0;[Red]\-#,##0.0">
                  <c:v>142.19999999999999</c:v>
                </c:pt>
                <c:pt idx="2" formatCode="#,##0.0;[Red]\-#,##0.0">
                  <c:v>86.1</c:v>
                </c:pt>
                <c:pt idx="3" formatCode="#,##0.0;[Red]\-#,##0.0">
                  <c:v>70.900000000000006</c:v>
                </c:pt>
                <c:pt idx="4" formatCode="#,##0.0;[Red]\-#,##0.0">
                  <c:v>70.7</c:v>
                </c:pt>
                <c:pt idx="5" formatCode="#,##0.0;[Red]\-#,##0.0">
                  <c:v>71</c:v>
                </c:pt>
                <c:pt idx="6" formatCode="#,##0.0;[Red]\-#,##0.0">
                  <c:v>68.8</c:v>
                </c:pt>
                <c:pt idx="7" formatCode="0.0_);[Red]\(0.0\)">
                  <c:v>62.7</c:v>
                </c:pt>
                <c:pt idx="8" formatCode="0.0_);[Red]\(0.0\)">
                  <c:v>57.1</c:v>
                </c:pt>
                <c:pt idx="9" formatCode="0.0_);[Red]\(0.0\)">
                  <c:v>56</c:v>
                </c:pt>
                <c:pt idx="10" formatCode="0.0_);[Red]\(0.0\)">
                  <c:v>54.4</c:v>
                </c:pt>
                <c:pt idx="11" formatCode="0.0_);[Red]\(0.0\)">
                  <c:v>54.7</c:v>
                </c:pt>
              </c:numCache>
            </c:numRef>
          </c:val>
          <c:extLst xmlns:c16r2="http://schemas.microsoft.com/office/drawing/2015/06/chart">
            <c:ext xmlns:c16="http://schemas.microsoft.com/office/drawing/2014/chart" uri="{C3380CC4-5D6E-409C-BE32-E72D297353CC}">
              <c16:uniqueId val="{00000001-5A0C-4534-ABA4-F4B2700B18E4}"/>
            </c:ext>
          </c:extLst>
        </c:ser>
        <c:ser>
          <c:idx val="2"/>
          <c:order val="2"/>
          <c:tx>
            <c:strRef>
              <c:f>ごみ量データ!$B$19</c:f>
              <c:strCache>
                <c:ptCount val="1"/>
                <c:pt idx="0">
                  <c:v>環境系ごみ</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ごみ量データ!$C$16:$P$16</c:f>
              <c:strCache>
                <c:ptCount val="12"/>
                <c:pt idx="0">
                  <c:v>1991年度</c:v>
                </c:pt>
                <c:pt idx="2">
                  <c:v>2008年度</c:v>
                </c:pt>
                <c:pt idx="3">
                  <c:v>2009年度</c:v>
                </c:pt>
                <c:pt idx="4">
                  <c:v>2010年度</c:v>
                </c:pt>
                <c:pt idx="5">
                  <c:v>2011年度</c:v>
                </c:pt>
                <c:pt idx="6">
                  <c:v>2012年度</c:v>
                </c:pt>
                <c:pt idx="7">
                  <c:v>2013年度</c:v>
                </c:pt>
                <c:pt idx="8">
                  <c:v>2014年度</c:v>
                </c:pt>
                <c:pt idx="9">
                  <c:v>2015年度</c:v>
                </c:pt>
                <c:pt idx="10">
                  <c:v>2016年度</c:v>
                </c:pt>
                <c:pt idx="11">
                  <c:v>2017年度</c:v>
                </c:pt>
              </c:strCache>
            </c:strRef>
          </c:cat>
          <c:val>
            <c:numRef>
              <c:f>ごみ量データ!$C$19:$P$19</c:f>
              <c:numCache>
                <c:formatCode>General</c:formatCode>
                <c:ptCount val="14"/>
                <c:pt idx="0" formatCode="#,##0.0;[Red]\-#,##0.0">
                  <c:v>2.6</c:v>
                </c:pt>
                <c:pt idx="2" formatCode="#,##0.0;[Red]\-#,##0.0">
                  <c:v>1.7</c:v>
                </c:pt>
                <c:pt idx="3" formatCode="#,##0.0;[Red]\-#,##0.0">
                  <c:v>1.4</c:v>
                </c:pt>
                <c:pt idx="4" formatCode="#,##0.0;[Red]\-#,##0.0">
                  <c:v>1.2</c:v>
                </c:pt>
                <c:pt idx="5" formatCode="#,##0.0;[Red]\-#,##0.0">
                  <c:v>0.9</c:v>
                </c:pt>
                <c:pt idx="6" formatCode="#,##0.0;[Red]\-#,##0.0">
                  <c:v>0.9</c:v>
                </c:pt>
                <c:pt idx="7" formatCode="0.0_);[Red]\(0.0\)">
                  <c:v>0.6</c:v>
                </c:pt>
                <c:pt idx="8" formatCode="0.0_);[Red]\(0.0\)">
                  <c:v>0.5</c:v>
                </c:pt>
                <c:pt idx="9" formatCode="0.0_);[Red]\(0.0\)">
                  <c:v>0.5</c:v>
                </c:pt>
                <c:pt idx="10" formatCode="0.0_);[Red]\(0.0\)">
                  <c:v>0.5</c:v>
                </c:pt>
                <c:pt idx="11" formatCode="0.0_);[Red]\(0.0\)">
                  <c:v>0.5</c:v>
                </c:pt>
              </c:numCache>
            </c:numRef>
          </c:val>
          <c:extLst xmlns:c16r2="http://schemas.microsoft.com/office/drawing/2015/06/chart">
            <c:ext xmlns:c16="http://schemas.microsoft.com/office/drawing/2014/chart" uri="{C3380CC4-5D6E-409C-BE32-E72D297353CC}">
              <c16:uniqueId val="{00000002-5A0C-4534-ABA4-F4B2700B18E4}"/>
            </c:ext>
          </c:extLst>
        </c:ser>
        <c:dLbls>
          <c:showLegendKey val="0"/>
          <c:showVal val="0"/>
          <c:showCatName val="0"/>
          <c:showSerName val="0"/>
          <c:showPercent val="0"/>
          <c:showBubbleSize val="0"/>
        </c:dLbls>
        <c:gapWidth val="94"/>
        <c:overlap val="100"/>
        <c:axId val="446653152"/>
        <c:axId val="446653936"/>
      </c:barChart>
      <c:catAx>
        <c:axId val="446653152"/>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crossAx val="446653936"/>
        <c:crosses val="autoZero"/>
        <c:auto val="1"/>
        <c:lblAlgn val="ctr"/>
        <c:lblOffset val="100"/>
        <c:noMultiLvlLbl val="0"/>
      </c:catAx>
      <c:valAx>
        <c:axId val="446653936"/>
        <c:scaling>
          <c:orientation val="minMax"/>
        </c:scaling>
        <c:delete val="1"/>
        <c:axPos val="l"/>
        <c:numFmt formatCode="#,##0.0;[Red]\-#,##0.0" sourceLinked="1"/>
        <c:majorTickMark val="none"/>
        <c:minorTickMark val="none"/>
        <c:tickLblPos val="nextTo"/>
        <c:crossAx val="446653152"/>
        <c:crosses val="autoZero"/>
        <c:crossBetween val="between"/>
      </c:valAx>
      <c:spPr>
        <a:noFill/>
        <a:ln>
          <a:noFill/>
        </a:ln>
        <a:effectLst/>
      </c:spPr>
    </c:plotArea>
    <c:legend>
      <c:legendPos val="r"/>
      <c:layout>
        <c:manualLayout>
          <c:xMode val="edge"/>
          <c:yMode val="edge"/>
          <c:x val="0.83759066652145497"/>
          <c:y val="5.9397601617322E-2"/>
          <c:w val="7.9874533453810653E-2"/>
          <c:h val="0.16895690054110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78925543425551E-3"/>
          <c:y val="0.23241632159978948"/>
          <c:w val="0.93897969862872488"/>
          <c:h val="0.76758363831068521"/>
        </c:manualLayout>
      </c:layout>
      <c:barChart>
        <c:barDir val="col"/>
        <c:grouping val="clustered"/>
        <c:varyColors val="0"/>
        <c:ser>
          <c:idx val="0"/>
          <c:order val="0"/>
          <c:tx>
            <c:strRef>
              <c:f>ごみ量データ!$B$20</c:f>
              <c:strCache>
                <c:ptCount val="1"/>
                <c:pt idx="0">
                  <c:v>合　　　　計</c:v>
                </c:pt>
              </c:strCache>
            </c:strRef>
          </c:tx>
          <c:spPr>
            <a:noFill/>
            <a:ln>
              <a:noFill/>
            </a:ln>
            <a:effectLst/>
          </c:spPr>
          <c:invertIfNegative val="0"/>
          <c:dLbls>
            <c:dLbl>
              <c:idx val="0"/>
              <c:layout>
                <c:manualLayout>
                  <c:x val="-1.6237466316793726E-2"/>
                  <c:y val="-3.548461004267808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D51-40D0-9F40-04214A7DC9B2}"/>
                </c:ext>
                <c:ext xmlns:c15="http://schemas.microsoft.com/office/drawing/2012/chart" uri="{CE6537A1-D6FC-4f65-9D91-7224C49458BB}">
                  <c15:layout/>
                </c:ext>
              </c:extLst>
            </c:dLbl>
            <c:dLbl>
              <c:idx val="2"/>
              <c:layout>
                <c:manualLayout>
                  <c:x val="-2.5768388315138325E-2"/>
                  <c:y val="-1.290349456097389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D51-40D0-9F40-04214A7DC9B2}"/>
                </c:ext>
                <c:ext xmlns:c15="http://schemas.microsoft.com/office/drawing/2012/chart" uri="{CE6537A1-D6FC-4f65-9D91-7224C49458BB}">
                  <c15:layout/>
                </c:ext>
              </c:extLst>
            </c:dLbl>
            <c:dLbl>
              <c:idx val="3"/>
              <c:layout>
                <c:manualLayout>
                  <c:x val="-1.7178925543425583E-2"/>
                  <c:y val="-1.1828066708723403E-1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D51-40D0-9F40-04214A7DC9B2}"/>
                </c:ext>
                <c:ext xmlns:c15="http://schemas.microsoft.com/office/drawing/2012/chart" uri="{CE6537A1-D6FC-4f65-9D91-7224C49458BB}">
                  <c15:layout/>
                </c:ext>
              </c:extLst>
            </c:dLbl>
            <c:dLbl>
              <c:idx val="4"/>
              <c:layout>
                <c:manualLayout>
                  <c:x val="-1.5461032989083058E-2"/>
                  <c:y val="-9.677620920730378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D51-40D0-9F40-04214A7DC9B2}"/>
                </c:ext>
                <c:ext xmlns:c15="http://schemas.microsoft.com/office/drawing/2012/chart" uri="{CE6537A1-D6FC-4f65-9D91-7224C49458BB}">
                  <c15:layout/>
                </c:ext>
              </c:extLst>
            </c:dLbl>
            <c:dLbl>
              <c:idx val="5"/>
              <c:layout>
                <c:manualLayout>
                  <c:x val="-1.0307355326055393E-2"/>
                  <c:y val="-9.677620920730378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D51-40D0-9F40-04214A7DC9B2}"/>
                </c:ext>
                <c:ext xmlns:c15="http://schemas.microsoft.com/office/drawing/2012/chart" uri="{CE6537A1-D6FC-4f65-9D91-7224C49458BB}">
                  <c15:layout/>
                </c:ext>
              </c:extLst>
            </c:dLbl>
            <c:dLbl>
              <c:idx val="6"/>
              <c:layout>
                <c:manualLayout>
                  <c:x val="-1.7178925543425552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D51-40D0-9F40-04214A7DC9B2}"/>
                </c:ext>
                <c:ext xmlns:c15="http://schemas.microsoft.com/office/drawing/2012/chart" uri="{CE6537A1-D6FC-4f65-9D91-7224C49458BB}">
                  <c15:layout/>
                </c:ext>
              </c:extLst>
            </c:dLbl>
            <c:dLbl>
              <c:idx val="7"/>
              <c:layout>
                <c:manualLayout>
                  <c:x val="-1.0307355326055393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D51-40D0-9F40-04214A7DC9B2}"/>
                </c:ext>
                <c:ext xmlns:c15="http://schemas.microsoft.com/office/drawing/2012/chart" uri="{CE6537A1-D6FC-4f65-9D91-7224C49458BB}">
                  <c15:layout/>
                </c:ext>
              </c:extLst>
            </c:dLbl>
            <c:dLbl>
              <c:idx val="8"/>
              <c:layout>
                <c:manualLayout>
                  <c:x val="-3.4357851086851102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D51-40D0-9F40-04214A7DC9B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sng"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ごみ量データ!$C$16:$N$16</c:f>
              <c:strCache>
                <c:ptCount val="12"/>
                <c:pt idx="0">
                  <c:v>1991年度</c:v>
                </c:pt>
                <c:pt idx="2">
                  <c:v>2008年度</c:v>
                </c:pt>
                <c:pt idx="3">
                  <c:v>2009年度</c:v>
                </c:pt>
                <c:pt idx="4">
                  <c:v>2010年度</c:v>
                </c:pt>
                <c:pt idx="5">
                  <c:v>2011年度</c:v>
                </c:pt>
                <c:pt idx="6">
                  <c:v>2012年度</c:v>
                </c:pt>
                <c:pt idx="7">
                  <c:v>2013年度</c:v>
                </c:pt>
                <c:pt idx="8">
                  <c:v>2014年度</c:v>
                </c:pt>
                <c:pt idx="9">
                  <c:v>2015年度</c:v>
                </c:pt>
                <c:pt idx="10">
                  <c:v>2016年度</c:v>
                </c:pt>
                <c:pt idx="11">
                  <c:v>2017年度</c:v>
                </c:pt>
              </c:strCache>
            </c:strRef>
          </c:cat>
          <c:val>
            <c:numRef>
              <c:f>ごみ量データ!$C$20:$N$20</c:f>
              <c:numCache>
                <c:formatCode>General</c:formatCode>
                <c:ptCount val="12"/>
                <c:pt idx="0" formatCode="#,##0.0;[Red]\-#,##0.0">
                  <c:v>216.79999999999998</c:v>
                </c:pt>
                <c:pt idx="2" formatCode="#,##0.0;[Red]\-#,##0.0">
                  <c:v>134.59999999999997</c:v>
                </c:pt>
                <c:pt idx="3" formatCode="#,##0.0;[Red]\-#,##0.0">
                  <c:v>117.70000000000002</c:v>
                </c:pt>
                <c:pt idx="4" formatCode="#,##0.0;[Red]\-#,##0.0">
                  <c:v>114.9</c:v>
                </c:pt>
                <c:pt idx="5" formatCode="#,##0.0;[Red]\-#,##0.0">
                  <c:v>114.9</c:v>
                </c:pt>
                <c:pt idx="6" formatCode="#,##0.0;[Red]\-#,##0.0">
                  <c:v>112.2</c:v>
                </c:pt>
                <c:pt idx="7" formatCode="0.0_);[Red]\(0.0\)">
                  <c:v>102.1</c:v>
                </c:pt>
                <c:pt idx="8" formatCode="0.0_);[Red]\(0.0\)">
                  <c:v>93.7</c:v>
                </c:pt>
                <c:pt idx="9" formatCode="0.0_);[Red]\(0.0\)">
                  <c:v>92.3</c:v>
                </c:pt>
                <c:pt idx="10" formatCode="0.0_);[Red]\(0.0\)">
                  <c:v>89.9</c:v>
                </c:pt>
                <c:pt idx="11" formatCode="0.0_);[Red]\(0.0\)">
                  <c:v>90.2</c:v>
                </c:pt>
              </c:numCache>
            </c:numRef>
          </c:val>
          <c:extLst xmlns:c16r2="http://schemas.microsoft.com/office/drawing/2015/06/chart">
            <c:ext xmlns:c16="http://schemas.microsoft.com/office/drawing/2014/chart" uri="{C3380CC4-5D6E-409C-BE32-E72D297353CC}">
              <c16:uniqueId val="{00000008-8D51-40D0-9F40-04214A7DC9B2}"/>
            </c:ext>
          </c:extLst>
        </c:ser>
        <c:dLbls>
          <c:showLegendKey val="0"/>
          <c:showVal val="0"/>
          <c:showCatName val="0"/>
          <c:showSerName val="0"/>
          <c:showPercent val="0"/>
          <c:showBubbleSize val="0"/>
        </c:dLbls>
        <c:gapWidth val="182"/>
        <c:overlap val="-27"/>
        <c:axId val="446650800"/>
        <c:axId val="446650408"/>
      </c:barChart>
      <c:catAx>
        <c:axId val="446650800"/>
        <c:scaling>
          <c:orientation val="minMax"/>
        </c:scaling>
        <c:delete val="1"/>
        <c:axPos val="b"/>
        <c:numFmt formatCode="General" sourceLinked="1"/>
        <c:majorTickMark val="none"/>
        <c:minorTickMark val="none"/>
        <c:tickLblPos val="nextTo"/>
        <c:crossAx val="446650408"/>
        <c:crosses val="autoZero"/>
        <c:auto val="1"/>
        <c:lblAlgn val="ctr"/>
        <c:lblOffset val="100"/>
        <c:noMultiLvlLbl val="0"/>
      </c:catAx>
      <c:valAx>
        <c:axId val="446650408"/>
        <c:scaling>
          <c:orientation val="minMax"/>
        </c:scaling>
        <c:delete val="1"/>
        <c:axPos val="l"/>
        <c:numFmt formatCode="#,##0.0;[Red]\-#,##0.0" sourceLinked="1"/>
        <c:majorTickMark val="none"/>
        <c:minorTickMark val="none"/>
        <c:tickLblPos val="nextTo"/>
        <c:crossAx val="446650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819490708274895"/>
          <c:y val="2.3046555863649336E-2"/>
          <c:w val="0.6818207039414077"/>
          <c:h val="0.98159705233307504"/>
        </c:manualLayout>
      </c:layout>
      <c:barChart>
        <c:barDir val="bar"/>
        <c:grouping val="clustered"/>
        <c:varyColors val="0"/>
        <c:ser>
          <c:idx val="2"/>
          <c:order val="2"/>
          <c:spPr>
            <a:solidFill>
              <a:schemeClr val="bg1"/>
            </a:solidFill>
            <a:ln>
              <a:solidFill>
                <a:schemeClr val="tx1"/>
              </a:solidFill>
            </a:ln>
          </c:spPr>
          <c:invertIfNegative val="0"/>
          <c:dPt>
            <c:idx val="19"/>
            <c:invertIfNegative val="0"/>
            <c:bubble3D val="0"/>
            <c:spPr>
              <a:solidFill>
                <a:schemeClr val="accent5">
                  <a:lumMod val="60000"/>
                  <a:lumOff val="40000"/>
                </a:schemeClr>
              </a:solidFill>
              <a:ln>
                <a:solidFill>
                  <a:schemeClr val="tx1"/>
                </a:solidFill>
              </a:ln>
            </c:spPr>
            <c:extLst xmlns:c16r2="http://schemas.microsoft.com/office/drawing/2015/06/chart">
              <c:ext xmlns:c16="http://schemas.microsoft.com/office/drawing/2014/chart" uri="{C3380CC4-5D6E-409C-BE32-E72D297353CC}">
                <c16:uniqueId val="{00000001-8BC2-43C4-ADAB-D50221A643B1}"/>
              </c:ext>
            </c:extLst>
          </c:dPt>
          <c:dLbls>
            <c:spPr>
              <a:noFill/>
              <a:ln>
                <a:noFill/>
              </a:ln>
              <a:effectLst/>
            </c:spPr>
            <c:txPr>
              <a:bodyPr wrap="square" lIns="38100" tIns="19050" rIns="38100" bIns="19050" anchor="ctr">
                <a:spAutoFit/>
              </a:bodyPr>
              <a:lstStyle/>
              <a:p>
                <a:pPr>
                  <a:defRPr>
                    <a:solidFill>
                      <a:schemeClr val="tx1"/>
                    </a:solidFill>
                  </a:defRPr>
                </a:pPr>
                <a:endParaRPr lang="ja-JP"/>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'ごみ排出量等の概要（平成28年度実績）'!$A$34:$A$53</c:f>
              <c:strCache>
                <c:ptCount val="20"/>
                <c:pt idx="0">
                  <c:v>熊本市</c:v>
                </c:pt>
                <c:pt idx="1">
                  <c:v>福岡市</c:v>
                </c:pt>
                <c:pt idx="2">
                  <c:v>北九州市</c:v>
                </c:pt>
                <c:pt idx="3">
                  <c:v>広島市</c:v>
                </c:pt>
                <c:pt idx="4">
                  <c:v>岡山市</c:v>
                </c:pt>
                <c:pt idx="5">
                  <c:v>神戸市</c:v>
                </c:pt>
                <c:pt idx="6">
                  <c:v>堺市</c:v>
                </c:pt>
                <c:pt idx="7">
                  <c:v>京都市</c:v>
                </c:pt>
                <c:pt idx="8">
                  <c:v>名古屋市</c:v>
                </c:pt>
                <c:pt idx="9">
                  <c:v>浜松市</c:v>
                </c:pt>
                <c:pt idx="10">
                  <c:v>静岡市</c:v>
                </c:pt>
                <c:pt idx="11">
                  <c:v>新潟市</c:v>
                </c:pt>
                <c:pt idx="12">
                  <c:v>相模原市</c:v>
                </c:pt>
                <c:pt idx="13">
                  <c:v>川崎市</c:v>
                </c:pt>
                <c:pt idx="14">
                  <c:v>横浜市</c:v>
                </c:pt>
                <c:pt idx="15">
                  <c:v>千葉市</c:v>
                </c:pt>
                <c:pt idx="16">
                  <c:v>さいたま市</c:v>
                </c:pt>
                <c:pt idx="17">
                  <c:v>仙台市</c:v>
                </c:pt>
                <c:pt idx="18">
                  <c:v>札幌市</c:v>
                </c:pt>
                <c:pt idx="19">
                  <c:v>大阪市</c:v>
                </c:pt>
              </c:strCache>
            </c:strRef>
          </c:cat>
          <c:val>
            <c:numRef>
              <c:f>'ごみ排出量等の概要（平成28年度実績）'!$D$34:$D$53</c:f>
              <c:numCache>
                <c:formatCode>#,##0_);[Red]\(#,##0\)</c:formatCode>
                <c:ptCount val="20"/>
                <c:pt idx="0">
                  <c:v>332</c:v>
                </c:pt>
                <c:pt idx="1">
                  <c:v>451</c:v>
                </c:pt>
                <c:pt idx="2">
                  <c:v>541</c:v>
                </c:pt>
                <c:pt idx="3">
                  <c:v>362</c:v>
                </c:pt>
                <c:pt idx="4">
                  <c:v>342</c:v>
                </c:pt>
                <c:pt idx="5">
                  <c:v>340</c:v>
                </c:pt>
                <c:pt idx="6">
                  <c:v>316</c:v>
                </c:pt>
                <c:pt idx="7">
                  <c:v>397</c:v>
                </c:pt>
                <c:pt idx="8">
                  <c:v>303</c:v>
                </c:pt>
                <c:pt idx="9">
                  <c:v>298</c:v>
                </c:pt>
                <c:pt idx="10">
                  <c:v>253</c:v>
                </c:pt>
                <c:pt idx="11">
                  <c:v>280</c:v>
                </c:pt>
                <c:pt idx="12">
                  <c:v>206</c:v>
                </c:pt>
                <c:pt idx="13">
                  <c:v>217</c:v>
                </c:pt>
                <c:pt idx="14">
                  <c:v>223</c:v>
                </c:pt>
                <c:pt idx="15">
                  <c:v>391</c:v>
                </c:pt>
                <c:pt idx="16">
                  <c:v>236</c:v>
                </c:pt>
                <c:pt idx="17">
                  <c:v>362</c:v>
                </c:pt>
                <c:pt idx="18">
                  <c:v>294</c:v>
                </c:pt>
                <c:pt idx="19">
                  <c:v>555</c:v>
                </c:pt>
              </c:numCache>
            </c:numRef>
          </c:val>
          <c:extLst xmlns:c16r2="http://schemas.microsoft.com/office/drawing/2015/06/chart">
            <c:ext xmlns:c16="http://schemas.microsoft.com/office/drawing/2014/chart" uri="{C3380CC4-5D6E-409C-BE32-E72D297353CC}">
              <c16:uniqueId val="{00000002-8BC2-43C4-ADAB-D50221A643B1}"/>
            </c:ext>
          </c:extLst>
        </c:ser>
        <c:dLbls>
          <c:showLegendKey val="0"/>
          <c:showVal val="0"/>
          <c:showCatName val="0"/>
          <c:showSerName val="0"/>
          <c:showPercent val="0"/>
          <c:showBubbleSize val="0"/>
        </c:dLbls>
        <c:gapWidth val="20"/>
        <c:axId val="446651976"/>
        <c:axId val="446655112"/>
        <c:extLst xmlns:c16r2="http://schemas.microsoft.com/office/drawing/2015/06/chart">
          <c:ext xmlns:c15="http://schemas.microsoft.com/office/drawing/2012/chart" uri="{02D57815-91ED-43cb-92C2-25804820EDAC}">
            <c15:filteredBarSeries>
              <c15:ser>
                <c:idx val="0"/>
                <c:order val="0"/>
                <c:spPr>
                  <a:solidFill>
                    <a:schemeClr val="bg1">
                      <a:lumMod val="50000"/>
                    </a:schemeClr>
                  </a:solidFill>
                  <a:ln w="25400">
                    <a:noFill/>
                  </a:ln>
                </c:spPr>
                <c:invertIfNegative val="0"/>
                <c:dPt>
                  <c:idx val="18"/>
                  <c:invertIfNegative val="0"/>
                  <c:bubble3D val="0"/>
                  <c:spPr>
                    <a:solidFill>
                      <a:schemeClr val="bg1">
                        <a:lumMod val="50000"/>
                      </a:schemeClr>
                    </a:solidFill>
                    <a:ln w="25400">
                      <a:noFill/>
                      <a:prstDash val="solid"/>
                    </a:ln>
                  </c:spPr>
                  <c:extLst xmlns:c16r2="http://schemas.microsoft.com/office/drawing/2015/06/chart">
                    <c:ext xmlns:c16="http://schemas.microsoft.com/office/drawing/2014/chart" uri="{C3380CC4-5D6E-409C-BE32-E72D297353CC}">
                      <c16:uniqueId val="{00000004-8BC2-43C4-ADAB-D50221A643B1}"/>
                    </c:ext>
                  </c:extLst>
                </c:dPt>
                <c:dPt>
                  <c:idx val="19"/>
                  <c:invertIfNegative val="0"/>
                  <c:bubble3D val="0"/>
                  <c:spPr>
                    <a:solidFill>
                      <a:schemeClr val="tx1">
                        <a:lumMod val="65000"/>
                        <a:lumOff val="35000"/>
                      </a:schemeClr>
                    </a:solidFill>
                    <a:ln w="25400">
                      <a:noFill/>
                    </a:ln>
                  </c:spPr>
                  <c:extLst xmlns:c16r2="http://schemas.microsoft.com/office/drawing/2015/06/chart">
                    <c:ext xmlns:c16="http://schemas.microsoft.com/office/drawing/2014/chart" uri="{C3380CC4-5D6E-409C-BE32-E72D297353CC}">
                      <c16:uniqueId val="{00000006-8BC2-43C4-ADAB-D50221A643B1}"/>
                    </c:ext>
                  </c:extLst>
                </c:dPt>
                <c:dPt>
                  <c:idx val="20"/>
                  <c:invertIfNegative val="0"/>
                  <c:bubble3D val="0"/>
                  <c:spPr>
                    <a:solidFill>
                      <a:schemeClr val="bg1">
                        <a:lumMod val="50000"/>
                      </a:schemeClr>
                    </a:solidFill>
                    <a:ln w="19050">
                      <a:noFill/>
                    </a:ln>
                  </c:spPr>
                  <c:extLst xmlns:c16r2="http://schemas.microsoft.com/office/drawing/2015/06/chart">
                    <c:ext xmlns:c16="http://schemas.microsoft.com/office/drawing/2014/chart" uri="{C3380CC4-5D6E-409C-BE32-E72D297353CC}">
                      <c16:uniqueId val="{00000008-8BC2-43C4-ADAB-D50221A643B1}"/>
                    </c:ext>
                  </c:extLst>
                </c:dPt>
                <c:dLbls>
                  <c:dLbl>
                    <c:idx val="14"/>
                    <c:layout>
                      <c:manualLayout>
                        <c:x val="-0.15142703953265299"/>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8BC2-43C4-ADAB-D50221A643B1}"/>
                      </c:ext>
                      <c:ext uri="{CE6537A1-D6FC-4f65-9D91-7224C49458BB}"/>
                    </c:extLst>
                  </c:dLbl>
                  <c:dLbl>
                    <c:idx val="19"/>
                    <c:layout>
                      <c:manualLayout>
                        <c:x val="-0.46563165521017225"/>
                        <c:y val="2.7398365547267262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BC2-43C4-ADAB-D50221A643B1}"/>
                      </c:ext>
                      <c:ext uri="{CE6537A1-D6FC-4f65-9D91-7224C49458BB}"/>
                    </c:extLst>
                  </c:dLbl>
                  <c:spPr>
                    <a:noFill/>
                    <a:ln w="25400">
                      <a:noFill/>
                    </a:ln>
                  </c:spPr>
                  <c:txPr>
                    <a:bodyPr/>
                    <a:lstStyle/>
                    <a:p>
                      <a:pPr>
                        <a:defRPr>
                          <a:solidFill>
                            <a:schemeClr val="bg1"/>
                          </a:solidFill>
                        </a:defRPr>
                      </a:pPr>
                      <a:endParaRPr lang="ja-JP"/>
                    </a:p>
                  </c:txPr>
                  <c:dLblPos val="ctr"/>
                  <c:showLegendKey val="0"/>
                  <c:showVal val="1"/>
                  <c:showCatName val="0"/>
                  <c:showSerName val="0"/>
                  <c:showPercent val="0"/>
                  <c:showBubbleSize val="0"/>
                  <c:showLeaderLines val="0"/>
                  <c:extLst xmlns:c16r2="http://schemas.microsoft.com/office/drawing/2015/06/chart">
                    <c:ext uri="{CE6537A1-D6FC-4f65-9D91-7224C49458BB}">
                      <c15:showLeaderLines val="0"/>
                    </c:ext>
                  </c:extLst>
                </c:dLbls>
                <c:cat>
                  <c:strRef>
                    <c:extLst xmlns:c16r2="http://schemas.microsoft.com/office/drawing/2015/06/chart">
                      <c:ext uri="{02D57815-91ED-43cb-92C2-25804820EDAC}">
                        <c15:formulaRef>
                          <c15:sqref>'ごみ排出量等の概要（平成28年度実績）'!$A$34:$A$53</c15:sqref>
                        </c15:formulaRef>
                      </c:ext>
                    </c:extLst>
                    <c:strCache>
                      <c:ptCount val="20"/>
                      <c:pt idx="0">
                        <c:v>熊本市</c:v>
                      </c:pt>
                      <c:pt idx="1">
                        <c:v>福岡市</c:v>
                      </c:pt>
                      <c:pt idx="2">
                        <c:v>北九州市</c:v>
                      </c:pt>
                      <c:pt idx="3">
                        <c:v>広島市</c:v>
                      </c:pt>
                      <c:pt idx="4">
                        <c:v>岡山市</c:v>
                      </c:pt>
                      <c:pt idx="5">
                        <c:v>神戸市</c:v>
                      </c:pt>
                      <c:pt idx="6">
                        <c:v>堺市</c:v>
                      </c:pt>
                      <c:pt idx="7">
                        <c:v>京都市</c:v>
                      </c:pt>
                      <c:pt idx="8">
                        <c:v>名古屋市</c:v>
                      </c:pt>
                      <c:pt idx="9">
                        <c:v>浜松市</c:v>
                      </c:pt>
                      <c:pt idx="10">
                        <c:v>静岡市</c:v>
                      </c:pt>
                      <c:pt idx="11">
                        <c:v>新潟市</c:v>
                      </c:pt>
                      <c:pt idx="12">
                        <c:v>相模原市</c:v>
                      </c:pt>
                      <c:pt idx="13">
                        <c:v>川崎市</c:v>
                      </c:pt>
                      <c:pt idx="14">
                        <c:v>横浜市</c:v>
                      </c:pt>
                      <c:pt idx="15">
                        <c:v>千葉市</c:v>
                      </c:pt>
                      <c:pt idx="16">
                        <c:v>さいたま市</c:v>
                      </c:pt>
                      <c:pt idx="17">
                        <c:v>仙台市</c:v>
                      </c:pt>
                      <c:pt idx="18">
                        <c:v>札幌市</c:v>
                      </c:pt>
                      <c:pt idx="19">
                        <c:v>大阪市</c:v>
                      </c:pt>
                    </c:strCache>
                  </c:strRef>
                </c:cat>
                <c:val>
                  <c:numRef>
                    <c:extLst xmlns:c16r2="http://schemas.microsoft.com/office/drawing/2015/06/chart">
                      <c:ext uri="{02D57815-91ED-43cb-92C2-25804820EDAC}">
                        <c15:formulaRef>
                          <c15:sqref>'ごみ排出量等の概要（平成28年度実績）'!$B$34:$B$53</c15:sqref>
                        </c15:formulaRef>
                      </c:ext>
                    </c:extLst>
                    <c:numCache>
                      <c:formatCode>#,##0_);[Red]\(#,##0\)</c:formatCode>
                      <c:ptCount val="20"/>
                      <c:pt idx="0">
                        <c:v>876</c:v>
                      </c:pt>
                      <c:pt idx="1">
                        <c:v>1045</c:v>
                      </c:pt>
                      <c:pt idx="2">
                        <c:v>1125</c:v>
                      </c:pt>
                      <c:pt idx="3">
                        <c:v>824</c:v>
                      </c:pt>
                      <c:pt idx="4">
                        <c:v>1036</c:v>
                      </c:pt>
                      <c:pt idx="5">
                        <c:v>971</c:v>
                      </c:pt>
                      <c:pt idx="6">
                        <c:v>951</c:v>
                      </c:pt>
                      <c:pt idx="7">
                        <c:v>846</c:v>
                      </c:pt>
                      <c:pt idx="8">
                        <c:v>966</c:v>
                      </c:pt>
                      <c:pt idx="9">
                        <c:v>873</c:v>
                      </c:pt>
                      <c:pt idx="10">
                        <c:v>883</c:v>
                      </c:pt>
                      <c:pt idx="11">
                        <c:v>987</c:v>
                      </c:pt>
                      <c:pt idx="12">
                        <c:v>843</c:v>
                      </c:pt>
                      <c:pt idx="13">
                        <c:v>859</c:v>
                      </c:pt>
                      <c:pt idx="14">
                        <c:v>851</c:v>
                      </c:pt>
                      <c:pt idx="15">
                        <c:v>1009</c:v>
                      </c:pt>
                      <c:pt idx="16">
                        <c:v>870</c:v>
                      </c:pt>
                      <c:pt idx="17">
                        <c:v>1048</c:v>
                      </c:pt>
                      <c:pt idx="18">
                        <c:v>908</c:v>
                      </c:pt>
                      <c:pt idx="19">
                        <c:v>1014</c:v>
                      </c:pt>
                    </c:numCache>
                  </c:numRef>
                </c:val>
                <c:extLst xmlns:c16r2="http://schemas.microsoft.com/office/drawing/2015/06/chart">
                  <c:ext xmlns:c16="http://schemas.microsoft.com/office/drawing/2014/chart" uri="{C3380CC4-5D6E-409C-BE32-E72D297353CC}">
                    <c16:uniqueId val="{0000000A-8BC2-43C4-ADAB-D50221A643B1}"/>
                  </c:ext>
                </c:extLst>
              </c15:ser>
            </c15:filteredBarSeries>
            <c15:filteredBarSeries>
              <c15:ser>
                <c:idx val="1"/>
                <c:order val="1"/>
                <c:invertIfNegative val="0"/>
                <c:cat>
                  <c:str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'ごみ排出量等の概要（平成28年度実績）'!$A$34:$A$53</c15:sqref>
                        </c15:formulaRef>
                      </c:ext>
                    </c:extLst>
                    <c:strCache>
                      <c:ptCount val="20"/>
                      <c:pt idx="0">
                        <c:v>熊本市</c:v>
                      </c:pt>
                      <c:pt idx="1">
                        <c:v>福岡市</c:v>
                      </c:pt>
                      <c:pt idx="2">
                        <c:v>北九州市</c:v>
                      </c:pt>
                      <c:pt idx="3">
                        <c:v>広島市</c:v>
                      </c:pt>
                      <c:pt idx="4">
                        <c:v>岡山市</c:v>
                      </c:pt>
                      <c:pt idx="5">
                        <c:v>神戸市</c:v>
                      </c:pt>
                      <c:pt idx="6">
                        <c:v>堺市</c:v>
                      </c:pt>
                      <c:pt idx="7">
                        <c:v>京都市</c:v>
                      </c:pt>
                      <c:pt idx="8">
                        <c:v>名古屋市</c:v>
                      </c:pt>
                      <c:pt idx="9">
                        <c:v>浜松市</c:v>
                      </c:pt>
                      <c:pt idx="10">
                        <c:v>静岡市</c:v>
                      </c:pt>
                      <c:pt idx="11">
                        <c:v>新潟市</c:v>
                      </c:pt>
                      <c:pt idx="12">
                        <c:v>相模原市</c:v>
                      </c:pt>
                      <c:pt idx="13">
                        <c:v>川崎市</c:v>
                      </c:pt>
                      <c:pt idx="14">
                        <c:v>横浜市</c:v>
                      </c:pt>
                      <c:pt idx="15">
                        <c:v>千葉市</c:v>
                      </c:pt>
                      <c:pt idx="16">
                        <c:v>さいたま市</c:v>
                      </c:pt>
                      <c:pt idx="17">
                        <c:v>仙台市</c:v>
                      </c:pt>
                      <c:pt idx="18">
                        <c:v>札幌市</c:v>
                      </c:pt>
                      <c:pt idx="19">
                        <c:v>大阪市</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'ごみ排出量等の概要（平成28年度実績）'!$C$34:$C$53</c15:sqref>
                        </c15:formulaRef>
                      </c:ext>
                    </c:extLst>
                    <c:numCache>
                      <c:formatCode>#,##0_);[Red]\(#,##0\)</c:formatCode>
                      <c:ptCount val="20"/>
                      <c:pt idx="0">
                        <c:v>544</c:v>
                      </c:pt>
                      <c:pt idx="1">
                        <c:v>594</c:v>
                      </c:pt>
                      <c:pt idx="2">
                        <c:v>585</c:v>
                      </c:pt>
                      <c:pt idx="3">
                        <c:v>462</c:v>
                      </c:pt>
                      <c:pt idx="4">
                        <c:v>694</c:v>
                      </c:pt>
                      <c:pt idx="5">
                        <c:v>631</c:v>
                      </c:pt>
                      <c:pt idx="6">
                        <c:v>635</c:v>
                      </c:pt>
                      <c:pt idx="7">
                        <c:v>449</c:v>
                      </c:pt>
                      <c:pt idx="8">
                        <c:v>663</c:v>
                      </c:pt>
                      <c:pt idx="9">
                        <c:v>575</c:v>
                      </c:pt>
                      <c:pt idx="10">
                        <c:v>629</c:v>
                      </c:pt>
                      <c:pt idx="11">
                        <c:v>707</c:v>
                      </c:pt>
                      <c:pt idx="12">
                        <c:v>636</c:v>
                      </c:pt>
                      <c:pt idx="13">
                        <c:v>642</c:v>
                      </c:pt>
                      <c:pt idx="14">
                        <c:v>628</c:v>
                      </c:pt>
                      <c:pt idx="15">
                        <c:v>618</c:v>
                      </c:pt>
                      <c:pt idx="16">
                        <c:v>634</c:v>
                      </c:pt>
                      <c:pt idx="17">
                        <c:v>685</c:v>
                      </c:pt>
                      <c:pt idx="18">
                        <c:v>614</c:v>
                      </c:pt>
                      <c:pt idx="19">
                        <c:v>458</c:v>
                      </c:pt>
                    </c:numCache>
                  </c:numRef>
                </c:val>
                <c:extLst xmlns:c16r2="http://schemas.microsoft.com/office/drawing/2015/06/chart" xmlns:c15="http://schemas.microsoft.com/office/drawing/2012/chart">
                  <c:ext xmlns:c16="http://schemas.microsoft.com/office/drawing/2014/chart" uri="{C3380CC4-5D6E-409C-BE32-E72D297353CC}">
                    <c16:uniqueId val="{0000000B-8BC2-43C4-ADAB-D50221A643B1}"/>
                  </c:ext>
                </c:extLst>
              </c15:ser>
            </c15:filteredBarSeries>
            <c15:filteredBarSeries>
              <c15:ser>
                <c:idx val="3"/>
                <c:order val="3"/>
                <c:invertIfNegative val="0"/>
                <c:cat>
                  <c:str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'ごみ排出量等の概要（平成28年度実績）'!$A$34:$A$53</c15:sqref>
                        </c15:formulaRef>
                      </c:ext>
                    </c:extLst>
                    <c:strCache>
                      <c:ptCount val="20"/>
                      <c:pt idx="0">
                        <c:v>熊本市</c:v>
                      </c:pt>
                      <c:pt idx="1">
                        <c:v>福岡市</c:v>
                      </c:pt>
                      <c:pt idx="2">
                        <c:v>北九州市</c:v>
                      </c:pt>
                      <c:pt idx="3">
                        <c:v>広島市</c:v>
                      </c:pt>
                      <c:pt idx="4">
                        <c:v>岡山市</c:v>
                      </c:pt>
                      <c:pt idx="5">
                        <c:v>神戸市</c:v>
                      </c:pt>
                      <c:pt idx="6">
                        <c:v>堺市</c:v>
                      </c:pt>
                      <c:pt idx="7">
                        <c:v>京都市</c:v>
                      </c:pt>
                      <c:pt idx="8">
                        <c:v>名古屋市</c:v>
                      </c:pt>
                      <c:pt idx="9">
                        <c:v>浜松市</c:v>
                      </c:pt>
                      <c:pt idx="10">
                        <c:v>静岡市</c:v>
                      </c:pt>
                      <c:pt idx="11">
                        <c:v>新潟市</c:v>
                      </c:pt>
                      <c:pt idx="12">
                        <c:v>相模原市</c:v>
                      </c:pt>
                      <c:pt idx="13">
                        <c:v>川崎市</c:v>
                      </c:pt>
                      <c:pt idx="14">
                        <c:v>横浜市</c:v>
                      </c:pt>
                      <c:pt idx="15">
                        <c:v>千葉市</c:v>
                      </c:pt>
                      <c:pt idx="16">
                        <c:v>さいたま市</c:v>
                      </c:pt>
                      <c:pt idx="17">
                        <c:v>仙台市</c:v>
                      </c:pt>
                      <c:pt idx="18">
                        <c:v>札幌市</c:v>
                      </c:pt>
                      <c:pt idx="19">
                        <c:v>大阪市</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'ごみ排出量等の概要（平成28年度実績）'!$E$34:$E$53</c15:sqref>
                        </c15:formulaRef>
                      </c:ext>
                    </c:extLst>
                    <c:numCache>
                      <c:formatCode>#,##0_);[Red]\(#,##0\)</c:formatCode>
                      <c:ptCount val="20"/>
                      <c:pt idx="0">
                        <c:v>7250</c:v>
                      </c:pt>
                      <c:pt idx="1">
                        <c:v>8525</c:v>
                      </c:pt>
                      <c:pt idx="2">
                        <c:v>11417</c:v>
                      </c:pt>
                      <c:pt idx="3">
                        <c:v>7385</c:v>
                      </c:pt>
                      <c:pt idx="4">
                        <c:v>6891</c:v>
                      </c:pt>
                      <c:pt idx="5">
                        <c:v>7145</c:v>
                      </c:pt>
                      <c:pt idx="6">
                        <c:v>8377</c:v>
                      </c:pt>
                      <c:pt idx="7">
                        <c:v>7348</c:v>
                      </c:pt>
                      <c:pt idx="8">
                        <c:v>5220</c:v>
                      </c:pt>
                      <c:pt idx="9">
                        <c:v>6337</c:v>
                      </c:pt>
                      <c:pt idx="10">
                        <c:v>4709</c:v>
                      </c:pt>
                      <c:pt idx="11">
                        <c:v>5840</c:v>
                      </c:pt>
                      <c:pt idx="12">
                        <c:v>5856</c:v>
                      </c:pt>
                      <c:pt idx="13">
                        <c:v>6949</c:v>
                      </c:pt>
                      <c:pt idx="14">
                        <c:v>6390</c:v>
                      </c:pt>
                      <c:pt idx="15">
                        <c:v>11603</c:v>
                      </c:pt>
                      <c:pt idx="16">
                        <c:v>6598</c:v>
                      </c:pt>
                      <c:pt idx="17">
                        <c:v>7208</c:v>
                      </c:pt>
                      <c:pt idx="18">
                        <c:v>6967</c:v>
                      </c:pt>
                      <c:pt idx="19">
                        <c:v>7154</c:v>
                      </c:pt>
                    </c:numCache>
                  </c:numRef>
                </c:val>
                <c:extLst xmlns:c16r2="http://schemas.microsoft.com/office/drawing/2015/06/chart" xmlns:c15="http://schemas.microsoft.com/office/drawing/2012/chart">
                  <c:ext xmlns:c16="http://schemas.microsoft.com/office/drawing/2014/chart" uri="{C3380CC4-5D6E-409C-BE32-E72D297353CC}">
                    <c16:uniqueId val="{0000000C-8BC2-43C4-ADAB-D50221A643B1}"/>
                  </c:ext>
                </c:extLst>
              </c15:ser>
            </c15:filteredBarSeries>
            <c15:filteredBarSeries>
              <c15:ser>
                <c:idx val="4"/>
                <c:order val="4"/>
                <c:invertIfNegative val="0"/>
                <c:cat>
                  <c:str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'ごみ排出量等の概要（平成28年度実績）'!$A$34:$A$53</c15:sqref>
                        </c15:formulaRef>
                      </c:ext>
                    </c:extLst>
                    <c:strCache>
                      <c:ptCount val="20"/>
                      <c:pt idx="0">
                        <c:v>熊本市</c:v>
                      </c:pt>
                      <c:pt idx="1">
                        <c:v>福岡市</c:v>
                      </c:pt>
                      <c:pt idx="2">
                        <c:v>北九州市</c:v>
                      </c:pt>
                      <c:pt idx="3">
                        <c:v>広島市</c:v>
                      </c:pt>
                      <c:pt idx="4">
                        <c:v>岡山市</c:v>
                      </c:pt>
                      <c:pt idx="5">
                        <c:v>神戸市</c:v>
                      </c:pt>
                      <c:pt idx="6">
                        <c:v>堺市</c:v>
                      </c:pt>
                      <c:pt idx="7">
                        <c:v>京都市</c:v>
                      </c:pt>
                      <c:pt idx="8">
                        <c:v>名古屋市</c:v>
                      </c:pt>
                      <c:pt idx="9">
                        <c:v>浜松市</c:v>
                      </c:pt>
                      <c:pt idx="10">
                        <c:v>静岡市</c:v>
                      </c:pt>
                      <c:pt idx="11">
                        <c:v>新潟市</c:v>
                      </c:pt>
                      <c:pt idx="12">
                        <c:v>相模原市</c:v>
                      </c:pt>
                      <c:pt idx="13">
                        <c:v>川崎市</c:v>
                      </c:pt>
                      <c:pt idx="14">
                        <c:v>横浜市</c:v>
                      </c:pt>
                      <c:pt idx="15">
                        <c:v>千葉市</c:v>
                      </c:pt>
                      <c:pt idx="16">
                        <c:v>さいたま市</c:v>
                      </c:pt>
                      <c:pt idx="17">
                        <c:v>仙台市</c:v>
                      </c:pt>
                      <c:pt idx="18">
                        <c:v>札幌市</c:v>
                      </c:pt>
                      <c:pt idx="19">
                        <c:v>大阪市</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'ごみ排出量等の概要（平成28年度実績）'!$F$34:$F$53</c15:sqref>
                        </c15:formulaRef>
                      </c:ext>
                    </c:extLst>
                    <c:numCache>
                      <c:formatCode>#,##0_);[Red]\(#,##0\)</c:formatCode>
                      <c:ptCount val="20"/>
                      <c:pt idx="0">
                        <c:v>322</c:v>
                      </c:pt>
                      <c:pt idx="1">
                        <c:v>400</c:v>
                      </c:pt>
                      <c:pt idx="2">
                        <c:v>532</c:v>
                      </c:pt>
                      <c:pt idx="3">
                        <c:v>357</c:v>
                      </c:pt>
                      <c:pt idx="4">
                        <c:v>325</c:v>
                      </c:pt>
                      <c:pt idx="5">
                        <c:v>335</c:v>
                      </c:pt>
                      <c:pt idx="6">
                        <c:v>340</c:v>
                      </c:pt>
                      <c:pt idx="7">
                        <c:v>364</c:v>
                      </c:pt>
                      <c:pt idx="8">
                        <c:v>267</c:v>
                      </c:pt>
                      <c:pt idx="9">
                        <c:v>304</c:v>
                      </c:pt>
                      <c:pt idx="10">
                        <c:v>248</c:v>
                      </c:pt>
                      <c:pt idx="11">
                        <c:v>273</c:v>
                      </c:pt>
                      <c:pt idx="12">
                        <c:v>234</c:v>
                      </c:pt>
                      <c:pt idx="13">
                        <c:v>246</c:v>
                      </c:pt>
                      <c:pt idx="14">
                        <c:v>244</c:v>
                      </c:pt>
                      <c:pt idx="15">
                        <c:v>397</c:v>
                      </c:pt>
                      <c:pt idx="16">
                        <c:v>257</c:v>
                      </c:pt>
                      <c:pt idx="17">
                        <c:v>334</c:v>
                      </c:pt>
                      <c:pt idx="18">
                        <c:v>293</c:v>
                      </c:pt>
                      <c:pt idx="19">
                        <c:v>422</c:v>
                      </c:pt>
                    </c:numCache>
                  </c:numRef>
                </c:val>
                <c:extLst xmlns:c16r2="http://schemas.microsoft.com/office/drawing/2015/06/chart" xmlns:c15="http://schemas.microsoft.com/office/drawing/2012/chart">
                  <c:ext xmlns:c16="http://schemas.microsoft.com/office/drawing/2014/chart" uri="{C3380CC4-5D6E-409C-BE32-E72D297353CC}">
                    <c16:uniqueId val="{0000000D-8BC2-43C4-ADAB-D50221A643B1}"/>
                  </c:ext>
                </c:extLst>
              </c15:ser>
            </c15:filteredBarSeries>
          </c:ext>
        </c:extLst>
      </c:barChart>
      <c:catAx>
        <c:axId val="446651976"/>
        <c:scaling>
          <c:orientation val="minMax"/>
        </c:scaling>
        <c:delete val="0"/>
        <c:axPos val="l"/>
        <c:numFmt formatCode="General" sourceLinked="1"/>
        <c:majorTickMark val="none"/>
        <c:minorTickMark val="none"/>
        <c:tickLblPos val="nextTo"/>
        <c:spPr>
          <a:ln w="6350">
            <a:solidFill>
              <a:srgbClr val="000000"/>
            </a:solidFill>
            <a:prstDash val="solid"/>
          </a:ln>
        </c:spPr>
        <c:txPr>
          <a:bodyPr rot="0" vert="horz"/>
          <a:lstStyle/>
          <a:p>
            <a:pPr>
              <a:defRPr/>
            </a:pPr>
            <a:endParaRPr lang="ja-JP"/>
          </a:p>
        </c:txPr>
        <c:crossAx val="446655112"/>
        <c:crosses val="autoZero"/>
        <c:auto val="1"/>
        <c:lblAlgn val="ctr"/>
        <c:lblOffset val="100"/>
        <c:tickLblSkip val="1"/>
        <c:tickMarkSkip val="1"/>
        <c:noMultiLvlLbl val="0"/>
      </c:catAx>
      <c:valAx>
        <c:axId val="446655112"/>
        <c:scaling>
          <c:orientation val="minMax"/>
        </c:scaling>
        <c:delete val="1"/>
        <c:axPos val="b"/>
        <c:numFmt formatCode="#,##0_);[Red]\(#,##0\)" sourceLinked="1"/>
        <c:majorTickMark val="out"/>
        <c:minorTickMark val="none"/>
        <c:tickLblPos val="none"/>
        <c:crossAx val="446651976"/>
        <c:crosses val="autoZero"/>
        <c:crossBetween val="between"/>
      </c:valAx>
      <c:spPr>
        <a:noFill/>
        <a:ln w="25400">
          <a:noFill/>
        </a:ln>
      </c:spPr>
    </c:plotArea>
    <c:plotVisOnly val="1"/>
    <c:dispBlanksAs val="gap"/>
    <c:showDLblsOverMax val="0"/>
  </c:chart>
  <c:spPr>
    <a:noFill/>
    <a:ln w="9525">
      <a:noFill/>
    </a:ln>
  </c:spPr>
  <c:txPr>
    <a:bodyPr/>
    <a:lstStyle/>
    <a:p>
      <a:pPr>
        <a:defRPr sz="700" b="0" i="0" u="none" strike="noStrike" baseline="0">
          <a:solidFill>
            <a:srgbClr val="000000"/>
          </a:solidFill>
          <a:latin typeface="Meiryo UI"/>
          <a:ea typeface="Meiryo UI"/>
          <a:cs typeface="Meiryo UI"/>
        </a:defRPr>
      </a:pPr>
      <a:endParaRPr lang="ja-JP"/>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515249597721563"/>
          <c:y val="1.022496929513626E-2"/>
          <c:w val="0.73484791522622905"/>
          <c:h val="0.98159705233307482"/>
        </c:manualLayout>
      </c:layout>
      <c:barChart>
        <c:barDir val="bar"/>
        <c:grouping val="clustered"/>
        <c:varyColors val="0"/>
        <c:ser>
          <c:idx val="0"/>
          <c:order val="0"/>
          <c:spPr>
            <a:solidFill>
              <a:schemeClr val="bg1"/>
            </a:solidFill>
            <a:ln w="12700">
              <a:solidFill>
                <a:schemeClr val="tx1"/>
              </a:solidFill>
            </a:ln>
          </c:spPr>
          <c:invertIfNegative val="0"/>
          <c:dPt>
            <c:idx val="18"/>
            <c:invertIfNegative val="0"/>
            <c:bubble3D val="0"/>
            <c:spPr>
              <a:solidFill>
                <a:schemeClr val="bg1"/>
              </a:solidFill>
              <a:ln w="12700">
                <a:solidFill>
                  <a:schemeClr val="tx1"/>
                </a:solidFill>
                <a:prstDash val="solid"/>
              </a:ln>
            </c:spPr>
            <c:extLst xmlns:c16r2="http://schemas.microsoft.com/office/drawing/2015/06/chart">
              <c:ext xmlns:c16="http://schemas.microsoft.com/office/drawing/2014/chart" uri="{C3380CC4-5D6E-409C-BE32-E72D297353CC}">
                <c16:uniqueId val="{00000001-7926-413B-92ED-C31F8550D1A2}"/>
              </c:ext>
            </c:extLst>
          </c:dPt>
          <c:dPt>
            <c:idx val="19"/>
            <c:invertIfNegative val="0"/>
            <c:bubble3D val="0"/>
            <c:spPr>
              <a:solidFill>
                <a:schemeClr val="accent5">
                  <a:lumMod val="60000"/>
                  <a:lumOff val="40000"/>
                </a:schemeClr>
              </a:solidFill>
              <a:ln w="12700">
                <a:solidFill>
                  <a:schemeClr val="tx1"/>
                </a:solidFill>
              </a:ln>
            </c:spPr>
            <c:extLst xmlns:c16r2="http://schemas.microsoft.com/office/drawing/2015/06/chart">
              <c:ext xmlns:c16="http://schemas.microsoft.com/office/drawing/2014/chart" uri="{C3380CC4-5D6E-409C-BE32-E72D297353CC}">
                <c16:uniqueId val="{00000003-7926-413B-92ED-C31F8550D1A2}"/>
              </c:ext>
            </c:extLst>
          </c:dPt>
          <c:dPt>
            <c:idx val="20"/>
            <c:invertIfNegative val="0"/>
            <c:bubble3D val="0"/>
            <c:extLst xmlns:c16r2="http://schemas.microsoft.com/office/drawing/2015/06/chart">
              <c:ext xmlns:c16="http://schemas.microsoft.com/office/drawing/2014/chart" uri="{C3380CC4-5D6E-409C-BE32-E72D297353CC}">
                <c16:uniqueId val="{00000004-7926-413B-92ED-C31F8550D1A2}"/>
              </c:ext>
            </c:extLst>
          </c:dPt>
          <c:dLbls>
            <c:spPr>
              <a:noFill/>
              <a:ln w="25400">
                <a:noFill/>
              </a:ln>
              <a:effectLst/>
            </c:spPr>
            <c:txPr>
              <a:bodyPr wrap="square" lIns="38100" tIns="19050" rIns="38100" bIns="19050" anchor="ctr">
                <a:spAutoFit/>
              </a:bodyPr>
              <a:lstStyle/>
              <a:p>
                <a:pPr>
                  <a:defRPr>
                    <a:ln>
                      <a:noFill/>
                    </a:ln>
                    <a:solidFill>
                      <a:schemeClr val="tx1"/>
                    </a:solidFill>
                  </a:defRPr>
                </a:pPr>
                <a:endParaRPr lang="ja-JP"/>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'ごみ排出量等の概要（平成28年度実績）'!$A$34:$A$53</c:f>
              <c:strCache>
                <c:ptCount val="20"/>
                <c:pt idx="0">
                  <c:v>熊本市</c:v>
                </c:pt>
                <c:pt idx="1">
                  <c:v>福岡市</c:v>
                </c:pt>
                <c:pt idx="2">
                  <c:v>北九州市</c:v>
                </c:pt>
                <c:pt idx="3">
                  <c:v>広島市</c:v>
                </c:pt>
                <c:pt idx="4">
                  <c:v>岡山市</c:v>
                </c:pt>
                <c:pt idx="5">
                  <c:v>神戸市</c:v>
                </c:pt>
                <c:pt idx="6">
                  <c:v>堺市</c:v>
                </c:pt>
                <c:pt idx="7">
                  <c:v>京都市</c:v>
                </c:pt>
                <c:pt idx="8">
                  <c:v>名古屋市</c:v>
                </c:pt>
                <c:pt idx="9">
                  <c:v>浜松市</c:v>
                </c:pt>
                <c:pt idx="10">
                  <c:v>静岡市</c:v>
                </c:pt>
                <c:pt idx="11">
                  <c:v>新潟市</c:v>
                </c:pt>
                <c:pt idx="12">
                  <c:v>相模原市</c:v>
                </c:pt>
                <c:pt idx="13">
                  <c:v>川崎市</c:v>
                </c:pt>
                <c:pt idx="14">
                  <c:v>横浜市</c:v>
                </c:pt>
                <c:pt idx="15">
                  <c:v>千葉市</c:v>
                </c:pt>
                <c:pt idx="16">
                  <c:v>さいたま市</c:v>
                </c:pt>
                <c:pt idx="17">
                  <c:v>仙台市</c:v>
                </c:pt>
                <c:pt idx="18">
                  <c:v>札幌市</c:v>
                </c:pt>
                <c:pt idx="19">
                  <c:v>大阪市</c:v>
                </c:pt>
              </c:strCache>
            </c:strRef>
          </c:cat>
          <c:val>
            <c:numRef>
              <c:f>'ごみ排出量等の概要（平成28年度実績）'!$B$34:$B$53</c:f>
              <c:numCache>
                <c:formatCode>#,##0_);[Red]\(#,##0\)</c:formatCode>
                <c:ptCount val="20"/>
                <c:pt idx="0">
                  <c:v>876</c:v>
                </c:pt>
                <c:pt idx="1">
                  <c:v>1045</c:v>
                </c:pt>
                <c:pt idx="2">
                  <c:v>1125</c:v>
                </c:pt>
                <c:pt idx="3">
                  <c:v>824</c:v>
                </c:pt>
                <c:pt idx="4">
                  <c:v>1036</c:v>
                </c:pt>
                <c:pt idx="5">
                  <c:v>971</c:v>
                </c:pt>
                <c:pt idx="6">
                  <c:v>951</c:v>
                </c:pt>
                <c:pt idx="7">
                  <c:v>846</c:v>
                </c:pt>
                <c:pt idx="8">
                  <c:v>966</c:v>
                </c:pt>
                <c:pt idx="9">
                  <c:v>873</c:v>
                </c:pt>
                <c:pt idx="10">
                  <c:v>883</c:v>
                </c:pt>
                <c:pt idx="11">
                  <c:v>987</c:v>
                </c:pt>
                <c:pt idx="12">
                  <c:v>843</c:v>
                </c:pt>
                <c:pt idx="13">
                  <c:v>859</c:v>
                </c:pt>
                <c:pt idx="14">
                  <c:v>851</c:v>
                </c:pt>
                <c:pt idx="15">
                  <c:v>1009</c:v>
                </c:pt>
                <c:pt idx="16">
                  <c:v>870</c:v>
                </c:pt>
                <c:pt idx="17">
                  <c:v>1048</c:v>
                </c:pt>
                <c:pt idx="18">
                  <c:v>908</c:v>
                </c:pt>
                <c:pt idx="19">
                  <c:v>1014</c:v>
                </c:pt>
              </c:numCache>
            </c:numRef>
          </c:val>
          <c:extLst xmlns:c16r2="http://schemas.microsoft.com/office/drawing/2015/06/chart">
            <c:ext xmlns:c16="http://schemas.microsoft.com/office/drawing/2014/chart" uri="{C3380CC4-5D6E-409C-BE32-E72D297353CC}">
              <c16:uniqueId val="{00000005-7926-413B-92ED-C31F8550D1A2}"/>
            </c:ext>
          </c:extLst>
        </c:ser>
        <c:dLbls>
          <c:showLegendKey val="0"/>
          <c:showVal val="0"/>
          <c:showCatName val="0"/>
          <c:showSerName val="0"/>
          <c:showPercent val="0"/>
          <c:showBubbleSize val="0"/>
        </c:dLbls>
        <c:gapWidth val="20"/>
        <c:axId val="446648840"/>
        <c:axId val="446655504"/>
        <c:extLst xmlns:c16r2="http://schemas.microsoft.com/office/drawing/2015/06/chart">
          <c:ext xmlns:c15="http://schemas.microsoft.com/office/drawing/2012/chart" uri="{02D57815-91ED-43cb-92C2-25804820EDAC}">
            <c15:filteredBarSeries>
              <c15:ser>
                <c:idx val="1"/>
                <c:order val="1"/>
                <c:invertIfNegative val="0"/>
                <c:cat>
                  <c:strRef>
                    <c:extLst xmlns:c16r2="http://schemas.microsoft.com/office/drawing/2015/06/chart">
                      <c:ext uri="{02D57815-91ED-43cb-92C2-25804820EDAC}">
                        <c15:formulaRef>
                          <c15:sqref>'ごみ排出量等の概要（平成28年度実績）'!$A$34:$A$53</c15:sqref>
                        </c15:formulaRef>
                      </c:ext>
                    </c:extLst>
                    <c:strCache>
                      <c:ptCount val="20"/>
                      <c:pt idx="0">
                        <c:v>熊本市</c:v>
                      </c:pt>
                      <c:pt idx="1">
                        <c:v>福岡市</c:v>
                      </c:pt>
                      <c:pt idx="2">
                        <c:v>北九州市</c:v>
                      </c:pt>
                      <c:pt idx="3">
                        <c:v>広島市</c:v>
                      </c:pt>
                      <c:pt idx="4">
                        <c:v>岡山市</c:v>
                      </c:pt>
                      <c:pt idx="5">
                        <c:v>神戸市</c:v>
                      </c:pt>
                      <c:pt idx="6">
                        <c:v>堺市</c:v>
                      </c:pt>
                      <c:pt idx="7">
                        <c:v>京都市</c:v>
                      </c:pt>
                      <c:pt idx="8">
                        <c:v>名古屋市</c:v>
                      </c:pt>
                      <c:pt idx="9">
                        <c:v>浜松市</c:v>
                      </c:pt>
                      <c:pt idx="10">
                        <c:v>静岡市</c:v>
                      </c:pt>
                      <c:pt idx="11">
                        <c:v>新潟市</c:v>
                      </c:pt>
                      <c:pt idx="12">
                        <c:v>相模原市</c:v>
                      </c:pt>
                      <c:pt idx="13">
                        <c:v>川崎市</c:v>
                      </c:pt>
                      <c:pt idx="14">
                        <c:v>横浜市</c:v>
                      </c:pt>
                      <c:pt idx="15">
                        <c:v>千葉市</c:v>
                      </c:pt>
                      <c:pt idx="16">
                        <c:v>さいたま市</c:v>
                      </c:pt>
                      <c:pt idx="17">
                        <c:v>仙台市</c:v>
                      </c:pt>
                      <c:pt idx="18">
                        <c:v>札幌市</c:v>
                      </c:pt>
                      <c:pt idx="19">
                        <c:v>大阪市</c:v>
                      </c:pt>
                    </c:strCache>
                  </c:strRef>
                </c:cat>
                <c:val>
                  <c:numRef>
                    <c:extLst xmlns:c16r2="http://schemas.microsoft.com/office/drawing/2015/06/chart">
                      <c:ext uri="{02D57815-91ED-43cb-92C2-25804820EDAC}">
                        <c15:formulaRef>
                          <c15:sqref>'ごみ排出量等の概要（平成28年度実績）'!$C$34:$C$53</c15:sqref>
                        </c15:formulaRef>
                      </c:ext>
                    </c:extLst>
                    <c:numCache>
                      <c:formatCode>#,##0_);[Red]\(#,##0\)</c:formatCode>
                      <c:ptCount val="20"/>
                      <c:pt idx="0">
                        <c:v>544</c:v>
                      </c:pt>
                      <c:pt idx="1">
                        <c:v>594</c:v>
                      </c:pt>
                      <c:pt idx="2">
                        <c:v>585</c:v>
                      </c:pt>
                      <c:pt idx="3">
                        <c:v>462</c:v>
                      </c:pt>
                      <c:pt idx="4">
                        <c:v>694</c:v>
                      </c:pt>
                      <c:pt idx="5">
                        <c:v>631</c:v>
                      </c:pt>
                      <c:pt idx="6">
                        <c:v>635</c:v>
                      </c:pt>
                      <c:pt idx="7">
                        <c:v>449</c:v>
                      </c:pt>
                      <c:pt idx="8">
                        <c:v>663</c:v>
                      </c:pt>
                      <c:pt idx="9">
                        <c:v>575</c:v>
                      </c:pt>
                      <c:pt idx="10">
                        <c:v>629</c:v>
                      </c:pt>
                      <c:pt idx="11">
                        <c:v>707</c:v>
                      </c:pt>
                      <c:pt idx="12">
                        <c:v>636</c:v>
                      </c:pt>
                      <c:pt idx="13">
                        <c:v>642</c:v>
                      </c:pt>
                      <c:pt idx="14">
                        <c:v>628</c:v>
                      </c:pt>
                      <c:pt idx="15">
                        <c:v>618</c:v>
                      </c:pt>
                      <c:pt idx="16">
                        <c:v>634</c:v>
                      </c:pt>
                      <c:pt idx="17">
                        <c:v>685</c:v>
                      </c:pt>
                      <c:pt idx="18">
                        <c:v>614</c:v>
                      </c:pt>
                      <c:pt idx="19">
                        <c:v>458</c:v>
                      </c:pt>
                    </c:numCache>
                  </c:numRef>
                </c:val>
                <c:extLst xmlns:c16r2="http://schemas.microsoft.com/office/drawing/2015/06/chart">
                  <c:ext xmlns:c16="http://schemas.microsoft.com/office/drawing/2014/chart" uri="{C3380CC4-5D6E-409C-BE32-E72D297353CC}">
                    <c16:uniqueId val="{00000006-7926-413B-92ED-C31F8550D1A2}"/>
                  </c:ext>
                </c:extLst>
              </c15:ser>
            </c15:filteredBarSeries>
            <c15:filteredBarSeries>
              <c15:ser>
                <c:idx val="2"/>
                <c:order val="2"/>
                <c:invertIfNegative val="0"/>
                <c:cat>
                  <c:str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'ごみ排出量等の概要（平成28年度実績）'!$A$34:$A$53</c15:sqref>
                        </c15:formulaRef>
                      </c:ext>
                    </c:extLst>
                    <c:strCache>
                      <c:ptCount val="20"/>
                      <c:pt idx="0">
                        <c:v>熊本市</c:v>
                      </c:pt>
                      <c:pt idx="1">
                        <c:v>福岡市</c:v>
                      </c:pt>
                      <c:pt idx="2">
                        <c:v>北九州市</c:v>
                      </c:pt>
                      <c:pt idx="3">
                        <c:v>広島市</c:v>
                      </c:pt>
                      <c:pt idx="4">
                        <c:v>岡山市</c:v>
                      </c:pt>
                      <c:pt idx="5">
                        <c:v>神戸市</c:v>
                      </c:pt>
                      <c:pt idx="6">
                        <c:v>堺市</c:v>
                      </c:pt>
                      <c:pt idx="7">
                        <c:v>京都市</c:v>
                      </c:pt>
                      <c:pt idx="8">
                        <c:v>名古屋市</c:v>
                      </c:pt>
                      <c:pt idx="9">
                        <c:v>浜松市</c:v>
                      </c:pt>
                      <c:pt idx="10">
                        <c:v>静岡市</c:v>
                      </c:pt>
                      <c:pt idx="11">
                        <c:v>新潟市</c:v>
                      </c:pt>
                      <c:pt idx="12">
                        <c:v>相模原市</c:v>
                      </c:pt>
                      <c:pt idx="13">
                        <c:v>川崎市</c:v>
                      </c:pt>
                      <c:pt idx="14">
                        <c:v>横浜市</c:v>
                      </c:pt>
                      <c:pt idx="15">
                        <c:v>千葉市</c:v>
                      </c:pt>
                      <c:pt idx="16">
                        <c:v>さいたま市</c:v>
                      </c:pt>
                      <c:pt idx="17">
                        <c:v>仙台市</c:v>
                      </c:pt>
                      <c:pt idx="18">
                        <c:v>札幌市</c:v>
                      </c:pt>
                      <c:pt idx="19">
                        <c:v>大阪市</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'ごみ排出量等の概要（平成28年度実績）'!$D$34:$D$53</c15:sqref>
                        </c15:formulaRef>
                      </c:ext>
                    </c:extLst>
                    <c:numCache>
                      <c:formatCode>#,##0_);[Red]\(#,##0\)</c:formatCode>
                      <c:ptCount val="20"/>
                      <c:pt idx="0">
                        <c:v>332</c:v>
                      </c:pt>
                      <c:pt idx="1">
                        <c:v>451</c:v>
                      </c:pt>
                      <c:pt idx="2">
                        <c:v>541</c:v>
                      </c:pt>
                      <c:pt idx="3">
                        <c:v>362</c:v>
                      </c:pt>
                      <c:pt idx="4">
                        <c:v>342</c:v>
                      </c:pt>
                      <c:pt idx="5">
                        <c:v>340</c:v>
                      </c:pt>
                      <c:pt idx="6">
                        <c:v>316</c:v>
                      </c:pt>
                      <c:pt idx="7">
                        <c:v>397</c:v>
                      </c:pt>
                      <c:pt idx="8">
                        <c:v>303</c:v>
                      </c:pt>
                      <c:pt idx="9">
                        <c:v>298</c:v>
                      </c:pt>
                      <c:pt idx="10">
                        <c:v>253</c:v>
                      </c:pt>
                      <c:pt idx="11">
                        <c:v>280</c:v>
                      </c:pt>
                      <c:pt idx="12">
                        <c:v>206</c:v>
                      </c:pt>
                      <c:pt idx="13">
                        <c:v>217</c:v>
                      </c:pt>
                      <c:pt idx="14">
                        <c:v>223</c:v>
                      </c:pt>
                      <c:pt idx="15">
                        <c:v>391</c:v>
                      </c:pt>
                      <c:pt idx="16">
                        <c:v>236</c:v>
                      </c:pt>
                      <c:pt idx="17">
                        <c:v>362</c:v>
                      </c:pt>
                      <c:pt idx="18">
                        <c:v>294</c:v>
                      </c:pt>
                      <c:pt idx="19">
                        <c:v>555</c:v>
                      </c:pt>
                    </c:numCache>
                  </c:numRef>
                </c:val>
                <c:extLst xmlns:c16r2="http://schemas.microsoft.com/office/drawing/2015/06/chart" xmlns:c15="http://schemas.microsoft.com/office/drawing/2012/chart">
                  <c:ext xmlns:c16="http://schemas.microsoft.com/office/drawing/2014/chart" uri="{C3380CC4-5D6E-409C-BE32-E72D297353CC}">
                    <c16:uniqueId val="{00000007-7926-413B-92ED-C31F8550D1A2}"/>
                  </c:ext>
                </c:extLst>
              </c15:ser>
            </c15:filteredBarSeries>
            <c15:filteredBarSeries>
              <c15:ser>
                <c:idx val="3"/>
                <c:order val="3"/>
                <c:invertIfNegative val="0"/>
                <c:cat>
                  <c:str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'ごみ排出量等の概要（平成28年度実績）'!$A$34:$A$53</c15:sqref>
                        </c15:formulaRef>
                      </c:ext>
                    </c:extLst>
                    <c:strCache>
                      <c:ptCount val="20"/>
                      <c:pt idx="0">
                        <c:v>熊本市</c:v>
                      </c:pt>
                      <c:pt idx="1">
                        <c:v>福岡市</c:v>
                      </c:pt>
                      <c:pt idx="2">
                        <c:v>北九州市</c:v>
                      </c:pt>
                      <c:pt idx="3">
                        <c:v>広島市</c:v>
                      </c:pt>
                      <c:pt idx="4">
                        <c:v>岡山市</c:v>
                      </c:pt>
                      <c:pt idx="5">
                        <c:v>神戸市</c:v>
                      </c:pt>
                      <c:pt idx="6">
                        <c:v>堺市</c:v>
                      </c:pt>
                      <c:pt idx="7">
                        <c:v>京都市</c:v>
                      </c:pt>
                      <c:pt idx="8">
                        <c:v>名古屋市</c:v>
                      </c:pt>
                      <c:pt idx="9">
                        <c:v>浜松市</c:v>
                      </c:pt>
                      <c:pt idx="10">
                        <c:v>静岡市</c:v>
                      </c:pt>
                      <c:pt idx="11">
                        <c:v>新潟市</c:v>
                      </c:pt>
                      <c:pt idx="12">
                        <c:v>相模原市</c:v>
                      </c:pt>
                      <c:pt idx="13">
                        <c:v>川崎市</c:v>
                      </c:pt>
                      <c:pt idx="14">
                        <c:v>横浜市</c:v>
                      </c:pt>
                      <c:pt idx="15">
                        <c:v>千葉市</c:v>
                      </c:pt>
                      <c:pt idx="16">
                        <c:v>さいたま市</c:v>
                      </c:pt>
                      <c:pt idx="17">
                        <c:v>仙台市</c:v>
                      </c:pt>
                      <c:pt idx="18">
                        <c:v>札幌市</c:v>
                      </c:pt>
                      <c:pt idx="19">
                        <c:v>大阪市</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'ごみ排出量等の概要（平成28年度実績）'!$E$34:$E$53</c15:sqref>
                        </c15:formulaRef>
                      </c:ext>
                    </c:extLst>
                    <c:numCache>
                      <c:formatCode>#,##0_);[Red]\(#,##0\)</c:formatCode>
                      <c:ptCount val="20"/>
                      <c:pt idx="0">
                        <c:v>7250</c:v>
                      </c:pt>
                      <c:pt idx="1">
                        <c:v>8525</c:v>
                      </c:pt>
                      <c:pt idx="2">
                        <c:v>11417</c:v>
                      </c:pt>
                      <c:pt idx="3">
                        <c:v>7385</c:v>
                      </c:pt>
                      <c:pt idx="4">
                        <c:v>6891</c:v>
                      </c:pt>
                      <c:pt idx="5">
                        <c:v>7145</c:v>
                      </c:pt>
                      <c:pt idx="6">
                        <c:v>8377</c:v>
                      </c:pt>
                      <c:pt idx="7">
                        <c:v>7348</c:v>
                      </c:pt>
                      <c:pt idx="8">
                        <c:v>5220</c:v>
                      </c:pt>
                      <c:pt idx="9">
                        <c:v>6337</c:v>
                      </c:pt>
                      <c:pt idx="10">
                        <c:v>4709</c:v>
                      </c:pt>
                      <c:pt idx="11">
                        <c:v>5840</c:v>
                      </c:pt>
                      <c:pt idx="12">
                        <c:v>5856</c:v>
                      </c:pt>
                      <c:pt idx="13">
                        <c:v>6949</c:v>
                      </c:pt>
                      <c:pt idx="14">
                        <c:v>6390</c:v>
                      </c:pt>
                      <c:pt idx="15">
                        <c:v>11603</c:v>
                      </c:pt>
                      <c:pt idx="16">
                        <c:v>6598</c:v>
                      </c:pt>
                      <c:pt idx="17">
                        <c:v>7208</c:v>
                      </c:pt>
                      <c:pt idx="18">
                        <c:v>6967</c:v>
                      </c:pt>
                      <c:pt idx="19">
                        <c:v>7154</c:v>
                      </c:pt>
                    </c:numCache>
                  </c:numRef>
                </c:val>
                <c:extLst xmlns:c16r2="http://schemas.microsoft.com/office/drawing/2015/06/chart" xmlns:c15="http://schemas.microsoft.com/office/drawing/2012/chart">
                  <c:ext xmlns:c16="http://schemas.microsoft.com/office/drawing/2014/chart" uri="{C3380CC4-5D6E-409C-BE32-E72D297353CC}">
                    <c16:uniqueId val="{00000008-7926-413B-92ED-C31F8550D1A2}"/>
                  </c:ext>
                </c:extLst>
              </c15:ser>
            </c15:filteredBarSeries>
            <c15:filteredBarSeries>
              <c15:ser>
                <c:idx val="4"/>
                <c:order val="4"/>
                <c:invertIfNegative val="0"/>
                <c:cat>
                  <c:str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'ごみ排出量等の概要（平成28年度実績）'!$A$34:$A$53</c15:sqref>
                        </c15:formulaRef>
                      </c:ext>
                    </c:extLst>
                    <c:strCache>
                      <c:ptCount val="20"/>
                      <c:pt idx="0">
                        <c:v>熊本市</c:v>
                      </c:pt>
                      <c:pt idx="1">
                        <c:v>福岡市</c:v>
                      </c:pt>
                      <c:pt idx="2">
                        <c:v>北九州市</c:v>
                      </c:pt>
                      <c:pt idx="3">
                        <c:v>広島市</c:v>
                      </c:pt>
                      <c:pt idx="4">
                        <c:v>岡山市</c:v>
                      </c:pt>
                      <c:pt idx="5">
                        <c:v>神戸市</c:v>
                      </c:pt>
                      <c:pt idx="6">
                        <c:v>堺市</c:v>
                      </c:pt>
                      <c:pt idx="7">
                        <c:v>京都市</c:v>
                      </c:pt>
                      <c:pt idx="8">
                        <c:v>名古屋市</c:v>
                      </c:pt>
                      <c:pt idx="9">
                        <c:v>浜松市</c:v>
                      </c:pt>
                      <c:pt idx="10">
                        <c:v>静岡市</c:v>
                      </c:pt>
                      <c:pt idx="11">
                        <c:v>新潟市</c:v>
                      </c:pt>
                      <c:pt idx="12">
                        <c:v>相模原市</c:v>
                      </c:pt>
                      <c:pt idx="13">
                        <c:v>川崎市</c:v>
                      </c:pt>
                      <c:pt idx="14">
                        <c:v>横浜市</c:v>
                      </c:pt>
                      <c:pt idx="15">
                        <c:v>千葉市</c:v>
                      </c:pt>
                      <c:pt idx="16">
                        <c:v>さいたま市</c:v>
                      </c:pt>
                      <c:pt idx="17">
                        <c:v>仙台市</c:v>
                      </c:pt>
                      <c:pt idx="18">
                        <c:v>札幌市</c:v>
                      </c:pt>
                      <c:pt idx="19">
                        <c:v>大阪市</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'ごみ排出量等の概要（平成28年度実績）'!$F$34:$F$53</c15:sqref>
                        </c15:formulaRef>
                      </c:ext>
                    </c:extLst>
                    <c:numCache>
                      <c:formatCode>#,##0_);[Red]\(#,##0\)</c:formatCode>
                      <c:ptCount val="20"/>
                      <c:pt idx="0">
                        <c:v>322</c:v>
                      </c:pt>
                      <c:pt idx="1">
                        <c:v>400</c:v>
                      </c:pt>
                      <c:pt idx="2">
                        <c:v>532</c:v>
                      </c:pt>
                      <c:pt idx="3">
                        <c:v>357</c:v>
                      </c:pt>
                      <c:pt idx="4">
                        <c:v>325</c:v>
                      </c:pt>
                      <c:pt idx="5">
                        <c:v>335</c:v>
                      </c:pt>
                      <c:pt idx="6">
                        <c:v>340</c:v>
                      </c:pt>
                      <c:pt idx="7">
                        <c:v>364</c:v>
                      </c:pt>
                      <c:pt idx="8">
                        <c:v>267</c:v>
                      </c:pt>
                      <c:pt idx="9">
                        <c:v>304</c:v>
                      </c:pt>
                      <c:pt idx="10">
                        <c:v>248</c:v>
                      </c:pt>
                      <c:pt idx="11">
                        <c:v>273</c:v>
                      </c:pt>
                      <c:pt idx="12">
                        <c:v>234</c:v>
                      </c:pt>
                      <c:pt idx="13">
                        <c:v>246</c:v>
                      </c:pt>
                      <c:pt idx="14">
                        <c:v>244</c:v>
                      </c:pt>
                      <c:pt idx="15">
                        <c:v>397</c:v>
                      </c:pt>
                      <c:pt idx="16">
                        <c:v>257</c:v>
                      </c:pt>
                      <c:pt idx="17">
                        <c:v>334</c:v>
                      </c:pt>
                      <c:pt idx="18">
                        <c:v>293</c:v>
                      </c:pt>
                      <c:pt idx="19">
                        <c:v>422</c:v>
                      </c:pt>
                    </c:numCache>
                  </c:numRef>
                </c:val>
                <c:extLst xmlns:c16r2="http://schemas.microsoft.com/office/drawing/2015/06/chart" xmlns:c15="http://schemas.microsoft.com/office/drawing/2012/chart">
                  <c:ext xmlns:c16="http://schemas.microsoft.com/office/drawing/2014/chart" uri="{C3380CC4-5D6E-409C-BE32-E72D297353CC}">
                    <c16:uniqueId val="{00000009-7926-413B-92ED-C31F8550D1A2}"/>
                  </c:ext>
                </c:extLst>
              </c15:ser>
            </c15:filteredBarSeries>
          </c:ext>
        </c:extLst>
      </c:barChart>
      <c:catAx>
        <c:axId val="446648840"/>
        <c:scaling>
          <c:orientation val="minMax"/>
        </c:scaling>
        <c:delete val="0"/>
        <c:axPos val="l"/>
        <c:numFmt formatCode="General" sourceLinked="1"/>
        <c:majorTickMark val="none"/>
        <c:minorTickMark val="none"/>
        <c:tickLblPos val="nextTo"/>
        <c:spPr>
          <a:ln w="6350">
            <a:solidFill>
              <a:srgbClr val="000000"/>
            </a:solidFill>
            <a:prstDash val="solid"/>
          </a:ln>
        </c:spPr>
        <c:txPr>
          <a:bodyPr rot="0" vert="horz"/>
          <a:lstStyle/>
          <a:p>
            <a:pPr>
              <a:defRPr/>
            </a:pPr>
            <a:endParaRPr lang="ja-JP"/>
          </a:p>
        </c:txPr>
        <c:crossAx val="446655504"/>
        <c:crosses val="autoZero"/>
        <c:auto val="1"/>
        <c:lblAlgn val="ctr"/>
        <c:lblOffset val="100"/>
        <c:tickLblSkip val="1"/>
        <c:tickMarkSkip val="1"/>
        <c:noMultiLvlLbl val="0"/>
      </c:catAx>
      <c:valAx>
        <c:axId val="446655504"/>
        <c:scaling>
          <c:orientation val="minMax"/>
        </c:scaling>
        <c:delete val="1"/>
        <c:axPos val="b"/>
        <c:numFmt formatCode="#,##0_);[Red]\(#,##0\)" sourceLinked="1"/>
        <c:majorTickMark val="out"/>
        <c:minorTickMark val="none"/>
        <c:tickLblPos val="none"/>
        <c:crossAx val="446648840"/>
        <c:crosses val="autoZero"/>
        <c:crossBetween val="between"/>
      </c:valAx>
      <c:spPr>
        <a:noFill/>
        <a:ln w="25400">
          <a:noFill/>
        </a:ln>
      </c:spPr>
    </c:plotArea>
    <c:plotVisOnly val="1"/>
    <c:dispBlanksAs val="gap"/>
    <c:showDLblsOverMax val="0"/>
  </c:chart>
  <c:spPr>
    <a:noFill/>
    <a:ln w="9525">
      <a:noFill/>
    </a:ln>
  </c:spPr>
  <c:txPr>
    <a:bodyPr/>
    <a:lstStyle/>
    <a:p>
      <a:pPr>
        <a:defRPr sz="700" b="0" i="0" u="none" strike="noStrike" baseline="0">
          <a:solidFill>
            <a:srgbClr val="000000"/>
          </a:solidFill>
          <a:latin typeface="Meiryo UI"/>
          <a:ea typeface="Meiryo UI"/>
          <a:cs typeface="Meiryo UI"/>
        </a:defRPr>
      </a:pPr>
      <a:endParaRPr lang="ja-JP"/>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515249597721585"/>
          <c:y val="1.0224969295136263E-2"/>
          <c:w val="0.68181911921179095"/>
          <c:h val="0.98159705233307504"/>
        </c:manualLayout>
      </c:layout>
      <c:barChart>
        <c:barDir val="bar"/>
        <c:grouping val="clustered"/>
        <c:varyColors val="0"/>
        <c:ser>
          <c:idx val="1"/>
          <c:order val="1"/>
          <c:spPr>
            <a:solidFill>
              <a:schemeClr val="bg1"/>
            </a:solidFill>
            <a:ln w="12700">
              <a:solidFill>
                <a:srgbClr val="000000"/>
              </a:solidFill>
            </a:ln>
          </c:spPr>
          <c:invertIfNegative val="0"/>
          <c:dPt>
            <c:idx val="19"/>
            <c:invertIfNegative val="0"/>
            <c:bubble3D val="0"/>
            <c:spPr>
              <a:solidFill>
                <a:schemeClr val="accent5">
                  <a:lumMod val="60000"/>
                  <a:lumOff val="40000"/>
                </a:schemeClr>
              </a:solidFill>
              <a:ln w="12700">
                <a:solidFill>
                  <a:srgbClr val="000000"/>
                </a:solidFill>
              </a:ln>
            </c:spPr>
            <c:extLst xmlns:c16r2="http://schemas.microsoft.com/office/drawing/2015/06/chart">
              <c:ext xmlns:c16="http://schemas.microsoft.com/office/drawing/2014/chart" uri="{C3380CC4-5D6E-409C-BE32-E72D297353CC}">
                <c16:uniqueId val="{00000001-3A64-4014-9467-2E0FE248A6AD}"/>
              </c:ext>
            </c:extLst>
          </c:dPt>
          <c:dLbls>
            <c:spPr>
              <a:noFill/>
              <a:ln>
                <a:noFill/>
              </a:ln>
              <a:effectLst/>
            </c:spPr>
            <c:txPr>
              <a:bodyPr wrap="square" lIns="38100" tIns="19050" rIns="38100" bIns="19050" anchor="ctr">
                <a:spAutoFit/>
              </a:bodyPr>
              <a:lstStyle/>
              <a:p>
                <a:pPr>
                  <a:defRPr>
                    <a:ln>
                      <a:noFill/>
                    </a:ln>
                    <a:solidFill>
                      <a:schemeClr val="tx1"/>
                    </a:solidFill>
                  </a:defRPr>
                </a:pPr>
                <a:endParaRPr lang="ja-JP"/>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'ごみ排出量等の概要（平成28年度実績）'!$A$34:$A$53</c:f>
              <c:strCache>
                <c:ptCount val="20"/>
                <c:pt idx="0">
                  <c:v>熊本市</c:v>
                </c:pt>
                <c:pt idx="1">
                  <c:v>福岡市</c:v>
                </c:pt>
                <c:pt idx="2">
                  <c:v>北九州市</c:v>
                </c:pt>
                <c:pt idx="3">
                  <c:v>広島市</c:v>
                </c:pt>
                <c:pt idx="4">
                  <c:v>岡山市</c:v>
                </c:pt>
                <c:pt idx="5">
                  <c:v>神戸市</c:v>
                </c:pt>
                <c:pt idx="6">
                  <c:v>堺市</c:v>
                </c:pt>
                <c:pt idx="7">
                  <c:v>京都市</c:v>
                </c:pt>
                <c:pt idx="8">
                  <c:v>名古屋市</c:v>
                </c:pt>
                <c:pt idx="9">
                  <c:v>浜松市</c:v>
                </c:pt>
                <c:pt idx="10">
                  <c:v>静岡市</c:v>
                </c:pt>
                <c:pt idx="11">
                  <c:v>新潟市</c:v>
                </c:pt>
                <c:pt idx="12">
                  <c:v>相模原市</c:v>
                </c:pt>
                <c:pt idx="13">
                  <c:v>川崎市</c:v>
                </c:pt>
                <c:pt idx="14">
                  <c:v>横浜市</c:v>
                </c:pt>
                <c:pt idx="15">
                  <c:v>千葉市</c:v>
                </c:pt>
                <c:pt idx="16">
                  <c:v>さいたま市</c:v>
                </c:pt>
                <c:pt idx="17">
                  <c:v>仙台市</c:v>
                </c:pt>
                <c:pt idx="18">
                  <c:v>札幌市</c:v>
                </c:pt>
                <c:pt idx="19">
                  <c:v>大阪市</c:v>
                </c:pt>
              </c:strCache>
            </c:strRef>
          </c:cat>
          <c:val>
            <c:numRef>
              <c:f>'ごみ排出量等の概要（平成28年度実績）'!$C$34:$C$53</c:f>
              <c:numCache>
                <c:formatCode>#,##0_);[Red]\(#,##0\)</c:formatCode>
                <c:ptCount val="20"/>
                <c:pt idx="0">
                  <c:v>544</c:v>
                </c:pt>
                <c:pt idx="1">
                  <c:v>594</c:v>
                </c:pt>
                <c:pt idx="2">
                  <c:v>585</c:v>
                </c:pt>
                <c:pt idx="3">
                  <c:v>462</c:v>
                </c:pt>
                <c:pt idx="4">
                  <c:v>694</c:v>
                </c:pt>
                <c:pt idx="5">
                  <c:v>631</c:v>
                </c:pt>
                <c:pt idx="6">
                  <c:v>635</c:v>
                </c:pt>
                <c:pt idx="7">
                  <c:v>449</c:v>
                </c:pt>
                <c:pt idx="8">
                  <c:v>663</c:v>
                </c:pt>
                <c:pt idx="9">
                  <c:v>575</c:v>
                </c:pt>
                <c:pt idx="10">
                  <c:v>629</c:v>
                </c:pt>
                <c:pt idx="11">
                  <c:v>707</c:v>
                </c:pt>
                <c:pt idx="12">
                  <c:v>636</c:v>
                </c:pt>
                <c:pt idx="13">
                  <c:v>642</c:v>
                </c:pt>
                <c:pt idx="14">
                  <c:v>628</c:v>
                </c:pt>
                <c:pt idx="15">
                  <c:v>618</c:v>
                </c:pt>
                <c:pt idx="16">
                  <c:v>634</c:v>
                </c:pt>
                <c:pt idx="17">
                  <c:v>685</c:v>
                </c:pt>
                <c:pt idx="18">
                  <c:v>614</c:v>
                </c:pt>
                <c:pt idx="19">
                  <c:v>458</c:v>
                </c:pt>
              </c:numCache>
            </c:numRef>
          </c:val>
          <c:extLst xmlns:c16r2="http://schemas.microsoft.com/office/drawing/2015/06/chart">
            <c:ext xmlns:c16="http://schemas.microsoft.com/office/drawing/2014/chart" uri="{C3380CC4-5D6E-409C-BE32-E72D297353CC}">
              <c16:uniqueId val="{00000002-3A64-4014-9467-2E0FE248A6AD}"/>
            </c:ext>
          </c:extLst>
        </c:ser>
        <c:dLbls>
          <c:showLegendKey val="0"/>
          <c:showVal val="0"/>
          <c:showCatName val="0"/>
          <c:showSerName val="0"/>
          <c:showPercent val="0"/>
          <c:showBubbleSize val="0"/>
        </c:dLbls>
        <c:gapWidth val="20"/>
        <c:axId val="446648056"/>
        <c:axId val="446649232"/>
        <c:extLst xmlns:c16r2="http://schemas.microsoft.com/office/drawing/2015/06/chart">
          <c:ext xmlns:c15="http://schemas.microsoft.com/office/drawing/2012/chart" uri="{02D57815-91ED-43cb-92C2-25804820EDAC}">
            <c15:filteredBarSeries>
              <c15:ser>
                <c:idx val="0"/>
                <c:order val="0"/>
                <c:spPr>
                  <a:solidFill>
                    <a:schemeClr val="bg1">
                      <a:lumMod val="50000"/>
                    </a:schemeClr>
                  </a:solidFill>
                  <a:ln w="25400">
                    <a:noFill/>
                  </a:ln>
                </c:spPr>
                <c:invertIfNegative val="0"/>
                <c:dPt>
                  <c:idx val="18"/>
                  <c:invertIfNegative val="0"/>
                  <c:bubble3D val="0"/>
                  <c:spPr>
                    <a:solidFill>
                      <a:schemeClr val="bg1">
                        <a:lumMod val="50000"/>
                      </a:schemeClr>
                    </a:solidFill>
                    <a:ln w="25400">
                      <a:noFill/>
                      <a:prstDash val="solid"/>
                    </a:ln>
                  </c:spPr>
                  <c:extLst xmlns:c16r2="http://schemas.microsoft.com/office/drawing/2015/06/chart">
                    <c:ext xmlns:c16="http://schemas.microsoft.com/office/drawing/2014/chart" uri="{C3380CC4-5D6E-409C-BE32-E72D297353CC}">
                      <c16:uniqueId val="{00000004-3A64-4014-9467-2E0FE248A6AD}"/>
                    </c:ext>
                  </c:extLst>
                </c:dPt>
                <c:dPt>
                  <c:idx val="19"/>
                  <c:invertIfNegative val="0"/>
                  <c:bubble3D val="0"/>
                  <c:spPr>
                    <a:solidFill>
                      <a:schemeClr val="tx1">
                        <a:lumMod val="65000"/>
                        <a:lumOff val="35000"/>
                      </a:schemeClr>
                    </a:solidFill>
                    <a:ln w="25400">
                      <a:noFill/>
                    </a:ln>
                  </c:spPr>
                  <c:extLst xmlns:c16r2="http://schemas.microsoft.com/office/drawing/2015/06/chart">
                    <c:ext xmlns:c16="http://schemas.microsoft.com/office/drawing/2014/chart" uri="{C3380CC4-5D6E-409C-BE32-E72D297353CC}">
                      <c16:uniqueId val="{00000006-3A64-4014-9467-2E0FE248A6AD}"/>
                    </c:ext>
                  </c:extLst>
                </c:dPt>
                <c:dPt>
                  <c:idx val="20"/>
                  <c:invertIfNegative val="0"/>
                  <c:bubble3D val="0"/>
                  <c:spPr>
                    <a:solidFill>
                      <a:schemeClr val="bg1">
                        <a:lumMod val="50000"/>
                      </a:schemeClr>
                    </a:solidFill>
                    <a:ln w="19050">
                      <a:noFill/>
                    </a:ln>
                  </c:spPr>
                  <c:extLst xmlns:c16r2="http://schemas.microsoft.com/office/drawing/2015/06/chart">
                    <c:ext xmlns:c16="http://schemas.microsoft.com/office/drawing/2014/chart" uri="{C3380CC4-5D6E-409C-BE32-E72D297353CC}">
                      <c16:uniqueId val="{00000008-3A64-4014-9467-2E0FE248A6AD}"/>
                    </c:ext>
                  </c:extLst>
                </c:dPt>
                <c:dLbls>
                  <c:spPr>
                    <a:noFill/>
                    <a:ln w="25400">
                      <a:noFill/>
                    </a:ln>
                  </c:spPr>
                  <c:txPr>
                    <a:bodyPr/>
                    <a:lstStyle/>
                    <a:p>
                      <a:pPr>
                        <a:defRPr>
                          <a:solidFill>
                            <a:schemeClr val="bg1"/>
                          </a:solidFill>
                        </a:defRPr>
                      </a:pPr>
                      <a:endParaRPr lang="ja-JP"/>
                    </a:p>
                  </c:txPr>
                  <c:dLblPos val="ctr"/>
                  <c:showLegendKey val="0"/>
                  <c:showVal val="1"/>
                  <c:showCatName val="0"/>
                  <c:showSerName val="0"/>
                  <c:showPercent val="0"/>
                  <c:showBubbleSize val="0"/>
                  <c:showLeaderLines val="0"/>
                  <c:extLst xmlns:c16r2="http://schemas.microsoft.com/office/drawing/2015/06/chart">
                    <c:ext uri="{CE6537A1-D6FC-4f65-9D91-7224C49458BB}">
                      <c15:showLeaderLines val="0"/>
                    </c:ext>
                  </c:extLst>
                </c:dLbls>
                <c:cat>
                  <c:strRef>
                    <c:extLst xmlns:c16r2="http://schemas.microsoft.com/office/drawing/2015/06/chart">
                      <c:ext uri="{02D57815-91ED-43cb-92C2-25804820EDAC}">
                        <c15:formulaRef>
                          <c15:sqref>'ごみ排出量等の概要（平成28年度実績）'!$A$34:$A$53</c15:sqref>
                        </c15:formulaRef>
                      </c:ext>
                    </c:extLst>
                    <c:strCache>
                      <c:ptCount val="20"/>
                      <c:pt idx="0">
                        <c:v>熊本市</c:v>
                      </c:pt>
                      <c:pt idx="1">
                        <c:v>福岡市</c:v>
                      </c:pt>
                      <c:pt idx="2">
                        <c:v>北九州市</c:v>
                      </c:pt>
                      <c:pt idx="3">
                        <c:v>広島市</c:v>
                      </c:pt>
                      <c:pt idx="4">
                        <c:v>岡山市</c:v>
                      </c:pt>
                      <c:pt idx="5">
                        <c:v>神戸市</c:v>
                      </c:pt>
                      <c:pt idx="6">
                        <c:v>堺市</c:v>
                      </c:pt>
                      <c:pt idx="7">
                        <c:v>京都市</c:v>
                      </c:pt>
                      <c:pt idx="8">
                        <c:v>名古屋市</c:v>
                      </c:pt>
                      <c:pt idx="9">
                        <c:v>浜松市</c:v>
                      </c:pt>
                      <c:pt idx="10">
                        <c:v>静岡市</c:v>
                      </c:pt>
                      <c:pt idx="11">
                        <c:v>新潟市</c:v>
                      </c:pt>
                      <c:pt idx="12">
                        <c:v>相模原市</c:v>
                      </c:pt>
                      <c:pt idx="13">
                        <c:v>川崎市</c:v>
                      </c:pt>
                      <c:pt idx="14">
                        <c:v>横浜市</c:v>
                      </c:pt>
                      <c:pt idx="15">
                        <c:v>千葉市</c:v>
                      </c:pt>
                      <c:pt idx="16">
                        <c:v>さいたま市</c:v>
                      </c:pt>
                      <c:pt idx="17">
                        <c:v>仙台市</c:v>
                      </c:pt>
                      <c:pt idx="18">
                        <c:v>札幌市</c:v>
                      </c:pt>
                      <c:pt idx="19">
                        <c:v>大阪市</c:v>
                      </c:pt>
                    </c:strCache>
                  </c:strRef>
                </c:cat>
                <c:val>
                  <c:numRef>
                    <c:extLst xmlns:c16r2="http://schemas.microsoft.com/office/drawing/2015/06/chart">
                      <c:ext uri="{02D57815-91ED-43cb-92C2-25804820EDAC}">
                        <c15:formulaRef>
                          <c15:sqref>'ごみ排出量等の概要（平成28年度実績）'!$B$34:$B$53</c15:sqref>
                        </c15:formulaRef>
                      </c:ext>
                    </c:extLst>
                    <c:numCache>
                      <c:formatCode>#,##0_);[Red]\(#,##0\)</c:formatCode>
                      <c:ptCount val="20"/>
                      <c:pt idx="0">
                        <c:v>876</c:v>
                      </c:pt>
                      <c:pt idx="1">
                        <c:v>1045</c:v>
                      </c:pt>
                      <c:pt idx="2">
                        <c:v>1125</c:v>
                      </c:pt>
                      <c:pt idx="3">
                        <c:v>824</c:v>
                      </c:pt>
                      <c:pt idx="4">
                        <c:v>1036</c:v>
                      </c:pt>
                      <c:pt idx="5">
                        <c:v>971</c:v>
                      </c:pt>
                      <c:pt idx="6">
                        <c:v>951</c:v>
                      </c:pt>
                      <c:pt idx="7">
                        <c:v>846</c:v>
                      </c:pt>
                      <c:pt idx="8">
                        <c:v>966</c:v>
                      </c:pt>
                      <c:pt idx="9">
                        <c:v>873</c:v>
                      </c:pt>
                      <c:pt idx="10">
                        <c:v>883</c:v>
                      </c:pt>
                      <c:pt idx="11">
                        <c:v>987</c:v>
                      </c:pt>
                      <c:pt idx="12">
                        <c:v>843</c:v>
                      </c:pt>
                      <c:pt idx="13">
                        <c:v>859</c:v>
                      </c:pt>
                      <c:pt idx="14">
                        <c:v>851</c:v>
                      </c:pt>
                      <c:pt idx="15">
                        <c:v>1009</c:v>
                      </c:pt>
                      <c:pt idx="16">
                        <c:v>870</c:v>
                      </c:pt>
                      <c:pt idx="17">
                        <c:v>1048</c:v>
                      </c:pt>
                      <c:pt idx="18">
                        <c:v>908</c:v>
                      </c:pt>
                      <c:pt idx="19">
                        <c:v>1014</c:v>
                      </c:pt>
                    </c:numCache>
                  </c:numRef>
                </c:val>
                <c:extLst xmlns:c16r2="http://schemas.microsoft.com/office/drawing/2015/06/chart">
                  <c:ext xmlns:c16="http://schemas.microsoft.com/office/drawing/2014/chart" uri="{C3380CC4-5D6E-409C-BE32-E72D297353CC}">
                    <c16:uniqueId val="{00000009-3A64-4014-9467-2E0FE248A6AD}"/>
                  </c:ext>
                </c:extLst>
              </c15:ser>
            </c15:filteredBarSeries>
            <c15:filteredBarSeries>
              <c15:ser>
                <c:idx val="2"/>
                <c:order val="2"/>
                <c:invertIfNegative val="0"/>
                <c:cat>
                  <c:str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'ごみ排出量等の概要（平成28年度実績）'!$A$34:$A$53</c15:sqref>
                        </c15:formulaRef>
                      </c:ext>
                    </c:extLst>
                    <c:strCache>
                      <c:ptCount val="20"/>
                      <c:pt idx="0">
                        <c:v>熊本市</c:v>
                      </c:pt>
                      <c:pt idx="1">
                        <c:v>福岡市</c:v>
                      </c:pt>
                      <c:pt idx="2">
                        <c:v>北九州市</c:v>
                      </c:pt>
                      <c:pt idx="3">
                        <c:v>広島市</c:v>
                      </c:pt>
                      <c:pt idx="4">
                        <c:v>岡山市</c:v>
                      </c:pt>
                      <c:pt idx="5">
                        <c:v>神戸市</c:v>
                      </c:pt>
                      <c:pt idx="6">
                        <c:v>堺市</c:v>
                      </c:pt>
                      <c:pt idx="7">
                        <c:v>京都市</c:v>
                      </c:pt>
                      <c:pt idx="8">
                        <c:v>名古屋市</c:v>
                      </c:pt>
                      <c:pt idx="9">
                        <c:v>浜松市</c:v>
                      </c:pt>
                      <c:pt idx="10">
                        <c:v>静岡市</c:v>
                      </c:pt>
                      <c:pt idx="11">
                        <c:v>新潟市</c:v>
                      </c:pt>
                      <c:pt idx="12">
                        <c:v>相模原市</c:v>
                      </c:pt>
                      <c:pt idx="13">
                        <c:v>川崎市</c:v>
                      </c:pt>
                      <c:pt idx="14">
                        <c:v>横浜市</c:v>
                      </c:pt>
                      <c:pt idx="15">
                        <c:v>千葉市</c:v>
                      </c:pt>
                      <c:pt idx="16">
                        <c:v>さいたま市</c:v>
                      </c:pt>
                      <c:pt idx="17">
                        <c:v>仙台市</c:v>
                      </c:pt>
                      <c:pt idx="18">
                        <c:v>札幌市</c:v>
                      </c:pt>
                      <c:pt idx="19">
                        <c:v>大阪市</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'ごみ排出量等の概要（平成28年度実績）'!$D$34:$D$53</c15:sqref>
                        </c15:formulaRef>
                      </c:ext>
                    </c:extLst>
                    <c:numCache>
                      <c:formatCode>#,##0_);[Red]\(#,##0\)</c:formatCode>
                      <c:ptCount val="20"/>
                      <c:pt idx="0">
                        <c:v>332</c:v>
                      </c:pt>
                      <c:pt idx="1">
                        <c:v>451</c:v>
                      </c:pt>
                      <c:pt idx="2">
                        <c:v>541</c:v>
                      </c:pt>
                      <c:pt idx="3">
                        <c:v>362</c:v>
                      </c:pt>
                      <c:pt idx="4">
                        <c:v>342</c:v>
                      </c:pt>
                      <c:pt idx="5">
                        <c:v>340</c:v>
                      </c:pt>
                      <c:pt idx="6">
                        <c:v>316</c:v>
                      </c:pt>
                      <c:pt idx="7">
                        <c:v>397</c:v>
                      </c:pt>
                      <c:pt idx="8">
                        <c:v>303</c:v>
                      </c:pt>
                      <c:pt idx="9">
                        <c:v>298</c:v>
                      </c:pt>
                      <c:pt idx="10">
                        <c:v>253</c:v>
                      </c:pt>
                      <c:pt idx="11">
                        <c:v>280</c:v>
                      </c:pt>
                      <c:pt idx="12">
                        <c:v>206</c:v>
                      </c:pt>
                      <c:pt idx="13">
                        <c:v>217</c:v>
                      </c:pt>
                      <c:pt idx="14">
                        <c:v>223</c:v>
                      </c:pt>
                      <c:pt idx="15">
                        <c:v>391</c:v>
                      </c:pt>
                      <c:pt idx="16">
                        <c:v>236</c:v>
                      </c:pt>
                      <c:pt idx="17">
                        <c:v>362</c:v>
                      </c:pt>
                      <c:pt idx="18">
                        <c:v>294</c:v>
                      </c:pt>
                      <c:pt idx="19">
                        <c:v>555</c:v>
                      </c:pt>
                    </c:numCache>
                  </c:numRef>
                </c:val>
                <c:extLst xmlns:c16r2="http://schemas.microsoft.com/office/drawing/2015/06/chart" xmlns:c15="http://schemas.microsoft.com/office/drawing/2012/chart">
                  <c:ext xmlns:c16="http://schemas.microsoft.com/office/drawing/2014/chart" uri="{C3380CC4-5D6E-409C-BE32-E72D297353CC}">
                    <c16:uniqueId val="{0000000A-3A64-4014-9467-2E0FE248A6AD}"/>
                  </c:ext>
                </c:extLst>
              </c15:ser>
            </c15:filteredBarSeries>
            <c15:filteredBarSeries>
              <c15:ser>
                <c:idx val="3"/>
                <c:order val="3"/>
                <c:invertIfNegative val="0"/>
                <c:cat>
                  <c:str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'ごみ排出量等の概要（平成28年度実績）'!$A$34:$A$53</c15:sqref>
                        </c15:formulaRef>
                      </c:ext>
                    </c:extLst>
                    <c:strCache>
                      <c:ptCount val="20"/>
                      <c:pt idx="0">
                        <c:v>熊本市</c:v>
                      </c:pt>
                      <c:pt idx="1">
                        <c:v>福岡市</c:v>
                      </c:pt>
                      <c:pt idx="2">
                        <c:v>北九州市</c:v>
                      </c:pt>
                      <c:pt idx="3">
                        <c:v>広島市</c:v>
                      </c:pt>
                      <c:pt idx="4">
                        <c:v>岡山市</c:v>
                      </c:pt>
                      <c:pt idx="5">
                        <c:v>神戸市</c:v>
                      </c:pt>
                      <c:pt idx="6">
                        <c:v>堺市</c:v>
                      </c:pt>
                      <c:pt idx="7">
                        <c:v>京都市</c:v>
                      </c:pt>
                      <c:pt idx="8">
                        <c:v>名古屋市</c:v>
                      </c:pt>
                      <c:pt idx="9">
                        <c:v>浜松市</c:v>
                      </c:pt>
                      <c:pt idx="10">
                        <c:v>静岡市</c:v>
                      </c:pt>
                      <c:pt idx="11">
                        <c:v>新潟市</c:v>
                      </c:pt>
                      <c:pt idx="12">
                        <c:v>相模原市</c:v>
                      </c:pt>
                      <c:pt idx="13">
                        <c:v>川崎市</c:v>
                      </c:pt>
                      <c:pt idx="14">
                        <c:v>横浜市</c:v>
                      </c:pt>
                      <c:pt idx="15">
                        <c:v>千葉市</c:v>
                      </c:pt>
                      <c:pt idx="16">
                        <c:v>さいたま市</c:v>
                      </c:pt>
                      <c:pt idx="17">
                        <c:v>仙台市</c:v>
                      </c:pt>
                      <c:pt idx="18">
                        <c:v>札幌市</c:v>
                      </c:pt>
                      <c:pt idx="19">
                        <c:v>大阪市</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'ごみ排出量等の概要（平成28年度実績）'!$E$34:$E$53</c15:sqref>
                        </c15:formulaRef>
                      </c:ext>
                    </c:extLst>
                    <c:numCache>
                      <c:formatCode>#,##0_);[Red]\(#,##0\)</c:formatCode>
                      <c:ptCount val="20"/>
                      <c:pt idx="0">
                        <c:v>7250</c:v>
                      </c:pt>
                      <c:pt idx="1">
                        <c:v>8525</c:v>
                      </c:pt>
                      <c:pt idx="2">
                        <c:v>11417</c:v>
                      </c:pt>
                      <c:pt idx="3">
                        <c:v>7385</c:v>
                      </c:pt>
                      <c:pt idx="4">
                        <c:v>6891</c:v>
                      </c:pt>
                      <c:pt idx="5">
                        <c:v>7145</c:v>
                      </c:pt>
                      <c:pt idx="6">
                        <c:v>8377</c:v>
                      </c:pt>
                      <c:pt idx="7">
                        <c:v>7348</c:v>
                      </c:pt>
                      <c:pt idx="8">
                        <c:v>5220</c:v>
                      </c:pt>
                      <c:pt idx="9">
                        <c:v>6337</c:v>
                      </c:pt>
                      <c:pt idx="10">
                        <c:v>4709</c:v>
                      </c:pt>
                      <c:pt idx="11">
                        <c:v>5840</c:v>
                      </c:pt>
                      <c:pt idx="12">
                        <c:v>5856</c:v>
                      </c:pt>
                      <c:pt idx="13">
                        <c:v>6949</c:v>
                      </c:pt>
                      <c:pt idx="14">
                        <c:v>6390</c:v>
                      </c:pt>
                      <c:pt idx="15">
                        <c:v>11603</c:v>
                      </c:pt>
                      <c:pt idx="16">
                        <c:v>6598</c:v>
                      </c:pt>
                      <c:pt idx="17">
                        <c:v>7208</c:v>
                      </c:pt>
                      <c:pt idx="18">
                        <c:v>6967</c:v>
                      </c:pt>
                      <c:pt idx="19">
                        <c:v>7154</c:v>
                      </c:pt>
                    </c:numCache>
                  </c:numRef>
                </c:val>
                <c:extLst xmlns:c16r2="http://schemas.microsoft.com/office/drawing/2015/06/chart" xmlns:c15="http://schemas.microsoft.com/office/drawing/2012/chart">
                  <c:ext xmlns:c16="http://schemas.microsoft.com/office/drawing/2014/chart" uri="{C3380CC4-5D6E-409C-BE32-E72D297353CC}">
                    <c16:uniqueId val="{0000000B-3A64-4014-9467-2E0FE248A6AD}"/>
                  </c:ext>
                </c:extLst>
              </c15:ser>
            </c15:filteredBarSeries>
            <c15:filteredBarSeries>
              <c15:ser>
                <c:idx val="4"/>
                <c:order val="4"/>
                <c:invertIfNegative val="0"/>
                <c:cat>
                  <c:str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'ごみ排出量等の概要（平成28年度実績）'!$A$34:$A$53</c15:sqref>
                        </c15:formulaRef>
                      </c:ext>
                    </c:extLst>
                    <c:strCache>
                      <c:ptCount val="20"/>
                      <c:pt idx="0">
                        <c:v>熊本市</c:v>
                      </c:pt>
                      <c:pt idx="1">
                        <c:v>福岡市</c:v>
                      </c:pt>
                      <c:pt idx="2">
                        <c:v>北九州市</c:v>
                      </c:pt>
                      <c:pt idx="3">
                        <c:v>広島市</c:v>
                      </c:pt>
                      <c:pt idx="4">
                        <c:v>岡山市</c:v>
                      </c:pt>
                      <c:pt idx="5">
                        <c:v>神戸市</c:v>
                      </c:pt>
                      <c:pt idx="6">
                        <c:v>堺市</c:v>
                      </c:pt>
                      <c:pt idx="7">
                        <c:v>京都市</c:v>
                      </c:pt>
                      <c:pt idx="8">
                        <c:v>名古屋市</c:v>
                      </c:pt>
                      <c:pt idx="9">
                        <c:v>浜松市</c:v>
                      </c:pt>
                      <c:pt idx="10">
                        <c:v>静岡市</c:v>
                      </c:pt>
                      <c:pt idx="11">
                        <c:v>新潟市</c:v>
                      </c:pt>
                      <c:pt idx="12">
                        <c:v>相模原市</c:v>
                      </c:pt>
                      <c:pt idx="13">
                        <c:v>川崎市</c:v>
                      </c:pt>
                      <c:pt idx="14">
                        <c:v>横浜市</c:v>
                      </c:pt>
                      <c:pt idx="15">
                        <c:v>千葉市</c:v>
                      </c:pt>
                      <c:pt idx="16">
                        <c:v>さいたま市</c:v>
                      </c:pt>
                      <c:pt idx="17">
                        <c:v>仙台市</c:v>
                      </c:pt>
                      <c:pt idx="18">
                        <c:v>札幌市</c:v>
                      </c:pt>
                      <c:pt idx="19">
                        <c:v>大阪市</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'ごみ排出量等の概要（平成28年度実績）'!$F$34:$F$53</c15:sqref>
                        </c15:formulaRef>
                      </c:ext>
                    </c:extLst>
                    <c:numCache>
                      <c:formatCode>#,##0_);[Red]\(#,##0\)</c:formatCode>
                      <c:ptCount val="20"/>
                      <c:pt idx="0">
                        <c:v>322</c:v>
                      </c:pt>
                      <c:pt idx="1">
                        <c:v>400</c:v>
                      </c:pt>
                      <c:pt idx="2">
                        <c:v>532</c:v>
                      </c:pt>
                      <c:pt idx="3">
                        <c:v>357</c:v>
                      </c:pt>
                      <c:pt idx="4">
                        <c:v>325</c:v>
                      </c:pt>
                      <c:pt idx="5">
                        <c:v>335</c:v>
                      </c:pt>
                      <c:pt idx="6">
                        <c:v>340</c:v>
                      </c:pt>
                      <c:pt idx="7">
                        <c:v>364</c:v>
                      </c:pt>
                      <c:pt idx="8">
                        <c:v>267</c:v>
                      </c:pt>
                      <c:pt idx="9">
                        <c:v>304</c:v>
                      </c:pt>
                      <c:pt idx="10">
                        <c:v>248</c:v>
                      </c:pt>
                      <c:pt idx="11">
                        <c:v>273</c:v>
                      </c:pt>
                      <c:pt idx="12">
                        <c:v>234</c:v>
                      </c:pt>
                      <c:pt idx="13">
                        <c:v>246</c:v>
                      </c:pt>
                      <c:pt idx="14">
                        <c:v>244</c:v>
                      </c:pt>
                      <c:pt idx="15">
                        <c:v>397</c:v>
                      </c:pt>
                      <c:pt idx="16">
                        <c:v>257</c:v>
                      </c:pt>
                      <c:pt idx="17">
                        <c:v>334</c:v>
                      </c:pt>
                      <c:pt idx="18">
                        <c:v>293</c:v>
                      </c:pt>
                      <c:pt idx="19">
                        <c:v>422</c:v>
                      </c:pt>
                    </c:numCache>
                  </c:numRef>
                </c:val>
                <c:extLst xmlns:c16r2="http://schemas.microsoft.com/office/drawing/2015/06/chart" xmlns:c15="http://schemas.microsoft.com/office/drawing/2012/chart">
                  <c:ext xmlns:c16="http://schemas.microsoft.com/office/drawing/2014/chart" uri="{C3380CC4-5D6E-409C-BE32-E72D297353CC}">
                    <c16:uniqueId val="{0000000C-3A64-4014-9467-2E0FE248A6AD}"/>
                  </c:ext>
                </c:extLst>
              </c15:ser>
            </c15:filteredBarSeries>
          </c:ext>
        </c:extLst>
      </c:barChart>
      <c:catAx>
        <c:axId val="446648056"/>
        <c:scaling>
          <c:orientation val="minMax"/>
        </c:scaling>
        <c:delete val="0"/>
        <c:axPos val="l"/>
        <c:numFmt formatCode="General" sourceLinked="1"/>
        <c:majorTickMark val="none"/>
        <c:minorTickMark val="none"/>
        <c:tickLblPos val="nextTo"/>
        <c:spPr>
          <a:ln w="6350">
            <a:solidFill>
              <a:srgbClr val="000000"/>
            </a:solidFill>
            <a:prstDash val="solid"/>
          </a:ln>
        </c:spPr>
        <c:txPr>
          <a:bodyPr rot="0" vert="horz"/>
          <a:lstStyle/>
          <a:p>
            <a:pPr>
              <a:defRPr/>
            </a:pPr>
            <a:endParaRPr lang="ja-JP"/>
          </a:p>
        </c:txPr>
        <c:crossAx val="446649232"/>
        <c:crosses val="autoZero"/>
        <c:auto val="1"/>
        <c:lblAlgn val="ctr"/>
        <c:lblOffset val="100"/>
        <c:tickLblSkip val="1"/>
        <c:tickMarkSkip val="1"/>
        <c:noMultiLvlLbl val="0"/>
      </c:catAx>
      <c:valAx>
        <c:axId val="446649232"/>
        <c:scaling>
          <c:orientation val="minMax"/>
        </c:scaling>
        <c:delete val="1"/>
        <c:axPos val="b"/>
        <c:numFmt formatCode="#,##0_);[Red]\(#,##0\)" sourceLinked="1"/>
        <c:majorTickMark val="out"/>
        <c:minorTickMark val="none"/>
        <c:tickLblPos val="none"/>
        <c:crossAx val="446648056"/>
        <c:crosses val="autoZero"/>
        <c:crossBetween val="between"/>
      </c:valAx>
      <c:spPr>
        <a:noFill/>
        <a:ln w="25400">
          <a:noFill/>
        </a:ln>
      </c:spPr>
    </c:plotArea>
    <c:plotVisOnly val="1"/>
    <c:dispBlanksAs val="gap"/>
    <c:showDLblsOverMax val="0"/>
  </c:chart>
  <c:spPr>
    <a:noFill/>
    <a:ln w="9525">
      <a:noFill/>
    </a:ln>
  </c:spPr>
  <c:txPr>
    <a:bodyPr/>
    <a:lstStyle/>
    <a:p>
      <a:pPr>
        <a:defRPr sz="700" b="0" i="0" u="none" strike="noStrike" baseline="0">
          <a:solidFill>
            <a:srgbClr val="000000"/>
          </a:solidFill>
          <a:latin typeface="Meiryo UI"/>
          <a:ea typeface="Meiryo UI"/>
          <a:cs typeface="Meiryo UI"/>
        </a:defRPr>
      </a:pPr>
      <a:endParaRPr lang="ja-JP"/>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515249597721585"/>
          <c:y val="1.0224969295136263E-2"/>
          <c:w val="0.6818207039414077"/>
          <c:h val="0.98159705233307504"/>
        </c:manualLayout>
      </c:layout>
      <c:barChart>
        <c:barDir val="bar"/>
        <c:grouping val="clustered"/>
        <c:varyColors val="0"/>
        <c:ser>
          <c:idx val="4"/>
          <c:order val="4"/>
          <c:spPr>
            <a:solidFill>
              <a:schemeClr val="bg1"/>
            </a:solidFill>
            <a:ln w="12700">
              <a:solidFill>
                <a:schemeClr val="tx1"/>
              </a:solidFill>
            </a:ln>
          </c:spPr>
          <c:invertIfNegative val="0"/>
          <c:dPt>
            <c:idx val="19"/>
            <c:invertIfNegative val="0"/>
            <c:bubble3D val="0"/>
            <c:spPr>
              <a:solidFill>
                <a:schemeClr val="accent5">
                  <a:lumMod val="60000"/>
                  <a:lumOff val="40000"/>
                </a:schemeClr>
              </a:solidFill>
              <a:ln w="12700">
                <a:solidFill>
                  <a:schemeClr val="tx1"/>
                </a:solidFill>
              </a:ln>
            </c:spPr>
            <c:extLst xmlns:c16r2="http://schemas.microsoft.com/office/drawing/2015/06/chart">
              <c:ext xmlns:c16="http://schemas.microsoft.com/office/drawing/2014/chart" uri="{C3380CC4-5D6E-409C-BE32-E72D297353CC}">
                <c16:uniqueId val="{00000001-EDB1-4157-9DC5-14490ECB57B8}"/>
              </c:ext>
            </c:extLst>
          </c:dPt>
          <c:dLbls>
            <c:spPr>
              <a:noFill/>
              <a:ln>
                <a:noFill/>
              </a:ln>
              <a:effectLst/>
            </c:spPr>
            <c:txPr>
              <a:bodyPr wrap="square" lIns="38100" tIns="19050" rIns="38100" bIns="19050" anchor="ctr">
                <a:spAutoFit/>
              </a:bodyPr>
              <a:lstStyle/>
              <a:p>
                <a:pPr>
                  <a:defRPr>
                    <a:solidFill>
                      <a:schemeClr val="tx1"/>
                    </a:solidFill>
                  </a:defRPr>
                </a:pPr>
                <a:endParaRPr lang="ja-JP"/>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'ごみ排出量等の概要（平成28年度実績）'!$A$34:$A$53</c:f>
              <c:strCache>
                <c:ptCount val="20"/>
                <c:pt idx="0">
                  <c:v>熊本市</c:v>
                </c:pt>
                <c:pt idx="1">
                  <c:v>福岡市</c:v>
                </c:pt>
                <c:pt idx="2">
                  <c:v>北九州市</c:v>
                </c:pt>
                <c:pt idx="3">
                  <c:v>広島市</c:v>
                </c:pt>
                <c:pt idx="4">
                  <c:v>岡山市</c:v>
                </c:pt>
                <c:pt idx="5">
                  <c:v>神戸市</c:v>
                </c:pt>
                <c:pt idx="6">
                  <c:v>堺市</c:v>
                </c:pt>
                <c:pt idx="7">
                  <c:v>京都市</c:v>
                </c:pt>
                <c:pt idx="8">
                  <c:v>名古屋市</c:v>
                </c:pt>
                <c:pt idx="9">
                  <c:v>浜松市</c:v>
                </c:pt>
                <c:pt idx="10">
                  <c:v>静岡市</c:v>
                </c:pt>
                <c:pt idx="11">
                  <c:v>新潟市</c:v>
                </c:pt>
                <c:pt idx="12">
                  <c:v>相模原市</c:v>
                </c:pt>
                <c:pt idx="13">
                  <c:v>川崎市</c:v>
                </c:pt>
                <c:pt idx="14">
                  <c:v>横浜市</c:v>
                </c:pt>
                <c:pt idx="15">
                  <c:v>千葉市</c:v>
                </c:pt>
                <c:pt idx="16">
                  <c:v>さいたま市</c:v>
                </c:pt>
                <c:pt idx="17">
                  <c:v>仙台市</c:v>
                </c:pt>
                <c:pt idx="18">
                  <c:v>札幌市</c:v>
                </c:pt>
                <c:pt idx="19">
                  <c:v>大阪市</c:v>
                </c:pt>
              </c:strCache>
            </c:strRef>
          </c:cat>
          <c:val>
            <c:numRef>
              <c:f>'ごみ排出量等の概要（平成28年度実績）'!$F$34:$F$53</c:f>
              <c:numCache>
                <c:formatCode>#,##0_);[Red]\(#,##0\)</c:formatCode>
                <c:ptCount val="20"/>
                <c:pt idx="0">
                  <c:v>322</c:v>
                </c:pt>
                <c:pt idx="1">
                  <c:v>400</c:v>
                </c:pt>
                <c:pt idx="2">
                  <c:v>532</c:v>
                </c:pt>
                <c:pt idx="3">
                  <c:v>357</c:v>
                </c:pt>
                <c:pt idx="4">
                  <c:v>325</c:v>
                </c:pt>
                <c:pt idx="5">
                  <c:v>335</c:v>
                </c:pt>
                <c:pt idx="6">
                  <c:v>340</c:v>
                </c:pt>
                <c:pt idx="7">
                  <c:v>364</c:v>
                </c:pt>
                <c:pt idx="8">
                  <c:v>267</c:v>
                </c:pt>
                <c:pt idx="9">
                  <c:v>304</c:v>
                </c:pt>
                <c:pt idx="10">
                  <c:v>248</c:v>
                </c:pt>
                <c:pt idx="11">
                  <c:v>273</c:v>
                </c:pt>
                <c:pt idx="12">
                  <c:v>234</c:v>
                </c:pt>
                <c:pt idx="13">
                  <c:v>246</c:v>
                </c:pt>
                <c:pt idx="14">
                  <c:v>244</c:v>
                </c:pt>
                <c:pt idx="15">
                  <c:v>397</c:v>
                </c:pt>
                <c:pt idx="16">
                  <c:v>257</c:v>
                </c:pt>
                <c:pt idx="17">
                  <c:v>334</c:v>
                </c:pt>
                <c:pt idx="18">
                  <c:v>293</c:v>
                </c:pt>
                <c:pt idx="19">
                  <c:v>422</c:v>
                </c:pt>
              </c:numCache>
            </c:numRef>
          </c:val>
          <c:extLst xmlns:c16r2="http://schemas.microsoft.com/office/drawing/2015/06/chart">
            <c:ext xmlns:c16="http://schemas.microsoft.com/office/drawing/2014/chart" uri="{C3380CC4-5D6E-409C-BE32-E72D297353CC}">
              <c16:uniqueId val="{00000002-EDB1-4157-9DC5-14490ECB57B8}"/>
            </c:ext>
          </c:extLst>
        </c:ser>
        <c:dLbls>
          <c:showLegendKey val="0"/>
          <c:showVal val="0"/>
          <c:showCatName val="0"/>
          <c:showSerName val="0"/>
          <c:showPercent val="0"/>
          <c:showBubbleSize val="0"/>
        </c:dLbls>
        <c:gapWidth val="20"/>
        <c:axId val="446650016"/>
        <c:axId val="446654328"/>
        <c:extLst xmlns:c16r2="http://schemas.microsoft.com/office/drawing/2015/06/chart">
          <c:ext xmlns:c15="http://schemas.microsoft.com/office/drawing/2012/chart" uri="{02D57815-91ED-43cb-92C2-25804820EDAC}">
            <c15:filteredBarSeries>
              <c15:ser>
                <c:idx val="0"/>
                <c:order val="0"/>
                <c:spPr>
                  <a:solidFill>
                    <a:schemeClr val="bg1">
                      <a:lumMod val="50000"/>
                    </a:schemeClr>
                  </a:solidFill>
                  <a:ln w="25400">
                    <a:noFill/>
                  </a:ln>
                </c:spPr>
                <c:invertIfNegative val="0"/>
                <c:dPt>
                  <c:idx val="18"/>
                  <c:invertIfNegative val="0"/>
                  <c:bubble3D val="0"/>
                  <c:spPr>
                    <a:solidFill>
                      <a:schemeClr val="bg1">
                        <a:lumMod val="50000"/>
                      </a:schemeClr>
                    </a:solidFill>
                    <a:ln w="25400">
                      <a:noFill/>
                      <a:prstDash val="solid"/>
                    </a:ln>
                  </c:spPr>
                  <c:extLst xmlns:c16r2="http://schemas.microsoft.com/office/drawing/2015/06/chart">
                    <c:ext xmlns:c16="http://schemas.microsoft.com/office/drawing/2014/chart" uri="{C3380CC4-5D6E-409C-BE32-E72D297353CC}">
                      <c16:uniqueId val="{00000004-EDB1-4157-9DC5-14490ECB57B8}"/>
                    </c:ext>
                  </c:extLst>
                </c:dPt>
                <c:dPt>
                  <c:idx val="19"/>
                  <c:invertIfNegative val="0"/>
                  <c:bubble3D val="0"/>
                  <c:spPr>
                    <a:solidFill>
                      <a:schemeClr val="tx1">
                        <a:lumMod val="65000"/>
                        <a:lumOff val="35000"/>
                      </a:schemeClr>
                    </a:solidFill>
                    <a:ln w="25400">
                      <a:noFill/>
                    </a:ln>
                  </c:spPr>
                  <c:extLst xmlns:c16r2="http://schemas.microsoft.com/office/drawing/2015/06/chart">
                    <c:ext xmlns:c16="http://schemas.microsoft.com/office/drawing/2014/chart" uri="{C3380CC4-5D6E-409C-BE32-E72D297353CC}">
                      <c16:uniqueId val="{00000006-EDB1-4157-9DC5-14490ECB57B8}"/>
                    </c:ext>
                  </c:extLst>
                </c:dPt>
                <c:dPt>
                  <c:idx val="20"/>
                  <c:invertIfNegative val="0"/>
                  <c:bubble3D val="0"/>
                  <c:spPr>
                    <a:solidFill>
                      <a:schemeClr val="bg1">
                        <a:lumMod val="50000"/>
                      </a:schemeClr>
                    </a:solidFill>
                    <a:ln w="19050">
                      <a:noFill/>
                    </a:ln>
                  </c:spPr>
                  <c:extLst xmlns:c16r2="http://schemas.microsoft.com/office/drawing/2015/06/chart">
                    <c:ext xmlns:c16="http://schemas.microsoft.com/office/drawing/2014/chart" uri="{C3380CC4-5D6E-409C-BE32-E72D297353CC}">
                      <c16:uniqueId val="{00000008-EDB1-4157-9DC5-14490ECB57B8}"/>
                    </c:ext>
                  </c:extLst>
                </c:dPt>
                <c:dLbls>
                  <c:spPr>
                    <a:noFill/>
                    <a:ln w="25400">
                      <a:noFill/>
                    </a:ln>
                  </c:spPr>
                  <c:txPr>
                    <a:bodyPr/>
                    <a:lstStyle/>
                    <a:p>
                      <a:pPr>
                        <a:defRPr>
                          <a:solidFill>
                            <a:schemeClr val="bg1"/>
                          </a:solidFill>
                        </a:defRPr>
                      </a:pPr>
                      <a:endParaRPr lang="ja-JP"/>
                    </a:p>
                  </c:txPr>
                  <c:dLblPos val="ctr"/>
                  <c:showLegendKey val="0"/>
                  <c:showVal val="1"/>
                  <c:showCatName val="0"/>
                  <c:showSerName val="0"/>
                  <c:showPercent val="0"/>
                  <c:showBubbleSize val="0"/>
                  <c:showLeaderLines val="0"/>
                  <c:extLst xmlns:c16r2="http://schemas.microsoft.com/office/drawing/2015/06/chart">
                    <c:ext uri="{CE6537A1-D6FC-4f65-9D91-7224C49458BB}">
                      <c15:showLeaderLines val="0"/>
                    </c:ext>
                  </c:extLst>
                </c:dLbls>
                <c:cat>
                  <c:strRef>
                    <c:extLst xmlns:c16r2="http://schemas.microsoft.com/office/drawing/2015/06/chart">
                      <c:ext uri="{02D57815-91ED-43cb-92C2-25804820EDAC}">
                        <c15:formulaRef>
                          <c15:sqref>'ごみ排出量等の概要（平成28年度実績）'!$A$34:$A$53</c15:sqref>
                        </c15:formulaRef>
                      </c:ext>
                    </c:extLst>
                    <c:strCache>
                      <c:ptCount val="20"/>
                      <c:pt idx="0">
                        <c:v>熊本市</c:v>
                      </c:pt>
                      <c:pt idx="1">
                        <c:v>福岡市</c:v>
                      </c:pt>
                      <c:pt idx="2">
                        <c:v>北九州市</c:v>
                      </c:pt>
                      <c:pt idx="3">
                        <c:v>広島市</c:v>
                      </c:pt>
                      <c:pt idx="4">
                        <c:v>岡山市</c:v>
                      </c:pt>
                      <c:pt idx="5">
                        <c:v>神戸市</c:v>
                      </c:pt>
                      <c:pt idx="6">
                        <c:v>堺市</c:v>
                      </c:pt>
                      <c:pt idx="7">
                        <c:v>京都市</c:v>
                      </c:pt>
                      <c:pt idx="8">
                        <c:v>名古屋市</c:v>
                      </c:pt>
                      <c:pt idx="9">
                        <c:v>浜松市</c:v>
                      </c:pt>
                      <c:pt idx="10">
                        <c:v>静岡市</c:v>
                      </c:pt>
                      <c:pt idx="11">
                        <c:v>新潟市</c:v>
                      </c:pt>
                      <c:pt idx="12">
                        <c:v>相模原市</c:v>
                      </c:pt>
                      <c:pt idx="13">
                        <c:v>川崎市</c:v>
                      </c:pt>
                      <c:pt idx="14">
                        <c:v>横浜市</c:v>
                      </c:pt>
                      <c:pt idx="15">
                        <c:v>千葉市</c:v>
                      </c:pt>
                      <c:pt idx="16">
                        <c:v>さいたま市</c:v>
                      </c:pt>
                      <c:pt idx="17">
                        <c:v>仙台市</c:v>
                      </c:pt>
                      <c:pt idx="18">
                        <c:v>札幌市</c:v>
                      </c:pt>
                      <c:pt idx="19">
                        <c:v>大阪市</c:v>
                      </c:pt>
                    </c:strCache>
                  </c:strRef>
                </c:cat>
                <c:val>
                  <c:numRef>
                    <c:extLst xmlns:c16r2="http://schemas.microsoft.com/office/drawing/2015/06/chart">
                      <c:ext uri="{02D57815-91ED-43cb-92C2-25804820EDAC}">
                        <c15:formulaRef>
                          <c15:sqref>'ごみ排出量等の概要（平成28年度実績）'!$B$34:$B$53</c15:sqref>
                        </c15:formulaRef>
                      </c:ext>
                    </c:extLst>
                    <c:numCache>
                      <c:formatCode>#,##0_);[Red]\(#,##0\)</c:formatCode>
                      <c:ptCount val="20"/>
                      <c:pt idx="0">
                        <c:v>876</c:v>
                      </c:pt>
                      <c:pt idx="1">
                        <c:v>1045</c:v>
                      </c:pt>
                      <c:pt idx="2">
                        <c:v>1125</c:v>
                      </c:pt>
                      <c:pt idx="3">
                        <c:v>824</c:v>
                      </c:pt>
                      <c:pt idx="4">
                        <c:v>1036</c:v>
                      </c:pt>
                      <c:pt idx="5">
                        <c:v>971</c:v>
                      </c:pt>
                      <c:pt idx="6">
                        <c:v>951</c:v>
                      </c:pt>
                      <c:pt idx="7">
                        <c:v>846</c:v>
                      </c:pt>
                      <c:pt idx="8">
                        <c:v>966</c:v>
                      </c:pt>
                      <c:pt idx="9">
                        <c:v>873</c:v>
                      </c:pt>
                      <c:pt idx="10">
                        <c:v>883</c:v>
                      </c:pt>
                      <c:pt idx="11">
                        <c:v>987</c:v>
                      </c:pt>
                      <c:pt idx="12">
                        <c:v>843</c:v>
                      </c:pt>
                      <c:pt idx="13">
                        <c:v>859</c:v>
                      </c:pt>
                      <c:pt idx="14">
                        <c:v>851</c:v>
                      </c:pt>
                      <c:pt idx="15">
                        <c:v>1009</c:v>
                      </c:pt>
                      <c:pt idx="16">
                        <c:v>870</c:v>
                      </c:pt>
                      <c:pt idx="17">
                        <c:v>1048</c:v>
                      </c:pt>
                      <c:pt idx="18">
                        <c:v>908</c:v>
                      </c:pt>
                      <c:pt idx="19">
                        <c:v>1014</c:v>
                      </c:pt>
                    </c:numCache>
                  </c:numRef>
                </c:val>
                <c:extLst xmlns:c16r2="http://schemas.microsoft.com/office/drawing/2015/06/chart">
                  <c:ext xmlns:c16="http://schemas.microsoft.com/office/drawing/2014/chart" uri="{C3380CC4-5D6E-409C-BE32-E72D297353CC}">
                    <c16:uniqueId val="{00000009-EDB1-4157-9DC5-14490ECB57B8}"/>
                  </c:ext>
                </c:extLst>
              </c15:ser>
            </c15:filteredBarSeries>
            <c15:filteredBarSeries>
              <c15:ser>
                <c:idx val="1"/>
                <c:order val="1"/>
                <c:invertIfNegative val="0"/>
                <c:cat>
                  <c:str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'ごみ排出量等の概要（平成28年度実績）'!$A$34:$A$53</c15:sqref>
                        </c15:formulaRef>
                      </c:ext>
                    </c:extLst>
                    <c:strCache>
                      <c:ptCount val="20"/>
                      <c:pt idx="0">
                        <c:v>熊本市</c:v>
                      </c:pt>
                      <c:pt idx="1">
                        <c:v>福岡市</c:v>
                      </c:pt>
                      <c:pt idx="2">
                        <c:v>北九州市</c:v>
                      </c:pt>
                      <c:pt idx="3">
                        <c:v>広島市</c:v>
                      </c:pt>
                      <c:pt idx="4">
                        <c:v>岡山市</c:v>
                      </c:pt>
                      <c:pt idx="5">
                        <c:v>神戸市</c:v>
                      </c:pt>
                      <c:pt idx="6">
                        <c:v>堺市</c:v>
                      </c:pt>
                      <c:pt idx="7">
                        <c:v>京都市</c:v>
                      </c:pt>
                      <c:pt idx="8">
                        <c:v>名古屋市</c:v>
                      </c:pt>
                      <c:pt idx="9">
                        <c:v>浜松市</c:v>
                      </c:pt>
                      <c:pt idx="10">
                        <c:v>静岡市</c:v>
                      </c:pt>
                      <c:pt idx="11">
                        <c:v>新潟市</c:v>
                      </c:pt>
                      <c:pt idx="12">
                        <c:v>相模原市</c:v>
                      </c:pt>
                      <c:pt idx="13">
                        <c:v>川崎市</c:v>
                      </c:pt>
                      <c:pt idx="14">
                        <c:v>横浜市</c:v>
                      </c:pt>
                      <c:pt idx="15">
                        <c:v>千葉市</c:v>
                      </c:pt>
                      <c:pt idx="16">
                        <c:v>さいたま市</c:v>
                      </c:pt>
                      <c:pt idx="17">
                        <c:v>仙台市</c:v>
                      </c:pt>
                      <c:pt idx="18">
                        <c:v>札幌市</c:v>
                      </c:pt>
                      <c:pt idx="19">
                        <c:v>大阪市</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'ごみ排出量等の概要（平成28年度実績）'!$C$34:$C$53</c15:sqref>
                        </c15:formulaRef>
                      </c:ext>
                    </c:extLst>
                    <c:numCache>
                      <c:formatCode>#,##0_);[Red]\(#,##0\)</c:formatCode>
                      <c:ptCount val="20"/>
                      <c:pt idx="0">
                        <c:v>544</c:v>
                      </c:pt>
                      <c:pt idx="1">
                        <c:v>594</c:v>
                      </c:pt>
                      <c:pt idx="2">
                        <c:v>585</c:v>
                      </c:pt>
                      <c:pt idx="3">
                        <c:v>462</c:v>
                      </c:pt>
                      <c:pt idx="4">
                        <c:v>694</c:v>
                      </c:pt>
                      <c:pt idx="5">
                        <c:v>631</c:v>
                      </c:pt>
                      <c:pt idx="6">
                        <c:v>635</c:v>
                      </c:pt>
                      <c:pt idx="7">
                        <c:v>449</c:v>
                      </c:pt>
                      <c:pt idx="8">
                        <c:v>663</c:v>
                      </c:pt>
                      <c:pt idx="9">
                        <c:v>575</c:v>
                      </c:pt>
                      <c:pt idx="10">
                        <c:v>629</c:v>
                      </c:pt>
                      <c:pt idx="11">
                        <c:v>707</c:v>
                      </c:pt>
                      <c:pt idx="12">
                        <c:v>636</c:v>
                      </c:pt>
                      <c:pt idx="13">
                        <c:v>642</c:v>
                      </c:pt>
                      <c:pt idx="14">
                        <c:v>628</c:v>
                      </c:pt>
                      <c:pt idx="15">
                        <c:v>618</c:v>
                      </c:pt>
                      <c:pt idx="16">
                        <c:v>634</c:v>
                      </c:pt>
                      <c:pt idx="17">
                        <c:v>685</c:v>
                      </c:pt>
                      <c:pt idx="18">
                        <c:v>614</c:v>
                      </c:pt>
                      <c:pt idx="19">
                        <c:v>458</c:v>
                      </c:pt>
                    </c:numCache>
                  </c:numRef>
                </c:val>
                <c:extLst xmlns:c16r2="http://schemas.microsoft.com/office/drawing/2015/06/chart" xmlns:c15="http://schemas.microsoft.com/office/drawing/2012/chart">
                  <c:ext xmlns:c16="http://schemas.microsoft.com/office/drawing/2014/chart" uri="{C3380CC4-5D6E-409C-BE32-E72D297353CC}">
                    <c16:uniqueId val="{0000000A-EDB1-4157-9DC5-14490ECB57B8}"/>
                  </c:ext>
                </c:extLst>
              </c15:ser>
            </c15:filteredBarSeries>
            <c15:filteredBarSeries>
              <c15:ser>
                <c:idx val="2"/>
                <c:order val="2"/>
                <c:invertIfNegative val="0"/>
                <c:cat>
                  <c:str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'ごみ排出量等の概要（平成28年度実績）'!$A$34:$A$53</c15:sqref>
                        </c15:formulaRef>
                      </c:ext>
                    </c:extLst>
                    <c:strCache>
                      <c:ptCount val="20"/>
                      <c:pt idx="0">
                        <c:v>熊本市</c:v>
                      </c:pt>
                      <c:pt idx="1">
                        <c:v>福岡市</c:v>
                      </c:pt>
                      <c:pt idx="2">
                        <c:v>北九州市</c:v>
                      </c:pt>
                      <c:pt idx="3">
                        <c:v>広島市</c:v>
                      </c:pt>
                      <c:pt idx="4">
                        <c:v>岡山市</c:v>
                      </c:pt>
                      <c:pt idx="5">
                        <c:v>神戸市</c:v>
                      </c:pt>
                      <c:pt idx="6">
                        <c:v>堺市</c:v>
                      </c:pt>
                      <c:pt idx="7">
                        <c:v>京都市</c:v>
                      </c:pt>
                      <c:pt idx="8">
                        <c:v>名古屋市</c:v>
                      </c:pt>
                      <c:pt idx="9">
                        <c:v>浜松市</c:v>
                      </c:pt>
                      <c:pt idx="10">
                        <c:v>静岡市</c:v>
                      </c:pt>
                      <c:pt idx="11">
                        <c:v>新潟市</c:v>
                      </c:pt>
                      <c:pt idx="12">
                        <c:v>相模原市</c:v>
                      </c:pt>
                      <c:pt idx="13">
                        <c:v>川崎市</c:v>
                      </c:pt>
                      <c:pt idx="14">
                        <c:v>横浜市</c:v>
                      </c:pt>
                      <c:pt idx="15">
                        <c:v>千葉市</c:v>
                      </c:pt>
                      <c:pt idx="16">
                        <c:v>さいたま市</c:v>
                      </c:pt>
                      <c:pt idx="17">
                        <c:v>仙台市</c:v>
                      </c:pt>
                      <c:pt idx="18">
                        <c:v>札幌市</c:v>
                      </c:pt>
                      <c:pt idx="19">
                        <c:v>大阪市</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'ごみ排出量等の概要（平成28年度実績）'!$D$34:$D$53</c15:sqref>
                        </c15:formulaRef>
                      </c:ext>
                    </c:extLst>
                    <c:numCache>
                      <c:formatCode>#,##0_);[Red]\(#,##0\)</c:formatCode>
                      <c:ptCount val="20"/>
                      <c:pt idx="0">
                        <c:v>332</c:v>
                      </c:pt>
                      <c:pt idx="1">
                        <c:v>451</c:v>
                      </c:pt>
                      <c:pt idx="2">
                        <c:v>541</c:v>
                      </c:pt>
                      <c:pt idx="3">
                        <c:v>362</c:v>
                      </c:pt>
                      <c:pt idx="4">
                        <c:v>342</c:v>
                      </c:pt>
                      <c:pt idx="5">
                        <c:v>340</c:v>
                      </c:pt>
                      <c:pt idx="6">
                        <c:v>316</c:v>
                      </c:pt>
                      <c:pt idx="7">
                        <c:v>397</c:v>
                      </c:pt>
                      <c:pt idx="8">
                        <c:v>303</c:v>
                      </c:pt>
                      <c:pt idx="9">
                        <c:v>298</c:v>
                      </c:pt>
                      <c:pt idx="10">
                        <c:v>253</c:v>
                      </c:pt>
                      <c:pt idx="11">
                        <c:v>280</c:v>
                      </c:pt>
                      <c:pt idx="12">
                        <c:v>206</c:v>
                      </c:pt>
                      <c:pt idx="13">
                        <c:v>217</c:v>
                      </c:pt>
                      <c:pt idx="14">
                        <c:v>223</c:v>
                      </c:pt>
                      <c:pt idx="15">
                        <c:v>391</c:v>
                      </c:pt>
                      <c:pt idx="16">
                        <c:v>236</c:v>
                      </c:pt>
                      <c:pt idx="17">
                        <c:v>362</c:v>
                      </c:pt>
                      <c:pt idx="18">
                        <c:v>294</c:v>
                      </c:pt>
                      <c:pt idx="19">
                        <c:v>555</c:v>
                      </c:pt>
                    </c:numCache>
                  </c:numRef>
                </c:val>
                <c:extLst xmlns:c16r2="http://schemas.microsoft.com/office/drawing/2015/06/chart" xmlns:c15="http://schemas.microsoft.com/office/drawing/2012/chart">
                  <c:ext xmlns:c16="http://schemas.microsoft.com/office/drawing/2014/chart" uri="{C3380CC4-5D6E-409C-BE32-E72D297353CC}">
                    <c16:uniqueId val="{0000000B-EDB1-4157-9DC5-14490ECB57B8}"/>
                  </c:ext>
                </c:extLst>
              </c15:ser>
            </c15:filteredBarSeries>
            <c15:filteredBarSeries>
              <c15:ser>
                <c:idx val="3"/>
                <c:order val="3"/>
                <c:invertIfNegative val="0"/>
                <c:cat>
                  <c:str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'ごみ排出量等の概要（平成28年度実績）'!$A$34:$A$53</c15:sqref>
                        </c15:formulaRef>
                      </c:ext>
                    </c:extLst>
                    <c:strCache>
                      <c:ptCount val="20"/>
                      <c:pt idx="0">
                        <c:v>熊本市</c:v>
                      </c:pt>
                      <c:pt idx="1">
                        <c:v>福岡市</c:v>
                      </c:pt>
                      <c:pt idx="2">
                        <c:v>北九州市</c:v>
                      </c:pt>
                      <c:pt idx="3">
                        <c:v>広島市</c:v>
                      </c:pt>
                      <c:pt idx="4">
                        <c:v>岡山市</c:v>
                      </c:pt>
                      <c:pt idx="5">
                        <c:v>神戸市</c:v>
                      </c:pt>
                      <c:pt idx="6">
                        <c:v>堺市</c:v>
                      </c:pt>
                      <c:pt idx="7">
                        <c:v>京都市</c:v>
                      </c:pt>
                      <c:pt idx="8">
                        <c:v>名古屋市</c:v>
                      </c:pt>
                      <c:pt idx="9">
                        <c:v>浜松市</c:v>
                      </c:pt>
                      <c:pt idx="10">
                        <c:v>静岡市</c:v>
                      </c:pt>
                      <c:pt idx="11">
                        <c:v>新潟市</c:v>
                      </c:pt>
                      <c:pt idx="12">
                        <c:v>相模原市</c:v>
                      </c:pt>
                      <c:pt idx="13">
                        <c:v>川崎市</c:v>
                      </c:pt>
                      <c:pt idx="14">
                        <c:v>横浜市</c:v>
                      </c:pt>
                      <c:pt idx="15">
                        <c:v>千葉市</c:v>
                      </c:pt>
                      <c:pt idx="16">
                        <c:v>さいたま市</c:v>
                      </c:pt>
                      <c:pt idx="17">
                        <c:v>仙台市</c:v>
                      </c:pt>
                      <c:pt idx="18">
                        <c:v>札幌市</c:v>
                      </c:pt>
                      <c:pt idx="19">
                        <c:v>大阪市</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'ごみ排出量等の概要（平成28年度実績）'!$E$34:$E$53</c15:sqref>
                        </c15:formulaRef>
                      </c:ext>
                    </c:extLst>
                    <c:numCache>
                      <c:formatCode>#,##0_);[Red]\(#,##0\)</c:formatCode>
                      <c:ptCount val="20"/>
                      <c:pt idx="0">
                        <c:v>7250</c:v>
                      </c:pt>
                      <c:pt idx="1">
                        <c:v>8525</c:v>
                      </c:pt>
                      <c:pt idx="2">
                        <c:v>11417</c:v>
                      </c:pt>
                      <c:pt idx="3">
                        <c:v>7385</c:v>
                      </c:pt>
                      <c:pt idx="4">
                        <c:v>6891</c:v>
                      </c:pt>
                      <c:pt idx="5">
                        <c:v>7145</c:v>
                      </c:pt>
                      <c:pt idx="6">
                        <c:v>8377</c:v>
                      </c:pt>
                      <c:pt idx="7">
                        <c:v>7348</c:v>
                      </c:pt>
                      <c:pt idx="8">
                        <c:v>5220</c:v>
                      </c:pt>
                      <c:pt idx="9">
                        <c:v>6337</c:v>
                      </c:pt>
                      <c:pt idx="10">
                        <c:v>4709</c:v>
                      </c:pt>
                      <c:pt idx="11">
                        <c:v>5840</c:v>
                      </c:pt>
                      <c:pt idx="12">
                        <c:v>5856</c:v>
                      </c:pt>
                      <c:pt idx="13">
                        <c:v>6949</c:v>
                      </c:pt>
                      <c:pt idx="14">
                        <c:v>6390</c:v>
                      </c:pt>
                      <c:pt idx="15">
                        <c:v>11603</c:v>
                      </c:pt>
                      <c:pt idx="16">
                        <c:v>6598</c:v>
                      </c:pt>
                      <c:pt idx="17">
                        <c:v>7208</c:v>
                      </c:pt>
                      <c:pt idx="18">
                        <c:v>6967</c:v>
                      </c:pt>
                      <c:pt idx="19">
                        <c:v>7154</c:v>
                      </c:pt>
                    </c:numCache>
                  </c:numRef>
                </c:val>
                <c:extLst xmlns:c16r2="http://schemas.microsoft.com/office/drawing/2015/06/chart" xmlns:c15="http://schemas.microsoft.com/office/drawing/2012/chart">
                  <c:ext xmlns:c16="http://schemas.microsoft.com/office/drawing/2014/chart" uri="{C3380CC4-5D6E-409C-BE32-E72D297353CC}">
                    <c16:uniqueId val="{0000000C-EDB1-4157-9DC5-14490ECB57B8}"/>
                  </c:ext>
                </c:extLst>
              </c15:ser>
            </c15:filteredBarSeries>
          </c:ext>
        </c:extLst>
      </c:barChart>
      <c:catAx>
        <c:axId val="446650016"/>
        <c:scaling>
          <c:orientation val="minMax"/>
        </c:scaling>
        <c:delete val="0"/>
        <c:axPos val="l"/>
        <c:numFmt formatCode="General" sourceLinked="1"/>
        <c:majorTickMark val="none"/>
        <c:minorTickMark val="none"/>
        <c:tickLblPos val="nextTo"/>
        <c:spPr>
          <a:ln w="6350">
            <a:solidFill>
              <a:srgbClr val="000000"/>
            </a:solidFill>
            <a:prstDash val="solid"/>
          </a:ln>
        </c:spPr>
        <c:txPr>
          <a:bodyPr rot="0" vert="horz"/>
          <a:lstStyle/>
          <a:p>
            <a:pPr>
              <a:defRPr/>
            </a:pPr>
            <a:endParaRPr lang="ja-JP"/>
          </a:p>
        </c:txPr>
        <c:crossAx val="446654328"/>
        <c:crosses val="autoZero"/>
        <c:auto val="1"/>
        <c:lblAlgn val="ctr"/>
        <c:lblOffset val="100"/>
        <c:tickLblSkip val="1"/>
        <c:tickMarkSkip val="1"/>
        <c:noMultiLvlLbl val="0"/>
      </c:catAx>
      <c:valAx>
        <c:axId val="446654328"/>
        <c:scaling>
          <c:orientation val="minMax"/>
        </c:scaling>
        <c:delete val="1"/>
        <c:axPos val="b"/>
        <c:numFmt formatCode="#,##0_);[Red]\(#,##0\)" sourceLinked="1"/>
        <c:majorTickMark val="out"/>
        <c:minorTickMark val="none"/>
        <c:tickLblPos val="none"/>
        <c:crossAx val="446650016"/>
        <c:crosses val="autoZero"/>
        <c:crossBetween val="between"/>
      </c:valAx>
      <c:spPr>
        <a:noFill/>
        <a:ln w="25400">
          <a:noFill/>
        </a:ln>
      </c:spPr>
    </c:plotArea>
    <c:plotVisOnly val="1"/>
    <c:dispBlanksAs val="gap"/>
    <c:showDLblsOverMax val="0"/>
  </c:chart>
  <c:spPr>
    <a:noFill/>
    <a:ln w="9525">
      <a:noFill/>
    </a:ln>
  </c:spPr>
  <c:txPr>
    <a:bodyPr/>
    <a:lstStyle/>
    <a:p>
      <a:pPr>
        <a:defRPr sz="700" b="0" i="0" u="none" strike="noStrike" baseline="0">
          <a:solidFill>
            <a:srgbClr val="000000"/>
          </a:solidFill>
          <a:latin typeface="Meiryo UI"/>
          <a:ea typeface="Meiryo UI"/>
          <a:cs typeface="Meiryo UI"/>
        </a:defRPr>
      </a:pPr>
      <a:endParaRPr lang="ja-JP"/>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544091120724511"/>
          <c:y val="2.2255023555043656E-2"/>
          <c:w val="0.71497843629384783"/>
          <c:h val="0.98159705233307504"/>
        </c:manualLayout>
      </c:layout>
      <c:barChart>
        <c:barDir val="bar"/>
        <c:grouping val="clustered"/>
        <c:varyColors val="0"/>
        <c:ser>
          <c:idx val="3"/>
          <c:order val="3"/>
          <c:spPr>
            <a:solidFill>
              <a:schemeClr val="bg1"/>
            </a:solidFill>
            <a:ln w="12700">
              <a:solidFill>
                <a:schemeClr val="tx1"/>
              </a:solidFill>
            </a:ln>
          </c:spPr>
          <c:invertIfNegative val="0"/>
          <c:dPt>
            <c:idx val="19"/>
            <c:invertIfNegative val="0"/>
            <c:bubble3D val="0"/>
            <c:spPr>
              <a:solidFill>
                <a:schemeClr val="accent5">
                  <a:lumMod val="60000"/>
                  <a:lumOff val="40000"/>
                </a:schemeClr>
              </a:solidFill>
              <a:ln w="12700">
                <a:solidFill>
                  <a:schemeClr val="tx1"/>
                </a:solidFill>
              </a:ln>
            </c:spPr>
            <c:extLst xmlns:c16r2="http://schemas.microsoft.com/office/drawing/2015/06/chart">
              <c:ext xmlns:c16="http://schemas.microsoft.com/office/drawing/2014/chart" uri="{C3380CC4-5D6E-409C-BE32-E72D297353CC}">
                <c16:uniqueId val="{00000001-E738-4AFA-A86E-2B98F5B2E5DC}"/>
              </c:ext>
            </c:extLst>
          </c:dPt>
          <c:dLbls>
            <c:spPr>
              <a:noFill/>
              <a:ln>
                <a:noFill/>
              </a:ln>
              <a:effectLst/>
            </c:spPr>
            <c:txPr>
              <a:bodyPr wrap="square" lIns="38100" tIns="19050" rIns="38100" bIns="19050" anchor="ctr">
                <a:spAutoFit/>
              </a:bodyPr>
              <a:lstStyle/>
              <a:p>
                <a:pPr>
                  <a:defRPr>
                    <a:solidFill>
                      <a:schemeClr val="tx1"/>
                    </a:solidFill>
                  </a:defRPr>
                </a:pPr>
                <a:endParaRPr lang="ja-JP"/>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'ごみ排出量等の概要（平成28年度実績）'!$A$34:$A$53</c:f>
              <c:strCache>
                <c:ptCount val="20"/>
                <c:pt idx="0">
                  <c:v>熊本市</c:v>
                </c:pt>
                <c:pt idx="1">
                  <c:v>福岡市</c:v>
                </c:pt>
                <c:pt idx="2">
                  <c:v>北九州市</c:v>
                </c:pt>
                <c:pt idx="3">
                  <c:v>広島市</c:v>
                </c:pt>
                <c:pt idx="4">
                  <c:v>岡山市</c:v>
                </c:pt>
                <c:pt idx="5">
                  <c:v>神戸市</c:v>
                </c:pt>
                <c:pt idx="6">
                  <c:v>堺市</c:v>
                </c:pt>
                <c:pt idx="7">
                  <c:v>京都市</c:v>
                </c:pt>
                <c:pt idx="8">
                  <c:v>名古屋市</c:v>
                </c:pt>
                <c:pt idx="9">
                  <c:v>浜松市</c:v>
                </c:pt>
                <c:pt idx="10">
                  <c:v>静岡市</c:v>
                </c:pt>
                <c:pt idx="11">
                  <c:v>新潟市</c:v>
                </c:pt>
                <c:pt idx="12">
                  <c:v>相模原市</c:v>
                </c:pt>
                <c:pt idx="13">
                  <c:v>川崎市</c:v>
                </c:pt>
                <c:pt idx="14">
                  <c:v>横浜市</c:v>
                </c:pt>
                <c:pt idx="15">
                  <c:v>千葉市</c:v>
                </c:pt>
                <c:pt idx="16">
                  <c:v>さいたま市</c:v>
                </c:pt>
                <c:pt idx="17">
                  <c:v>仙台市</c:v>
                </c:pt>
                <c:pt idx="18">
                  <c:v>札幌市</c:v>
                </c:pt>
                <c:pt idx="19">
                  <c:v>大阪市</c:v>
                </c:pt>
              </c:strCache>
            </c:strRef>
          </c:cat>
          <c:val>
            <c:numRef>
              <c:f>'ごみ排出量等の概要（平成28年度実績）'!$E$34:$E$53</c:f>
              <c:numCache>
                <c:formatCode>#,##0_);[Red]\(#,##0\)</c:formatCode>
                <c:ptCount val="20"/>
                <c:pt idx="0">
                  <c:v>7250</c:v>
                </c:pt>
                <c:pt idx="1">
                  <c:v>8525</c:v>
                </c:pt>
                <c:pt idx="2">
                  <c:v>11417</c:v>
                </c:pt>
                <c:pt idx="3">
                  <c:v>7385</c:v>
                </c:pt>
                <c:pt idx="4">
                  <c:v>6891</c:v>
                </c:pt>
                <c:pt idx="5">
                  <c:v>7145</c:v>
                </c:pt>
                <c:pt idx="6">
                  <c:v>8377</c:v>
                </c:pt>
                <c:pt idx="7">
                  <c:v>7348</c:v>
                </c:pt>
                <c:pt idx="8">
                  <c:v>5220</c:v>
                </c:pt>
                <c:pt idx="9">
                  <c:v>6337</c:v>
                </c:pt>
                <c:pt idx="10">
                  <c:v>4709</c:v>
                </c:pt>
                <c:pt idx="11">
                  <c:v>5840</c:v>
                </c:pt>
                <c:pt idx="12">
                  <c:v>5856</c:v>
                </c:pt>
                <c:pt idx="13">
                  <c:v>6949</c:v>
                </c:pt>
                <c:pt idx="14">
                  <c:v>6390</c:v>
                </c:pt>
                <c:pt idx="15">
                  <c:v>11603</c:v>
                </c:pt>
                <c:pt idx="16">
                  <c:v>6598</c:v>
                </c:pt>
                <c:pt idx="17">
                  <c:v>7208</c:v>
                </c:pt>
                <c:pt idx="18">
                  <c:v>6967</c:v>
                </c:pt>
                <c:pt idx="19">
                  <c:v>7154</c:v>
                </c:pt>
              </c:numCache>
            </c:numRef>
          </c:val>
          <c:extLst xmlns:c16r2="http://schemas.microsoft.com/office/drawing/2015/06/chart">
            <c:ext xmlns:c16="http://schemas.microsoft.com/office/drawing/2014/chart" uri="{C3380CC4-5D6E-409C-BE32-E72D297353CC}">
              <c16:uniqueId val="{00000002-E738-4AFA-A86E-2B98F5B2E5DC}"/>
            </c:ext>
          </c:extLst>
        </c:ser>
        <c:dLbls>
          <c:showLegendKey val="0"/>
          <c:showVal val="0"/>
          <c:showCatName val="0"/>
          <c:showSerName val="0"/>
          <c:showPercent val="0"/>
          <c:showBubbleSize val="0"/>
        </c:dLbls>
        <c:gapWidth val="20"/>
        <c:axId val="446652760"/>
        <c:axId val="448155728"/>
        <c:extLst xmlns:c16r2="http://schemas.microsoft.com/office/drawing/2015/06/chart">
          <c:ext xmlns:c15="http://schemas.microsoft.com/office/drawing/2012/chart" uri="{02D57815-91ED-43cb-92C2-25804820EDAC}">
            <c15:filteredBarSeries>
              <c15:ser>
                <c:idx val="0"/>
                <c:order val="0"/>
                <c:spPr>
                  <a:solidFill>
                    <a:schemeClr val="bg1">
                      <a:lumMod val="50000"/>
                    </a:schemeClr>
                  </a:solidFill>
                  <a:ln w="25400">
                    <a:noFill/>
                  </a:ln>
                </c:spPr>
                <c:invertIfNegative val="0"/>
                <c:dPt>
                  <c:idx val="18"/>
                  <c:invertIfNegative val="0"/>
                  <c:bubble3D val="0"/>
                  <c:spPr>
                    <a:solidFill>
                      <a:schemeClr val="bg1">
                        <a:lumMod val="50000"/>
                      </a:schemeClr>
                    </a:solidFill>
                    <a:ln w="25400">
                      <a:noFill/>
                      <a:prstDash val="solid"/>
                    </a:ln>
                  </c:spPr>
                  <c:extLst xmlns:c16r2="http://schemas.microsoft.com/office/drawing/2015/06/chart">
                    <c:ext xmlns:c16="http://schemas.microsoft.com/office/drawing/2014/chart" uri="{C3380CC4-5D6E-409C-BE32-E72D297353CC}">
                      <c16:uniqueId val="{00000004-E738-4AFA-A86E-2B98F5B2E5DC}"/>
                    </c:ext>
                  </c:extLst>
                </c:dPt>
                <c:dPt>
                  <c:idx val="19"/>
                  <c:invertIfNegative val="0"/>
                  <c:bubble3D val="0"/>
                  <c:spPr>
                    <a:solidFill>
                      <a:schemeClr val="tx1">
                        <a:lumMod val="65000"/>
                        <a:lumOff val="35000"/>
                      </a:schemeClr>
                    </a:solidFill>
                    <a:ln w="25400">
                      <a:noFill/>
                    </a:ln>
                  </c:spPr>
                  <c:extLst xmlns:c16r2="http://schemas.microsoft.com/office/drawing/2015/06/chart">
                    <c:ext xmlns:c16="http://schemas.microsoft.com/office/drawing/2014/chart" uri="{C3380CC4-5D6E-409C-BE32-E72D297353CC}">
                      <c16:uniqueId val="{00000006-E738-4AFA-A86E-2B98F5B2E5DC}"/>
                    </c:ext>
                  </c:extLst>
                </c:dPt>
                <c:dPt>
                  <c:idx val="20"/>
                  <c:invertIfNegative val="0"/>
                  <c:bubble3D val="0"/>
                  <c:spPr>
                    <a:solidFill>
                      <a:schemeClr val="bg1">
                        <a:lumMod val="50000"/>
                      </a:schemeClr>
                    </a:solidFill>
                    <a:ln w="19050">
                      <a:noFill/>
                    </a:ln>
                  </c:spPr>
                  <c:extLst xmlns:c16r2="http://schemas.microsoft.com/office/drawing/2015/06/chart">
                    <c:ext xmlns:c16="http://schemas.microsoft.com/office/drawing/2014/chart" uri="{C3380CC4-5D6E-409C-BE32-E72D297353CC}">
                      <c16:uniqueId val="{00000008-E738-4AFA-A86E-2B98F5B2E5DC}"/>
                    </c:ext>
                  </c:extLst>
                </c:dPt>
                <c:dLbls>
                  <c:dLbl>
                    <c:idx val="15"/>
                    <c:layout>
                      <c:manualLayout>
                        <c:x val="-0.31797438925495786"/>
                        <c:y val="-2.5114878289111254E-1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E738-4AFA-A86E-2B98F5B2E5DC}"/>
                      </c:ext>
                      <c:ext uri="{CE6537A1-D6FC-4f65-9D91-7224C49458BB}"/>
                    </c:extLst>
                  </c:dLbl>
                  <c:spPr>
                    <a:noFill/>
                    <a:ln w="25400">
                      <a:noFill/>
                    </a:ln>
                  </c:spPr>
                  <c:txPr>
                    <a:bodyPr/>
                    <a:lstStyle/>
                    <a:p>
                      <a:pPr>
                        <a:defRPr>
                          <a:solidFill>
                            <a:schemeClr val="bg1"/>
                          </a:solidFill>
                        </a:defRPr>
                      </a:pPr>
                      <a:endParaRPr lang="ja-JP"/>
                    </a:p>
                  </c:txPr>
                  <c:dLblPos val="ctr"/>
                  <c:showLegendKey val="0"/>
                  <c:showVal val="1"/>
                  <c:showCatName val="0"/>
                  <c:showSerName val="0"/>
                  <c:showPercent val="0"/>
                  <c:showBubbleSize val="0"/>
                  <c:showLeaderLines val="0"/>
                  <c:extLst xmlns:c16r2="http://schemas.microsoft.com/office/drawing/2015/06/chart">
                    <c:ext uri="{CE6537A1-D6FC-4f65-9D91-7224C49458BB}">
                      <c15:showLeaderLines val="0"/>
                    </c:ext>
                  </c:extLst>
                </c:dLbls>
                <c:cat>
                  <c:strRef>
                    <c:extLst xmlns:c16r2="http://schemas.microsoft.com/office/drawing/2015/06/chart">
                      <c:ext uri="{02D57815-91ED-43cb-92C2-25804820EDAC}">
                        <c15:formulaRef>
                          <c15:sqref>'ごみ排出量等の概要（平成28年度実績）'!$A$34:$A$53</c15:sqref>
                        </c15:formulaRef>
                      </c:ext>
                    </c:extLst>
                    <c:strCache>
                      <c:ptCount val="20"/>
                      <c:pt idx="0">
                        <c:v>熊本市</c:v>
                      </c:pt>
                      <c:pt idx="1">
                        <c:v>福岡市</c:v>
                      </c:pt>
                      <c:pt idx="2">
                        <c:v>北九州市</c:v>
                      </c:pt>
                      <c:pt idx="3">
                        <c:v>広島市</c:v>
                      </c:pt>
                      <c:pt idx="4">
                        <c:v>岡山市</c:v>
                      </c:pt>
                      <c:pt idx="5">
                        <c:v>神戸市</c:v>
                      </c:pt>
                      <c:pt idx="6">
                        <c:v>堺市</c:v>
                      </c:pt>
                      <c:pt idx="7">
                        <c:v>京都市</c:v>
                      </c:pt>
                      <c:pt idx="8">
                        <c:v>名古屋市</c:v>
                      </c:pt>
                      <c:pt idx="9">
                        <c:v>浜松市</c:v>
                      </c:pt>
                      <c:pt idx="10">
                        <c:v>静岡市</c:v>
                      </c:pt>
                      <c:pt idx="11">
                        <c:v>新潟市</c:v>
                      </c:pt>
                      <c:pt idx="12">
                        <c:v>相模原市</c:v>
                      </c:pt>
                      <c:pt idx="13">
                        <c:v>川崎市</c:v>
                      </c:pt>
                      <c:pt idx="14">
                        <c:v>横浜市</c:v>
                      </c:pt>
                      <c:pt idx="15">
                        <c:v>千葉市</c:v>
                      </c:pt>
                      <c:pt idx="16">
                        <c:v>さいたま市</c:v>
                      </c:pt>
                      <c:pt idx="17">
                        <c:v>仙台市</c:v>
                      </c:pt>
                      <c:pt idx="18">
                        <c:v>札幌市</c:v>
                      </c:pt>
                      <c:pt idx="19">
                        <c:v>大阪市</c:v>
                      </c:pt>
                    </c:strCache>
                  </c:strRef>
                </c:cat>
                <c:val>
                  <c:numRef>
                    <c:extLst xmlns:c16r2="http://schemas.microsoft.com/office/drawing/2015/06/chart">
                      <c:ext uri="{02D57815-91ED-43cb-92C2-25804820EDAC}">
                        <c15:formulaRef>
                          <c15:sqref>'ごみ排出量等の概要（平成28年度実績）'!$B$34:$B$53</c15:sqref>
                        </c15:formulaRef>
                      </c:ext>
                    </c:extLst>
                    <c:numCache>
                      <c:formatCode>#,##0_);[Red]\(#,##0\)</c:formatCode>
                      <c:ptCount val="20"/>
                      <c:pt idx="0">
                        <c:v>876</c:v>
                      </c:pt>
                      <c:pt idx="1">
                        <c:v>1045</c:v>
                      </c:pt>
                      <c:pt idx="2">
                        <c:v>1125</c:v>
                      </c:pt>
                      <c:pt idx="3">
                        <c:v>824</c:v>
                      </c:pt>
                      <c:pt idx="4">
                        <c:v>1036</c:v>
                      </c:pt>
                      <c:pt idx="5">
                        <c:v>971</c:v>
                      </c:pt>
                      <c:pt idx="6">
                        <c:v>951</c:v>
                      </c:pt>
                      <c:pt idx="7">
                        <c:v>846</c:v>
                      </c:pt>
                      <c:pt idx="8">
                        <c:v>966</c:v>
                      </c:pt>
                      <c:pt idx="9">
                        <c:v>873</c:v>
                      </c:pt>
                      <c:pt idx="10">
                        <c:v>883</c:v>
                      </c:pt>
                      <c:pt idx="11">
                        <c:v>987</c:v>
                      </c:pt>
                      <c:pt idx="12">
                        <c:v>843</c:v>
                      </c:pt>
                      <c:pt idx="13">
                        <c:v>859</c:v>
                      </c:pt>
                      <c:pt idx="14">
                        <c:v>851</c:v>
                      </c:pt>
                      <c:pt idx="15">
                        <c:v>1009</c:v>
                      </c:pt>
                      <c:pt idx="16">
                        <c:v>870</c:v>
                      </c:pt>
                      <c:pt idx="17">
                        <c:v>1048</c:v>
                      </c:pt>
                      <c:pt idx="18">
                        <c:v>908</c:v>
                      </c:pt>
                      <c:pt idx="19">
                        <c:v>1014</c:v>
                      </c:pt>
                    </c:numCache>
                  </c:numRef>
                </c:val>
                <c:extLst xmlns:c16r2="http://schemas.microsoft.com/office/drawing/2015/06/chart">
                  <c:ext xmlns:c16="http://schemas.microsoft.com/office/drawing/2014/chart" uri="{C3380CC4-5D6E-409C-BE32-E72D297353CC}">
                    <c16:uniqueId val="{0000000A-E738-4AFA-A86E-2B98F5B2E5DC}"/>
                  </c:ext>
                </c:extLst>
              </c15:ser>
            </c15:filteredBarSeries>
            <c15:filteredBarSeries>
              <c15:ser>
                <c:idx val="1"/>
                <c:order val="1"/>
                <c:invertIfNegative val="0"/>
                <c:cat>
                  <c:str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'ごみ排出量等の概要（平成28年度実績）'!$A$34:$A$53</c15:sqref>
                        </c15:formulaRef>
                      </c:ext>
                    </c:extLst>
                    <c:strCache>
                      <c:ptCount val="20"/>
                      <c:pt idx="0">
                        <c:v>熊本市</c:v>
                      </c:pt>
                      <c:pt idx="1">
                        <c:v>福岡市</c:v>
                      </c:pt>
                      <c:pt idx="2">
                        <c:v>北九州市</c:v>
                      </c:pt>
                      <c:pt idx="3">
                        <c:v>広島市</c:v>
                      </c:pt>
                      <c:pt idx="4">
                        <c:v>岡山市</c:v>
                      </c:pt>
                      <c:pt idx="5">
                        <c:v>神戸市</c:v>
                      </c:pt>
                      <c:pt idx="6">
                        <c:v>堺市</c:v>
                      </c:pt>
                      <c:pt idx="7">
                        <c:v>京都市</c:v>
                      </c:pt>
                      <c:pt idx="8">
                        <c:v>名古屋市</c:v>
                      </c:pt>
                      <c:pt idx="9">
                        <c:v>浜松市</c:v>
                      </c:pt>
                      <c:pt idx="10">
                        <c:v>静岡市</c:v>
                      </c:pt>
                      <c:pt idx="11">
                        <c:v>新潟市</c:v>
                      </c:pt>
                      <c:pt idx="12">
                        <c:v>相模原市</c:v>
                      </c:pt>
                      <c:pt idx="13">
                        <c:v>川崎市</c:v>
                      </c:pt>
                      <c:pt idx="14">
                        <c:v>横浜市</c:v>
                      </c:pt>
                      <c:pt idx="15">
                        <c:v>千葉市</c:v>
                      </c:pt>
                      <c:pt idx="16">
                        <c:v>さいたま市</c:v>
                      </c:pt>
                      <c:pt idx="17">
                        <c:v>仙台市</c:v>
                      </c:pt>
                      <c:pt idx="18">
                        <c:v>札幌市</c:v>
                      </c:pt>
                      <c:pt idx="19">
                        <c:v>大阪市</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'ごみ排出量等の概要（平成28年度実績）'!$C$34:$C$53</c15:sqref>
                        </c15:formulaRef>
                      </c:ext>
                    </c:extLst>
                    <c:numCache>
                      <c:formatCode>#,##0_);[Red]\(#,##0\)</c:formatCode>
                      <c:ptCount val="20"/>
                      <c:pt idx="0">
                        <c:v>544</c:v>
                      </c:pt>
                      <c:pt idx="1">
                        <c:v>594</c:v>
                      </c:pt>
                      <c:pt idx="2">
                        <c:v>585</c:v>
                      </c:pt>
                      <c:pt idx="3">
                        <c:v>462</c:v>
                      </c:pt>
                      <c:pt idx="4">
                        <c:v>694</c:v>
                      </c:pt>
                      <c:pt idx="5">
                        <c:v>631</c:v>
                      </c:pt>
                      <c:pt idx="6">
                        <c:v>635</c:v>
                      </c:pt>
                      <c:pt idx="7">
                        <c:v>449</c:v>
                      </c:pt>
                      <c:pt idx="8">
                        <c:v>663</c:v>
                      </c:pt>
                      <c:pt idx="9">
                        <c:v>575</c:v>
                      </c:pt>
                      <c:pt idx="10">
                        <c:v>629</c:v>
                      </c:pt>
                      <c:pt idx="11">
                        <c:v>707</c:v>
                      </c:pt>
                      <c:pt idx="12">
                        <c:v>636</c:v>
                      </c:pt>
                      <c:pt idx="13">
                        <c:v>642</c:v>
                      </c:pt>
                      <c:pt idx="14">
                        <c:v>628</c:v>
                      </c:pt>
                      <c:pt idx="15">
                        <c:v>618</c:v>
                      </c:pt>
                      <c:pt idx="16">
                        <c:v>634</c:v>
                      </c:pt>
                      <c:pt idx="17">
                        <c:v>685</c:v>
                      </c:pt>
                      <c:pt idx="18">
                        <c:v>614</c:v>
                      </c:pt>
                      <c:pt idx="19">
                        <c:v>458</c:v>
                      </c:pt>
                    </c:numCache>
                  </c:numRef>
                </c:val>
                <c:extLst xmlns:c16r2="http://schemas.microsoft.com/office/drawing/2015/06/chart" xmlns:c15="http://schemas.microsoft.com/office/drawing/2012/chart">
                  <c:ext xmlns:c16="http://schemas.microsoft.com/office/drawing/2014/chart" uri="{C3380CC4-5D6E-409C-BE32-E72D297353CC}">
                    <c16:uniqueId val="{0000000B-E738-4AFA-A86E-2B98F5B2E5DC}"/>
                  </c:ext>
                </c:extLst>
              </c15:ser>
            </c15:filteredBarSeries>
            <c15:filteredBarSeries>
              <c15:ser>
                <c:idx val="2"/>
                <c:order val="2"/>
                <c:invertIfNegative val="0"/>
                <c:cat>
                  <c:str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'ごみ排出量等の概要（平成28年度実績）'!$A$34:$A$53</c15:sqref>
                        </c15:formulaRef>
                      </c:ext>
                    </c:extLst>
                    <c:strCache>
                      <c:ptCount val="20"/>
                      <c:pt idx="0">
                        <c:v>熊本市</c:v>
                      </c:pt>
                      <c:pt idx="1">
                        <c:v>福岡市</c:v>
                      </c:pt>
                      <c:pt idx="2">
                        <c:v>北九州市</c:v>
                      </c:pt>
                      <c:pt idx="3">
                        <c:v>広島市</c:v>
                      </c:pt>
                      <c:pt idx="4">
                        <c:v>岡山市</c:v>
                      </c:pt>
                      <c:pt idx="5">
                        <c:v>神戸市</c:v>
                      </c:pt>
                      <c:pt idx="6">
                        <c:v>堺市</c:v>
                      </c:pt>
                      <c:pt idx="7">
                        <c:v>京都市</c:v>
                      </c:pt>
                      <c:pt idx="8">
                        <c:v>名古屋市</c:v>
                      </c:pt>
                      <c:pt idx="9">
                        <c:v>浜松市</c:v>
                      </c:pt>
                      <c:pt idx="10">
                        <c:v>静岡市</c:v>
                      </c:pt>
                      <c:pt idx="11">
                        <c:v>新潟市</c:v>
                      </c:pt>
                      <c:pt idx="12">
                        <c:v>相模原市</c:v>
                      </c:pt>
                      <c:pt idx="13">
                        <c:v>川崎市</c:v>
                      </c:pt>
                      <c:pt idx="14">
                        <c:v>横浜市</c:v>
                      </c:pt>
                      <c:pt idx="15">
                        <c:v>千葉市</c:v>
                      </c:pt>
                      <c:pt idx="16">
                        <c:v>さいたま市</c:v>
                      </c:pt>
                      <c:pt idx="17">
                        <c:v>仙台市</c:v>
                      </c:pt>
                      <c:pt idx="18">
                        <c:v>札幌市</c:v>
                      </c:pt>
                      <c:pt idx="19">
                        <c:v>大阪市</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'ごみ排出量等の概要（平成28年度実績）'!$D$34:$D$53</c15:sqref>
                        </c15:formulaRef>
                      </c:ext>
                    </c:extLst>
                    <c:numCache>
                      <c:formatCode>#,##0_);[Red]\(#,##0\)</c:formatCode>
                      <c:ptCount val="20"/>
                      <c:pt idx="0">
                        <c:v>332</c:v>
                      </c:pt>
                      <c:pt idx="1">
                        <c:v>451</c:v>
                      </c:pt>
                      <c:pt idx="2">
                        <c:v>541</c:v>
                      </c:pt>
                      <c:pt idx="3">
                        <c:v>362</c:v>
                      </c:pt>
                      <c:pt idx="4">
                        <c:v>342</c:v>
                      </c:pt>
                      <c:pt idx="5">
                        <c:v>340</c:v>
                      </c:pt>
                      <c:pt idx="6">
                        <c:v>316</c:v>
                      </c:pt>
                      <c:pt idx="7">
                        <c:v>397</c:v>
                      </c:pt>
                      <c:pt idx="8">
                        <c:v>303</c:v>
                      </c:pt>
                      <c:pt idx="9">
                        <c:v>298</c:v>
                      </c:pt>
                      <c:pt idx="10">
                        <c:v>253</c:v>
                      </c:pt>
                      <c:pt idx="11">
                        <c:v>280</c:v>
                      </c:pt>
                      <c:pt idx="12">
                        <c:v>206</c:v>
                      </c:pt>
                      <c:pt idx="13">
                        <c:v>217</c:v>
                      </c:pt>
                      <c:pt idx="14">
                        <c:v>223</c:v>
                      </c:pt>
                      <c:pt idx="15">
                        <c:v>391</c:v>
                      </c:pt>
                      <c:pt idx="16">
                        <c:v>236</c:v>
                      </c:pt>
                      <c:pt idx="17">
                        <c:v>362</c:v>
                      </c:pt>
                      <c:pt idx="18">
                        <c:v>294</c:v>
                      </c:pt>
                      <c:pt idx="19">
                        <c:v>555</c:v>
                      </c:pt>
                    </c:numCache>
                  </c:numRef>
                </c:val>
                <c:extLst xmlns:c16r2="http://schemas.microsoft.com/office/drawing/2015/06/chart" xmlns:c15="http://schemas.microsoft.com/office/drawing/2012/chart">
                  <c:ext xmlns:c16="http://schemas.microsoft.com/office/drawing/2014/chart" uri="{C3380CC4-5D6E-409C-BE32-E72D297353CC}">
                    <c16:uniqueId val="{0000000C-E738-4AFA-A86E-2B98F5B2E5DC}"/>
                  </c:ext>
                </c:extLst>
              </c15:ser>
            </c15:filteredBarSeries>
            <c15:filteredBarSeries>
              <c15:ser>
                <c:idx val="4"/>
                <c:order val="4"/>
                <c:invertIfNegative val="0"/>
                <c:cat>
                  <c:str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'ごみ排出量等の概要（平成28年度実績）'!$A$34:$A$53</c15:sqref>
                        </c15:formulaRef>
                      </c:ext>
                    </c:extLst>
                    <c:strCache>
                      <c:ptCount val="20"/>
                      <c:pt idx="0">
                        <c:v>熊本市</c:v>
                      </c:pt>
                      <c:pt idx="1">
                        <c:v>福岡市</c:v>
                      </c:pt>
                      <c:pt idx="2">
                        <c:v>北九州市</c:v>
                      </c:pt>
                      <c:pt idx="3">
                        <c:v>広島市</c:v>
                      </c:pt>
                      <c:pt idx="4">
                        <c:v>岡山市</c:v>
                      </c:pt>
                      <c:pt idx="5">
                        <c:v>神戸市</c:v>
                      </c:pt>
                      <c:pt idx="6">
                        <c:v>堺市</c:v>
                      </c:pt>
                      <c:pt idx="7">
                        <c:v>京都市</c:v>
                      </c:pt>
                      <c:pt idx="8">
                        <c:v>名古屋市</c:v>
                      </c:pt>
                      <c:pt idx="9">
                        <c:v>浜松市</c:v>
                      </c:pt>
                      <c:pt idx="10">
                        <c:v>静岡市</c:v>
                      </c:pt>
                      <c:pt idx="11">
                        <c:v>新潟市</c:v>
                      </c:pt>
                      <c:pt idx="12">
                        <c:v>相模原市</c:v>
                      </c:pt>
                      <c:pt idx="13">
                        <c:v>川崎市</c:v>
                      </c:pt>
                      <c:pt idx="14">
                        <c:v>横浜市</c:v>
                      </c:pt>
                      <c:pt idx="15">
                        <c:v>千葉市</c:v>
                      </c:pt>
                      <c:pt idx="16">
                        <c:v>さいたま市</c:v>
                      </c:pt>
                      <c:pt idx="17">
                        <c:v>仙台市</c:v>
                      </c:pt>
                      <c:pt idx="18">
                        <c:v>札幌市</c:v>
                      </c:pt>
                      <c:pt idx="19">
                        <c:v>大阪市</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'ごみ排出量等の概要（平成28年度実績）'!$F$34:$F$53</c15:sqref>
                        </c15:formulaRef>
                      </c:ext>
                    </c:extLst>
                    <c:numCache>
                      <c:formatCode>#,##0_);[Red]\(#,##0\)</c:formatCode>
                      <c:ptCount val="20"/>
                      <c:pt idx="0">
                        <c:v>322</c:v>
                      </c:pt>
                      <c:pt idx="1">
                        <c:v>400</c:v>
                      </c:pt>
                      <c:pt idx="2">
                        <c:v>532</c:v>
                      </c:pt>
                      <c:pt idx="3">
                        <c:v>357</c:v>
                      </c:pt>
                      <c:pt idx="4">
                        <c:v>325</c:v>
                      </c:pt>
                      <c:pt idx="5">
                        <c:v>335</c:v>
                      </c:pt>
                      <c:pt idx="6">
                        <c:v>340</c:v>
                      </c:pt>
                      <c:pt idx="7">
                        <c:v>364</c:v>
                      </c:pt>
                      <c:pt idx="8">
                        <c:v>267</c:v>
                      </c:pt>
                      <c:pt idx="9">
                        <c:v>304</c:v>
                      </c:pt>
                      <c:pt idx="10">
                        <c:v>248</c:v>
                      </c:pt>
                      <c:pt idx="11">
                        <c:v>273</c:v>
                      </c:pt>
                      <c:pt idx="12">
                        <c:v>234</c:v>
                      </c:pt>
                      <c:pt idx="13">
                        <c:v>246</c:v>
                      </c:pt>
                      <c:pt idx="14">
                        <c:v>244</c:v>
                      </c:pt>
                      <c:pt idx="15">
                        <c:v>397</c:v>
                      </c:pt>
                      <c:pt idx="16">
                        <c:v>257</c:v>
                      </c:pt>
                      <c:pt idx="17">
                        <c:v>334</c:v>
                      </c:pt>
                      <c:pt idx="18">
                        <c:v>293</c:v>
                      </c:pt>
                      <c:pt idx="19">
                        <c:v>422</c:v>
                      </c:pt>
                    </c:numCache>
                  </c:numRef>
                </c:val>
                <c:extLst xmlns:c16r2="http://schemas.microsoft.com/office/drawing/2015/06/chart" xmlns:c15="http://schemas.microsoft.com/office/drawing/2012/chart">
                  <c:ext xmlns:c16="http://schemas.microsoft.com/office/drawing/2014/chart" uri="{C3380CC4-5D6E-409C-BE32-E72D297353CC}">
                    <c16:uniqueId val="{0000000D-E738-4AFA-A86E-2B98F5B2E5DC}"/>
                  </c:ext>
                </c:extLst>
              </c15:ser>
            </c15:filteredBarSeries>
          </c:ext>
        </c:extLst>
      </c:barChart>
      <c:catAx>
        <c:axId val="446652760"/>
        <c:scaling>
          <c:orientation val="minMax"/>
        </c:scaling>
        <c:delete val="0"/>
        <c:axPos val="l"/>
        <c:numFmt formatCode="General" sourceLinked="1"/>
        <c:majorTickMark val="none"/>
        <c:minorTickMark val="none"/>
        <c:tickLblPos val="nextTo"/>
        <c:spPr>
          <a:ln w="6350">
            <a:solidFill>
              <a:srgbClr val="000000"/>
            </a:solidFill>
            <a:prstDash val="solid"/>
          </a:ln>
        </c:spPr>
        <c:txPr>
          <a:bodyPr rot="0" vert="horz"/>
          <a:lstStyle/>
          <a:p>
            <a:pPr>
              <a:defRPr/>
            </a:pPr>
            <a:endParaRPr lang="ja-JP"/>
          </a:p>
        </c:txPr>
        <c:crossAx val="448155728"/>
        <c:crosses val="autoZero"/>
        <c:auto val="1"/>
        <c:lblAlgn val="ctr"/>
        <c:lblOffset val="100"/>
        <c:tickLblSkip val="1"/>
        <c:tickMarkSkip val="1"/>
        <c:noMultiLvlLbl val="0"/>
      </c:catAx>
      <c:valAx>
        <c:axId val="448155728"/>
        <c:scaling>
          <c:orientation val="minMax"/>
          <c:max val="12800"/>
          <c:min val="0"/>
        </c:scaling>
        <c:delete val="1"/>
        <c:axPos val="b"/>
        <c:numFmt formatCode="#,##0_);[Red]\(#,##0\)" sourceLinked="1"/>
        <c:majorTickMark val="out"/>
        <c:minorTickMark val="none"/>
        <c:tickLblPos val="none"/>
        <c:crossAx val="446652760"/>
        <c:crosses val="autoZero"/>
        <c:crossBetween val="between"/>
      </c:valAx>
      <c:spPr>
        <a:noFill/>
        <a:ln w="25400">
          <a:noFill/>
        </a:ln>
      </c:spPr>
    </c:plotArea>
    <c:plotVisOnly val="1"/>
    <c:dispBlanksAs val="gap"/>
    <c:showDLblsOverMax val="0"/>
  </c:chart>
  <c:spPr>
    <a:noFill/>
    <a:ln w="9525">
      <a:noFill/>
    </a:ln>
  </c:spPr>
  <c:txPr>
    <a:bodyPr/>
    <a:lstStyle/>
    <a:p>
      <a:pPr>
        <a:defRPr sz="700" b="0" i="0" u="none" strike="noStrike" baseline="0">
          <a:solidFill>
            <a:srgbClr val="000000"/>
          </a:solidFill>
          <a:latin typeface="Meiryo UI"/>
          <a:ea typeface="Meiryo UI"/>
          <a:cs typeface="Meiryo UI"/>
        </a:defRPr>
      </a:pPr>
      <a:endParaRPr lang="ja-JP"/>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Sheet1!$B$3:$B$27</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Sheet1!$C$3:$C$27</c:f>
              <c:numCache>
                <c:formatCode>General</c:formatCode>
                <c:ptCount val="25"/>
                <c:pt idx="0">
                  <c:v>187.66</c:v>
                </c:pt>
                <c:pt idx="1">
                  <c:v>161.19999999999999</c:v>
                </c:pt>
                <c:pt idx="2">
                  <c:v>137.81</c:v>
                </c:pt>
                <c:pt idx="3">
                  <c:v>144.74</c:v>
                </c:pt>
                <c:pt idx="4">
                  <c:v>138.79</c:v>
                </c:pt>
                <c:pt idx="5">
                  <c:v>137.88</c:v>
                </c:pt>
                <c:pt idx="6">
                  <c:v>137.80000000000001</c:v>
                </c:pt>
                <c:pt idx="7">
                  <c:v>136.41999999999999</c:v>
                </c:pt>
                <c:pt idx="8">
                  <c:v>138.78</c:v>
                </c:pt>
                <c:pt idx="9">
                  <c:v>139.09</c:v>
                </c:pt>
                <c:pt idx="10">
                  <c:v>131.9</c:v>
                </c:pt>
                <c:pt idx="11">
                  <c:v>128.84</c:v>
                </c:pt>
                <c:pt idx="12">
                  <c:v>122.15</c:v>
                </c:pt>
                <c:pt idx="13">
                  <c:v>116.28</c:v>
                </c:pt>
                <c:pt idx="14">
                  <c:v>106.45</c:v>
                </c:pt>
                <c:pt idx="15">
                  <c:v>103.69</c:v>
                </c:pt>
                <c:pt idx="16">
                  <c:v>104.8</c:v>
                </c:pt>
                <c:pt idx="17">
                  <c:v>107.9</c:v>
                </c:pt>
                <c:pt idx="18">
                  <c:v>97.65</c:v>
                </c:pt>
                <c:pt idx="19">
                  <c:v>97.48</c:v>
                </c:pt>
                <c:pt idx="20">
                  <c:v>89.08</c:v>
                </c:pt>
                <c:pt idx="21">
                  <c:v>86.32</c:v>
                </c:pt>
                <c:pt idx="22">
                  <c:v>88.06</c:v>
                </c:pt>
                <c:pt idx="23">
                  <c:v>83.62</c:v>
                </c:pt>
                <c:pt idx="24">
                  <c:v>81.84</c:v>
                </c:pt>
              </c:numCache>
            </c:numRef>
          </c:val>
          <c:smooth val="0"/>
          <c:extLst xmlns:c16r2="http://schemas.microsoft.com/office/drawing/2015/06/chart">
            <c:ext xmlns:c16="http://schemas.microsoft.com/office/drawing/2014/chart" uri="{C3380CC4-5D6E-409C-BE32-E72D297353CC}">
              <c16:uniqueId val="{00000000-609A-44C0-AE75-97C6D1C654CF}"/>
            </c:ext>
          </c:extLst>
        </c:ser>
        <c:dLbls>
          <c:showLegendKey val="0"/>
          <c:showVal val="0"/>
          <c:showCatName val="0"/>
          <c:showSerName val="0"/>
          <c:showPercent val="0"/>
          <c:showBubbleSize val="0"/>
        </c:dLbls>
        <c:marker val="1"/>
        <c:smooth val="0"/>
        <c:axId val="595324792"/>
        <c:axId val="579859736"/>
      </c:lineChart>
      <c:catAx>
        <c:axId val="5953247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79859736"/>
        <c:crosses val="autoZero"/>
        <c:auto val="1"/>
        <c:lblAlgn val="ctr"/>
        <c:lblOffset val="1"/>
        <c:tickLblSkip val="2"/>
        <c:tickMarkSkip val="1"/>
        <c:noMultiLvlLbl val="0"/>
      </c:catAx>
      <c:valAx>
        <c:axId val="579859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9532479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alpha val="70000"/>
              </a:srgbClr>
            </a:solidFill>
            <a:ln>
              <a:noFill/>
            </a:ln>
            <a:effectLst/>
          </c:spPr>
          <c:invertIfNegative val="0"/>
          <c:cat>
            <c:numRef>
              <c:f>Sheet1!$B$3:$B$27</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Sheet1!$D$3:$D$27</c:f>
              <c:numCache>
                <c:formatCode>General</c:formatCode>
                <c:ptCount val="25"/>
                <c:pt idx="0">
                  <c:v>-64.8</c:v>
                </c:pt>
                <c:pt idx="1">
                  <c:v>-66.8</c:v>
                </c:pt>
                <c:pt idx="2">
                  <c:v>-50.4</c:v>
                </c:pt>
                <c:pt idx="3">
                  <c:v>-39.299999999999997</c:v>
                </c:pt>
                <c:pt idx="4">
                  <c:v>-38.15</c:v>
                </c:pt>
                <c:pt idx="5">
                  <c:v>-33.39</c:v>
                </c:pt>
                <c:pt idx="6">
                  <c:v>-21.34</c:v>
                </c:pt>
                <c:pt idx="7">
                  <c:v>-10.58</c:v>
                </c:pt>
                <c:pt idx="8">
                  <c:v>0.11</c:v>
                </c:pt>
                <c:pt idx="9">
                  <c:v>-8.27</c:v>
                </c:pt>
                <c:pt idx="10">
                  <c:v>-5.33</c:v>
                </c:pt>
                <c:pt idx="11">
                  <c:v>-0.93</c:v>
                </c:pt>
                <c:pt idx="12">
                  <c:v>-0.94</c:v>
                </c:pt>
                <c:pt idx="13">
                  <c:v>-4.49</c:v>
                </c:pt>
                <c:pt idx="14">
                  <c:v>-7.25</c:v>
                </c:pt>
                <c:pt idx="15">
                  <c:v>-4.71</c:v>
                </c:pt>
                <c:pt idx="16">
                  <c:v>3.09</c:v>
                </c:pt>
                <c:pt idx="17">
                  <c:v>37.39</c:v>
                </c:pt>
                <c:pt idx="18">
                  <c:v>37.31</c:v>
                </c:pt>
                <c:pt idx="19">
                  <c:v>24.29</c:v>
                </c:pt>
                <c:pt idx="20">
                  <c:v>26.9</c:v>
                </c:pt>
                <c:pt idx="21">
                  <c:v>33.659999999999997</c:v>
                </c:pt>
                <c:pt idx="22">
                  <c:v>33.25</c:v>
                </c:pt>
                <c:pt idx="23">
                  <c:v>19.48</c:v>
                </c:pt>
                <c:pt idx="24">
                  <c:v>15.73</c:v>
                </c:pt>
              </c:numCache>
            </c:numRef>
          </c:val>
          <c:extLst xmlns:c16r2="http://schemas.microsoft.com/office/drawing/2015/06/chart">
            <c:ext xmlns:c16="http://schemas.microsoft.com/office/drawing/2014/chart" uri="{C3380CC4-5D6E-409C-BE32-E72D297353CC}">
              <c16:uniqueId val="{00000000-34AE-4C12-AAC2-A1DCD21EDC25}"/>
            </c:ext>
          </c:extLst>
        </c:ser>
        <c:dLbls>
          <c:showLegendKey val="0"/>
          <c:showVal val="0"/>
          <c:showCatName val="0"/>
          <c:showSerName val="0"/>
          <c:showPercent val="0"/>
          <c:showBubbleSize val="0"/>
        </c:dLbls>
        <c:gapWidth val="80"/>
        <c:overlap val="25"/>
        <c:axId val="595067408"/>
        <c:axId val="595066624"/>
      </c:barChart>
      <c:catAx>
        <c:axId val="595067408"/>
        <c:scaling>
          <c:orientation val="minMax"/>
        </c:scaling>
        <c:delete val="0"/>
        <c:axPos val="b"/>
        <c:numFmt formatCode="General" sourceLinked="1"/>
        <c:majorTickMark val="in"/>
        <c:minorTickMark val="none"/>
        <c:tickLblPos val="low"/>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ja-JP"/>
          </a:p>
        </c:txPr>
        <c:crossAx val="595066624"/>
        <c:crosses val="autoZero"/>
        <c:auto val="1"/>
        <c:lblAlgn val="ctr"/>
        <c:lblOffset val="100"/>
        <c:tickLblSkip val="2"/>
        <c:noMultiLvlLbl val="0"/>
      </c:catAx>
      <c:valAx>
        <c:axId val="595066624"/>
        <c:scaling>
          <c:orientation val="minMax"/>
          <c:max val="40"/>
        </c:scaling>
        <c:delete val="0"/>
        <c:axPos val="l"/>
        <c:majorGridlines>
          <c:spPr>
            <a:ln w="9525" cap="flat" cmpd="sng" algn="ctr">
              <a:solidFill>
                <a:schemeClr val="tx1">
                  <a:lumMod val="5000"/>
                  <a:lumOff val="95000"/>
                </a:schemeClr>
              </a:solidFill>
              <a:round/>
            </a:ln>
            <a:effectLst/>
          </c:spPr>
        </c:majorGridlines>
        <c:numFmt formatCode="General" sourceLinked="1"/>
        <c:majorTickMark val="out"/>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ja-JP"/>
          </a:p>
        </c:txPr>
        <c:crossAx val="595067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noFill/>
            <a:ln w="9525">
              <a:solidFill>
                <a:schemeClr val="tx1"/>
              </a:solidFill>
            </a:ln>
          </c:spPr>
          <c:invertIfNegative val="0"/>
          <c:dPt>
            <c:idx val="4"/>
            <c:invertIfNegative val="0"/>
            <c:bubble3D val="0"/>
            <c:spPr>
              <a:solidFill>
                <a:schemeClr val="tx1"/>
              </a:solidFill>
              <a:ln w="9525">
                <a:solidFill>
                  <a:schemeClr val="tx1"/>
                </a:solidFill>
              </a:ln>
            </c:spPr>
            <c:extLst xmlns:c16r2="http://schemas.microsoft.com/office/drawing/2015/06/chart">
              <c:ext xmlns:c16="http://schemas.microsoft.com/office/drawing/2014/chart" uri="{C3380CC4-5D6E-409C-BE32-E72D297353CC}">
                <c16:uniqueId val="{00000001-0281-4EF1-9313-E6ED287DFE2A}"/>
              </c:ext>
            </c:extLst>
          </c:dPt>
          <c:dPt>
            <c:idx val="10"/>
            <c:invertIfNegative val="0"/>
            <c:bubble3D val="0"/>
            <c:spPr>
              <a:solidFill>
                <a:schemeClr val="tx1"/>
              </a:solidFill>
              <a:ln w="9525">
                <a:solidFill>
                  <a:schemeClr val="tx1"/>
                </a:solidFill>
              </a:ln>
            </c:spPr>
            <c:extLst xmlns:c16r2="http://schemas.microsoft.com/office/drawing/2015/06/chart">
              <c:ext xmlns:c16="http://schemas.microsoft.com/office/drawing/2014/chart" uri="{C3380CC4-5D6E-409C-BE32-E72D297353CC}">
                <c16:uniqueId val="{00000003-0281-4EF1-9313-E6ED287DFE2A}"/>
              </c:ext>
            </c:extLst>
          </c:dPt>
          <c:cat>
            <c:strRef>
              <c:f>Sheet1!$A$1:$K$1</c:f>
              <c:strCache>
                <c:ptCount val="11"/>
                <c:pt idx="0">
                  <c:v>東京国博</c:v>
                </c:pt>
                <c:pt idx="1">
                  <c:v>京都国博</c:v>
                </c:pt>
                <c:pt idx="2">
                  <c:v>奈良国博</c:v>
                </c:pt>
                <c:pt idx="3">
                  <c:v>九州国博</c:v>
                </c:pt>
                <c:pt idx="4">
                  <c:v>大阪歴博</c:v>
                </c:pt>
                <c:pt idx="5">
                  <c:v>東京近美</c:v>
                </c:pt>
                <c:pt idx="6">
                  <c:v>国立西洋</c:v>
                </c:pt>
                <c:pt idx="7">
                  <c:v>京都近美</c:v>
                </c:pt>
                <c:pt idx="8">
                  <c:v>国立国際</c:v>
                </c:pt>
                <c:pt idx="9">
                  <c:v>国立新美</c:v>
                </c:pt>
                <c:pt idx="10">
                  <c:v>大阪市美</c:v>
                </c:pt>
              </c:strCache>
            </c:strRef>
          </c:cat>
          <c:val>
            <c:numRef>
              <c:f>Sheet1!$A$2:$K$2</c:f>
              <c:numCache>
                <c:formatCode>#,##0_);[Red]\(#,##0\)</c:formatCode>
                <c:ptCount val="11"/>
                <c:pt idx="0">
                  <c:v>1907647</c:v>
                </c:pt>
                <c:pt idx="1">
                  <c:v>384340</c:v>
                </c:pt>
                <c:pt idx="2">
                  <c:v>449322</c:v>
                </c:pt>
                <c:pt idx="3">
                  <c:v>922468</c:v>
                </c:pt>
                <c:pt idx="4">
                  <c:v>500633</c:v>
                </c:pt>
                <c:pt idx="5">
                  <c:v>347275</c:v>
                </c:pt>
                <c:pt idx="6">
                  <c:v>1318899</c:v>
                </c:pt>
                <c:pt idx="7">
                  <c:v>326288</c:v>
                </c:pt>
                <c:pt idx="8">
                  <c:v>565171</c:v>
                </c:pt>
                <c:pt idx="9">
                  <c:v>1652287</c:v>
                </c:pt>
                <c:pt idx="10">
                  <c:v>691083</c:v>
                </c:pt>
              </c:numCache>
            </c:numRef>
          </c:val>
          <c:extLst xmlns:c16r2="http://schemas.microsoft.com/office/drawing/2015/06/chart">
            <c:ext xmlns:c16="http://schemas.microsoft.com/office/drawing/2014/chart" uri="{C3380CC4-5D6E-409C-BE32-E72D297353CC}">
              <c16:uniqueId val="{00000004-0281-4EF1-9313-E6ED287DFE2A}"/>
            </c:ext>
          </c:extLst>
        </c:ser>
        <c:dLbls>
          <c:showLegendKey val="0"/>
          <c:showVal val="0"/>
          <c:showCatName val="0"/>
          <c:showSerName val="0"/>
          <c:showPercent val="0"/>
          <c:showBubbleSize val="0"/>
        </c:dLbls>
        <c:gapWidth val="150"/>
        <c:axId val="595065448"/>
        <c:axId val="595068192"/>
      </c:barChart>
      <c:catAx>
        <c:axId val="595065448"/>
        <c:scaling>
          <c:orientation val="minMax"/>
        </c:scaling>
        <c:delete val="0"/>
        <c:axPos val="b"/>
        <c:numFmt formatCode="General" sourceLinked="1"/>
        <c:majorTickMark val="out"/>
        <c:minorTickMark val="none"/>
        <c:tickLblPos val="nextTo"/>
        <c:txPr>
          <a:bodyPr rot="0" vert="eaVert"/>
          <a:lstStyle/>
          <a:p>
            <a:pPr>
              <a:defRPr sz="1200"/>
            </a:pPr>
            <a:endParaRPr lang="ja-JP"/>
          </a:p>
        </c:txPr>
        <c:crossAx val="595068192"/>
        <c:crosses val="autoZero"/>
        <c:auto val="1"/>
        <c:lblAlgn val="ctr"/>
        <c:lblOffset val="100"/>
        <c:noMultiLvlLbl val="0"/>
      </c:catAx>
      <c:valAx>
        <c:axId val="595068192"/>
        <c:scaling>
          <c:orientation val="minMax"/>
        </c:scaling>
        <c:delete val="0"/>
        <c:axPos val="l"/>
        <c:numFmt formatCode="#,##0_);[Red]\(#,##0\)" sourceLinked="1"/>
        <c:majorTickMark val="out"/>
        <c:minorTickMark val="none"/>
        <c:tickLblPos val="nextTo"/>
        <c:txPr>
          <a:bodyPr/>
          <a:lstStyle/>
          <a:p>
            <a:pPr>
              <a:defRPr sz="1200"/>
            </a:pPr>
            <a:endParaRPr lang="ja-JP"/>
          </a:p>
        </c:txPr>
        <c:crossAx val="595065448"/>
        <c:crosses val="autoZero"/>
        <c:crossBetween val="between"/>
        <c:dispUnits>
          <c:builtInUnit val="thousands"/>
        </c:dispUnits>
      </c:valAx>
    </c:plotArea>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0" u="none"/>
            </a:pPr>
            <a:r>
              <a:rPr lang="ja-JP" altLang="en-US" sz="1400" b="0" u="none" dirty="0"/>
              <a:t>一般会計補助金の額</a:t>
            </a:r>
          </a:p>
        </c:rich>
      </c:tx>
      <c:layout>
        <c:manualLayout>
          <c:xMode val="edge"/>
          <c:yMode val="edge"/>
          <c:x val="0.2048882376510307"/>
          <c:y val="7.784812405535313E-2"/>
        </c:manualLayout>
      </c:layout>
      <c:overlay val="0"/>
    </c:title>
    <c:autoTitleDeleted val="0"/>
    <c:plotArea>
      <c:layout>
        <c:manualLayout>
          <c:layoutTarget val="inner"/>
          <c:xMode val="edge"/>
          <c:yMode val="edge"/>
          <c:x val="0.15843214581431742"/>
          <c:y val="0.25479623730846884"/>
          <c:w val="0.74138526782870862"/>
          <c:h val="0.54166282440743552"/>
        </c:manualLayout>
      </c:layout>
      <c:barChart>
        <c:barDir val="col"/>
        <c:grouping val="clustered"/>
        <c:varyColors val="0"/>
        <c:ser>
          <c:idx val="0"/>
          <c:order val="0"/>
          <c:tx>
            <c:strRef>
              <c:f>Sheet1!$B$1</c:f>
              <c:strCache>
                <c:ptCount val="1"/>
                <c:pt idx="0">
                  <c:v>列1</c:v>
                </c:pt>
              </c:strCache>
            </c:strRef>
          </c:tx>
          <c:spPr>
            <a:solidFill>
              <a:schemeClr val="accent6">
                <a:lumMod val="60000"/>
                <a:lumOff val="40000"/>
              </a:schemeClr>
            </a:solidFill>
          </c:spPr>
          <c:invertIfNegative val="0"/>
          <c:dLbls>
            <c:dLbl>
              <c:idx val="0"/>
              <c:layout>
                <c:manualLayout>
                  <c:x val="4.6511627906977134E-3"/>
                  <c:y val="-3.067220654580489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E0A-474E-8DE0-3FD68791DF67}"/>
                </c:ext>
                <c:ext xmlns:c15="http://schemas.microsoft.com/office/drawing/2012/chart" uri="{CE6537A1-D6FC-4f65-9D91-7224C49458BB}">
                  <c15:layout/>
                </c:ext>
              </c:extLst>
            </c:dLbl>
            <c:spPr>
              <a:noFill/>
              <a:ln>
                <a:noFill/>
              </a:ln>
              <a:effectLst/>
            </c:spPr>
            <c:txPr>
              <a:bodyPr/>
              <a:lstStyle/>
              <a:p>
                <a:pPr>
                  <a:defRPr sz="10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Sheet1!$A$2:$A$13</c:f>
              <c:numCache>
                <c:formatCode>General</c:formatCode>
                <c:ptCount val="12"/>
                <c:pt idx="0">
                  <c:v>2006</c:v>
                </c:pt>
                <c:pt idx="3">
                  <c:v>2009</c:v>
                </c:pt>
                <c:pt idx="6">
                  <c:v>2012</c:v>
                </c:pt>
                <c:pt idx="9">
                  <c:v>2015</c:v>
                </c:pt>
                <c:pt idx="11">
                  <c:v>2017</c:v>
                </c:pt>
              </c:numCache>
            </c:numRef>
          </c:cat>
          <c:val>
            <c:numRef>
              <c:f>Sheet1!$B$2:$B$13</c:f>
              <c:numCache>
                <c:formatCode>General</c:formatCode>
                <c:ptCount val="12"/>
                <c:pt idx="0">
                  <c:v>13.8</c:v>
                </c:pt>
                <c:pt idx="1">
                  <c:v>0</c:v>
                </c:pt>
                <c:pt idx="2">
                  <c:v>0</c:v>
                </c:pt>
                <c:pt idx="3">
                  <c:v>0</c:v>
                </c:pt>
                <c:pt idx="4">
                  <c:v>3</c:v>
                </c:pt>
                <c:pt idx="5">
                  <c:v>1.7</c:v>
                </c:pt>
                <c:pt idx="6">
                  <c:v>0.1</c:v>
                </c:pt>
                <c:pt idx="7">
                  <c:v>0</c:v>
                </c:pt>
                <c:pt idx="8">
                  <c:v>0</c:v>
                </c:pt>
                <c:pt idx="9">
                  <c:v>0.4</c:v>
                </c:pt>
                <c:pt idx="10">
                  <c:v>0.1</c:v>
                </c:pt>
                <c:pt idx="11">
                  <c:v>0</c:v>
                </c:pt>
              </c:numCache>
            </c:numRef>
          </c:val>
          <c:extLst xmlns:c16r2="http://schemas.microsoft.com/office/drawing/2015/06/chart">
            <c:ext xmlns:c16="http://schemas.microsoft.com/office/drawing/2014/chart" uri="{C3380CC4-5D6E-409C-BE32-E72D297353CC}">
              <c16:uniqueId val="{00000001-2E0A-474E-8DE0-3FD68791DF67}"/>
            </c:ext>
          </c:extLst>
        </c:ser>
        <c:dLbls>
          <c:showLegendKey val="0"/>
          <c:showVal val="0"/>
          <c:showCatName val="0"/>
          <c:showSerName val="0"/>
          <c:showPercent val="0"/>
          <c:showBubbleSize val="0"/>
        </c:dLbls>
        <c:gapWidth val="101"/>
        <c:axId val="583465392"/>
        <c:axId val="583465784"/>
      </c:barChart>
      <c:catAx>
        <c:axId val="583465392"/>
        <c:scaling>
          <c:orientation val="minMax"/>
        </c:scaling>
        <c:delete val="0"/>
        <c:axPos val="b"/>
        <c:title>
          <c:tx>
            <c:rich>
              <a:bodyPr/>
              <a:lstStyle/>
              <a:p>
                <a:pPr>
                  <a:defRPr sz="1000" b="0"/>
                </a:pPr>
                <a:r>
                  <a:rPr lang="ja-JP" altLang="en-US" sz="1000" b="0" dirty="0"/>
                  <a:t>（年度）</a:t>
                </a:r>
              </a:p>
            </c:rich>
          </c:tx>
          <c:layout>
            <c:manualLayout>
              <c:xMode val="edge"/>
              <c:yMode val="edge"/>
              <c:x val="0.75238054598869142"/>
              <c:y val="0.91088505453373403"/>
            </c:manualLayout>
          </c:layout>
          <c:overlay val="0"/>
        </c:title>
        <c:numFmt formatCode="General" sourceLinked="0"/>
        <c:majorTickMark val="out"/>
        <c:minorTickMark val="none"/>
        <c:tickLblPos val="nextTo"/>
        <c:txPr>
          <a:bodyPr/>
          <a:lstStyle/>
          <a:p>
            <a:pPr>
              <a:defRPr sz="1000"/>
            </a:pPr>
            <a:endParaRPr lang="ja-JP"/>
          </a:p>
        </c:txPr>
        <c:crossAx val="583465784"/>
        <c:crosses val="autoZero"/>
        <c:auto val="1"/>
        <c:lblAlgn val="ctr"/>
        <c:lblOffset val="100"/>
        <c:noMultiLvlLbl val="0"/>
      </c:catAx>
      <c:valAx>
        <c:axId val="583465784"/>
        <c:scaling>
          <c:orientation val="minMax"/>
          <c:max val="20"/>
        </c:scaling>
        <c:delete val="0"/>
        <c:axPos val="l"/>
        <c:majorGridlines/>
        <c:numFmt formatCode="General" sourceLinked="1"/>
        <c:majorTickMark val="out"/>
        <c:minorTickMark val="none"/>
        <c:tickLblPos val="nextTo"/>
        <c:txPr>
          <a:bodyPr/>
          <a:lstStyle/>
          <a:p>
            <a:pPr>
              <a:defRPr sz="1000"/>
            </a:pPr>
            <a:endParaRPr lang="ja-JP"/>
          </a:p>
        </c:txPr>
        <c:crossAx val="583465392"/>
        <c:crosses val="autoZero"/>
        <c:crossBetween val="between"/>
        <c:majorUnit val="5"/>
      </c:valAx>
      <c:spPr>
        <a:noFill/>
        <a:ln>
          <a:solidFill>
            <a:sysClr val="windowText" lastClr="000000"/>
          </a:solidFill>
        </a:ln>
      </c:spPr>
    </c:plotArea>
    <c:plotVisOnly val="1"/>
    <c:dispBlanksAs val="gap"/>
    <c:showDLblsOverMax val="0"/>
  </c:chart>
  <c:txPr>
    <a:bodyPr/>
    <a:lstStyle/>
    <a:p>
      <a:pPr>
        <a:defRPr sz="1800"/>
      </a:pPr>
      <a:endParaRPr lang="ja-JP"/>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noFill/>
            <a:ln w="9525">
              <a:solidFill>
                <a:schemeClr val="tx1"/>
              </a:solidFill>
            </a:ln>
          </c:spPr>
          <c:invertIfNegative val="0"/>
          <c:dPt>
            <c:idx val="4"/>
            <c:invertIfNegative val="0"/>
            <c:bubble3D val="0"/>
            <c:spPr>
              <a:solidFill>
                <a:schemeClr val="tx1"/>
              </a:solidFill>
              <a:ln w="9525">
                <a:solidFill>
                  <a:schemeClr val="tx1"/>
                </a:solidFill>
              </a:ln>
            </c:spPr>
            <c:extLst xmlns:c16r2="http://schemas.microsoft.com/office/drawing/2015/06/chart">
              <c:ext xmlns:c16="http://schemas.microsoft.com/office/drawing/2014/chart" uri="{C3380CC4-5D6E-409C-BE32-E72D297353CC}">
                <c16:uniqueId val="{00000001-BD12-4CF7-B67C-BEC1EB0757EF}"/>
              </c:ext>
            </c:extLst>
          </c:dPt>
          <c:dPt>
            <c:idx val="10"/>
            <c:invertIfNegative val="0"/>
            <c:bubble3D val="0"/>
            <c:spPr>
              <a:solidFill>
                <a:schemeClr val="tx1"/>
              </a:solidFill>
              <a:ln w="9525">
                <a:solidFill>
                  <a:schemeClr val="tx1"/>
                </a:solidFill>
              </a:ln>
            </c:spPr>
            <c:extLst xmlns:c16r2="http://schemas.microsoft.com/office/drawing/2015/06/chart">
              <c:ext xmlns:c16="http://schemas.microsoft.com/office/drawing/2014/chart" uri="{C3380CC4-5D6E-409C-BE32-E72D297353CC}">
                <c16:uniqueId val="{00000003-BD12-4CF7-B67C-BEC1EB0757EF}"/>
              </c:ext>
            </c:extLst>
          </c:dPt>
          <c:cat>
            <c:strRef>
              <c:f>Sheet1!$A$1:$K$1</c:f>
              <c:strCache>
                <c:ptCount val="11"/>
                <c:pt idx="0">
                  <c:v>東京国博</c:v>
                </c:pt>
                <c:pt idx="1">
                  <c:v>京都国博</c:v>
                </c:pt>
                <c:pt idx="2">
                  <c:v>奈良国博</c:v>
                </c:pt>
                <c:pt idx="3">
                  <c:v>九州国博</c:v>
                </c:pt>
                <c:pt idx="4">
                  <c:v>大阪歴博</c:v>
                </c:pt>
                <c:pt idx="5">
                  <c:v>東京近美</c:v>
                </c:pt>
                <c:pt idx="6">
                  <c:v>国立西洋</c:v>
                </c:pt>
                <c:pt idx="7">
                  <c:v>京都近美</c:v>
                </c:pt>
                <c:pt idx="8">
                  <c:v>国立国際</c:v>
                </c:pt>
                <c:pt idx="9">
                  <c:v>国立新美</c:v>
                </c:pt>
                <c:pt idx="10">
                  <c:v>大阪市美</c:v>
                </c:pt>
              </c:strCache>
            </c:strRef>
          </c:cat>
          <c:val>
            <c:numRef>
              <c:f>Sheet1!$A$2:$K$2</c:f>
              <c:numCache>
                <c:formatCode>#,##0_);[Red]\(#,##0\)</c:formatCode>
                <c:ptCount val="11"/>
                <c:pt idx="0">
                  <c:v>18199</c:v>
                </c:pt>
                <c:pt idx="1">
                  <c:v>2070</c:v>
                </c:pt>
                <c:pt idx="2">
                  <c:v>4079</c:v>
                </c:pt>
                <c:pt idx="3">
                  <c:v>5444</c:v>
                </c:pt>
                <c:pt idx="4">
                  <c:v>5011</c:v>
                </c:pt>
                <c:pt idx="5">
                  <c:v>4599</c:v>
                </c:pt>
                <c:pt idx="6">
                  <c:v>4420</c:v>
                </c:pt>
                <c:pt idx="7">
                  <c:v>2604</c:v>
                </c:pt>
                <c:pt idx="8">
                  <c:v>3811</c:v>
                </c:pt>
                <c:pt idx="9">
                  <c:v>14000</c:v>
                </c:pt>
                <c:pt idx="10">
                  <c:v>6680</c:v>
                </c:pt>
              </c:numCache>
            </c:numRef>
          </c:val>
          <c:extLst xmlns:c16r2="http://schemas.microsoft.com/office/drawing/2015/06/chart">
            <c:ext xmlns:c16="http://schemas.microsoft.com/office/drawing/2014/chart" uri="{C3380CC4-5D6E-409C-BE32-E72D297353CC}">
              <c16:uniqueId val="{00000004-BD12-4CF7-B67C-BEC1EB0757EF}"/>
            </c:ext>
          </c:extLst>
        </c:ser>
        <c:dLbls>
          <c:showLegendKey val="0"/>
          <c:showVal val="0"/>
          <c:showCatName val="0"/>
          <c:showSerName val="0"/>
          <c:showPercent val="0"/>
          <c:showBubbleSize val="0"/>
        </c:dLbls>
        <c:gapWidth val="150"/>
        <c:axId val="595064664"/>
        <c:axId val="595066232"/>
      </c:barChart>
      <c:catAx>
        <c:axId val="595064664"/>
        <c:scaling>
          <c:orientation val="minMax"/>
        </c:scaling>
        <c:delete val="0"/>
        <c:axPos val="b"/>
        <c:numFmt formatCode="General" sourceLinked="1"/>
        <c:majorTickMark val="out"/>
        <c:minorTickMark val="none"/>
        <c:tickLblPos val="nextTo"/>
        <c:txPr>
          <a:bodyPr rot="0" vert="eaVert"/>
          <a:lstStyle/>
          <a:p>
            <a:pPr>
              <a:defRPr sz="1200"/>
            </a:pPr>
            <a:endParaRPr lang="ja-JP"/>
          </a:p>
        </c:txPr>
        <c:crossAx val="595066232"/>
        <c:crosses val="autoZero"/>
        <c:auto val="1"/>
        <c:lblAlgn val="ctr"/>
        <c:lblOffset val="100"/>
        <c:noMultiLvlLbl val="0"/>
      </c:catAx>
      <c:valAx>
        <c:axId val="595066232"/>
        <c:scaling>
          <c:orientation val="minMax"/>
        </c:scaling>
        <c:delete val="0"/>
        <c:axPos val="l"/>
        <c:numFmt formatCode="#,##0_);[Red]\(#,##0\)" sourceLinked="1"/>
        <c:majorTickMark val="out"/>
        <c:minorTickMark val="none"/>
        <c:tickLblPos val="nextTo"/>
        <c:txPr>
          <a:bodyPr/>
          <a:lstStyle/>
          <a:p>
            <a:pPr>
              <a:defRPr sz="1200"/>
            </a:pPr>
            <a:endParaRPr lang="ja-JP"/>
          </a:p>
        </c:txPr>
        <c:crossAx val="595064664"/>
        <c:crosses val="autoZero"/>
        <c:crossBetween val="between"/>
        <c:dispUnits>
          <c:builtInUnit val="thousands"/>
        </c:dispUnits>
      </c:valAx>
    </c:plotArea>
    <c:plotVisOnly val="1"/>
    <c:dispBlanksAs val="gap"/>
    <c:showDLblsOverMax val="0"/>
  </c:chart>
  <c:txPr>
    <a:bodyPr/>
    <a:lstStyle/>
    <a:p>
      <a:pPr>
        <a:defRPr sz="1800"/>
      </a:pPr>
      <a:endParaRPr lang="ja-JP"/>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noFill/>
            <a:ln>
              <a:solidFill>
                <a:schemeClr val="tx1"/>
              </a:solidFill>
            </a:ln>
          </c:spPr>
          <c:invertIfNegative val="0"/>
          <c:dPt>
            <c:idx val="4"/>
            <c:invertIfNegative val="0"/>
            <c:bubble3D val="0"/>
            <c:spPr>
              <a:solidFill>
                <a:schemeClr val="tx1"/>
              </a:solidFill>
              <a:ln>
                <a:solidFill>
                  <a:schemeClr val="tx1"/>
                </a:solidFill>
              </a:ln>
            </c:spPr>
            <c:extLst xmlns:c16r2="http://schemas.microsoft.com/office/drawing/2015/06/chart">
              <c:ext xmlns:c16="http://schemas.microsoft.com/office/drawing/2014/chart" uri="{C3380CC4-5D6E-409C-BE32-E72D297353CC}">
                <c16:uniqueId val="{00000001-B8DB-4196-A488-151E7389DF89}"/>
              </c:ext>
            </c:extLst>
          </c:dPt>
          <c:dPt>
            <c:idx val="10"/>
            <c:invertIfNegative val="0"/>
            <c:bubble3D val="0"/>
            <c:spPr>
              <a:solidFill>
                <a:schemeClr val="tx1"/>
              </a:solidFill>
              <a:ln>
                <a:solidFill>
                  <a:schemeClr val="tx1"/>
                </a:solidFill>
              </a:ln>
            </c:spPr>
            <c:extLst xmlns:c16r2="http://schemas.microsoft.com/office/drawing/2015/06/chart">
              <c:ext xmlns:c16="http://schemas.microsoft.com/office/drawing/2014/chart" uri="{C3380CC4-5D6E-409C-BE32-E72D297353CC}">
                <c16:uniqueId val="{00000003-B8DB-4196-A488-151E7389DF89}"/>
              </c:ext>
            </c:extLst>
          </c:dPt>
          <c:cat>
            <c:strRef>
              <c:f>Sheet1!$A$1:$K$1</c:f>
              <c:strCache>
                <c:ptCount val="11"/>
                <c:pt idx="0">
                  <c:v>東京国博</c:v>
                </c:pt>
                <c:pt idx="1">
                  <c:v>京都国博</c:v>
                </c:pt>
                <c:pt idx="2">
                  <c:v>奈良国博</c:v>
                </c:pt>
                <c:pt idx="3">
                  <c:v>九州国博</c:v>
                </c:pt>
                <c:pt idx="4">
                  <c:v>大阪歴博</c:v>
                </c:pt>
                <c:pt idx="5">
                  <c:v>東京近美</c:v>
                </c:pt>
                <c:pt idx="6">
                  <c:v>国立西洋</c:v>
                </c:pt>
                <c:pt idx="7">
                  <c:v>京都近美</c:v>
                </c:pt>
                <c:pt idx="8">
                  <c:v>国立国際</c:v>
                </c:pt>
                <c:pt idx="9">
                  <c:v>国立新美</c:v>
                </c:pt>
                <c:pt idx="10">
                  <c:v>大阪市美</c:v>
                </c:pt>
              </c:strCache>
            </c:strRef>
          </c:cat>
          <c:val>
            <c:numRef>
              <c:f>Sheet1!$A$2:$K$2</c:f>
              <c:numCache>
                <c:formatCode>#,##0_);[Red]\(#,##0\)</c:formatCode>
                <c:ptCount val="11"/>
                <c:pt idx="0">
                  <c:v>2808259853</c:v>
                </c:pt>
                <c:pt idx="1">
                  <c:v>1134156006</c:v>
                </c:pt>
                <c:pt idx="2">
                  <c:v>1053496544</c:v>
                </c:pt>
                <c:pt idx="3">
                  <c:v>1370136068</c:v>
                </c:pt>
                <c:pt idx="4">
                  <c:v>746312816</c:v>
                </c:pt>
                <c:pt idx="5">
                  <c:v>1692401320</c:v>
                </c:pt>
                <c:pt idx="6">
                  <c:v>973037673</c:v>
                </c:pt>
                <c:pt idx="7">
                  <c:v>397015075</c:v>
                </c:pt>
                <c:pt idx="8">
                  <c:v>543551365</c:v>
                </c:pt>
                <c:pt idx="9">
                  <c:v>1595938916</c:v>
                </c:pt>
                <c:pt idx="10">
                  <c:v>536090044</c:v>
                </c:pt>
              </c:numCache>
            </c:numRef>
          </c:val>
          <c:extLst xmlns:c16r2="http://schemas.microsoft.com/office/drawing/2015/06/chart">
            <c:ext xmlns:c16="http://schemas.microsoft.com/office/drawing/2014/chart" uri="{C3380CC4-5D6E-409C-BE32-E72D297353CC}">
              <c16:uniqueId val="{00000004-B8DB-4196-A488-151E7389DF89}"/>
            </c:ext>
          </c:extLst>
        </c:ser>
        <c:dLbls>
          <c:showLegendKey val="0"/>
          <c:showVal val="0"/>
          <c:showCatName val="0"/>
          <c:showSerName val="0"/>
          <c:showPercent val="0"/>
          <c:showBubbleSize val="0"/>
        </c:dLbls>
        <c:gapWidth val="150"/>
        <c:axId val="591421408"/>
        <c:axId val="591421800"/>
      </c:barChart>
      <c:catAx>
        <c:axId val="591421408"/>
        <c:scaling>
          <c:orientation val="minMax"/>
        </c:scaling>
        <c:delete val="0"/>
        <c:axPos val="b"/>
        <c:numFmt formatCode="General" sourceLinked="1"/>
        <c:majorTickMark val="out"/>
        <c:minorTickMark val="none"/>
        <c:tickLblPos val="nextTo"/>
        <c:txPr>
          <a:bodyPr rot="0" vert="eaVert"/>
          <a:lstStyle/>
          <a:p>
            <a:pPr>
              <a:defRPr sz="1200"/>
            </a:pPr>
            <a:endParaRPr lang="ja-JP"/>
          </a:p>
        </c:txPr>
        <c:crossAx val="591421800"/>
        <c:crosses val="autoZero"/>
        <c:auto val="1"/>
        <c:lblAlgn val="ctr"/>
        <c:lblOffset val="100"/>
        <c:noMultiLvlLbl val="0"/>
      </c:catAx>
      <c:valAx>
        <c:axId val="591421800"/>
        <c:scaling>
          <c:orientation val="minMax"/>
        </c:scaling>
        <c:delete val="0"/>
        <c:axPos val="l"/>
        <c:numFmt formatCode="#,##0_);[Red]\(#,##0\)" sourceLinked="1"/>
        <c:majorTickMark val="out"/>
        <c:minorTickMark val="none"/>
        <c:tickLblPos val="nextTo"/>
        <c:txPr>
          <a:bodyPr/>
          <a:lstStyle/>
          <a:p>
            <a:pPr>
              <a:defRPr sz="1200"/>
            </a:pPr>
            <a:endParaRPr lang="ja-JP"/>
          </a:p>
        </c:txPr>
        <c:crossAx val="591421408"/>
        <c:crosses val="autoZero"/>
        <c:crossBetween val="between"/>
        <c:dispUnits>
          <c:builtInUnit val="millions"/>
        </c:dispUnits>
      </c:valAx>
    </c:plotArea>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92280182652009"/>
          <c:y val="7.6704003538390922E-2"/>
          <c:w val="0.76499087293538937"/>
          <c:h val="0.8798691145224945"/>
        </c:manualLayout>
      </c:layout>
      <c:barChart>
        <c:barDir val="col"/>
        <c:grouping val="clustered"/>
        <c:varyColors val="0"/>
        <c:ser>
          <c:idx val="2"/>
          <c:order val="2"/>
          <c:tx>
            <c:strRef>
              <c:f>Sheet1!$D$1</c:f>
              <c:strCache>
                <c:ptCount val="1"/>
                <c:pt idx="0">
                  <c:v>経常収支（右軸）</c:v>
                </c:pt>
              </c:strCache>
            </c:strRef>
          </c:tx>
          <c:spPr>
            <a:solidFill>
              <a:schemeClr val="accent6"/>
            </a:solidFill>
          </c:spPr>
          <c:invertIfNegative val="0"/>
          <c:dLbls>
            <c:dLbl>
              <c:idx val="12"/>
              <c:layout>
                <c:manualLayout>
                  <c:x val="0"/>
                  <c:y val="1.362794071099018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C29-418B-88C6-7E04CA4F8B0E}"/>
                </c:ext>
                <c:ext xmlns:c15="http://schemas.microsoft.com/office/drawing/2012/chart" uri="{CE6537A1-D6FC-4f65-9D91-7224C49458BB}">
                  <c15:layout/>
                </c:ext>
              </c:extLst>
            </c:dLbl>
            <c:dLbl>
              <c:idx val="13"/>
              <c:layout>
                <c:manualLayout>
                  <c:x val="5.4694134893826032E-3"/>
                  <c:y val="1.67970754572243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C29-418B-88C6-7E04CA4F8B0E}"/>
                </c:ext>
                <c:ext xmlns:c15="http://schemas.microsoft.com/office/drawing/2012/chart" uri="{CE6537A1-D6FC-4f65-9D91-7224C49458BB}">
                  <c15:layout/>
                </c:ext>
              </c:extLst>
            </c:dLbl>
            <c:dLbl>
              <c:idx val="14"/>
              <c:layout>
                <c:manualLayout>
                  <c:x val="-1.1602086406714396E-4"/>
                  <c:y val="2.116431507610260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C29-418B-88C6-7E04CA4F8B0E}"/>
                </c:ext>
                <c:ext xmlns:c15="http://schemas.microsoft.com/office/drawing/2012/chart" uri="{CE6537A1-D6FC-4f65-9D91-7224C49458BB}">
                  <c15:layout/>
                </c:ext>
              </c:extLst>
            </c:dLbl>
            <c:dLbl>
              <c:idx val="18"/>
              <c:layout>
                <c:manualLayout>
                  <c:x val="4.0725066518944768E-3"/>
                  <c:y val="1.622399434229715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C29-418B-88C6-7E04CA4F8B0E}"/>
                </c:ext>
                <c:ext xmlns:c15="http://schemas.microsoft.com/office/drawing/2012/chart" uri="{CE6537A1-D6FC-4f65-9D91-7224C49458BB}">
                  <c15:layout/>
                </c:ext>
              </c:extLst>
            </c:dLbl>
            <c:dLbl>
              <c:idx val="19"/>
              <c:layout>
                <c:manualLayout>
                  <c:x val="2.881003056725048E-2"/>
                  <c:y val="2.271359207921601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Sheet1!$A$2:$A$21</c:f>
              <c:strCache>
                <c:ptCount val="20"/>
                <c:pt idx="0">
                  <c:v>1998</c:v>
                </c:pt>
                <c:pt idx="3">
                  <c:v>2001</c:v>
                </c:pt>
                <c:pt idx="5">
                  <c:v>03</c:v>
                </c:pt>
                <c:pt idx="10">
                  <c:v>08</c:v>
                </c:pt>
                <c:pt idx="14">
                  <c:v>12</c:v>
                </c:pt>
                <c:pt idx="19">
                  <c:v>17</c:v>
                </c:pt>
              </c:strCache>
            </c:strRef>
          </c:cat>
          <c:val>
            <c:numRef>
              <c:f>Sheet1!$D$2:$D$21</c:f>
              <c:numCache>
                <c:formatCode>General</c:formatCode>
                <c:ptCount val="20"/>
                <c:pt idx="0">
                  <c:v>54</c:v>
                </c:pt>
                <c:pt idx="1">
                  <c:v>25</c:v>
                </c:pt>
                <c:pt idx="2">
                  <c:v>3</c:v>
                </c:pt>
                <c:pt idx="3">
                  <c:v>-4</c:v>
                </c:pt>
                <c:pt idx="4">
                  <c:v>3</c:v>
                </c:pt>
                <c:pt idx="5">
                  <c:v>34</c:v>
                </c:pt>
                <c:pt idx="6">
                  <c:v>67</c:v>
                </c:pt>
                <c:pt idx="7">
                  <c:v>75</c:v>
                </c:pt>
                <c:pt idx="8">
                  <c:v>72</c:v>
                </c:pt>
                <c:pt idx="9">
                  <c:v>64</c:v>
                </c:pt>
                <c:pt idx="10">
                  <c:v>68</c:v>
                </c:pt>
                <c:pt idx="11">
                  <c:v>50</c:v>
                </c:pt>
                <c:pt idx="12">
                  <c:v>77</c:v>
                </c:pt>
                <c:pt idx="13">
                  <c:v>57</c:v>
                </c:pt>
                <c:pt idx="14">
                  <c:v>103</c:v>
                </c:pt>
                <c:pt idx="15">
                  <c:v>100</c:v>
                </c:pt>
                <c:pt idx="16">
                  <c:v>122</c:v>
                </c:pt>
                <c:pt idx="17">
                  <c:v>122</c:v>
                </c:pt>
                <c:pt idx="18">
                  <c:v>142</c:v>
                </c:pt>
                <c:pt idx="19">
                  <c:v>155</c:v>
                </c:pt>
              </c:numCache>
            </c:numRef>
          </c:val>
          <c:extLst xmlns:c16r2="http://schemas.microsoft.com/office/drawing/2015/06/chart">
            <c:ext xmlns:c16="http://schemas.microsoft.com/office/drawing/2014/chart" uri="{C3380CC4-5D6E-409C-BE32-E72D297353CC}">
              <c16:uniqueId val="{00000004-5C29-418B-88C6-7E04CA4F8B0E}"/>
            </c:ext>
          </c:extLst>
        </c:ser>
        <c:dLbls>
          <c:showLegendKey val="0"/>
          <c:showVal val="0"/>
          <c:showCatName val="0"/>
          <c:showSerName val="0"/>
          <c:showPercent val="0"/>
          <c:showBubbleSize val="0"/>
        </c:dLbls>
        <c:gapWidth val="150"/>
        <c:axId val="590571928"/>
        <c:axId val="590572320"/>
      </c:barChart>
      <c:lineChart>
        <c:grouping val="standard"/>
        <c:varyColors val="0"/>
        <c:ser>
          <c:idx val="0"/>
          <c:order val="0"/>
          <c:tx>
            <c:strRef>
              <c:f>Sheet1!$B$1</c:f>
              <c:strCache>
                <c:ptCount val="1"/>
                <c:pt idx="0">
                  <c:v>経常収益(左軸)</c:v>
                </c:pt>
              </c:strCache>
            </c:strRef>
          </c:tx>
          <c:spPr>
            <a:ln>
              <a:solidFill>
                <a:srgbClr val="C0504D"/>
              </a:solidFill>
            </a:ln>
          </c:spPr>
          <c:marker>
            <c:spPr>
              <a:solidFill>
                <a:srgbClr val="C0504D"/>
              </a:solidFill>
              <a:ln w="19050">
                <a:solidFill>
                  <a:srgbClr val="C0504D"/>
                </a:solidFill>
              </a:ln>
            </c:spPr>
          </c:marker>
          <c:dLbls>
            <c:dLbl>
              <c:idx val="0"/>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C29-418B-88C6-7E04CA4F8B0E}"/>
                </c:ext>
                <c:ext xmlns:c15="http://schemas.microsoft.com/office/drawing/2012/chart" uri="{CE6537A1-D6FC-4f65-9D91-7224C49458BB}">
                  <c15:layout/>
                </c:ext>
              </c:extLst>
            </c:dLbl>
            <c:dLbl>
              <c:idx val="14"/>
              <c:layout/>
              <c:dLblPos val="t"/>
              <c:showLegendKey val="0"/>
              <c:showVal val="1"/>
              <c:showCatName val="0"/>
              <c:showSerName val="0"/>
              <c:showPercent val="0"/>
              <c:showBubbleSize val="0"/>
              <c:extLst>
                <c:ext xmlns:c15="http://schemas.microsoft.com/office/drawing/2012/chart" uri="{CE6537A1-D6FC-4f65-9D91-7224C49458BB}">
                  <c15:layout/>
                </c:ext>
              </c:extLst>
            </c:dLbl>
            <c:dLbl>
              <c:idx val="15"/>
              <c:delete val="1"/>
              <c:extLst xmlns:c16r2="http://schemas.microsoft.com/office/drawing/2015/06/chart">
                <c:ext xmlns:c16="http://schemas.microsoft.com/office/drawing/2014/chart" uri="{C3380CC4-5D6E-409C-BE32-E72D297353CC}">
                  <c16:uniqueId val="{00000006-5C29-418B-88C6-7E04CA4F8B0E}"/>
                </c:ext>
                <c:ext xmlns:c15="http://schemas.microsoft.com/office/drawing/2012/chart" uri="{CE6537A1-D6FC-4f65-9D91-7224C49458BB}"/>
              </c:extLst>
            </c:dLbl>
            <c:dLbl>
              <c:idx val="18"/>
              <c:delete val="1"/>
              <c:extLst>
                <c:ext xmlns:c15="http://schemas.microsoft.com/office/drawing/2012/chart" uri="{CE6537A1-D6FC-4f65-9D91-7224C49458BB}"/>
              </c:extLst>
            </c:dLbl>
            <c:dLbl>
              <c:idx val="19"/>
              <c:layout/>
              <c:dLblPos val="t"/>
              <c:showLegendKey val="0"/>
              <c:showVal val="1"/>
              <c:showCatName val="0"/>
              <c:showSerName val="0"/>
              <c:showPercent val="0"/>
              <c:showBubbleSize val="0"/>
              <c:extLst>
                <c:ext xmlns:c15="http://schemas.microsoft.com/office/drawing/2012/chart" uri="{CE6537A1-D6FC-4f65-9D91-7224C49458BB}">
                  <c15:layout/>
                </c:ext>
              </c:extLst>
            </c:dLbl>
            <c:spPr>
              <a:solidFill>
                <a:srgbClr val="FFFFFF">
                  <a:alpha val="65000"/>
                </a:srgbClr>
              </a:solidFill>
            </c:spPr>
            <c:txPr>
              <a:bodyPr/>
              <a:lstStyle/>
              <a:p>
                <a:pPr>
                  <a:defRPr sz="1200">
                    <a:solidFill>
                      <a:srgbClr val="FF6600"/>
                    </a:solidFill>
                  </a:defRPr>
                </a:pPr>
                <a:endParaRPr lang="ja-JP"/>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Sheet1!$A$2:$A$21</c:f>
              <c:strCache>
                <c:ptCount val="20"/>
                <c:pt idx="0">
                  <c:v>1998</c:v>
                </c:pt>
                <c:pt idx="3">
                  <c:v>2001</c:v>
                </c:pt>
                <c:pt idx="5">
                  <c:v>03</c:v>
                </c:pt>
                <c:pt idx="10">
                  <c:v>08</c:v>
                </c:pt>
                <c:pt idx="14">
                  <c:v>12</c:v>
                </c:pt>
                <c:pt idx="19">
                  <c:v>17</c:v>
                </c:pt>
              </c:strCache>
            </c:strRef>
          </c:cat>
          <c:val>
            <c:numRef>
              <c:f>Sheet1!$B$2:$B$21</c:f>
              <c:numCache>
                <c:formatCode>General</c:formatCode>
                <c:ptCount val="20"/>
                <c:pt idx="0">
                  <c:v>856</c:v>
                </c:pt>
                <c:pt idx="1">
                  <c:v>830</c:v>
                </c:pt>
                <c:pt idx="2">
                  <c:v>819</c:v>
                </c:pt>
                <c:pt idx="3">
                  <c:v>806</c:v>
                </c:pt>
                <c:pt idx="4">
                  <c:v>793</c:v>
                </c:pt>
                <c:pt idx="5">
                  <c:v>772</c:v>
                </c:pt>
                <c:pt idx="6">
                  <c:v>781</c:v>
                </c:pt>
                <c:pt idx="7">
                  <c:v>776</c:v>
                </c:pt>
                <c:pt idx="8">
                  <c:v>752</c:v>
                </c:pt>
                <c:pt idx="9">
                  <c:v>729</c:v>
                </c:pt>
                <c:pt idx="10">
                  <c:v>712</c:v>
                </c:pt>
                <c:pt idx="11">
                  <c:v>679</c:v>
                </c:pt>
                <c:pt idx="12">
                  <c:v>674</c:v>
                </c:pt>
                <c:pt idx="13">
                  <c:v>663</c:v>
                </c:pt>
                <c:pt idx="14">
                  <c:v>653</c:v>
                </c:pt>
                <c:pt idx="15">
                  <c:v>650</c:v>
                </c:pt>
                <c:pt idx="16">
                  <c:v>653</c:v>
                </c:pt>
                <c:pt idx="17">
                  <c:v>647</c:v>
                </c:pt>
                <c:pt idx="18">
                  <c:v>646</c:v>
                </c:pt>
                <c:pt idx="19">
                  <c:v>649</c:v>
                </c:pt>
              </c:numCache>
            </c:numRef>
          </c:val>
          <c:smooth val="0"/>
          <c:extLst xmlns:c16r2="http://schemas.microsoft.com/office/drawing/2015/06/chart">
            <c:ext xmlns:c16="http://schemas.microsoft.com/office/drawing/2014/chart" uri="{C3380CC4-5D6E-409C-BE32-E72D297353CC}">
              <c16:uniqueId val="{00000008-5C29-418B-88C6-7E04CA4F8B0E}"/>
            </c:ext>
          </c:extLst>
        </c:ser>
        <c:ser>
          <c:idx val="1"/>
          <c:order val="1"/>
          <c:tx>
            <c:strRef>
              <c:f>Sheet1!$C$1</c:f>
              <c:strCache>
                <c:ptCount val="1"/>
                <c:pt idx="0">
                  <c:v>経常費用(左軸)</c:v>
                </c:pt>
              </c:strCache>
            </c:strRef>
          </c:tx>
          <c:spPr>
            <a:ln>
              <a:solidFill>
                <a:schemeClr val="accent2">
                  <a:lumMod val="40000"/>
                  <a:lumOff val="60000"/>
                </a:schemeClr>
              </a:solidFill>
            </a:ln>
          </c:spPr>
          <c:marker>
            <c:spPr>
              <a:solidFill>
                <a:schemeClr val="accent2">
                  <a:lumMod val="40000"/>
                  <a:lumOff val="60000"/>
                </a:schemeClr>
              </a:solidFill>
            </c:spPr>
          </c:marker>
          <c:dLbls>
            <c:dLbl>
              <c:idx val="0"/>
              <c:layout/>
              <c:dLblPos val="b"/>
              <c:showLegendKey val="0"/>
              <c:showVal val="1"/>
              <c:showCatName val="0"/>
              <c:showSerName val="0"/>
              <c:showPercent val="0"/>
              <c:showBubbleSize val="0"/>
              <c:extLst>
                <c:ext xmlns:c15="http://schemas.microsoft.com/office/drawing/2012/chart" uri="{CE6537A1-D6FC-4f65-9D91-7224C49458BB}">
                  <c15:layout/>
                </c:ext>
              </c:extLst>
            </c:dLbl>
            <c:dLbl>
              <c:idx val="14"/>
              <c:layout/>
              <c:dLblPos val="b"/>
              <c:showLegendKey val="0"/>
              <c:showVal val="1"/>
              <c:showCatName val="0"/>
              <c:showSerName val="0"/>
              <c:showPercent val="0"/>
              <c:showBubbleSize val="0"/>
              <c:extLst>
                <c:ext xmlns:c15="http://schemas.microsoft.com/office/drawing/2012/chart" uri="{CE6537A1-D6FC-4f65-9D91-7224C49458BB}">
                  <c15:layout/>
                </c:ext>
              </c:extLst>
            </c:dLbl>
            <c:dLbl>
              <c:idx val="18"/>
              <c:delete val="1"/>
              <c:extLst xmlns:c16r2="http://schemas.microsoft.com/office/drawing/2015/06/chart">
                <c:ext xmlns:c16="http://schemas.microsoft.com/office/drawing/2014/chart" uri="{C3380CC4-5D6E-409C-BE32-E72D297353CC}">
                  <c16:uniqueId val="{0000000A-5C29-418B-88C6-7E04CA4F8B0E}"/>
                </c:ext>
                <c:ext xmlns:c15="http://schemas.microsoft.com/office/drawing/2012/chart" uri="{CE6537A1-D6FC-4f65-9D91-7224C49458BB}"/>
              </c:extLst>
            </c:dLbl>
            <c:dLbl>
              <c:idx val="19"/>
              <c:layout>
                <c:manualLayout>
                  <c:x val="-4.7647358245837497E-2"/>
                  <c:y val="-5.255756579787816E-2"/>
                </c:manualLayout>
              </c:layout>
              <c:spPr>
                <a:solidFill>
                  <a:srgbClr val="FFFFFF">
                    <a:alpha val="37000"/>
                  </a:srgbClr>
                </a:solidFill>
              </c:spPr>
              <c:txPr>
                <a:bodyPr/>
                <a:lstStyle/>
                <a:p>
                  <a:pPr>
                    <a:defRPr sz="1200">
                      <a:solidFill>
                        <a:schemeClr val="tx2">
                          <a:lumMod val="60000"/>
                          <a:lumOff val="40000"/>
                        </a:schemeClr>
                      </a:solidFill>
                      <a:latin typeface="+mn-lt"/>
                      <a:ea typeface="+mn-ea"/>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ext>
              </c:extLst>
            </c:dLbl>
            <c:spPr>
              <a:solidFill>
                <a:srgbClr val="FFFFFF">
                  <a:alpha val="37000"/>
                </a:srgbClr>
              </a:solidFill>
            </c:spPr>
            <c:txPr>
              <a:bodyPr/>
              <a:lstStyle/>
              <a:p>
                <a:pPr>
                  <a:defRPr sz="1200">
                    <a:solidFill>
                      <a:schemeClr val="tx2">
                        <a:lumMod val="60000"/>
                        <a:lumOff val="40000"/>
                      </a:schemeClr>
                    </a:solidFill>
                  </a:defRPr>
                </a:pPr>
                <a:endParaRPr lang="ja-JP"/>
              </a:p>
            </c:txPr>
            <c:dLblPos val="b"/>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Sheet1!$A$2:$A$21</c:f>
              <c:strCache>
                <c:ptCount val="20"/>
                <c:pt idx="0">
                  <c:v>1998</c:v>
                </c:pt>
                <c:pt idx="3">
                  <c:v>2001</c:v>
                </c:pt>
                <c:pt idx="5">
                  <c:v>03</c:v>
                </c:pt>
                <c:pt idx="10">
                  <c:v>08</c:v>
                </c:pt>
                <c:pt idx="14">
                  <c:v>12</c:v>
                </c:pt>
                <c:pt idx="19">
                  <c:v>17</c:v>
                </c:pt>
              </c:strCache>
            </c:strRef>
          </c:cat>
          <c:val>
            <c:numRef>
              <c:f>Sheet1!$C$2:$C$21</c:f>
              <c:numCache>
                <c:formatCode>General</c:formatCode>
                <c:ptCount val="20"/>
                <c:pt idx="0">
                  <c:v>802</c:v>
                </c:pt>
                <c:pt idx="1">
                  <c:v>805</c:v>
                </c:pt>
                <c:pt idx="2">
                  <c:v>816</c:v>
                </c:pt>
                <c:pt idx="3">
                  <c:v>810</c:v>
                </c:pt>
                <c:pt idx="4">
                  <c:v>790</c:v>
                </c:pt>
                <c:pt idx="5">
                  <c:v>738</c:v>
                </c:pt>
                <c:pt idx="6">
                  <c:v>714</c:v>
                </c:pt>
                <c:pt idx="7">
                  <c:v>701</c:v>
                </c:pt>
                <c:pt idx="8">
                  <c:v>680</c:v>
                </c:pt>
                <c:pt idx="9">
                  <c:v>665</c:v>
                </c:pt>
                <c:pt idx="10">
                  <c:v>644</c:v>
                </c:pt>
                <c:pt idx="11">
                  <c:v>629</c:v>
                </c:pt>
                <c:pt idx="12">
                  <c:v>597</c:v>
                </c:pt>
                <c:pt idx="13">
                  <c:v>606</c:v>
                </c:pt>
                <c:pt idx="14">
                  <c:v>550</c:v>
                </c:pt>
                <c:pt idx="15">
                  <c:v>550</c:v>
                </c:pt>
                <c:pt idx="16">
                  <c:v>531</c:v>
                </c:pt>
                <c:pt idx="17">
                  <c:v>525</c:v>
                </c:pt>
                <c:pt idx="18">
                  <c:v>504</c:v>
                </c:pt>
                <c:pt idx="19">
                  <c:v>494</c:v>
                </c:pt>
              </c:numCache>
            </c:numRef>
          </c:val>
          <c:smooth val="0"/>
          <c:extLst xmlns:c16r2="http://schemas.microsoft.com/office/drawing/2015/06/chart">
            <c:ext xmlns:c16="http://schemas.microsoft.com/office/drawing/2014/chart" uri="{C3380CC4-5D6E-409C-BE32-E72D297353CC}">
              <c16:uniqueId val="{0000000B-5C29-418B-88C6-7E04CA4F8B0E}"/>
            </c:ext>
          </c:extLst>
        </c:ser>
        <c:dLbls>
          <c:showLegendKey val="0"/>
          <c:showVal val="0"/>
          <c:showCatName val="0"/>
          <c:showSerName val="0"/>
          <c:showPercent val="0"/>
          <c:showBubbleSize val="0"/>
        </c:dLbls>
        <c:marker val="1"/>
        <c:smooth val="0"/>
        <c:axId val="590571536"/>
        <c:axId val="590569968"/>
      </c:lineChart>
      <c:catAx>
        <c:axId val="590571536"/>
        <c:scaling>
          <c:orientation val="minMax"/>
        </c:scaling>
        <c:delete val="0"/>
        <c:axPos val="b"/>
        <c:numFmt formatCode="General" sourceLinked="0"/>
        <c:majorTickMark val="out"/>
        <c:minorTickMark val="none"/>
        <c:tickLblPos val="nextTo"/>
        <c:txPr>
          <a:bodyPr/>
          <a:lstStyle/>
          <a:p>
            <a:pPr>
              <a:defRPr sz="1400"/>
            </a:pPr>
            <a:endParaRPr lang="ja-JP"/>
          </a:p>
        </c:txPr>
        <c:crossAx val="590569968"/>
        <c:crosses val="autoZero"/>
        <c:auto val="1"/>
        <c:lblAlgn val="ctr"/>
        <c:lblOffset val="100"/>
        <c:noMultiLvlLbl val="0"/>
      </c:catAx>
      <c:valAx>
        <c:axId val="590569968"/>
        <c:scaling>
          <c:orientation val="minMax"/>
          <c:max val="900"/>
          <c:min val="-100"/>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1400"/>
            </a:pPr>
            <a:endParaRPr lang="ja-JP"/>
          </a:p>
        </c:txPr>
        <c:crossAx val="590571536"/>
        <c:crosses val="autoZero"/>
        <c:crossBetween val="between"/>
        <c:majorUnit val="100"/>
      </c:valAx>
      <c:valAx>
        <c:axId val="590572320"/>
        <c:scaling>
          <c:orientation val="minMax"/>
          <c:max val="300"/>
        </c:scaling>
        <c:delete val="0"/>
        <c:axPos val="r"/>
        <c:numFmt formatCode="General" sourceLinked="1"/>
        <c:majorTickMark val="out"/>
        <c:minorTickMark val="none"/>
        <c:tickLblPos val="nextTo"/>
        <c:txPr>
          <a:bodyPr/>
          <a:lstStyle/>
          <a:p>
            <a:pPr>
              <a:defRPr sz="1400"/>
            </a:pPr>
            <a:endParaRPr lang="ja-JP"/>
          </a:p>
        </c:txPr>
        <c:crossAx val="590571928"/>
        <c:crosses val="max"/>
        <c:crossBetween val="between"/>
        <c:majorUnit val="50"/>
      </c:valAx>
      <c:catAx>
        <c:axId val="590571928"/>
        <c:scaling>
          <c:orientation val="minMax"/>
        </c:scaling>
        <c:delete val="1"/>
        <c:axPos val="b"/>
        <c:numFmt formatCode="General" sourceLinked="1"/>
        <c:majorTickMark val="out"/>
        <c:minorTickMark val="none"/>
        <c:tickLblPos val="none"/>
        <c:crossAx val="590572320"/>
        <c:crosses val="autoZero"/>
        <c:auto val="1"/>
        <c:lblAlgn val="ctr"/>
        <c:lblOffset val="100"/>
        <c:noMultiLvlLbl val="0"/>
      </c:catAx>
      <c:spPr>
        <a:noFill/>
        <a:ln>
          <a:noFill/>
        </a:ln>
      </c:spPr>
    </c:plotArea>
    <c:legend>
      <c:legendPos val="r"/>
      <c:layout>
        <c:manualLayout>
          <c:xMode val="edge"/>
          <c:yMode val="edge"/>
          <c:x val="0.48144161135146607"/>
          <c:y val="2.7146191730310715E-2"/>
          <c:w val="0.20610252636571499"/>
          <c:h val="0.15525902692825366"/>
        </c:manualLayout>
      </c:layout>
      <c:overlay val="0"/>
      <c:txPr>
        <a:bodyPr/>
        <a:lstStyle/>
        <a:p>
          <a:pPr>
            <a:defRPr sz="900"/>
          </a:pPr>
          <a:endParaRPr lang="ja-JP"/>
        </a:p>
      </c:txPr>
    </c:legend>
    <c:plotVisOnly val="1"/>
    <c:dispBlanksAs val="gap"/>
    <c:showDLblsOverMax val="0"/>
  </c:chart>
  <c:txPr>
    <a:bodyPr/>
    <a:lstStyle/>
    <a:p>
      <a:pPr>
        <a:defRPr sz="1800"/>
      </a:pPr>
      <a:endParaRPr lang="ja-JP"/>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a:solidFill>
                  <a:schemeClr val="tx1"/>
                </a:solidFill>
              </a:defRPr>
            </a:pPr>
            <a:r>
              <a:rPr lang="ja-JP" altLang="en-US" sz="1400" b="0" dirty="0">
                <a:solidFill>
                  <a:schemeClr val="tx1"/>
                </a:solidFill>
              </a:rPr>
              <a:t>水道料金（口径</a:t>
            </a:r>
            <a:r>
              <a:rPr lang="en-US" altLang="ja-JP" sz="1400" b="0" dirty="0">
                <a:solidFill>
                  <a:schemeClr val="tx1"/>
                </a:solidFill>
              </a:rPr>
              <a:t>20mm</a:t>
            </a:r>
            <a:r>
              <a:rPr lang="ja-JP" altLang="en-US" sz="1400" b="0" dirty="0">
                <a:solidFill>
                  <a:schemeClr val="tx1"/>
                </a:solidFill>
              </a:rPr>
              <a:t>）</a:t>
            </a:r>
            <a:endParaRPr lang="en-US" altLang="ja-JP" sz="1400" b="0" dirty="0">
              <a:solidFill>
                <a:schemeClr val="tx1"/>
              </a:solidFill>
            </a:endParaRPr>
          </a:p>
          <a:p>
            <a:pPr>
              <a:defRPr sz="1400" b="0">
                <a:solidFill>
                  <a:schemeClr val="tx1"/>
                </a:solidFill>
              </a:defRPr>
            </a:pPr>
            <a:r>
              <a:rPr lang="ja-JP" altLang="en-US" sz="1400" b="0" dirty="0">
                <a:solidFill>
                  <a:schemeClr val="tx1"/>
                </a:solidFill>
              </a:rPr>
              <a:t>（</a:t>
            </a:r>
            <a:r>
              <a:rPr lang="en-US" altLang="ja-JP" sz="1400" b="0" dirty="0" smtClean="0">
                <a:solidFill>
                  <a:schemeClr val="tx1"/>
                </a:solidFill>
              </a:rPr>
              <a:t>201</a:t>
            </a:r>
            <a:r>
              <a:rPr lang="en-US" altLang="ja-JP" sz="1400" b="0" strike="noStrike" dirty="0" smtClean="0">
                <a:solidFill>
                  <a:schemeClr val="tx1"/>
                </a:solidFill>
              </a:rPr>
              <a:t>6</a:t>
            </a:r>
            <a:r>
              <a:rPr lang="ja-JP" altLang="en-US" sz="1400" b="0" dirty="0" smtClean="0">
                <a:solidFill>
                  <a:schemeClr val="tx1"/>
                </a:solidFill>
              </a:rPr>
              <a:t>年度</a:t>
            </a:r>
            <a:r>
              <a:rPr lang="ja-JP" altLang="en-US" sz="1400" b="0" dirty="0">
                <a:solidFill>
                  <a:schemeClr val="tx1"/>
                </a:solidFill>
              </a:rPr>
              <a:t>末）</a:t>
            </a:r>
            <a:endParaRPr lang="en-US" altLang="ja-JP" sz="1400" b="0" dirty="0">
              <a:solidFill>
                <a:schemeClr val="tx1"/>
              </a:solidFill>
            </a:endParaRPr>
          </a:p>
        </c:rich>
      </c:tx>
      <c:layout/>
      <c:overlay val="0"/>
    </c:title>
    <c:autoTitleDeleted val="0"/>
    <c:plotArea>
      <c:layout>
        <c:manualLayout>
          <c:layoutTarget val="inner"/>
          <c:xMode val="edge"/>
          <c:yMode val="edge"/>
          <c:x val="0.37745075248320131"/>
          <c:y val="0.17950866570381069"/>
          <c:w val="0.51346662740555049"/>
          <c:h val="0.72041356515942656"/>
        </c:manualLayout>
      </c:layout>
      <c:barChart>
        <c:barDir val="bar"/>
        <c:grouping val="clustered"/>
        <c:varyColors val="0"/>
        <c:ser>
          <c:idx val="0"/>
          <c:order val="0"/>
          <c:tx>
            <c:strRef>
              <c:f>Sheet1!$B$1</c:f>
              <c:strCache>
                <c:ptCount val="1"/>
                <c:pt idx="0">
                  <c:v>水道料金(円)</c:v>
                </c:pt>
              </c:strCache>
            </c:strRef>
          </c:tx>
          <c:spPr>
            <a:noFill/>
            <a:ln w="12700">
              <a:solidFill>
                <a:sysClr val="windowText" lastClr="000000"/>
              </a:solidFill>
            </a:ln>
          </c:spPr>
          <c:invertIfNegative val="0"/>
          <c:dPt>
            <c:idx val="5"/>
            <c:invertIfNegative val="0"/>
            <c:bubble3D val="0"/>
            <c:spPr>
              <a:solidFill>
                <a:srgbClr val="1F497D">
                  <a:lumMod val="40000"/>
                  <a:lumOff val="60000"/>
                </a:srgbClr>
              </a:solidFill>
              <a:ln w="12700">
                <a:solidFill>
                  <a:sysClr val="windowText" lastClr="000000"/>
                </a:solidFill>
              </a:ln>
            </c:spPr>
            <c:extLst xmlns:c16r2="http://schemas.microsoft.com/office/drawing/2015/06/chart">
              <c:ext xmlns:c16="http://schemas.microsoft.com/office/drawing/2014/chart" uri="{C3380CC4-5D6E-409C-BE32-E72D297353CC}">
                <c16:uniqueId val="{00000001-21D0-4D80-B3A7-0EEC89FDCC87}"/>
              </c:ext>
            </c:extLst>
          </c:dPt>
          <c:dLbls>
            <c:dLbl>
              <c:idx val="0"/>
              <c:spPr>
                <a:noFill/>
                <a:ln>
                  <a:noFill/>
                </a:ln>
                <a:effectLst/>
              </c:spPr>
              <c:txPr>
                <a:bodyPr/>
                <a:lstStyle/>
                <a:p>
                  <a:pPr>
                    <a:defRPr sz="1247">
                      <a:solidFill>
                        <a:schemeClr val="tx1"/>
                      </a:solidFill>
                    </a:defRPr>
                  </a:pPr>
                  <a:endParaRPr lang="ja-JP"/>
                </a:p>
              </c:txPr>
              <c:dLblPos val="ctr"/>
              <c:showLegendKey val="0"/>
              <c:showVal val="1"/>
              <c:showCatName val="0"/>
              <c:showSerName val="0"/>
              <c:showPercent val="0"/>
              <c:showBubbleSize val="0"/>
            </c:dLbl>
            <c:spPr>
              <a:noFill/>
              <a:ln>
                <a:noFill/>
              </a:ln>
              <a:effectLst/>
            </c:spPr>
            <c:txPr>
              <a:bodyPr/>
              <a:lstStyle/>
              <a:p>
                <a:pPr>
                  <a:defRPr sz="1247"/>
                </a:pPr>
                <a:endParaRPr lang="ja-JP"/>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大阪府域平均</c:v>
                </c:pt>
                <c:pt idx="1">
                  <c:v>類似都市平均</c:v>
                </c:pt>
                <c:pt idx="2">
                  <c:v>⑦東京都</c:v>
                </c:pt>
                <c:pt idx="3">
                  <c:v>③北九州市</c:v>
                </c:pt>
                <c:pt idx="4">
                  <c:v>②川崎市</c:v>
                </c:pt>
                <c:pt idx="5">
                  <c:v>①大阪市</c:v>
                </c:pt>
              </c:strCache>
            </c:strRef>
          </c:cat>
          <c:val>
            <c:numRef>
              <c:f>Sheet1!$B$2:$B$7</c:f>
              <c:numCache>
                <c:formatCode>#,##0_);[Red]\(#,##0\)</c:formatCode>
                <c:ptCount val="6"/>
                <c:pt idx="0">
                  <c:v>2864</c:v>
                </c:pt>
                <c:pt idx="1">
                  <c:v>2875</c:v>
                </c:pt>
                <c:pt idx="2">
                  <c:v>2710</c:v>
                </c:pt>
                <c:pt idx="3">
                  <c:v>2397</c:v>
                </c:pt>
                <c:pt idx="4">
                  <c:v>2278</c:v>
                </c:pt>
                <c:pt idx="5">
                  <c:v>2073</c:v>
                </c:pt>
              </c:numCache>
            </c:numRef>
          </c:val>
          <c:extLst xmlns:c16r2="http://schemas.microsoft.com/office/drawing/2015/06/chart">
            <c:ext xmlns:c16="http://schemas.microsoft.com/office/drawing/2014/chart" uri="{C3380CC4-5D6E-409C-BE32-E72D297353CC}">
              <c16:uniqueId val="{00000002-21D0-4D80-B3A7-0EEC89FDCC87}"/>
            </c:ext>
          </c:extLst>
        </c:ser>
        <c:dLbls>
          <c:showLegendKey val="0"/>
          <c:showVal val="0"/>
          <c:showCatName val="0"/>
          <c:showSerName val="0"/>
          <c:showPercent val="0"/>
          <c:showBubbleSize val="0"/>
        </c:dLbls>
        <c:gapWidth val="71"/>
        <c:axId val="590573104"/>
        <c:axId val="590570360"/>
      </c:barChart>
      <c:catAx>
        <c:axId val="590573104"/>
        <c:scaling>
          <c:orientation val="minMax"/>
        </c:scaling>
        <c:delete val="0"/>
        <c:axPos val="l"/>
        <c:numFmt formatCode="General" sourceLinked="1"/>
        <c:majorTickMark val="out"/>
        <c:minorTickMark val="none"/>
        <c:tickLblPos val="nextTo"/>
        <c:txPr>
          <a:bodyPr/>
          <a:lstStyle/>
          <a:p>
            <a:pPr>
              <a:defRPr sz="1247"/>
            </a:pPr>
            <a:endParaRPr lang="ja-JP"/>
          </a:p>
        </c:txPr>
        <c:crossAx val="590570360"/>
        <c:crosses val="autoZero"/>
        <c:auto val="1"/>
        <c:lblAlgn val="ctr"/>
        <c:lblOffset val="100"/>
        <c:noMultiLvlLbl val="0"/>
      </c:catAx>
      <c:valAx>
        <c:axId val="590570360"/>
        <c:scaling>
          <c:orientation val="minMax"/>
          <c:max val="3500"/>
          <c:min val="0"/>
        </c:scaling>
        <c:delete val="0"/>
        <c:axPos val="b"/>
        <c:majorGridlines/>
        <c:numFmt formatCode="#,##0_);[Red]\(#,##0\)" sourceLinked="1"/>
        <c:majorTickMark val="out"/>
        <c:minorTickMark val="none"/>
        <c:tickLblPos val="nextTo"/>
        <c:txPr>
          <a:bodyPr/>
          <a:lstStyle/>
          <a:p>
            <a:pPr>
              <a:defRPr sz="1247"/>
            </a:pPr>
            <a:endParaRPr lang="ja-JP"/>
          </a:p>
        </c:txPr>
        <c:crossAx val="590573104"/>
        <c:crosses val="autoZero"/>
        <c:crossBetween val="between"/>
      </c:valAx>
      <c:spPr>
        <a:noFill/>
        <a:ln w="25385">
          <a:noFill/>
        </a:ln>
      </c:spPr>
    </c:plotArea>
    <c:plotVisOnly val="1"/>
    <c:dispBlanksAs val="gap"/>
    <c:showDLblsOverMax val="0"/>
  </c:chart>
  <c:txPr>
    <a:bodyPr/>
    <a:lstStyle/>
    <a:p>
      <a:pPr>
        <a:defRPr sz="1403"/>
      </a:pPr>
      <a:endParaRPr lang="ja-JP"/>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a:solidFill>
                  <a:schemeClr val="tx1"/>
                </a:solidFill>
              </a:defRPr>
            </a:pPr>
            <a:r>
              <a:rPr lang="ja-JP" altLang="en-US" sz="1400" b="0" dirty="0">
                <a:solidFill>
                  <a:schemeClr val="tx1"/>
                </a:solidFill>
              </a:rPr>
              <a:t>給水原価</a:t>
            </a:r>
            <a:endParaRPr lang="en-US" altLang="ja-JP" sz="1400" b="0" dirty="0">
              <a:solidFill>
                <a:schemeClr val="tx1"/>
              </a:solidFill>
            </a:endParaRPr>
          </a:p>
          <a:p>
            <a:pPr>
              <a:defRPr sz="1400" b="0">
                <a:solidFill>
                  <a:schemeClr val="tx1"/>
                </a:solidFill>
              </a:defRPr>
            </a:pPr>
            <a:r>
              <a:rPr lang="ja-JP" altLang="en-US" sz="1400" b="0" dirty="0" smtClean="0">
                <a:solidFill>
                  <a:schemeClr val="tx1"/>
                </a:solidFill>
              </a:rPr>
              <a:t>（</a:t>
            </a:r>
            <a:r>
              <a:rPr lang="en-US" altLang="ja-JP" sz="1400" b="0" dirty="0" smtClean="0">
                <a:solidFill>
                  <a:schemeClr val="tx1"/>
                </a:solidFill>
              </a:rPr>
              <a:t>2016</a:t>
            </a:r>
            <a:r>
              <a:rPr lang="ja-JP" altLang="en-US" sz="1400" b="0" dirty="0" smtClean="0">
                <a:solidFill>
                  <a:schemeClr val="tx1"/>
                </a:solidFill>
              </a:rPr>
              <a:t>年度</a:t>
            </a:r>
            <a:r>
              <a:rPr lang="ja-JP" altLang="en-US" sz="1400" b="0" dirty="0">
                <a:solidFill>
                  <a:schemeClr val="tx1"/>
                </a:solidFill>
              </a:rPr>
              <a:t>末）</a:t>
            </a:r>
            <a:endParaRPr lang="en-US" altLang="ja-JP" sz="1400" b="0" dirty="0">
              <a:solidFill>
                <a:schemeClr val="tx1"/>
              </a:solidFill>
            </a:endParaRPr>
          </a:p>
        </c:rich>
      </c:tx>
      <c:layout>
        <c:manualLayout>
          <c:xMode val="edge"/>
          <c:yMode val="edge"/>
          <c:x val="0.39166525689806941"/>
          <c:y val="2.3529147050974263E-2"/>
        </c:manualLayout>
      </c:layout>
      <c:overlay val="0"/>
    </c:title>
    <c:autoTitleDeleted val="0"/>
    <c:plotArea>
      <c:layout/>
      <c:barChart>
        <c:barDir val="bar"/>
        <c:grouping val="stacked"/>
        <c:varyColors val="0"/>
        <c:ser>
          <c:idx val="0"/>
          <c:order val="0"/>
          <c:tx>
            <c:strRef>
              <c:f>Sheet1!$B$1</c:f>
              <c:strCache>
                <c:ptCount val="1"/>
                <c:pt idx="0">
                  <c:v>人件費</c:v>
                </c:pt>
              </c:strCache>
            </c:strRef>
          </c:tx>
          <c:spPr>
            <a:solidFill>
              <a:sysClr val="window" lastClr="FFFFFF"/>
            </a:solidFill>
            <a:ln w="12700">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類似都市平均</c:v>
                </c:pt>
                <c:pt idx="1">
                  <c:v>⑫東京都</c:v>
                </c:pt>
                <c:pt idx="2">
                  <c:v>③京都市</c:v>
                </c:pt>
                <c:pt idx="3">
                  <c:v>②広島市</c:v>
                </c:pt>
                <c:pt idx="4">
                  <c:v>①大阪市</c:v>
                </c:pt>
              </c:strCache>
            </c:strRef>
          </c:cat>
          <c:val>
            <c:numRef>
              <c:f>Sheet1!$B$2:$B$6</c:f>
              <c:numCache>
                <c:formatCode>#,##0_);[Red]\(#,##0\)</c:formatCode>
                <c:ptCount val="5"/>
                <c:pt idx="0">
                  <c:v>28.23</c:v>
                </c:pt>
                <c:pt idx="1">
                  <c:v>19.09</c:v>
                </c:pt>
                <c:pt idx="2">
                  <c:v>31.8</c:v>
                </c:pt>
                <c:pt idx="3">
                  <c:v>33.53</c:v>
                </c:pt>
                <c:pt idx="4">
                  <c:v>32.97</c:v>
                </c:pt>
              </c:numCache>
            </c:numRef>
          </c:val>
          <c:extLst xmlns:c16r2="http://schemas.microsoft.com/office/drawing/2015/06/chart">
            <c:ext xmlns:c16="http://schemas.microsoft.com/office/drawing/2014/chart" uri="{C3380CC4-5D6E-409C-BE32-E72D297353CC}">
              <c16:uniqueId val="{00000000-00E6-4229-8D47-807414E9A05E}"/>
            </c:ext>
          </c:extLst>
        </c:ser>
        <c:ser>
          <c:idx val="1"/>
          <c:order val="1"/>
          <c:tx>
            <c:strRef>
              <c:f>Sheet1!$C$1</c:f>
              <c:strCache>
                <c:ptCount val="1"/>
                <c:pt idx="0">
                  <c:v>資本費</c:v>
                </c:pt>
              </c:strCache>
            </c:strRef>
          </c:tx>
          <c:spPr>
            <a:solidFill>
              <a:srgbClr val="1F497D">
                <a:lumMod val="40000"/>
                <a:lumOff val="60000"/>
              </a:srgbClr>
            </a:solidFill>
            <a:ln w="12700">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類似都市平均</c:v>
                </c:pt>
                <c:pt idx="1">
                  <c:v>⑫東京都</c:v>
                </c:pt>
                <c:pt idx="2">
                  <c:v>③京都市</c:v>
                </c:pt>
                <c:pt idx="3">
                  <c:v>②広島市</c:v>
                </c:pt>
                <c:pt idx="4">
                  <c:v>①大阪市</c:v>
                </c:pt>
              </c:strCache>
            </c:strRef>
          </c:cat>
          <c:val>
            <c:numRef>
              <c:f>Sheet1!$C$2:$C$6</c:f>
              <c:numCache>
                <c:formatCode>0_ </c:formatCode>
                <c:ptCount val="5"/>
                <c:pt idx="0">
                  <c:v>71.14</c:v>
                </c:pt>
                <c:pt idx="1">
                  <c:v>46.48</c:v>
                </c:pt>
                <c:pt idx="2">
                  <c:v>68.709999999999994</c:v>
                </c:pt>
                <c:pt idx="3">
                  <c:v>69.099999999999994</c:v>
                </c:pt>
                <c:pt idx="4">
                  <c:v>49.74</c:v>
                </c:pt>
              </c:numCache>
            </c:numRef>
          </c:val>
          <c:extLst xmlns:c16r2="http://schemas.microsoft.com/office/drawing/2015/06/chart">
            <c:ext xmlns:c16="http://schemas.microsoft.com/office/drawing/2014/chart" uri="{C3380CC4-5D6E-409C-BE32-E72D297353CC}">
              <c16:uniqueId val="{00000001-00E6-4229-8D47-807414E9A05E}"/>
            </c:ext>
          </c:extLst>
        </c:ser>
        <c:ser>
          <c:idx val="2"/>
          <c:order val="2"/>
          <c:tx>
            <c:strRef>
              <c:f>Sheet1!$D$1</c:f>
              <c:strCache>
                <c:ptCount val="1"/>
                <c:pt idx="0">
                  <c:v>修繕費</c:v>
                </c:pt>
              </c:strCache>
            </c:strRef>
          </c:tx>
          <c:spPr>
            <a:solidFill>
              <a:srgbClr val="4F81BD">
                <a:lumMod val="20000"/>
                <a:lumOff val="80000"/>
              </a:srgbClr>
            </a:solidFill>
            <a:ln w="12700">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類似都市平均</c:v>
                </c:pt>
                <c:pt idx="1">
                  <c:v>⑫東京都</c:v>
                </c:pt>
                <c:pt idx="2">
                  <c:v>③京都市</c:v>
                </c:pt>
                <c:pt idx="3">
                  <c:v>②広島市</c:v>
                </c:pt>
                <c:pt idx="4">
                  <c:v>①大阪市</c:v>
                </c:pt>
              </c:strCache>
            </c:strRef>
          </c:cat>
          <c:val>
            <c:numRef>
              <c:f>Sheet1!$D$2:$D$6</c:f>
              <c:numCache>
                <c:formatCode>0_ </c:formatCode>
                <c:ptCount val="5"/>
                <c:pt idx="0">
                  <c:v>15.91</c:v>
                </c:pt>
                <c:pt idx="1">
                  <c:v>70.17</c:v>
                </c:pt>
                <c:pt idx="2">
                  <c:v>9.5500000000000007</c:v>
                </c:pt>
                <c:pt idx="3">
                  <c:v>4.8499999999999996</c:v>
                </c:pt>
                <c:pt idx="4">
                  <c:v>7.32</c:v>
                </c:pt>
              </c:numCache>
            </c:numRef>
          </c:val>
          <c:extLst xmlns:c16r2="http://schemas.microsoft.com/office/drawing/2015/06/chart">
            <c:ext xmlns:c16="http://schemas.microsoft.com/office/drawing/2014/chart" uri="{C3380CC4-5D6E-409C-BE32-E72D297353CC}">
              <c16:uniqueId val="{00000002-00E6-4229-8D47-807414E9A05E}"/>
            </c:ext>
          </c:extLst>
        </c:ser>
        <c:ser>
          <c:idx val="3"/>
          <c:order val="3"/>
          <c:tx>
            <c:strRef>
              <c:f>Sheet1!$E$1</c:f>
              <c:strCache>
                <c:ptCount val="1"/>
                <c:pt idx="0">
                  <c:v>その他</c:v>
                </c:pt>
              </c:strCache>
            </c:strRef>
          </c:tx>
          <c:spPr>
            <a:solidFill>
              <a:srgbClr val="1F497D">
                <a:lumMod val="60000"/>
                <a:lumOff val="40000"/>
              </a:srgbClr>
            </a:solidFill>
            <a:ln w="12700">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類似都市平均</c:v>
                </c:pt>
                <c:pt idx="1">
                  <c:v>⑫東京都</c:v>
                </c:pt>
                <c:pt idx="2">
                  <c:v>③京都市</c:v>
                </c:pt>
                <c:pt idx="3">
                  <c:v>②広島市</c:v>
                </c:pt>
                <c:pt idx="4">
                  <c:v>①大阪市</c:v>
                </c:pt>
              </c:strCache>
            </c:strRef>
          </c:cat>
          <c:val>
            <c:numRef>
              <c:f>Sheet1!$E$2:$E$6</c:f>
              <c:numCache>
                <c:formatCode>0_ </c:formatCode>
                <c:ptCount val="5"/>
                <c:pt idx="0">
                  <c:v>54</c:v>
                </c:pt>
                <c:pt idx="1">
                  <c:v>63.53</c:v>
                </c:pt>
                <c:pt idx="2">
                  <c:v>35</c:v>
                </c:pt>
                <c:pt idx="3">
                  <c:v>37.400000000000006</c:v>
                </c:pt>
                <c:pt idx="4">
                  <c:v>41.34</c:v>
                </c:pt>
              </c:numCache>
            </c:numRef>
          </c:val>
          <c:extLst xmlns:c16r2="http://schemas.microsoft.com/office/drawing/2015/06/chart">
            <c:ext xmlns:c16="http://schemas.microsoft.com/office/drawing/2014/chart" uri="{C3380CC4-5D6E-409C-BE32-E72D297353CC}">
              <c16:uniqueId val="{00000003-00E6-4229-8D47-807414E9A05E}"/>
            </c:ext>
          </c:extLst>
        </c:ser>
        <c:ser>
          <c:idx val="4"/>
          <c:order val="4"/>
          <c:tx>
            <c:strRef>
              <c:f>Sheet1!$F$1</c:f>
              <c:strCache>
                <c:ptCount val="1"/>
                <c:pt idx="0">
                  <c:v>合計</c:v>
                </c:pt>
              </c:strCache>
            </c:strRef>
          </c:tx>
          <c:spPr>
            <a:noFill/>
          </c:spPr>
          <c:invertIfNegative val="0"/>
          <c:dLbls>
            <c:numFmt formatCode="0_ &quot;円/㎥&quot;" sourceLinked="0"/>
            <c:spPr>
              <a:noFill/>
              <a:ln>
                <a:noFill/>
              </a:ln>
              <a:effectLst/>
            </c:sp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類似都市平均</c:v>
                </c:pt>
                <c:pt idx="1">
                  <c:v>⑫東京都</c:v>
                </c:pt>
                <c:pt idx="2">
                  <c:v>③京都市</c:v>
                </c:pt>
                <c:pt idx="3">
                  <c:v>②広島市</c:v>
                </c:pt>
                <c:pt idx="4">
                  <c:v>①大阪市</c:v>
                </c:pt>
              </c:strCache>
            </c:strRef>
          </c:cat>
          <c:val>
            <c:numRef>
              <c:f>Sheet1!$F$2:$F$6</c:f>
              <c:numCache>
                <c:formatCode>0_ </c:formatCode>
                <c:ptCount val="5"/>
                <c:pt idx="0">
                  <c:v>168.5</c:v>
                </c:pt>
                <c:pt idx="1">
                  <c:v>199.27</c:v>
                </c:pt>
                <c:pt idx="2">
                  <c:v>146.09</c:v>
                </c:pt>
                <c:pt idx="3">
                  <c:v>144.88</c:v>
                </c:pt>
                <c:pt idx="4">
                  <c:v>131.37</c:v>
                </c:pt>
              </c:numCache>
            </c:numRef>
          </c:val>
          <c:extLst xmlns:c16r2="http://schemas.microsoft.com/office/drawing/2015/06/chart">
            <c:ext xmlns:c16="http://schemas.microsoft.com/office/drawing/2014/chart" uri="{C3380CC4-5D6E-409C-BE32-E72D297353CC}">
              <c16:uniqueId val="{00000004-00E6-4229-8D47-807414E9A05E}"/>
            </c:ext>
          </c:extLst>
        </c:ser>
        <c:dLbls>
          <c:showLegendKey val="0"/>
          <c:showVal val="1"/>
          <c:showCatName val="0"/>
          <c:showSerName val="0"/>
          <c:showPercent val="0"/>
          <c:showBubbleSize val="0"/>
        </c:dLbls>
        <c:gapWidth val="72"/>
        <c:overlap val="100"/>
        <c:axId val="590570752"/>
        <c:axId val="590571144"/>
      </c:barChart>
      <c:catAx>
        <c:axId val="590570752"/>
        <c:scaling>
          <c:orientation val="minMax"/>
        </c:scaling>
        <c:delete val="0"/>
        <c:axPos val="l"/>
        <c:numFmt formatCode="General" sourceLinked="1"/>
        <c:majorTickMark val="none"/>
        <c:minorTickMark val="none"/>
        <c:tickLblPos val="nextTo"/>
        <c:txPr>
          <a:bodyPr/>
          <a:lstStyle/>
          <a:p>
            <a:pPr>
              <a:defRPr sz="1247"/>
            </a:pPr>
            <a:endParaRPr lang="ja-JP"/>
          </a:p>
        </c:txPr>
        <c:crossAx val="590571144"/>
        <c:crosses val="autoZero"/>
        <c:auto val="1"/>
        <c:lblAlgn val="ctr"/>
        <c:lblOffset val="100"/>
        <c:noMultiLvlLbl val="0"/>
      </c:catAx>
      <c:valAx>
        <c:axId val="590571144"/>
        <c:scaling>
          <c:orientation val="minMax"/>
          <c:max val="250"/>
          <c:min val="0"/>
        </c:scaling>
        <c:delete val="0"/>
        <c:axPos val="b"/>
        <c:numFmt formatCode="#,##0_);[Red]\(#,##0\)" sourceLinked="1"/>
        <c:majorTickMark val="out"/>
        <c:minorTickMark val="none"/>
        <c:tickLblPos val="nextTo"/>
        <c:txPr>
          <a:bodyPr/>
          <a:lstStyle/>
          <a:p>
            <a:pPr>
              <a:defRPr sz="1247"/>
            </a:pPr>
            <a:endParaRPr lang="ja-JP"/>
          </a:p>
        </c:txPr>
        <c:crossAx val="590570752"/>
        <c:crosses val="autoZero"/>
        <c:crossBetween val="between"/>
      </c:valAx>
      <c:spPr>
        <a:noFill/>
        <a:ln w="25385">
          <a:noFill/>
        </a:ln>
      </c:spPr>
    </c:plotArea>
    <c:legend>
      <c:legendPos val="t"/>
      <c:legendEntry>
        <c:idx val="4"/>
        <c:delete val="1"/>
      </c:legendEntry>
      <c:layout>
        <c:manualLayout>
          <c:xMode val="edge"/>
          <c:yMode val="edge"/>
          <c:x val="0.20952912773076957"/>
          <c:y val="0.16625851753344204"/>
          <c:w val="0.68183344707059657"/>
          <c:h val="7.2983610795381806E-2"/>
        </c:manualLayout>
      </c:layout>
      <c:overlay val="0"/>
      <c:txPr>
        <a:bodyPr/>
        <a:lstStyle/>
        <a:p>
          <a:pPr>
            <a:defRPr sz="1100"/>
          </a:pPr>
          <a:endParaRPr lang="ja-JP"/>
        </a:p>
      </c:txPr>
    </c:legend>
    <c:plotVisOnly val="1"/>
    <c:dispBlanksAs val="gap"/>
    <c:showDLblsOverMax val="0"/>
  </c:chart>
  <c:txPr>
    <a:bodyPr/>
    <a:lstStyle/>
    <a:p>
      <a:pPr>
        <a:defRPr sz="1403"/>
      </a:pPr>
      <a:endParaRPr lang="ja-JP"/>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2224523238109984"/>
          <c:y val="3.5886754208743925E-2"/>
          <c:w val="0.85148142371645319"/>
          <c:h val="0.8120278477262628"/>
        </c:manualLayout>
      </c:layout>
      <c:barChart>
        <c:barDir val="col"/>
        <c:grouping val="stacked"/>
        <c:varyColors val="0"/>
        <c:ser>
          <c:idx val="0"/>
          <c:order val="0"/>
          <c:tx>
            <c:strRef>
              <c:f>職員数推移データ!$A$3</c:f>
              <c:strCache>
                <c:ptCount val="1"/>
                <c:pt idx="0">
                  <c:v>事務職</c:v>
                </c:pt>
              </c:strCache>
            </c:strRef>
          </c:tx>
          <c:spPr>
            <a:solidFill>
              <a:schemeClr val="bg1"/>
            </a:solidFill>
            <a:ln>
              <a:solidFill>
                <a:schemeClr val="tx1"/>
              </a:solidFill>
            </a:ln>
          </c:spPr>
          <c:invertIfNegative val="0"/>
          <c:dLbls>
            <c:dLbl>
              <c:idx val="0"/>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15A-42C5-8728-ED46FC17EA56}"/>
                </c:ext>
                <c:ext xmlns:c15="http://schemas.microsoft.com/office/drawing/2012/chart" uri="{CE6537A1-D6FC-4f65-9D91-7224C49458BB}">
                  <c15:layout/>
                </c:ext>
              </c:extLst>
            </c:dLbl>
            <c:dLbl>
              <c:idx val="7"/>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15A-42C5-8728-ED46FC17EA56}"/>
                </c:ext>
                <c:ext xmlns:c15="http://schemas.microsoft.com/office/drawing/2012/chart" uri="{CE6537A1-D6FC-4f65-9D91-7224C49458BB}">
                  <c15:layout/>
                </c:ext>
              </c:extLst>
            </c:dLbl>
            <c:dLbl>
              <c:idx val="11"/>
              <c:layout/>
              <c:showLegendKey val="0"/>
              <c:showVal val="1"/>
              <c:showCatName val="0"/>
              <c:showSerName val="0"/>
              <c:showPercent val="0"/>
              <c:showBubbleSize val="0"/>
              <c:extLst>
                <c:ext xmlns:c15="http://schemas.microsoft.com/office/drawing/2012/chart" uri="{CE6537A1-D6FC-4f65-9D91-7224C49458BB}">
                  <c15:layout/>
                </c:ext>
              </c:extLst>
            </c:dLbl>
            <c:spPr>
              <a:solidFill>
                <a:schemeClr val="bg1"/>
              </a:solidFill>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職員数推移データ!$B$2:$M$2</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職員数推移データ!$B$3:$M$3</c:f>
              <c:numCache>
                <c:formatCode>General</c:formatCode>
                <c:ptCount val="12"/>
                <c:pt idx="0">
                  <c:v>743</c:v>
                </c:pt>
                <c:pt idx="1">
                  <c:v>727</c:v>
                </c:pt>
                <c:pt idx="2">
                  <c:v>677</c:v>
                </c:pt>
                <c:pt idx="3">
                  <c:v>658</c:v>
                </c:pt>
                <c:pt idx="4">
                  <c:v>637</c:v>
                </c:pt>
                <c:pt idx="5">
                  <c:v>627</c:v>
                </c:pt>
                <c:pt idx="6">
                  <c:v>613</c:v>
                </c:pt>
                <c:pt idx="7">
                  <c:v>583</c:v>
                </c:pt>
                <c:pt idx="8">
                  <c:v>549</c:v>
                </c:pt>
                <c:pt idx="9">
                  <c:v>534</c:v>
                </c:pt>
                <c:pt idx="10">
                  <c:v>524</c:v>
                </c:pt>
                <c:pt idx="11">
                  <c:v>498</c:v>
                </c:pt>
              </c:numCache>
            </c:numRef>
          </c:val>
          <c:extLst xmlns:c16r2="http://schemas.microsoft.com/office/drawing/2015/06/chart">
            <c:ext xmlns:c16="http://schemas.microsoft.com/office/drawing/2014/chart" uri="{C3380CC4-5D6E-409C-BE32-E72D297353CC}">
              <c16:uniqueId val="{00000003-415A-42C5-8728-ED46FC17EA56}"/>
            </c:ext>
          </c:extLst>
        </c:ser>
        <c:ser>
          <c:idx val="1"/>
          <c:order val="1"/>
          <c:tx>
            <c:strRef>
              <c:f>職員数推移データ!$A$4</c:f>
              <c:strCache>
                <c:ptCount val="1"/>
                <c:pt idx="0">
                  <c:v>技術職</c:v>
                </c:pt>
              </c:strCache>
            </c:strRef>
          </c:tx>
          <c:spPr>
            <a:solidFill>
              <a:schemeClr val="tx2">
                <a:lumMod val="20000"/>
                <a:lumOff val="80000"/>
              </a:schemeClr>
            </a:solidFill>
            <a:ln>
              <a:solidFill>
                <a:prstClr val="black"/>
              </a:solidFill>
            </a:ln>
          </c:spPr>
          <c:invertIfNegative val="0"/>
          <c:dLbls>
            <c:dLbl>
              <c:idx val="0"/>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15A-42C5-8728-ED46FC17EA56}"/>
                </c:ext>
                <c:ext xmlns:c15="http://schemas.microsoft.com/office/drawing/2012/chart" uri="{CE6537A1-D6FC-4f65-9D91-7224C49458BB}">
                  <c15:layout/>
                </c:ext>
              </c:extLst>
            </c:dLbl>
            <c:dLbl>
              <c:idx val="7"/>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15A-42C5-8728-ED46FC17EA56}"/>
                </c:ext>
                <c:ext xmlns:c15="http://schemas.microsoft.com/office/drawing/2012/chart" uri="{CE6537A1-D6FC-4f65-9D91-7224C49458BB}">
                  <c15:layout/>
                </c:ext>
              </c:extLst>
            </c:dLbl>
            <c:dLbl>
              <c:idx val="11"/>
              <c:layout/>
              <c:showLegendKey val="0"/>
              <c:showVal val="1"/>
              <c:showCatName val="0"/>
              <c:showSerName val="0"/>
              <c:showPercent val="0"/>
              <c:showBubbleSize val="0"/>
              <c:extLst>
                <c:ext xmlns:c15="http://schemas.microsoft.com/office/drawing/2012/chart" uri="{CE6537A1-D6FC-4f65-9D91-7224C49458BB}">
                  <c15:layout/>
                </c:ext>
              </c:extLst>
            </c:dLbl>
            <c:spPr>
              <a:solidFill>
                <a:schemeClr val="bg1"/>
              </a:solidFill>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職員数推移データ!$B$2:$M$2</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職員数推移データ!$B$4:$M$4</c:f>
              <c:numCache>
                <c:formatCode>General</c:formatCode>
                <c:ptCount val="12"/>
                <c:pt idx="0">
                  <c:v>481</c:v>
                </c:pt>
                <c:pt idx="1">
                  <c:v>470</c:v>
                </c:pt>
                <c:pt idx="2">
                  <c:v>453</c:v>
                </c:pt>
                <c:pt idx="3">
                  <c:v>440</c:v>
                </c:pt>
                <c:pt idx="4">
                  <c:v>431</c:v>
                </c:pt>
                <c:pt idx="5">
                  <c:v>429</c:v>
                </c:pt>
                <c:pt idx="6">
                  <c:v>425</c:v>
                </c:pt>
                <c:pt idx="7">
                  <c:v>414</c:v>
                </c:pt>
                <c:pt idx="8">
                  <c:v>411</c:v>
                </c:pt>
                <c:pt idx="9">
                  <c:v>443</c:v>
                </c:pt>
                <c:pt idx="10">
                  <c:v>444</c:v>
                </c:pt>
                <c:pt idx="11">
                  <c:v>431</c:v>
                </c:pt>
              </c:numCache>
            </c:numRef>
          </c:val>
          <c:extLst xmlns:c16r2="http://schemas.microsoft.com/office/drawing/2015/06/chart">
            <c:ext xmlns:c16="http://schemas.microsoft.com/office/drawing/2014/chart" uri="{C3380CC4-5D6E-409C-BE32-E72D297353CC}">
              <c16:uniqueId val="{00000007-415A-42C5-8728-ED46FC17EA56}"/>
            </c:ext>
          </c:extLst>
        </c:ser>
        <c:ser>
          <c:idx val="2"/>
          <c:order val="2"/>
          <c:tx>
            <c:strRef>
              <c:f>職員数推移データ!$A$5</c:f>
              <c:strCache>
                <c:ptCount val="1"/>
                <c:pt idx="0">
                  <c:v>技能職その他</c:v>
                </c:pt>
              </c:strCache>
            </c:strRef>
          </c:tx>
          <c:spPr>
            <a:solidFill>
              <a:schemeClr val="tx2"/>
            </a:solidFill>
            <a:ln>
              <a:solidFill>
                <a:schemeClr val="tx1"/>
              </a:solidFill>
            </a:ln>
          </c:spPr>
          <c:invertIfNegative val="0"/>
          <c:dLbls>
            <c:dLbl>
              <c:idx val="0"/>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15A-42C5-8728-ED46FC17EA56}"/>
                </c:ext>
                <c:ext xmlns:c15="http://schemas.microsoft.com/office/drawing/2012/chart" uri="{CE6537A1-D6FC-4f65-9D91-7224C49458BB}">
                  <c15:layout/>
                </c:ext>
              </c:extLst>
            </c:dLbl>
            <c:dLbl>
              <c:idx val="7"/>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415A-42C5-8728-ED46FC17EA56}"/>
                </c:ext>
                <c:ext xmlns:c15="http://schemas.microsoft.com/office/drawing/2012/chart" uri="{CE6537A1-D6FC-4f65-9D91-7224C49458BB}">
                  <c15:layout/>
                </c:ext>
              </c:extLst>
            </c:dLbl>
            <c:dLbl>
              <c:idx val="11"/>
              <c:layout/>
              <c:showLegendKey val="0"/>
              <c:showVal val="1"/>
              <c:showCatName val="0"/>
              <c:showSerName val="0"/>
              <c:showPercent val="0"/>
              <c:showBubbleSize val="0"/>
              <c:extLst>
                <c:ext xmlns:c15="http://schemas.microsoft.com/office/drawing/2012/chart" uri="{CE6537A1-D6FC-4f65-9D91-7224C49458BB}">
                  <c15:layout/>
                </c:ext>
              </c:extLst>
            </c:dLbl>
            <c:spPr>
              <a:solidFill>
                <a:schemeClr val="bg1"/>
              </a:solidFill>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職員数推移データ!$B$2:$M$2</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職員数推移データ!$B$5:$M$5</c:f>
              <c:numCache>
                <c:formatCode>General</c:formatCode>
                <c:ptCount val="12"/>
                <c:pt idx="0">
                  <c:v>953</c:v>
                </c:pt>
                <c:pt idx="1">
                  <c:v>929</c:v>
                </c:pt>
                <c:pt idx="2">
                  <c:v>886</c:v>
                </c:pt>
                <c:pt idx="3">
                  <c:v>834</c:v>
                </c:pt>
                <c:pt idx="4">
                  <c:v>800</c:v>
                </c:pt>
                <c:pt idx="5">
                  <c:v>746</c:v>
                </c:pt>
                <c:pt idx="6">
                  <c:v>699</c:v>
                </c:pt>
                <c:pt idx="7">
                  <c:v>653</c:v>
                </c:pt>
                <c:pt idx="8">
                  <c:v>618</c:v>
                </c:pt>
                <c:pt idx="9">
                  <c:v>553</c:v>
                </c:pt>
                <c:pt idx="10">
                  <c:v>517</c:v>
                </c:pt>
                <c:pt idx="11">
                  <c:v>500</c:v>
                </c:pt>
              </c:numCache>
            </c:numRef>
          </c:val>
          <c:extLst xmlns:c16r2="http://schemas.microsoft.com/office/drawing/2015/06/chart">
            <c:ext xmlns:c16="http://schemas.microsoft.com/office/drawing/2014/chart" uri="{C3380CC4-5D6E-409C-BE32-E72D297353CC}">
              <c16:uniqueId val="{0000000B-415A-42C5-8728-ED46FC17EA56}"/>
            </c:ext>
          </c:extLst>
        </c:ser>
        <c:dLbls>
          <c:showLegendKey val="0"/>
          <c:showVal val="0"/>
          <c:showCatName val="0"/>
          <c:showSerName val="0"/>
          <c:showPercent val="0"/>
          <c:showBubbleSize val="0"/>
        </c:dLbls>
        <c:gapWidth val="100"/>
        <c:overlap val="100"/>
        <c:serLines/>
        <c:axId val="591422584"/>
        <c:axId val="591420624"/>
      </c:barChart>
      <c:catAx>
        <c:axId val="591422584"/>
        <c:scaling>
          <c:orientation val="minMax"/>
        </c:scaling>
        <c:delete val="0"/>
        <c:axPos val="b"/>
        <c:title>
          <c:tx>
            <c:rich>
              <a:bodyPr/>
              <a:lstStyle/>
              <a:p>
                <a:pPr>
                  <a:defRPr b="0"/>
                </a:pPr>
                <a:r>
                  <a:rPr lang="ja-JP" altLang="en-US" b="0" dirty="0"/>
                  <a:t>年度</a:t>
                </a:r>
              </a:p>
            </c:rich>
          </c:tx>
          <c:layout>
            <c:manualLayout>
              <c:xMode val="edge"/>
              <c:yMode val="edge"/>
              <c:x val="0.91515461245046847"/>
              <c:y val="0.90502185699358895"/>
            </c:manualLayout>
          </c:layout>
          <c:overlay val="0"/>
        </c:title>
        <c:numFmt formatCode="General" sourceLinked="1"/>
        <c:majorTickMark val="none"/>
        <c:minorTickMark val="none"/>
        <c:tickLblPos val="nextTo"/>
        <c:crossAx val="591420624"/>
        <c:crosses val="autoZero"/>
        <c:auto val="1"/>
        <c:lblAlgn val="ctr"/>
        <c:lblOffset val="100"/>
        <c:noMultiLvlLbl val="0"/>
      </c:catAx>
      <c:valAx>
        <c:axId val="591420624"/>
        <c:scaling>
          <c:orientation val="minMax"/>
        </c:scaling>
        <c:delete val="0"/>
        <c:axPos val="l"/>
        <c:majorGridlines/>
        <c:title>
          <c:tx>
            <c:rich>
              <a:bodyPr rot="0" vert="wordArtVertRtl"/>
              <a:lstStyle/>
              <a:p>
                <a:pPr>
                  <a:defRPr/>
                </a:pPr>
                <a:r>
                  <a:rPr lang="ja-JP" altLang="en-US" dirty="0"/>
                  <a:t>職員数（人）</a:t>
                </a:r>
              </a:p>
            </c:rich>
          </c:tx>
          <c:layout/>
          <c:overlay val="0"/>
        </c:title>
        <c:numFmt formatCode="General" sourceLinked="1"/>
        <c:majorTickMark val="out"/>
        <c:minorTickMark val="none"/>
        <c:tickLblPos val="nextTo"/>
        <c:crossAx val="591422584"/>
        <c:crosses val="autoZero"/>
        <c:crossBetween val="between"/>
      </c:valAx>
      <c:spPr>
        <a:noFill/>
      </c:spPr>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chemeClr val="tx1"/>
                </a:solidFill>
                <a:latin typeface="ＭＳ Ｐゴシック"/>
                <a:ea typeface="ＭＳ Ｐゴシック"/>
                <a:cs typeface="ＭＳ Ｐゴシック"/>
              </a:defRPr>
            </a:pPr>
            <a:r>
              <a:rPr lang="ja-JP" altLang="en-US" sz="1400" b="0" i="0" u="none" strike="noStrike" baseline="0" dirty="0">
                <a:solidFill>
                  <a:schemeClr val="tx1"/>
                </a:solidFill>
                <a:latin typeface="+mj-ea"/>
                <a:ea typeface="+mj-ea"/>
              </a:rPr>
              <a:t>職員一人あたり給水量</a:t>
            </a:r>
            <a:endParaRPr lang="en-US" altLang="ja-JP" sz="1400" b="0" i="0" u="none" strike="noStrike" baseline="0" dirty="0">
              <a:solidFill>
                <a:schemeClr val="tx1"/>
              </a:solidFill>
              <a:latin typeface="+mj-ea"/>
              <a:ea typeface="+mj-ea"/>
            </a:endParaRPr>
          </a:p>
          <a:p>
            <a:pPr>
              <a:defRPr sz="1400" b="0" i="0" u="none" strike="noStrike" baseline="0">
                <a:solidFill>
                  <a:schemeClr val="tx1"/>
                </a:solidFill>
                <a:latin typeface="ＭＳ Ｐゴシック"/>
                <a:ea typeface="ＭＳ Ｐゴシック"/>
                <a:cs typeface="ＭＳ Ｐゴシック"/>
              </a:defRPr>
            </a:pPr>
            <a:r>
              <a:rPr lang="ja-JP" altLang="en-US" sz="1400" b="0" i="0" u="none" strike="noStrike" baseline="0" dirty="0" smtClean="0">
                <a:solidFill>
                  <a:schemeClr val="tx1"/>
                </a:solidFill>
                <a:latin typeface="+mj-ea"/>
                <a:ea typeface="+mj-ea"/>
              </a:rPr>
              <a:t>（</a:t>
            </a:r>
            <a:r>
              <a:rPr lang="en-US" altLang="ja-JP" sz="1400" b="0" i="0" u="none" strike="noStrike" baseline="0" dirty="0" smtClean="0">
                <a:solidFill>
                  <a:schemeClr val="tx1"/>
                </a:solidFill>
                <a:latin typeface="+mj-ea"/>
                <a:ea typeface="+mj-ea"/>
              </a:rPr>
              <a:t>2016</a:t>
            </a:r>
            <a:r>
              <a:rPr lang="ja-JP" altLang="en-US" sz="1400" b="0" i="0" u="none" strike="noStrike" baseline="0" dirty="0" smtClean="0">
                <a:solidFill>
                  <a:schemeClr val="tx1"/>
                </a:solidFill>
                <a:latin typeface="+mj-ea"/>
                <a:ea typeface="+mj-ea"/>
              </a:rPr>
              <a:t>年度</a:t>
            </a:r>
            <a:r>
              <a:rPr lang="ja-JP" altLang="en-US" sz="1400" b="0" i="0" u="none" strike="noStrike" baseline="0" dirty="0">
                <a:solidFill>
                  <a:schemeClr val="tx1"/>
                </a:solidFill>
                <a:latin typeface="+mj-ea"/>
                <a:ea typeface="+mj-ea"/>
              </a:rPr>
              <a:t>）</a:t>
            </a:r>
          </a:p>
        </c:rich>
      </c:tx>
      <c:layout/>
      <c:overlay val="0"/>
    </c:title>
    <c:autoTitleDeleted val="0"/>
    <c:plotArea>
      <c:layout>
        <c:manualLayout>
          <c:layoutTarget val="inner"/>
          <c:xMode val="edge"/>
          <c:yMode val="edge"/>
          <c:x val="0.29456264495226475"/>
          <c:y val="0.22190417374298801"/>
          <c:w val="0.63268484732091412"/>
          <c:h val="0.65780527047122794"/>
        </c:manualLayout>
      </c:layout>
      <c:barChart>
        <c:barDir val="bar"/>
        <c:grouping val="clustered"/>
        <c:varyColors val="0"/>
        <c:ser>
          <c:idx val="0"/>
          <c:order val="0"/>
          <c:tx>
            <c:strRef>
              <c:f>Sheet1!$B$1</c:f>
              <c:strCache>
                <c:ptCount val="1"/>
                <c:pt idx="0">
                  <c:v>職員一人当たり給水量（千㎥</c:v>
                </c:pt>
              </c:strCache>
            </c:strRef>
          </c:tx>
          <c:spPr>
            <a:solidFill>
              <a:schemeClr val="bg1"/>
            </a:solidFill>
            <a:ln>
              <a:solidFill>
                <a:schemeClr val="tx1"/>
              </a:solidFill>
            </a:ln>
          </c:spPr>
          <c:invertIfNegative val="0"/>
          <c:dPt>
            <c:idx val="1"/>
            <c:invertIfNegative val="0"/>
            <c:bubble3D val="0"/>
            <c:spPr>
              <a:solidFill>
                <a:schemeClr val="accent5">
                  <a:lumMod val="60000"/>
                  <a:lumOff val="40000"/>
                </a:schemeClr>
              </a:solidFill>
              <a:ln>
                <a:solidFill>
                  <a:schemeClr val="tx1"/>
                </a:solidFill>
              </a:ln>
            </c:spPr>
            <c:extLst xmlns:c16r2="http://schemas.microsoft.com/office/drawing/2015/06/chart">
              <c:ext xmlns:c16="http://schemas.microsoft.com/office/drawing/2014/chart" uri="{C3380CC4-5D6E-409C-BE32-E72D297353CC}">
                <c16:uniqueId val="{00000001-2B35-4F19-8483-C403EC36F037}"/>
              </c:ext>
            </c:extLst>
          </c:dPt>
          <c:dLbls>
            <c:spPr>
              <a:noFill/>
              <a:ln>
                <a:noFill/>
              </a:ln>
              <a:effectLst/>
            </c:spPr>
            <c:txPr>
              <a:bodyPr/>
              <a:lstStyle/>
              <a:p>
                <a:pPr>
                  <a:defRPr sz="1246"/>
                </a:pPr>
                <a:endParaRPr lang="ja-JP"/>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類似都市平均</c:v>
                </c:pt>
                <c:pt idx="1">
                  <c:v>⑧大阪市</c:v>
                </c:pt>
                <c:pt idx="2">
                  <c:v>③北九州市</c:v>
                </c:pt>
                <c:pt idx="3">
                  <c:v>②さいたま市</c:v>
                </c:pt>
                <c:pt idx="4">
                  <c:v>①東京都</c:v>
                </c:pt>
              </c:strCache>
            </c:strRef>
          </c:cat>
          <c:val>
            <c:numRef>
              <c:f>Sheet1!$B$2:$B$6</c:f>
              <c:numCache>
                <c:formatCode>#,##0_);[Red]\(#,##0\)</c:formatCode>
                <c:ptCount val="5"/>
                <c:pt idx="0">
                  <c:v>295.334</c:v>
                </c:pt>
                <c:pt idx="1">
                  <c:v>282.45699999999999</c:v>
                </c:pt>
                <c:pt idx="2">
                  <c:v>329.226</c:v>
                </c:pt>
                <c:pt idx="3">
                  <c:v>350.36799999999999</c:v>
                </c:pt>
                <c:pt idx="4">
                  <c:v>430.79199999999997</c:v>
                </c:pt>
              </c:numCache>
            </c:numRef>
          </c:val>
          <c:extLst xmlns:c16r2="http://schemas.microsoft.com/office/drawing/2015/06/chart">
            <c:ext xmlns:c16="http://schemas.microsoft.com/office/drawing/2014/chart" uri="{C3380CC4-5D6E-409C-BE32-E72D297353CC}">
              <c16:uniqueId val="{00000002-2B35-4F19-8483-C403EC36F037}"/>
            </c:ext>
          </c:extLst>
        </c:ser>
        <c:dLbls>
          <c:showLegendKey val="0"/>
          <c:showVal val="0"/>
          <c:showCatName val="0"/>
          <c:showSerName val="0"/>
          <c:showPercent val="0"/>
          <c:showBubbleSize val="0"/>
        </c:dLbls>
        <c:gapWidth val="99"/>
        <c:axId val="591419840"/>
        <c:axId val="591420232"/>
      </c:barChart>
      <c:catAx>
        <c:axId val="591419840"/>
        <c:scaling>
          <c:orientation val="minMax"/>
        </c:scaling>
        <c:delete val="0"/>
        <c:axPos val="l"/>
        <c:numFmt formatCode="General" sourceLinked="1"/>
        <c:majorTickMark val="out"/>
        <c:minorTickMark val="none"/>
        <c:tickLblPos val="nextTo"/>
        <c:txPr>
          <a:bodyPr/>
          <a:lstStyle/>
          <a:p>
            <a:pPr>
              <a:defRPr sz="1050">
                <a:latin typeface="ＭＳ Ｐゴシック" panose="020B0600070205080204" pitchFamily="50" charset="-128"/>
                <a:ea typeface="ＭＳ Ｐゴシック" panose="020B0600070205080204" pitchFamily="50" charset="-128"/>
              </a:defRPr>
            </a:pPr>
            <a:endParaRPr lang="ja-JP"/>
          </a:p>
        </c:txPr>
        <c:crossAx val="591420232"/>
        <c:crosses val="autoZero"/>
        <c:auto val="1"/>
        <c:lblAlgn val="ctr"/>
        <c:lblOffset val="100"/>
        <c:noMultiLvlLbl val="0"/>
      </c:catAx>
      <c:valAx>
        <c:axId val="591420232"/>
        <c:scaling>
          <c:orientation val="minMax"/>
          <c:max val="500"/>
          <c:min val="0"/>
        </c:scaling>
        <c:delete val="0"/>
        <c:axPos val="b"/>
        <c:majorGridlines/>
        <c:numFmt formatCode="#,##0_);[Red]\(#,##0\)" sourceLinked="1"/>
        <c:majorTickMark val="out"/>
        <c:minorTickMark val="none"/>
        <c:tickLblPos val="nextTo"/>
        <c:txPr>
          <a:bodyPr/>
          <a:lstStyle/>
          <a:p>
            <a:pPr>
              <a:defRPr sz="1246"/>
            </a:pPr>
            <a:endParaRPr lang="ja-JP"/>
          </a:p>
        </c:txPr>
        <c:crossAx val="591419840"/>
        <c:crosses val="autoZero"/>
        <c:crossBetween val="between"/>
      </c:valAx>
      <c:spPr>
        <a:noFill/>
        <a:ln w="25366">
          <a:noFill/>
        </a:ln>
      </c:spPr>
    </c:plotArea>
    <c:plotVisOnly val="1"/>
    <c:dispBlanksAs val="gap"/>
    <c:showDLblsOverMax val="0"/>
  </c:chart>
  <c:txPr>
    <a:bodyPr/>
    <a:lstStyle/>
    <a:p>
      <a:pPr>
        <a:defRPr sz="1402"/>
      </a:pPr>
      <a:endParaRPr lang="ja-JP"/>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a:solidFill>
                  <a:schemeClr val="tx1"/>
                </a:solidFill>
              </a:defRPr>
            </a:pPr>
            <a:r>
              <a:rPr lang="ja-JP" altLang="en-US" sz="1400" b="0" dirty="0">
                <a:solidFill>
                  <a:schemeClr val="tx1"/>
                </a:solidFill>
              </a:rPr>
              <a:t>給水収益に対する</a:t>
            </a:r>
            <a:endParaRPr lang="en-US" altLang="ja-JP" sz="1400" b="0" dirty="0">
              <a:solidFill>
                <a:schemeClr val="tx1"/>
              </a:solidFill>
            </a:endParaRPr>
          </a:p>
          <a:p>
            <a:pPr>
              <a:defRPr sz="1400" b="0">
                <a:solidFill>
                  <a:schemeClr val="tx1"/>
                </a:solidFill>
              </a:defRPr>
            </a:pPr>
            <a:r>
              <a:rPr lang="ja-JP" altLang="en-US" sz="1400" b="0" dirty="0">
                <a:solidFill>
                  <a:schemeClr val="tx1"/>
                </a:solidFill>
              </a:rPr>
              <a:t>企業債残高の割合</a:t>
            </a:r>
            <a:endParaRPr lang="en-US" altLang="ja-JP" sz="1400" b="0" dirty="0">
              <a:solidFill>
                <a:schemeClr val="tx1"/>
              </a:solidFill>
            </a:endParaRPr>
          </a:p>
          <a:p>
            <a:pPr>
              <a:defRPr sz="1400" b="0">
                <a:solidFill>
                  <a:schemeClr val="tx1"/>
                </a:solidFill>
              </a:defRPr>
            </a:pPr>
            <a:r>
              <a:rPr lang="ja-JP" altLang="en-US" sz="1400" b="0" dirty="0" smtClean="0">
                <a:solidFill>
                  <a:schemeClr val="tx1"/>
                </a:solidFill>
              </a:rPr>
              <a:t>（</a:t>
            </a:r>
            <a:r>
              <a:rPr lang="en-US" altLang="ja-JP" sz="1400" b="0" dirty="0" smtClean="0">
                <a:solidFill>
                  <a:schemeClr val="tx1"/>
                </a:solidFill>
              </a:rPr>
              <a:t>2016</a:t>
            </a:r>
            <a:r>
              <a:rPr lang="ja-JP" altLang="en-US" sz="1400" b="0" dirty="0" smtClean="0">
                <a:solidFill>
                  <a:schemeClr val="tx1"/>
                </a:solidFill>
              </a:rPr>
              <a:t>年度</a:t>
            </a:r>
            <a:r>
              <a:rPr lang="ja-JP" altLang="en-US" sz="1400" b="0" dirty="0">
                <a:solidFill>
                  <a:schemeClr val="tx1"/>
                </a:solidFill>
              </a:rPr>
              <a:t>）</a:t>
            </a:r>
            <a:endParaRPr lang="en-US" altLang="ja-JP" sz="1400" b="0" dirty="0">
              <a:solidFill>
                <a:schemeClr val="tx1"/>
              </a:solidFill>
            </a:endParaRPr>
          </a:p>
        </c:rich>
      </c:tx>
      <c:layout/>
      <c:overlay val="0"/>
    </c:title>
    <c:autoTitleDeleted val="0"/>
    <c:plotArea>
      <c:layout>
        <c:manualLayout>
          <c:layoutTarget val="inner"/>
          <c:xMode val="edge"/>
          <c:yMode val="edge"/>
          <c:x val="0.35835884285975467"/>
          <c:y val="0.28290918896347633"/>
          <c:w val="0.5636003668996511"/>
          <c:h val="0.60571269081889778"/>
        </c:manualLayout>
      </c:layout>
      <c:barChart>
        <c:barDir val="bar"/>
        <c:grouping val="clustered"/>
        <c:varyColors val="0"/>
        <c:ser>
          <c:idx val="0"/>
          <c:order val="0"/>
          <c:tx>
            <c:strRef>
              <c:f>Sheet1!$B$1</c:f>
              <c:strCache>
                <c:ptCount val="1"/>
                <c:pt idx="0">
                  <c:v>企業債残高対給水収益</c:v>
                </c:pt>
              </c:strCache>
            </c:strRef>
          </c:tx>
          <c:spPr>
            <a:solidFill>
              <a:sysClr val="window" lastClr="FFFFFF"/>
            </a:solidFill>
            <a:ln>
              <a:solidFill>
                <a:sysClr val="windowText" lastClr="000000"/>
              </a:solidFill>
            </a:ln>
          </c:spPr>
          <c:invertIfNegative val="0"/>
          <c:dPt>
            <c:idx val="1"/>
            <c:invertIfNegative val="0"/>
            <c:bubble3D val="0"/>
            <c:spPr>
              <a:solidFill>
                <a:srgbClr val="4BACC6">
                  <a:lumMod val="60000"/>
                  <a:lumOff val="40000"/>
                </a:srgbClr>
              </a:solidFill>
              <a:ln>
                <a:solidFill>
                  <a:sysClr val="windowText" lastClr="000000"/>
                </a:solidFill>
              </a:ln>
            </c:spPr>
            <c:extLst xmlns:c16r2="http://schemas.microsoft.com/office/drawing/2015/06/chart">
              <c:ext xmlns:c16="http://schemas.microsoft.com/office/drawing/2014/chart" uri="{C3380CC4-5D6E-409C-BE32-E72D297353CC}">
                <c16:uniqueId val="{00000001-0379-49A4-A4B4-C9B40CB6DAC1}"/>
              </c:ext>
            </c:extLst>
          </c:dPt>
          <c:dLbls>
            <c:spPr>
              <a:noFill/>
              <a:ln>
                <a:noFill/>
              </a:ln>
              <a:effectLst/>
            </c:spPr>
            <c:txPr>
              <a:bodyPr/>
              <a:lstStyle/>
              <a:p>
                <a:pPr>
                  <a:defRPr sz="1247"/>
                </a:pPr>
                <a:endParaRPr lang="ja-JP"/>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類似都市平均</c:v>
                </c:pt>
                <c:pt idx="1">
                  <c:v>⑧大阪市</c:v>
                </c:pt>
                <c:pt idx="2">
                  <c:v>③さいたま市</c:v>
                </c:pt>
                <c:pt idx="3">
                  <c:v>②神戸市</c:v>
                </c:pt>
                <c:pt idx="4">
                  <c:v>①東京都</c:v>
                </c:pt>
              </c:strCache>
            </c:strRef>
          </c:cat>
          <c:val>
            <c:numRef>
              <c:f>Sheet1!$B$2:$B$6</c:f>
              <c:numCache>
                <c:formatCode>#,##0_);[Red]\(#,##0\)</c:formatCode>
                <c:ptCount val="5"/>
                <c:pt idx="0">
                  <c:v>278.7</c:v>
                </c:pt>
                <c:pt idx="1">
                  <c:v>276.60000000000002</c:v>
                </c:pt>
                <c:pt idx="2">
                  <c:v>201.3</c:v>
                </c:pt>
                <c:pt idx="3">
                  <c:v>103.8</c:v>
                </c:pt>
                <c:pt idx="4">
                  <c:v>77.7</c:v>
                </c:pt>
              </c:numCache>
            </c:numRef>
          </c:val>
          <c:extLst xmlns:c16r2="http://schemas.microsoft.com/office/drawing/2015/06/chart">
            <c:ext xmlns:c16="http://schemas.microsoft.com/office/drawing/2014/chart" uri="{C3380CC4-5D6E-409C-BE32-E72D297353CC}">
              <c16:uniqueId val="{00000002-0379-49A4-A4B4-C9B40CB6DAC1}"/>
            </c:ext>
          </c:extLst>
        </c:ser>
        <c:dLbls>
          <c:showLegendKey val="0"/>
          <c:showVal val="0"/>
          <c:showCatName val="0"/>
          <c:showSerName val="0"/>
          <c:showPercent val="0"/>
          <c:showBubbleSize val="0"/>
        </c:dLbls>
        <c:gapWidth val="71"/>
        <c:axId val="580673288"/>
        <c:axId val="580672896"/>
      </c:barChart>
      <c:catAx>
        <c:axId val="580673288"/>
        <c:scaling>
          <c:orientation val="minMax"/>
        </c:scaling>
        <c:delete val="0"/>
        <c:axPos val="l"/>
        <c:numFmt formatCode="General" sourceLinked="1"/>
        <c:majorTickMark val="out"/>
        <c:minorTickMark val="none"/>
        <c:tickLblPos val="nextTo"/>
        <c:txPr>
          <a:bodyPr/>
          <a:lstStyle/>
          <a:p>
            <a:pPr>
              <a:defRPr sz="1000"/>
            </a:pPr>
            <a:endParaRPr lang="ja-JP"/>
          </a:p>
        </c:txPr>
        <c:crossAx val="580672896"/>
        <c:crosses val="autoZero"/>
        <c:auto val="1"/>
        <c:lblAlgn val="ctr"/>
        <c:lblOffset val="100"/>
        <c:noMultiLvlLbl val="0"/>
      </c:catAx>
      <c:valAx>
        <c:axId val="580672896"/>
        <c:scaling>
          <c:orientation val="minMax"/>
          <c:max val="400"/>
          <c:min val="0"/>
        </c:scaling>
        <c:delete val="0"/>
        <c:axPos val="b"/>
        <c:majorGridlines/>
        <c:title>
          <c:tx>
            <c:rich>
              <a:bodyPr/>
              <a:lstStyle/>
              <a:p>
                <a:pPr>
                  <a:defRPr sz="1000" b="0"/>
                </a:pPr>
                <a:r>
                  <a:rPr lang="ja-JP" altLang="en-US" sz="1000" b="0" dirty="0"/>
                  <a:t>（％）</a:t>
                </a:r>
              </a:p>
            </c:rich>
          </c:tx>
          <c:layout>
            <c:manualLayout>
              <c:xMode val="edge"/>
              <c:yMode val="edge"/>
              <c:x val="0.85990143238463057"/>
              <c:y val="0.94416823416639362"/>
            </c:manualLayout>
          </c:layout>
          <c:overlay val="0"/>
        </c:title>
        <c:numFmt formatCode="#,##0_);[Red]\(#,##0\)" sourceLinked="1"/>
        <c:majorTickMark val="out"/>
        <c:minorTickMark val="none"/>
        <c:tickLblPos val="nextTo"/>
        <c:txPr>
          <a:bodyPr/>
          <a:lstStyle/>
          <a:p>
            <a:pPr>
              <a:defRPr sz="1000"/>
            </a:pPr>
            <a:endParaRPr lang="ja-JP"/>
          </a:p>
        </c:txPr>
        <c:crossAx val="580673288"/>
        <c:crosses val="autoZero"/>
        <c:crossBetween val="between"/>
      </c:valAx>
      <c:spPr>
        <a:noFill/>
        <a:ln w="25385">
          <a:noFill/>
        </a:ln>
      </c:spPr>
    </c:plotArea>
    <c:plotVisOnly val="1"/>
    <c:dispBlanksAs val="gap"/>
    <c:showDLblsOverMax val="0"/>
  </c:chart>
  <c:spPr>
    <a:noFill/>
  </c:spPr>
  <c:txPr>
    <a:bodyPr/>
    <a:lstStyle/>
    <a:p>
      <a:pPr>
        <a:defRPr sz="1403"/>
      </a:pPr>
      <a:endParaRPr lang="ja-JP"/>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4C3980-B701-4922-854B-22DFF9385130}" type="doc">
      <dgm:prSet loTypeId="urn:microsoft.com/office/officeart/2005/8/layout/chevron1" loCatId="process" qsTypeId="urn:microsoft.com/office/officeart/2005/8/quickstyle/simple1" qsCatId="simple" csTypeId="urn:microsoft.com/office/officeart/2005/8/colors/accent0_1" csCatId="mainScheme" phldr="1"/>
      <dgm:spPr/>
    </dgm:pt>
    <dgm:pt modelId="{105527C2-95BE-4BC5-BD59-466F9916565A}">
      <dgm:prSet phldrT="[テキスト]" custT="1"/>
      <dgm:spPr>
        <a:ln w="12700"/>
      </dgm:spPr>
      <dgm:t>
        <a:bodyPr/>
        <a:lstStyle/>
        <a:p>
          <a:pPr algn="ctr"/>
          <a:r>
            <a:rPr kumimoji="1" lang="en-US" altLang="ja-JP" sz="1200" dirty="0"/>
            <a:t>2004</a:t>
          </a:r>
          <a:r>
            <a:rPr kumimoji="1" lang="ja-JP" altLang="en-US" sz="1200" dirty="0"/>
            <a:t>年度～</a:t>
          </a:r>
          <a:r>
            <a:rPr kumimoji="1" lang="en-US" altLang="ja-JP" sz="1200" dirty="0"/>
            <a:t>2014</a:t>
          </a:r>
          <a:r>
            <a:rPr kumimoji="1" lang="ja-JP" altLang="en-US" sz="1200" dirty="0"/>
            <a:t>年度　保育所民間委託</a:t>
          </a:r>
        </a:p>
      </dgm:t>
    </dgm:pt>
    <dgm:pt modelId="{682A02EE-A8F1-4FA2-9EF0-D8D1D3C2D10A}" type="parTrans" cxnId="{7F657A7B-7F93-4C13-AB05-D9B322CE4FF1}">
      <dgm:prSet/>
      <dgm:spPr/>
      <dgm:t>
        <a:bodyPr/>
        <a:lstStyle/>
        <a:p>
          <a:pPr algn="ctr"/>
          <a:endParaRPr kumimoji="1" lang="ja-JP" altLang="en-US" sz="1200">
            <a:solidFill>
              <a:sysClr val="windowText" lastClr="000000"/>
            </a:solidFill>
          </a:endParaRPr>
        </a:p>
      </dgm:t>
    </dgm:pt>
    <dgm:pt modelId="{242271C7-1003-4F43-B6E8-86BB750137A9}" type="sibTrans" cxnId="{7F657A7B-7F93-4C13-AB05-D9B322CE4FF1}">
      <dgm:prSet/>
      <dgm:spPr/>
      <dgm:t>
        <a:bodyPr/>
        <a:lstStyle/>
        <a:p>
          <a:pPr algn="ctr"/>
          <a:endParaRPr kumimoji="1" lang="ja-JP" altLang="en-US" sz="1200">
            <a:solidFill>
              <a:sysClr val="windowText" lastClr="000000"/>
            </a:solidFill>
          </a:endParaRPr>
        </a:p>
      </dgm:t>
    </dgm:pt>
    <dgm:pt modelId="{E61B598F-A204-42F4-97D9-9B151F0574B8}" type="pres">
      <dgm:prSet presAssocID="{774C3980-B701-4922-854B-22DFF9385130}" presName="Name0" presStyleCnt="0">
        <dgm:presLayoutVars>
          <dgm:dir/>
          <dgm:animLvl val="lvl"/>
          <dgm:resizeHandles val="exact"/>
        </dgm:presLayoutVars>
      </dgm:prSet>
      <dgm:spPr/>
    </dgm:pt>
    <dgm:pt modelId="{A7A0C48A-03BF-4530-AC60-CCA0F7A7091E}" type="pres">
      <dgm:prSet presAssocID="{105527C2-95BE-4BC5-BD59-466F9916565A}" presName="parTxOnly" presStyleLbl="node1" presStyleIdx="0" presStyleCnt="1" custScaleX="100098" custLinFactY="100000" custLinFactNeighborX="-11273" custLinFactNeighborY="170501">
        <dgm:presLayoutVars>
          <dgm:chMax val="0"/>
          <dgm:chPref val="0"/>
          <dgm:bulletEnabled val="1"/>
        </dgm:presLayoutVars>
      </dgm:prSet>
      <dgm:spPr/>
      <dgm:t>
        <a:bodyPr/>
        <a:lstStyle/>
        <a:p>
          <a:endParaRPr kumimoji="1" lang="ja-JP" altLang="en-US"/>
        </a:p>
      </dgm:t>
    </dgm:pt>
  </dgm:ptLst>
  <dgm:cxnLst>
    <dgm:cxn modelId="{7D260AEB-39FC-4AA9-A344-E644E5877D45}" type="presOf" srcId="{105527C2-95BE-4BC5-BD59-466F9916565A}" destId="{A7A0C48A-03BF-4530-AC60-CCA0F7A7091E}" srcOrd="0" destOrd="0" presId="urn:microsoft.com/office/officeart/2005/8/layout/chevron1"/>
    <dgm:cxn modelId="{7F657A7B-7F93-4C13-AB05-D9B322CE4FF1}" srcId="{774C3980-B701-4922-854B-22DFF9385130}" destId="{105527C2-95BE-4BC5-BD59-466F9916565A}" srcOrd="0" destOrd="0" parTransId="{682A02EE-A8F1-4FA2-9EF0-D8D1D3C2D10A}" sibTransId="{242271C7-1003-4F43-B6E8-86BB750137A9}"/>
    <dgm:cxn modelId="{CB5B45D3-C7A5-443A-B5D4-DEB6C775287F}" type="presOf" srcId="{774C3980-B701-4922-854B-22DFF9385130}" destId="{E61B598F-A204-42F4-97D9-9B151F0574B8}" srcOrd="0" destOrd="0" presId="urn:microsoft.com/office/officeart/2005/8/layout/chevron1"/>
    <dgm:cxn modelId="{4AE7170F-A4D3-44D7-AA9D-78DAD05E9D8D}" type="presParOf" srcId="{E61B598F-A204-42F4-97D9-9B151F0574B8}" destId="{A7A0C48A-03BF-4530-AC60-CCA0F7A7091E}" srcOrd="0"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4C3980-B701-4922-854B-22DFF9385130}" type="doc">
      <dgm:prSet loTypeId="urn:microsoft.com/office/officeart/2005/8/layout/chevron1" loCatId="process" qsTypeId="urn:microsoft.com/office/officeart/2005/8/quickstyle/simple1" qsCatId="simple" csTypeId="urn:microsoft.com/office/officeart/2005/8/colors/accent0_1" csCatId="mainScheme" phldr="1"/>
      <dgm:spPr/>
    </dgm:pt>
    <dgm:pt modelId="{105527C2-95BE-4BC5-BD59-466F9916565A}">
      <dgm:prSet phldrT="[テキスト]" custT="1"/>
      <dgm:spPr>
        <a:ln w="12700"/>
      </dgm:spPr>
      <dgm:t>
        <a:bodyPr/>
        <a:lstStyle/>
        <a:p>
          <a:pPr algn="ctr"/>
          <a:r>
            <a:rPr kumimoji="1" lang="en-US" altLang="ja-JP" sz="1200" dirty="0"/>
            <a:t>2015</a:t>
          </a:r>
          <a:r>
            <a:rPr kumimoji="1" lang="ja-JP" altLang="en-US" sz="1200" dirty="0"/>
            <a:t>年度～　保育所民間移管</a:t>
          </a:r>
        </a:p>
      </dgm:t>
    </dgm:pt>
    <dgm:pt modelId="{682A02EE-A8F1-4FA2-9EF0-D8D1D3C2D10A}" type="parTrans" cxnId="{7F657A7B-7F93-4C13-AB05-D9B322CE4FF1}">
      <dgm:prSet/>
      <dgm:spPr/>
      <dgm:t>
        <a:bodyPr/>
        <a:lstStyle/>
        <a:p>
          <a:pPr algn="ctr"/>
          <a:endParaRPr kumimoji="1" lang="ja-JP" altLang="en-US" sz="1200"/>
        </a:p>
      </dgm:t>
    </dgm:pt>
    <dgm:pt modelId="{242271C7-1003-4F43-B6E8-86BB750137A9}" type="sibTrans" cxnId="{7F657A7B-7F93-4C13-AB05-D9B322CE4FF1}">
      <dgm:prSet/>
      <dgm:spPr/>
      <dgm:t>
        <a:bodyPr/>
        <a:lstStyle/>
        <a:p>
          <a:pPr algn="ctr"/>
          <a:endParaRPr kumimoji="1" lang="ja-JP" altLang="en-US" sz="1200"/>
        </a:p>
      </dgm:t>
    </dgm:pt>
    <dgm:pt modelId="{E61B598F-A204-42F4-97D9-9B151F0574B8}" type="pres">
      <dgm:prSet presAssocID="{774C3980-B701-4922-854B-22DFF9385130}" presName="Name0" presStyleCnt="0">
        <dgm:presLayoutVars>
          <dgm:dir/>
          <dgm:animLvl val="lvl"/>
          <dgm:resizeHandles val="exact"/>
        </dgm:presLayoutVars>
      </dgm:prSet>
      <dgm:spPr/>
    </dgm:pt>
    <dgm:pt modelId="{A7A0C48A-03BF-4530-AC60-CCA0F7A7091E}" type="pres">
      <dgm:prSet presAssocID="{105527C2-95BE-4BC5-BD59-466F9916565A}" presName="parTxOnly" presStyleLbl="node1" presStyleIdx="0" presStyleCnt="1" custScaleX="100098">
        <dgm:presLayoutVars>
          <dgm:chMax val="0"/>
          <dgm:chPref val="0"/>
          <dgm:bulletEnabled val="1"/>
        </dgm:presLayoutVars>
      </dgm:prSet>
      <dgm:spPr/>
      <dgm:t>
        <a:bodyPr/>
        <a:lstStyle/>
        <a:p>
          <a:endParaRPr kumimoji="1" lang="ja-JP" altLang="en-US"/>
        </a:p>
      </dgm:t>
    </dgm:pt>
  </dgm:ptLst>
  <dgm:cxnLst>
    <dgm:cxn modelId="{33B09D45-4888-487D-8E3E-7FDF04387556}" type="presOf" srcId="{774C3980-B701-4922-854B-22DFF9385130}" destId="{E61B598F-A204-42F4-97D9-9B151F0574B8}" srcOrd="0" destOrd="0" presId="urn:microsoft.com/office/officeart/2005/8/layout/chevron1"/>
    <dgm:cxn modelId="{7F657A7B-7F93-4C13-AB05-D9B322CE4FF1}" srcId="{774C3980-B701-4922-854B-22DFF9385130}" destId="{105527C2-95BE-4BC5-BD59-466F9916565A}" srcOrd="0" destOrd="0" parTransId="{682A02EE-A8F1-4FA2-9EF0-D8D1D3C2D10A}" sibTransId="{242271C7-1003-4F43-B6E8-86BB750137A9}"/>
    <dgm:cxn modelId="{26138FCD-C713-46AC-AC64-7E493FBFC963}" type="presOf" srcId="{105527C2-95BE-4BC5-BD59-466F9916565A}" destId="{A7A0C48A-03BF-4530-AC60-CCA0F7A7091E}" srcOrd="0" destOrd="0" presId="urn:microsoft.com/office/officeart/2005/8/layout/chevron1"/>
    <dgm:cxn modelId="{2B2CFB8E-3C00-4829-A8BD-5EE6E531710E}" type="presParOf" srcId="{E61B598F-A204-42F4-97D9-9B151F0574B8}" destId="{A7A0C48A-03BF-4530-AC60-CCA0F7A7091E}" srcOrd="0" destOrd="0" presId="urn:microsoft.com/office/officeart/2005/8/layout/chevron1"/>
  </dgm:cxnLst>
  <dgm:bg>
    <a:noFill/>
  </dgm:bg>
  <dgm:whole>
    <a:ln w="12700" cap="flat" cmpd="sng" algn="ctr">
      <a:noFill/>
      <a:prstDash val="solid"/>
      <a:round/>
      <a:headEnd type="none" w="med" len="med"/>
      <a:tailEnd type="none" w="med" len="med"/>
    </a:ln>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679A78-FA2E-D542-894B-7183E5A62500}"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kumimoji="1" lang="ja-JP" altLang="en-US"/>
        </a:p>
      </dgm:t>
    </dgm:pt>
    <dgm:pt modelId="{11A918C8-FA27-E643-BE7A-CC645E794637}">
      <dgm:prSet phldrT="[テキスト]"/>
      <dgm:spPr>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gradFill>
        <a:scene3d>
          <a:camera prst="orthographicFront"/>
          <a:lightRig rig="threePt" dir="t"/>
        </a:scene3d>
        <a:sp3d>
          <a:bevelT/>
        </a:sp3d>
      </dgm:spPr>
      <dgm:t>
        <a:bodyPr/>
        <a:lstStyle/>
        <a:p>
          <a:r>
            <a:rPr kumimoji="1" lang="ja-JP" altLang="en-US" dirty="0"/>
            <a:t>必要な要件</a:t>
          </a:r>
        </a:p>
      </dgm:t>
    </dgm:pt>
    <dgm:pt modelId="{B15E9872-969B-F64F-B897-B40FC73DF4C7}" type="parTrans" cxnId="{49CC6BCC-864A-744A-9168-A3B77B4AB058}">
      <dgm:prSet/>
      <dgm:spPr/>
      <dgm:t>
        <a:bodyPr/>
        <a:lstStyle/>
        <a:p>
          <a:endParaRPr kumimoji="1" lang="ja-JP" altLang="en-US"/>
        </a:p>
      </dgm:t>
    </dgm:pt>
    <dgm:pt modelId="{4DD255B1-FE07-3847-8514-8B304FA42AA5}" type="sibTrans" cxnId="{49CC6BCC-864A-744A-9168-A3B77B4AB058}">
      <dgm:prSet/>
      <dgm:spPr/>
      <dgm:t>
        <a:bodyPr/>
        <a:lstStyle/>
        <a:p>
          <a:endParaRPr kumimoji="1" lang="ja-JP" altLang="en-US"/>
        </a:p>
      </dgm:t>
    </dgm:pt>
    <dgm:pt modelId="{8463EE5C-B8BA-F940-9A0C-307EBEEB2D57}">
      <dgm:prSet phldrT="[テキスト]"/>
      <dgm:spPr>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gradFill>
        <a:ln w="12700">
          <a:solidFill>
            <a:srgbClr val="4A7EBB"/>
          </a:solidFill>
        </a:ln>
      </dgm:spPr>
      <dgm:t>
        <a:bodyPr/>
        <a:lstStyle/>
        <a:p>
          <a:r>
            <a:rPr kumimoji="1" lang="ja-JP" altLang="en-US" dirty="0"/>
            <a:t>継続性</a:t>
          </a:r>
        </a:p>
      </dgm:t>
    </dgm:pt>
    <dgm:pt modelId="{F9DAB03E-E95C-7942-86A8-EF44A7477AD8}" type="parTrans" cxnId="{2FB3D65D-2AD5-8246-9CD1-84D81D9D0119}">
      <dgm:prSet/>
      <dgm:spPr/>
      <dgm:t>
        <a:bodyPr/>
        <a:lstStyle/>
        <a:p>
          <a:endParaRPr kumimoji="1" lang="ja-JP" altLang="en-US"/>
        </a:p>
      </dgm:t>
    </dgm:pt>
    <dgm:pt modelId="{BC7E39A8-1E87-B340-99A8-422713B64356}" type="sibTrans" cxnId="{2FB3D65D-2AD5-8246-9CD1-84D81D9D0119}">
      <dgm:prSet/>
      <dgm:spPr/>
      <dgm:t>
        <a:bodyPr/>
        <a:lstStyle/>
        <a:p>
          <a:endParaRPr kumimoji="1" lang="ja-JP" altLang="en-US"/>
        </a:p>
      </dgm:t>
    </dgm:pt>
    <dgm:pt modelId="{1B4A3887-DDC3-BF46-A2EE-C7E366BA0EEA}">
      <dgm:prSet phldrT="[テキスト]"/>
      <dgm:spPr>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gradFill>
        <a:ln w="12700">
          <a:solidFill>
            <a:srgbClr val="4A7EBB"/>
          </a:solidFill>
        </a:ln>
      </dgm:spPr>
      <dgm:t>
        <a:bodyPr/>
        <a:lstStyle/>
        <a:p>
          <a:r>
            <a:rPr kumimoji="1" lang="ja-JP" altLang="en-US" dirty="0"/>
            <a:t>自主性</a:t>
          </a:r>
        </a:p>
      </dgm:t>
    </dgm:pt>
    <dgm:pt modelId="{2AC971B3-ED23-C240-87F4-172A3DE9A3A3}" type="parTrans" cxnId="{421D0229-E0F6-7446-BDF6-6E7CB833CEA2}">
      <dgm:prSet/>
      <dgm:spPr/>
      <dgm:t>
        <a:bodyPr/>
        <a:lstStyle/>
        <a:p>
          <a:endParaRPr kumimoji="1" lang="ja-JP" altLang="en-US"/>
        </a:p>
      </dgm:t>
    </dgm:pt>
    <dgm:pt modelId="{8666A7BA-9254-764C-A887-7C5B11226B42}" type="sibTrans" cxnId="{421D0229-E0F6-7446-BDF6-6E7CB833CEA2}">
      <dgm:prSet/>
      <dgm:spPr/>
      <dgm:t>
        <a:bodyPr/>
        <a:lstStyle/>
        <a:p>
          <a:endParaRPr kumimoji="1" lang="ja-JP" altLang="en-US"/>
        </a:p>
      </dgm:t>
    </dgm:pt>
    <dgm:pt modelId="{B5790563-2FED-1343-B4C9-20583027E906}">
      <dgm:prSet phldrT="[テキスト]"/>
      <dgm:spPr>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gradFill>
        <a:ln w="12700">
          <a:solidFill>
            <a:srgbClr val="4A7EBB"/>
          </a:solidFill>
        </a:ln>
      </dgm:spPr>
      <dgm:t>
        <a:bodyPr/>
        <a:lstStyle/>
        <a:p>
          <a:r>
            <a:rPr kumimoji="1" lang="ja-JP" altLang="en-US" dirty="0"/>
            <a:t>柔軟性</a:t>
          </a:r>
        </a:p>
      </dgm:t>
    </dgm:pt>
    <dgm:pt modelId="{932BBCC7-29E6-354B-9580-CBB4C02680AD}" type="parTrans" cxnId="{4347C58B-BA9F-9A47-8E0B-E950E95E149A}">
      <dgm:prSet/>
      <dgm:spPr/>
      <dgm:t>
        <a:bodyPr/>
        <a:lstStyle/>
        <a:p>
          <a:endParaRPr kumimoji="1" lang="ja-JP" altLang="en-US"/>
        </a:p>
      </dgm:t>
    </dgm:pt>
    <dgm:pt modelId="{337BF7D2-6D34-734A-AA95-3C8863C751BA}" type="sibTrans" cxnId="{4347C58B-BA9F-9A47-8E0B-E950E95E149A}">
      <dgm:prSet/>
      <dgm:spPr/>
      <dgm:t>
        <a:bodyPr/>
        <a:lstStyle/>
        <a:p>
          <a:endParaRPr kumimoji="1" lang="ja-JP" altLang="en-US"/>
        </a:p>
      </dgm:t>
    </dgm:pt>
    <dgm:pt modelId="{1A67FE7A-5DD3-A74E-80E3-9056A8440336}">
      <dgm:prSet phldrT="[テキスト]"/>
      <dgm:spPr>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gradFill>
        <a:ln w="12700">
          <a:solidFill>
            <a:srgbClr val="4A7EBB"/>
          </a:solidFill>
        </a:ln>
      </dgm:spPr>
      <dgm:t>
        <a:bodyPr/>
        <a:lstStyle/>
        <a:p>
          <a:r>
            <a:rPr kumimoji="1" lang="ja-JP" altLang="en-US" dirty="0"/>
            <a:t>機動性</a:t>
          </a:r>
        </a:p>
      </dgm:t>
    </dgm:pt>
    <dgm:pt modelId="{C580E46A-71C2-0F4B-BA86-DBD3EED9185D}" type="parTrans" cxnId="{3A0CEBAE-3E71-FA46-9D0D-BA5D12908223}">
      <dgm:prSet/>
      <dgm:spPr/>
      <dgm:t>
        <a:bodyPr/>
        <a:lstStyle/>
        <a:p>
          <a:endParaRPr kumimoji="1" lang="ja-JP" altLang="en-US"/>
        </a:p>
      </dgm:t>
    </dgm:pt>
    <dgm:pt modelId="{BCD73719-6921-964F-88A9-7A6DFED5A91C}" type="sibTrans" cxnId="{3A0CEBAE-3E71-FA46-9D0D-BA5D12908223}">
      <dgm:prSet/>
      <dgm:spPr/>
      <dgm:t>
        <a:bodyPr/>
        <a:lstStyle/>
        <a:p>
          <a:endParaRPr kumimoji="1" lang="ja-JP" altLang="en-US"/>
        </a:p>
      </dgm:t>
    </dgm:pt>
    <dgm:pt modelId="{9149B59F-73E5-5446-BB3E-D7FBB9DC2769}" type="pres">
      <dgm:prSet presAssocID="{D6679A78-FA2E-D542-894B-7183E5A62500}" presName="Name0" presStyleCnt="0">
        <dgm:presLayoutVars>
          <dgm:chMax val="1"/>
          <dgm:dir/>
          <dgm:animLvl val="ctr"/>
          <dgm:resizeHandles val="exact"/>
        </dgm:presLayoutVars>
      </dgm:prSet>
      <dgm:spPr/>
      <dgm:t>
        <a:bodyPr/>
        <a:lstStyle/>
        <a:p>
          <a:endParaRPr kumimoji="1" lang="ja-JP" altLang="en-US"/>
        </a:p>
      </dgm:t>
    </dgm:pt>
    <dgm:pt modelId="{909466A3-1CA3-5448-BEEF-C17871C8FE07}" type="pres">
      <dgm:prSet presAssocID="{11A918C8-FA27-E643-BE7A-CC645E794637}" presName="centerShape" presStyleLbl="node0" presStyleIdx="0" presStyleCnt="1" custLinFactNeighborX="-12" custLinFactNeighborY="-701"/>
      <dgm:spPr/>
      <dgm:t>
        <a:bodyPr/>
        <a:lstStyle/>
        <a:p>
          <a:endParaRPr kumimoji="1" lang="ja-JP" altLang="en-US"/>
        </a:p>
      </dgm:t>
    </dgm:pt>
    <dgm:pt modelId="{E135FD65-6344-B04E-9A7A-06D4E67599B0}" type="pres">
      <dgm:prSet presAssocID="{8463EE5C-B8BA-F940-9A0C-307EBEEB2D57}" presName="node" presStyleLbl="node1" presStyleIdx="0" presStyleCnt="4">
        <dgm:presLayoutVars>
          <dgm:bulletEnabled val="1"/>
        </dgm:presLayoutVars>
      </dgm:prSet>
      <dgm:spPr/>
      <dgm:t>
        <a:bodyPr/>
        <a:lstStyle/>
        <a:p>
          <a:endParaRPr kumimoji="1" lang="ja-JP" altLang="en-US"/>
        </a:p>
      </dgm:t>
    </dgm:pt>
    <dgm:pt modelId="{11FAD4A1-A4A5-2545-AF95-30C7EA362003}" type="pres">
      <dgm:prSet presAssocID="{8463EE5C-B8BA-F940-9A0C-307EBEEB2D57}" presName="dummy" presStyleCnt="0"/>
      <dgm:spPr/>
    </dgm:pt>
    <dgm:pt modelId="{25C9FF45-2552-624A-9705-BE7D4A93E1B7}" type="pres">
      <dgm:prSet presAssocID="{BC7E39A8-1E87-B340-99A8-422713B64356}" presName="sibTrans" presStyleLbl="sibTrans2D1" presStyleIdx="0" presStyleCnt="4"/>
      <dgm:spPr/>
      <dgm:t>
        <a:bodyPr/>
        <a:lstStyle/>
        <a:p>
          <a:endParaRPr kumimoji="1" lang="ja-JP" altLang="en-US"/>
        </a:p>
      </dgm:t>
    </dgm:pt>
    <dgm:pt modelId="{492A708A-B5C8-844A-9B45-1FE9DDC5764A}" type="pres">
      <dgm:prSet presAssocID="{1B4A3887-DDC3-BF46-A2EE-C7E366BA0EEA}" presName="node" presStyleLbl="node1" presStyleIdx="1" presStyleCnt="4">
        <dgm:presLayoutVars>
          <dgm:bulletEnabled val="1"/>
        </dgm:presLayoutVars>
      </dgm:prSet>
      <dgm:spPr/>
      <dgm:t>
        <a:bodyPr/>
        <a:lstStyle/>
        <a:p>
          <a:endParaRPr kumimoji="1" lang="ja-JP" altLang="en-US"/>
        </a:p>
      </dgm:t>
    </dgm:pt>
    <dgm:pt modelId="{3FEA81EE-C6C7-7749-B9A4-15E553FB2B11}" type="pres">
      <dgm:prSet presAssocID="{1B4A3887-DDC3-BF46-A2EE-C7E366BA0EEA}" presName="dummy" presStyleCnt="0"/>
      <dgm:spPr/>
    </dgm:pt>
    <dgm:pt modelId="{87FE72CC-0FC2-DA46-BF6F-C64136B2E520}" type="pres">
      <dgm:prSet presAssocID="{8666A7BA-9254-764C-A887-7C5B11226B42}" presName="sibTrans" presStyleLbl="sibTrans2D1" presStyleIdx="1" presStyleCnt="4"/>
      <dgm:spPr/>
      <dgm:t>
        <a:bodyPr/>
        <a:lstStyle/>
        <a:p>
          <a:endParaRPr kumimoji="1" lang="ja-JP" altLang="en-US"/>
        </a:p>
      </dgm:t>
    </dgm:pt>
    <dgm:pt modelId="{EFE0A49B-7D92-054B-97EA-8C2D9F91C3FE}" type="pres">
      <dgm:prSet presAssocID="{B5790563-2FED-1343-B4C9-20583027E906}" presName="node" presStyleLbl="node1" presStyleIdx="2" presStyleCnt="4">
        <dgm:presLayoutVars>
          <dgm:bulletEnabled val="1"/>
        </dgm:presLayoutVars>
      </dgm:prSet>
      <dgm:spPr/>
      <dgm:t>
        <a:bodyPr/>
        <a:lstStyle/>
        <a:p>
          <a:endParaRPr kumimoji="1" lang="ja-JP" altLang="en-US"/>
        </a:p>
      </dgm:t>
    </dgm:pt>
    <dgm:pt modelId="{DA4A1010-D58B-BB42-9D4C-0C7DCA85D3AD}" type="pres">
      <dgm:prSet presAssocID="{B5790563-2FED-1343-B4C9-20583027E906}" presName="dummy" presStyleCnt="0"/>
      <dgm:spPr/>
    </dgm:pt>
    <dgm:pt modelId="{A1680C9A-9C1C-1E44-B4C5-0F7BADAA3C0B}" type="pres">
      <dgm:prSet presAssocID="{337BF7D2-6D34-734A-AA95-3C8863C751BA}" presName="sibTrans" presStyleLbl="sibTrans2D1" presStyleIdx="2" presStyleCnt="4"/>
      <dgm:spPr/>
      <dgm:t>
        <a:bodyPr/>
        <a:lstStyle/>
        <a:p>
          <a:endParaRPr kumimoji="1" lang="ja-JP" altLang="en-US"/>
        </a:p>
      </dgm:t>
    </dgm:pt>
    <dgm:pt modelId="{133B5CC7-D289-B144-A11A-CACF221AB57C}" type="pres">
      <dgm:prSet presAssocID="{1A67FE7A-5DD3-A74E-80E3-9056A8440336}" presName="node" presStyleLbl="node1" presStyleIdx="3" presStyleCnt="4">
        <dgm:presLayoutVars>
          <dgm:bulletEnabled val="1"/>
        </dgm:presLayoutVars>
      </dgm:prSet>
      <dgm:spPr/>
      <dgm:t>
        <a:bodyPr/>
        <a:lstStyle/>
        <a:p>
          <a:endParaRPr kumimoji="1" lang="ja-JP" altLang="en-US"/>
        </a:p>
      </dgm:t>
    </dgm:pt>
    <dgm:pt modelId="{70229D9F-D409-5044-AA66-16F3A45F2B31}" type="pres">
      <dgm:prSet presAssocID="{1A67FE7A-5DD3-A74E-80E3-9056A8440336}" presName="dummy" presStyleCnt="0"/>
      <dgm:spPr/>
    </dgm:pt>
    <dgm:pt modelId="{7D34B7B7-E52C-A547-9BB7-3013C6FAD108}" type="pres">
      <dgm:prSet presAssocID="{BCD73719-6921-964F-88A9-7A6DFED5A91C}" presName="sibTrans" presStyleLbl="sibTrans2D1" presStyleIdx="3" presStyleCnt="4"/>
      <dgm:spPr/>
      <dgm:t>
        <a:bodyPr/>
        <a:lstStyle/>
        <a:p>
          <a:endParaRPr kumimoji="1" lang="ja-JP" altLang="en-US"/>
        </a:p>
      </dgm:t>
    </dgm:pt>
  </dgm:ptLst>
  <dgm:cxnLst>
    <dgm:cxn modelId="{BB0969A6-1850-4F12-9439-7947D96F4D46}" type="presOf" srcId="{11A918C8-FA27-E643-BE7A-CC645E794637}" destId="{909466A3-1CA3-5448-BEEF-C17871C8FE07}" srcOrd="0" destOrd="0" presId="urn:microsoft.com/office/officeart/2005/8/layout/radial6"/>
    <dgm:cxn modelId="{018CCDCC-0EAB-4C7E-A50E-4095BA0AC943}" type="presOf" srcId="{8666A7BA-9254-764C-A887-7C5B11226B42}" destId="{87FE72CC-0FC2-DA46-BF6F-C64136B2E520}" srcOrd="0" destOrd="0" presId="urn:microsoft.com/office/officeart/2005/8/layout/radial6"/>
    <dgm:cxn modelId="{C3670659-92B8-4A58-97F6-26FA32174E85}" type="presOf" srcId="{BCD73719-6921-964F-88A9-7A6DFED5A91C}" destId="{7D34B7B7-E52C-A547-9BB7-3013C6FAD108}" srcOrd="0" destOrd="0" presId="urn:microsoft.com/office/officeart/2005/8/layout/radial6"/>
    <dgm:cxn modelId="{2FB3D65D-2AD5-8246-9CD1-84D81D9D0119}" srcId="{11A918C8-FA27-E643-BE7A-CC645E794637}" destId="{8463EE5C-B8BA-F940-9A0C-307EBEEB2D57}" srcOrd="0" destOrd="0" parTransId="{F9DAB03E-E95C-7942-86A8-EF44A7477AD8}" sibTransId="{BC7E39A8-1E87-B340-99A8-422713B64356}"/>
    <dgm:cxn modelId="{49CC6BCC-864A-744A-9168-A3B77B4AB058}" srcId="{D6679A78-FA2E-D542-894B-7183E5A62500}" destId="{11A918C8-FA27-E643-BE7A-CC645E794637}" srcOrd="0" destOrd="0" parTransId="{B15E9872-969B-F64F-B897-B40FC73DF4C7}" sibTransId="{4DD255B1-FE07-3847-8514-8B304FA42AA5}"/>
    <dgm:cxn modelId="{8089CA9E-91B8-433D-B662-D4BC69FD0F36}" type="presOf" srcId="{D6679A78-FA2E-D542-894B-7183E5A62500}" destId="{9149B59F-73E5-5446-BB3E-D7FBB9DC2769}" srcOrd="0" destOrd="0" presId="urn:microsoft.com/office/officeart/2005/8/layout/radial6"/>
    <dgm:cxn modelId="{4347C58B-BA9F-9A47-8E0B-E950E95E149A}" srcId="{11A918C8-FA27-E643-BE7A-CC645E794637}" destId="{B5790563-2FED-1343-B4C9-20583027E906}" srcOrd="2" destOrd="0" parTransId="{932BBCC7-29E6-354B-9580-CBB4C02680AD}" sibTransId="{337BF7D2-6D34-734A-AA95-3C8863C751BA}"/>
    <dgm:cxn modelId="{421D0229-E0F6-7446-BDF6-6E7CB833CEA2}" srcId="{11A918C8-FA27-E643-BE7A-CC645E794637}" destId="{1B4A3887-DDC3-BF46-A2EE-C7E366BA0EEA}" srcOrd="1" destOrd="0" parTransId="{2AC971B3-ED23-C240-87F4-172A3DE9A3A3}" sibTransId="{8666A7BA-9254-764C-A887-7C5B11226B42}"/>
    <dgm:cxn modelId="{19067172-F5FB-4837-806F-61BDB147CE8D}" type="presOf" srcId="{8463EE5C-B8BA-F940-9A0C-307EBEEB2D57}" destId="{E135FD65-6344-B04E-9A7A-06D4E67599B0}" srcOrd="0" destOrd="0" presId="urn:microsoft.com/office/officeart/2005/8/layout/radial6"/>
    <dgm:cxn modelId="{946EE232-ADEF-4A9B-952B-9A23E257A117}" type="presOf" srcId="{1B4A3887-DDC3-BF46-A2EE-C7E366BA0EEA}" destId="{492A708A-B5C8-844A-9B45-1FE9DDC5764A}" srcOrd="0" destOrd="0" presId="urn:microsoft.com/office/officeart/2005/8/layout/radial6"/>
    <dgm:cxn modelId="{946B1784-5425-4A0E-97B2-755E089A2B17}" type="presOf" srcId="{BC7E39A8-1E87-B340-99A8-422713B64356}" destId="{25C9FF45-2552-624A-9705-BE7D4A93E1B7}" srcOrd="0" destOrd="0" presId="urn:microsoft.com/office/officeart/2005/8/layout/radial6"/>
    <dgm:cxn modelId="{3A0CEBAE-3E71-FA46-9D0D-BA5D12908223}" srcId="{11A918C8-FA27-E643-BE7A-CC645E794637}" destId="{1A67FE7A-5DD3-A74E-80E3-9056A8440336}" srcOrd="3" destOrd="0" parTransId="{C580E46A-71C2-0F4B-BA86-DBD3EED9185D}" sibTransId="{BCD73719-6921-964F-88A9-7A6DFED5A91C}"/>
    <dgm:cxn modelId="{5605186A-EB70-45FA-B507-406A426577E4}" type="presOf" srcId="{1A67FE7A-5DD3-A74E-80E3-9056A8440336}" destId="{133B5CC7-D289-B144-A11A-CACF221AB57C}" srcOrd="0" destOrd="0" presId="urn:microsoft.com/office/officeart/2005/8/layout/radial6"/>
    <dgm:cxn modelId="{E921170D-6AF5-4EF5-A659-BC22DB17E6D7}" type="presOf" srcId="{B5790563-2FED-1343-B4C9-20583027E906}" destId="{EFE0A49B-7D92-054B-97EA-8C2D9F91C3FE}" srcOrd="0" destOrd="0" presId="urn:microsoft.com/office/officeart/2005/8/layout/radial6"/>
    <dgm:cxn modelId="{67C9C69D-15AE-4036-8C0C-574D765B6DD1}" type="presOf" srcId="{337BF7D2-6D34-734A-AA95-3C8863C751BA}" destId="{A1680C9A-9C1C-1E44-B4C5-0F7BADAA3C0B}" srcOrd="0" destOrd="0" presId="urn:microsoft.com/office/officeart/2005/8/layout/radial6"/>
    <dgm:cxn modelId="{322DBD48-32D9-4B37-8385-3CD5A2FE6D9A}" type="presParOf" srcId="{9149B59F-73E5-5446-BB3E-D7FBB9DC2769}" destId="{909466A3-1CA3-5448-BEEF-C17871C8FE07}" srcOrd="0" destOrd="0" presId="urn:microsoft.com/office/officeart/2005/8/layout/radial6"/>
    <dgm:cxn modelId="{A8D25140-4E3F-4FF1-99DA-051368872FB9}" type="presParOf" srcId="{9149B59F-73E5-5446-BB3E-D7FBB9DC2769}" destId="{E135FD65-6344-B04E-9A7A-06D4E67599B0}" srcOrd="1" destOrd="0" presId="urn:microsoft.com/office/officeart/2005/8/layout/radial6"/>
    <dgm:cxn modelId="{6E8A5F88-7E29-4B71-A47F-2249B8D5B81B}" type="presParOf" srcId="{9149B59F-73E5-5446-BB3E-D7FBB9DC2769}" destId="{11FAD4A1-A4A5-2545-AF95-30C7EA362003}" srcOrd="2" destOrd="0" presId="urn:microsoft.com/office/officeart/2005/8/layout/radial6"/>
    <dgm:cxn modelId="{480B57CB-6862-4B33-8D35-FF480586CD92}" type="presParOf" srcId="{9149B59F-73E5-5446-BB3E-D7FBB9DC2769}" destId="{25C9FF45-2552-624A-9705-BE7D4A93E1B7}" srcOrd="3" destOrd="0" presId="urn:microsoft.com/office/officeart/2005/8/layout/radial6"/>
    <dgm:cxn modelId="{73F2C406-D046-403C-A8E6-CBACA9ADAE5C}" type="presParOf" srcId="{9149B59F-73E5-5446-BB3E-D7FBB9DC2769}" destId="{492A708A-B5C8-844A-9B45-1FE9DDC5764A}" srcOrd="4" destOrd="0" presId="urn:microsoft.com/office/officeart/2005/8/layout/radial6"/>
    <dgm:cxn modelId="{EF600B37-7D12-4D39-BD5C-8AD9ACC0A211}" type="presParOf" srcId="{9149B59F-73E5-5446-BB3E-D7FBB9DC2769}" destId="{3FEA81EE-C6C7-7749-B9A4-15E553FB2B11}" srcOrd="5" destOrd="0" presId="urn:microsoft.com/office/officeart/2005/8/layout/radial6"/>
    <dgm:cxn modelId="{A828463E-3AB6-4341-A769-526BE66A09DA}" type="presParOf" srcId="{9149B59F-73E5-5446-BB3E-D7FBB9DC2769}" destId="{87FE72CC-0FC2-DA46-BF6F-C64136B2E520}" srcOrd="6" destOrd="0" presId="urn:microsoft.com/office/officeart/2005/8/layout/radial6"/>
    <dgm:cxn modelId="{DE38377A-1969-4361-9328-2F12DCE49A09}" type="presParOf" srcId="{9149B59F-73E5-5446-BB3E-D7FBB9DC2769}" destId="{EFE0A49B-7D92-054B-97EA-8C2D9F91C3FE}" srcOrd="7" destOrd="0" presId="urn:microsoft.com/office/officeart/2005/8/layout/radial6"/>
    <dgm:cxn modelId="{16D611F8-725A-4B97-98CA-6B31D7C8FE02}" type="presParOf" srcId="{9149B59F-73E5-5446-BB3E-D7FBB9DC2769}" destId="{DA4A1010-D58B-BB42-9D4C-0C7DCA85D3AD}" srcOrd="8" destOrd="0" presId="urn:microsoft.com/office/officeart/2005/8/layout/radial6"/>
    <dgm:cxn modelId="{9AE8B872-CFA7-4711-A8F2-375844E861EC}" type="presParOf" srcId="{9149B59F-73E5-5446-BB3E-D7FBB9DC2769}" destId="{A1680C9A-9C1C-1E44-B4C5-0F7BADAA3C0B}" srcOrd="9" destOrd="0" presId="urn:microsoft.com/office/officeart/2005/8/layout/radial6"/>
    <dgm:cxn modelId="{CAF03096-B342-4A4D-B522-0A141BC30A0A}" type="presParOf" srcId="{9149B59F-73E5-5446-BB3E-D7FBB9DC2769}" destId="{133B5CC7-D289-B144-A11A-CACF221AB57C}" srcOrd="10" destOrd="0" presId="urn:microsoft.com/office/officeart/2005/8/layout/radial6"/>
    <dgm:cxn modelId="{A001F43B-23D0-456B-9F71-454525068813}" type="presParOf" srcId="{9149B59F-73E5-5446-BB3E-D7FBB9DC2769}" destId="{70229D9F-D409-5044-AA66-16F3A45F2B31}" srcOrd="11" destOrd="0" presId="urn:microsoft.com/office/officeart/2005/8/layout/radial6"/>
    <dgm:cxn modelId="{8008B8C0-3964-4A33-909B-FC5049DEED69}" type="presParOf" srcId="{9149B59F-73E5-5446-BB3E-D7FBB9DC2769}" destId="{7D34B7B7-E52C-A547-9BB7-3013C6FAD108}"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0C48A-03BF-4530-AC60-CCA0F7A7091E}">
      <dsp:nvSpPr>
        <dsp:cNvPr id="0" name=""/>
        <dsp:cNvSpPr/>
      </dsp:nvSpPr>
      <dsp:spPr>
        <a:xfrm>
          <a:off x="0" y="0"/>
          <a:ext cx="3583557" cy="216024"/>
        </a:xfrm>
        <a:prstGeom prst="chevron">
          <a:avLst/>
        </a:prstGeom>
        <a:solidFill>
          <a:schemeClr val="lt1">
            <a:hueOff val="0"/>
            <a:satOff val="0"/>
            <a:lumOff val="0"/>
            <a:alphaOff val="0"/>
          </a:scheme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kumimoji="1" lang="en-US" altLang="ja-JP" sz="1200" kern="1200" dirty="0"/>
            <a:t>2004</a:t>
          </a:r>
          <a:r>
            <a:rPr kumimoji="1" lang="ja-JP" altLang="en-US" sz="1200" kern="1200" dirty="0"/>
            <a:t>年度～</a:t>
          </a:r>
          <a:r>
            <a:rPr kumimoji="1" lang="en-US" altLang="ja-JP" sz="1200" kern="1200" dirty="0"/>
            <a:t>2014</a:t>
          </a:r>
          <a:r>
            <a:rPr kumimoji="1" lang="ja-JP" altLang="en-US" sz="1200" kern="1200" dirty="0"/>
            <a:t>年度　保育所民間委託</a:t>
          </a:r>
        </a:p>
      </dsp:txBody>
      <dsp:txXfrm>
        <a:off x="108012" y="0"/>
        <a:ext cx="3367533" cy="2160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0C48A-03BF-4530-AC60-CCA0F7A7091E}">
      <dsp:nvSpPr>
        <dsp:cNvPr id="0" name=""/>
        <dsp:cNvSpPr/>
      </dsp:nvSpPr>
      <dsp:spPr>
        <a:xfrm>
          <a:off x="2365" y="0"/>
          <a:ext cx="4848007" cy="216024"/>
        </a:xfrm>
        <a:prstGeom prst="chevron">
          <a:avLst/>
        </a:prstGeom>
        <a:solidFill>
          <a:schemeClr val="lt1">
            <a:hueOff val="0"/>
            <a:satOff val="0"/>
            <a:lumOff val="0"/>
            <a:alphaOff val="0"/>
          </a:scheme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kumimoji="1" lang="en-US" altLang="ja-JP" sz="1200" kern="1200" dirty="0"/>
            <a:t>2015</a:t>
          </a:r>
          <a:r>
            <a:rPr kumimoji="1" lang="ja-JP" altLang="en-US" sz="1200" kern="1200" dirty="0"/>
            <a:t>年度～　保育所民間移管</a:t>
          </a:r>
        </a:p>
      </dsp:txBody>
      <dsp:txXfrm>
        <a:off x="110377" y="0"/>
        <a:ext cx="4631983" cy="2160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4B7B7-E52C-A547-9BB7-3013C6FAD108}">
      <dsp:nvSpPr>
        <dsp:cNvPr id="0" name=""/>
        <dsp:cNvSpPr/>
      </dsp:nvSpPr>
      <dsp:spPr>
        <a:xfrm>
          <a:off x="808864" y="255565"/>
          <a:ext cx="1702061" cy="1702061"/>
        </a:xfrm>
        <a:prstGeom prst="blockArc">
          <a:avLst>
            <a:gd name="adj1" fmla="val 10800000"/>
            <a:gd name="adj2" fmla="val 16200000"/>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1680C9A-9C1C-1E44-B4C5-0F7BADAA3C0B}">
      <dsp:nvSpPr>
        <dsp:cNvPr id="0" name=""/>
        <dsp:cNvSpPr/>
      </dsp:nvSpPr>
      <dsp:spPr>
        <a:xfrm>
          <a:off x="808864" y="255565"/>
          <a:ext cx="1702061" cy="1702061"/>
        </a:xfrm>
        <a:prstGeom prst="blockArc">
          <a:avLst>
            <a:gd name="adj1" fmla="val 5400000"/>
            <a:gd name="adj2" fmla="val 10800000"/>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7FE72CC-0FC2-DA46-BF6F-C64136B2E520}">
      <dsp:nvSpPr>
        <dsp:cNvPr id="0" name=""/>
        <dsp:cNvSpPr/>
      </dsp:nvSpPr>
      <dsp:spPr>
        <a:xfrm>
          <a:off x="808864" y="255565"/>
          <a:ext cx="1702061" cy="1702061"/>
        </a:xfrm>
        <a:prstGeom prst="blockArc">
          <a:avLst>
            <a:gd name="adj1" fmla="val 0"/>
            <a:gd name="adj2" fmla="val 5400000"/>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5C9FF45-2552-624A-9705-BE7D4A93E1B7}">
      <dsp:nvSpPr>
        <dsp:cNvPr id="0" name=""/>
        <dsp:cNvSpPr/>
      </dsp:nvSpPr>
      <dsp:spPr>
        <a:xfrm>
          <a:off x="808864" y="255565"/>
          <a:ext cx="1702061" cy="1702061"/>
        </a:xfrm>
        <a:prstGeom prst="blockArc">
          <a:avLst>
            <a:gd name="adj1" fmla="val 16200000"/>
            <a:gd name="adj2" fmla="val 0"/>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09466A3-1CA3-5448-BEEF-C17871C8FE07}">
      <dsp:nvSpPr>
        <dsp:cNvPr id="0" name=""/>
        <dsp:cNvSpPr/>
      </dsp:nvSpPr>
      <dsp:spPr>
        <a:xfrm>
          <a:off x="1267820" y="703067"/>
          <a:ext cx="783749" cy="783749"/>
        </a:xfrm>
        <a:prstGeom prst="ellipse">
          <a:avLst/>
        </a:prstGeom>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dirty="0"/>
            <a:t>必要な要件</a:t>
          </a:r>
        </a:p>
      </dsp:txBody>
      <dsp:txXfrm>
        <a:off x="1382597" y="817844"/>
        <a:ext cx="554195" cy="554195"/>
      </dsp:txXfrm>
    </dsp:sp>
    <dsp:sp modelId="{E135FD65-6344-B04E-9A7A-06D4E67599B0}">
      <dsp:nvSpPr>
        <dsp:cNvPr id="0" name=""/>
        <dsp:cNvSpPr/>
      </dsp:nvSpPr>
      <dsp:spPr>
        <a:xfrm>
          <a:off x="1385582" y="1004"/>
          <a:ext cx="548624" cy="548624"/>
        </a:xfrm>
        <a:prstGeom prst="ellipse">
          <a:avLst/>
        </a:prstGeom>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12700">
          <a:solidFill>
            <a:srgbClr val="4A7EBB"/>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kumimoji="1" lang="ja-JP" altLang="en-US" sz="1200" kern="1200" dirty="0"/>
            <a:t>継続性</a:t>
          </a:r>
        </a:p>
      </dsp:txBody>
      <dsp:txXfrm>
        <a:off x="1465926" y="81348"/>
        <a:ext cx="387936" cy="387936"/>
      </dsp:txXfrm>
    </dsp:sp>
    <dsp:sp modelId="{492A708A-B5C8-844A-9B45-1FE9DDC5764A}">
      <dsp:nvSpPr>
        <dsp:cNvPr id="0" name=""/>
        <dsp:cNvSpPr/>
      </dsp:nvSpPr>
      <dsp:spPr>
        <a:xfrm>
          <a:off x="2216862" y="832284"/>
          <a:ext cx="548624" cy="548624"/>
        </a:xfrm>
        <a:prstGeom prst="ellipse">
          <a:avLst/>
        </a:prstGeom>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12700">
          <a:solidFill>
            <a:srgbClr val="4A7EBB"/>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kumimoji="1" lang="ja-JP" altLang="en-US" sz="1200" kern="1200" dirty="0"/>
            <a:t>自主性</a:t>
          </a:r>
        </a:p>
      </dsp:txBody>
      <dsp:txXfrm>
        <a:off x="2297206" y="912628"/>
        <a:ext cx="387936" cy="387936"/>
      </dsp:txXfrm>
    </dsp:sp>
    <dsp:sp modelId="{EFE0A49B-7D92-054B-97EA-8C2D9F91C3FE}">
      <dsp:nvSpPr>
        <dsp:cNvPr id="0" name=""/>
        <dsp:cNvSpPr/>
      </dsp:nvSpPr>
      <dsp:spPr>
        <a:xfrm>
          <a:off x="1385582" y="1663564"/>
          <a:ext cx="548624" cy="548624"/>
        </a:xfrm>
        <a:prstGeom prst="ellipse">
          <a:avLst/>
        </a:prstGeom>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12700">
          <a:solidFill>
            <a:srgbClr val="4A7EBB"/>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kumimoji="1" lang="ja-JP" altLang="en-US" sz="1200" kern="1200" dirty="0"/>
            <a:t>柔軟性</a:t>
          </a:r>
        </a:p>
      </dsp:txBody>
      <dsp:txXfrm>
        <a:off x="1465926" y="1743908"/>
        <a:ext cx="387936" cy="387936"/>
      </dsp:txXfrm>
    </dsp:sp>
    <dsp:sp modelId="{133B5CC7-D289-B144-A11A-CACF221AB57C}">
      <dsp:nvSpPr>
        <dsp:cNvPr id="0" name=""/>
        <dsp:cNvSpPr/>
      </dsp:nvSpPr>
      <dsp:spPr>
        <a:xfrm>
          <a:off x="554302" y="832284"/>
          <a:ext cx="548624" cy="548624"/>
        </a:xfrm>
        <a:prstGeom prst="ellipse">
          <a:avLst/>
        </a:prstGeom>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12700">
          <a:solidFill>
            <a:srgbClr val="4A7EBB"/>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kumimoji="1" lang="ja-JP" altLang="en-US" sz="1200" kern="1200" dirty="0"/>
            <a:t>機動性</a:t>
          </a:r>
        </a:p>
      </dsp:txBody>
      <dsp:txXfrm>
        <a:off x="634646" y="912628"/>
        <a:ext cx="387936" cy="3879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emf"/></Relationships>
</file>

<file path=ppt/drawings/drawing1.xml><?xml version="1.0" encoding="utf-8"?>
<c:userShapes xmlns:c="http://schemas.openxmlformats.org/drawingml/2006/chart">
  <cdr:relSizeAnchor xmlns:cdr="http://schemas.openxmlformats.org/drawingml/2006/chartDrawing">
    <cdr:from>
      <cdr:x>0.07003</cdr:x>
      <cdr:y>0.86</cdr:y>
    </cdr:from>
    <cdr:to>
      <cdr:x>0.35154</cdr:x>
      <cdr:y>0.92411</cdr:y>
    </cdr:to>
    <cdr:sp macro="" textlink="">
      <cdr:nvSpPr>
        <cdr:cNvPr id="2" name="テキスト ボックス 98"/>
        <cdr:cNvSpPr txBox="1"/>
      </cdr:nvSpPr>
      <cdr:spPr>
        <a:xfrm xmlns:a="http://schemas.openxmlformats.org/drawingml/2006/main">
          <a:off x="216892" y="3096344"/>
          <a:ext cx="871896"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algn="l" rtl="0" fontAlgn="base">
            <a:spcBef>
              <a:spcPct val="0"/>
            </a:spcBef>
            <a:spcAft>
              <a:spcPct val="0"/>
            </a:spcAft>
            <a:defRPr kumimoji="1" kern="1200">
              <a:solidFill>
                <a:srgbClr val="000000"/>
              </a:solidFill>
              <a:latin typeface="Arial" charset="0"/>
              <a:ea typeface="ＭＳ Ｐゴシック" charset="-128"/>
            </a:defRPr>
          </a:lvl1pPr>
          <a:lvl2pPr marL="457200" algn="l" rtl="0" fontAlgn="base">
            <a:spcBef>
              <a:spcPct val="0"/>
            </a:spcBef>
            <a:spcAft>
              <a:spcPct val="0"/>
            </a:spcAft>
            <a:defRPr kumimoji="1" kern="1200">
              <a:solidFill>
                <a:srgbClr val="000000"/>
              </a:solidFill>
              <a:latin typeface="Arial" charset="0"/>
              <a:ea typeface="ＭＳ Ｐゴシック" charset="-128"/>
            </a:defRPr>
          </a:lvl2pPr>
          <a:lvl3pPr marL="914400" algn="l" rtl="0" fontAlgn="base">
            <a:spcBef>
              <a:spcPct val="0"/>
            </a:spcBef>
            <a:spcAft>
              <a:spcPct val="0"/>
            </a:spcAft>
            <a:defRPr kumimoji="1" kern="1200">
              <a:solidFill>
                <a:srgbClr val="000000"/>
              </a:solidFill>
              <a:latin typeface="Arial" charset="0"/>
              <a:ea typeface="ＭＳ Ｐゴシック" charset="-128"/>
            </a:defRPr>
          </a:lvl3pPr>
          <a:lvl4pPr marL="1371600" algn="l" rtl="0" fontAlgn="base">
            <a:spcBef>
              <a:spcPct val="0"/>
            </a:spcBef>
            <a:spcAft>
              <a:spcPct val="0"/>
            </a:spcAft>
            <a:defRPr kumimoji="1" kern="1200">
              <a:solidFill>
                <a:srgbClr val="000000"/>
              </a:solidFill>
              <a:latin typeface="Arial" charset="0"/>
              <a:ea typeface="ＭＳ Ｐゴシック" charset="-128"/>
            </a:defRPr>
          </a:lvl4pPr>
          <a:lvl5pPr marL="1828800" algn="l" rtl="0" fontAlgn="base">
            <a:spcBef>
              <a:spcPct val="0"/>
            </a:spcBef>
            <a:spcAft>
              <a:spcPct val="0"/>
            </a:spcAft>
            <a:defRPr kumimoji="1" kern="1200">
              <a:solidFill>
                <a:srgbClr val="000000"/>
              </a:solidFill>
              <a:latin typeface="Arial" charset="0"/>
              <a:ea typeface="ＭＳ Ｐゴシック" charset="-128"/>
            </a:defRPr>
          </a:lvl5pPr>
          <a:lvl6pPr marL="2286000" algn="l" defTabSz="914400" rtl="0" eaLnBrk="1" latinLnBrk="0" hangingPunct="1">
            <a:defRPr kumimoji="1" kern="1200">
              <a:solidFill>
                <a:srgbClr val="000000"/>
              </a:solidFill>
              <a:latin typeface="Arial" charset="0"/>
              <a:ea typeface="ＭＳ Ｐゴシック" charset="-128"/>
            </a:defRPr>
          </a:lvl6pPr>
          <a:lvl7pPr marL="2743200" algn="l" defTabSz="914400" rtl="0" eaLnBrk="1" latinLnBrk="0" hangingPunct="1">
            <a:defRPr kumimoji="1" kern="1200">
              <a:solidFill>
                <a:srgbClr val="000000"/>
              </a:solidFill>
              <a:latin typeface="Arial" charset="0"/>
              <a:ea typeface="ＭＳ Ｐゴシック" charset="-128"/>
            </a:defRPr>
          </a:lvl7pPr>
          <a:lvl8pPr marL="3200400" algn="l" defTabSz="914400" rtl="0" eaLnBrk="1" latinLnBrk="0" hangingPunct="1">
            <a:defRPr kumimoji="1" kern="1200">
              <a:solidFill>
                <a:srgbClr val="000000"/>
              </a:solidFill>
              <a:latin typeface="Arial" charset="0"/>
              <a:ea typeface="ＭＳ Ｐゴシック" charset="-128"/>
            </a:defRPr>
          </a:lvl8pPr>
          <a:lvl9pPr marL="3657600" algn="l" defTabSz="914400" rtl="0" eaLnBrk="1" latinLnBrk="0" hangingPunct="1">
            <a:defRPr kumimoji="1" kern="1200">
              <a:solidFill>
                <a:srgbClr val="000000"/>
              </a:solidFill>
              <a:latin typeface="Arial" charset="0"/>
              <a:ea typeface="ＭＳ Ｐゴシック" charset="-128"/>
            </a:defRPr>
          </a:lvl9pPr>
        </a:lstStyle>
        <a:p xmlns:a="http://schemas.openxmlformats.org/drawingml/2006/main">
          <a:r>
            <a:rPr kumimoji="1" lang="en-US" altLang="ja-JP" sz="900" dirty="0"/>
            <a:t>(</a:t>
          </a:r>
          <a:r>
            <a:rPr kumimoji="1" lang="ja-JP" altLang="en-US" sz="900" dirty="0"/>
            <a:t>大阪市除く</a:t>
          </a:r>
          <a:r>
            <a:rPr kumimoji="1" lang="en-US" altLang="ja-JP" sz="900" dirty="0"/>
            <a:t>)</a:t>
          </a:r>
          <a:endParaRPr kumimoji="1" lang="ja-JP" altLang="en-US" sz="900" dirty="0"/>
        </a:p>
      </cdr:txBody>
    </cdr:sp>
  </cdr:relSizeAnchor>
</c:userShapes>
</file>

<file path=ppt/drawings/drawing2.xml><?xml version="1.0" encoding="utf-8"?>
<c:userShapes xmlns:c="http://schemas.openxmlformats.org/drawingml/2006/chart">
  <cdr:relSizeAnchor xmlns:cdr="http://schemas.openxmlformats.org/drawingml/2006/chartDrawing">
    <cdr:from>
      <cdr:x>0.25164</cdr:x>
      <cdr:y>0.74089</cdr:y>
    </cdr:from>
    <cdr:to>
      <cdr:x>0.33748</cdr:x>
      <cdr:y>0.80092</cdr:y>
    </cdr:to>
    <cdr:sp macro="" textlink="">
      <cdr:nvSpPr>
        <cdr:cNvPr id="3" name="テキスト ボックス 33"/>
        <cdr:cNvSpPr txBox="1"/>
      </cdr:nvSpPr>
      <cdr:spPr>
        <a:xfrm xmlns:a="http://schemas.openxmlformats.org/drawingml/2006/main">
          <a:off x="649885" y="2674346"/>
          <a:ext cx="221692" cy="21668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88900" indent="-88900"/>
          <a:r>
            <a:rPr kumimoji="0" lang="ja-JP" altLang="en-US" sz="1000" kern="100" dirty="0">
              <a:solidFill>
                <a:prstClr val="black"/>
              </a:solidFill>
              <a:latin typeface="+mj-ea"/>
              <a:cs typeface="Times New Roman"/>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0.01893</cdr:x>
      <cdr:y>0.10145</cdr:y>
    </cdr:from>
    <cdr:to>
      <cdr:x>0.11211</cdr:x>
      <cdr:y>0.15299</cdr:y>
    </cdr:to>
    <cdr:sp macro="" textlink="">
      <cdr:nvSpPr>
        <cdr:cNvPr id="3" name="Text Box 58"/>
        <cdr:cNvSpPr txBox="1">
          <a:spLocks xmlns:a="http://schemas.openxmlformats.org/drawingml/2006/main" noChangeArrowheads="1"/>
        </cdr:cNvSpPr>
      </cdr:nvSpPr>
      <cdr:spPr bwMode="auto">
        <a:xfrm xmlns:a="http://schemas.openxmlformats.org/drawingml/2006/main">
          <a:off x="137673" y="504056"/>
          <a:ext cx="677677" cy="25609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90000" tIns="46800" rIns="90000" bIns="4680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r>
            <a:rPr lang="ja-JP" altLang="en-US" sz="1050" baseline="0" dirty="0">
              <a:solidFill>
                <a:schemeClr val="tx1"/>
              </a:solidFill>
            </a:rPr>
            <a:t>億円</a:t>
          </a:r>
          <a:endParaRPr lang="ja-JP" altLang="en-US" sz="900" baseline="0"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0.50701</cdr:x>
      <cdr:y>0.42454</cdr:y>
    </cdr:from>
    <cdr:to>
      <cdr:x>0.55701</cdr:x>
      <cdr:y>0.57546</cdr:y>
    </cdr:to>
    <cdr:sp macro="" textlink="">
      <cdr:nvSpPr>
        <cdr:cNvPr id="3" name="右矢印 2"/>
        <cdr:cNvSpPr/>
      </cdr:nvSpPr>
      <cdr:spPr>
        <a:xfrm xmlns:a="http://schemas.openxmlformats.org/drawingml/2006/main">
          <a:off x="2190538" y="911398"/>
          <a:ext cx="216024" cy="324000"/>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FE5017EF-0564-479B-B0AD-9ECB7F6BEB6A}" type="datetimeFigureOut">
              <a:rPr kumimoji="1" lang="ja-JP" altLang="en-US" smtClean="0"/>
              <a:pPr/>
              <a:t>2019/2/12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4A5C514A-B6EE-4628-87B8-3755CB0013A9}" type="slidenum">
              <a:rPr kumimoji="1" lang="ja-JP" altLang="en-US" smtClean="0"/>
              <a:pPr/>
              <a:t>‹#›</a:t>
            </a:fld>
            <a:endParaRPr kumimoji="1" lang="ja-JP" altLang="en-US"/>
          </a:p>
        </p:txBody>
      </p:sp>
    </p:spTree>
    <p:extLst>
      <p:ext uri="{BB962C8B-B14F-4D97-AF65-F5344CB8AC3E}">
        <p14:creationId xmlns:p14="http://schemas.microsoft.com/office/powerpoint/2010/main" val="24878507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a:t>
            </a:fld>
            <a:endParaRPr kumimoji="1" lang="ja-JP" altLang="en-US" dirty="0"/>
          </a:p>
        </p:txBody>
      </p:sp>
    </p:spTree>
    <p:extLst>
      <p:ext uri="{BB962C8B-B14F-4D97-AF65-F5344CB8AC3E}">
        <p14:creationId xmlns:p14="http://schemas.microsoft.com/office/powerpoint/2010/main" val="693255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71</a:t>
            </a:fld>
            <a:endParaRPr kumimoji="1" lang="ja-JP" altLang="en-US"/>
          </a:p>
        </p:txBody>
      </p:sp>
    </p:spTree>
    <p:extLst>
      <p:ext uri="{BB962C8B-B14F-4D97-AF65-F5344CB8AC3E}">
        <p14:creationId xmlns:p14="http://schemas.microsoft.com/office/powerpoint/2010/main" val="2836109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5C18FD4-255C-47B3-AA68-048CEC3FEBB8}" type="slidenum">
              <a:rPr lang="ja-JP" altLang="en-US" smtClean="0">
                <a:solidFill>
                  <a:prstClr val="black"/>
                </a:solidFill>
              </a:rPr>
              <a:pPr/>
              <a:t>72</a:t>
            </a:fld>
            <a:endParaRPr lang="ja-JP" altLang="en-US">
              <a:solidFill>
                <a:prstClr val="black"/>
              </a:solidFill>
            </a:endParaRPr>
          </a:p>
        </p:txBody>
      </p:sp>
    </p:spTree>
    <p:extLst>
      <p:ext uri="{BB962C8B-B14F-4D97-AF65-F5344CB8AC3E}">
        <p14:creationId xmlns:p14="http://schemas.microsoft.com/office/powerpoint/2010/main" val="726708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75</a:t>
            </a:fld>
            <a:endParaRPr kumimoji="1" lang="ja-JP" altLang="en-US"/>
          </a:p>
        </p:txBody>
      </p:sp>
    </p:spTree>
    <p:extLst>
      <p:ext uri="{BB962C8B-B14F-4D97-AF65-F5344CB8AC3E}">
        <p14:creationId xmlns:p14="http://schemas.microsoft.com/office/powerpoint/2010/main" val="795680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80</a:t>
            </a:fld>
            <a:endParaRPr kumimoji="1" lang="ja-JP" altLang="en-US"/>
          </a:p>
        </p:txBody>
      </p:sp>
    </p:spTree>
    <p:extLst>
      <p:ext uri="{BB962C8B-B14F-4D97-AF65-F5344CB8AC3E}">
        <p14:creationId xmlns:p14="http://schemas.microsoft.com/office/powerpoint/2010/main" val="3737568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81</a:t>
            </a:fld>
            <a:endParaRPr kumimoji="1" lang="ja-JP" altLang="en-US"/>
          </a:p>
        </p:txBody>
      </p:sp>
    </p:spTree>
    <p:extLst>
      <p:ext uri="{BB962C8B-B14F-4D97-AF65-F5344CB8AC3E}">
        <p14:creationId xmlns:p14="http://schemas.microsoft.com/office/powerpoint/2010/main" val="2698125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89</a:t>
            </a:fld>
            <a:endParaRPr kumimoji="1" lang="ja-JP" altLang="en-US"/>
          </a:p>
        </p:txBody>
      </p:sp>
    </p:spTree>
    <p:extLst>
      <p:ext uri="{BB962C8B-B14F-4D97-AF65-F5344CB8AC3E}">
        <p14:creationId xmlns:p14="http://schemas.microsoft.com/office/powerpoint/2010/main" val="1731099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DCA8269-EC43-4D06-9AB6-2A9B58B7A91B}" type="slidenum">
              <a:rPr kumimoji="1" lang="ja-JP" altLang="en-US" smtClean="0"/>
              <a:pPr/>
              <a:t>93</a:t>
            </a:fld>
            <a:endParaRPr kumimoji="1" lang="ja-JP" altLang="en-US"/>
          </a:p>
        </p:txBody>
      </p:sp>
    </p:spTree>
    <p:extLst>
      <p:ext uri="{BB962C8B-B14F-4D97-AF65-F5344CB8AC3E}">
        <p14:creationId xmlns:p14="http://schemas.microsoft.com/office/powerpoint/2010/main" val="3294145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DCA8269-EC43-4D06-9AB6-2A9B58B7A91B}" type="slidenum">
              <a:rPr kumimoji="1" lang="ja-JP" altLang="en-US" smtClean="0"/>
              <a:pPr/>
              <a:t>94</a:t>
            </a:fld>
            <a:endParaRPr kumimoji="1" lang="ja-JP" altLang="en-US"/>
          </a:p>
        </p:txBody>
      </p:sp>
    </p:spTree>
    <p:extLst>
      <p:ext uri="{BB962C8B-B14F-4D97-AF65-F5344CB8AC3E}">
        <p14:creationId xmlns:p14="http://schemas.microsoft.com/office/powerpoint/2010/main" val="1328708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市長レク資料（運営改革）</a:t>
            </a:r>
          </a:p>
        </p:txBody>
      </p:sp>
      <p:sp>
        <p:nvSpPr>
          <p:cNvPr id="4" name="スライド番号プレースホルダ 3"/>
          <p:cNvSpPr>
            <a:spLocks noGrp="1"/>
          </p:cNvSpPr>
          <p:nvPr>
            <p:ph type="sldNum" sz="quarter" idx="10"/>
          </p:nvPr>
        </p:nvSpPr>
        <p:spPr/>
        <p:txBody>
          <a:bodyPr/>
          <a:lstStyle/>
          <a:p>
            <a:fld id="{2DCA8269-EC43-4D06-9AB6-2A9B58B7A91B}" type="slidenum">
              <a:rPr kumimoji="1" lang="ja-JP" altLang="en-US" smtClean="0"/>
              <a:pPr/>
              <a:t>96</a:t>
            </a:fld>
            <a:endParaRPr kumimoji="1" lang="ja-JP" altLang="en-US"/>
          </a:p>
        </p:txBody>
      </p:sp>
    </p:spTree>
    <p:extLst>
      <p:ext uri="{BB962C8B-B14F-4D97-AF65-F5344CB8AC3E}">
        <p14:creationId xmlns:p14="http://schemas.microsoft.com/office/powerpoint/2010/main" val="3222638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市長レク資料（運営改革）</a:t>
            </a:r>
          </a:p>
        </p:txBody>
      </p:sp>
      <p:sp>
        <p:nvSpPr>
          <p:cNvPr id="4" name="スライド番号プレースホルダ 3"/>
          <p:cNvSpPr>
            <a:spLocks noGrp="1"/>
          </p:cNvSpPr>
          <p:nvPr>
            <p:ph type="sldNum" sz="quarter" idx="10"/>
          </p:nvPr>
        </p:nvSpPr>
        <p:spPr/>
        <p:txBody>
          <a:bodyPr/>
          <a:lstStyle/>
          <a:p>
            <a:fld id="{2DCA8269-EC43-4D06-9AB6-2A9B58B7A91B}" type="slidenum">
              <a:rPr kumimoji="1" lang="ja-JP" altLang="en-US" smtClean="0"/>
              <a:pPr/>
              <a:t>97</a:t>
            </a:fld>
            <a:endParaRPr kumimoji="1" lang="ja-JP" altLang="en-US"/>
          </a:p>
        </p:txBody>
      </p:sp>
    </p:spTree>
    <p:extLst>
      <p:ext uri="{BB962C8B-B14F-4D97-AF65-F5344CB8AC3E}">
        <p14:creationId xmlns:p14="http://schemas.microsoft.com/office/powerpoint/2010/main" val="2813224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2</a:t>
            </a:fld>
            <a:endParaRPr kumimoji="1" lang="ja-JP" altLang="en-US" dirty="0"/>
          </a:p>
        </p:txBody>
      </p:sp>
    </p:spTree>
    <p:extLst>
      <p:ext uri="{BB962C8B-B14F-4D97-AF65-F5344CB8AC3E}">
        <p14:creationId xmlns:p14="http://schemas.microsoft.com/office/powerpoint/2010/main" val="602195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98</a:t>
            </a:fld>
            <a:endParaRPr kumimoji="1" lang="ja-JP" altLang="en-US"/>
          </a:p>
        </p:txBody>
      </p:sp>
    </p:spTree>
    <p:extLst>
      <p:ext uri="{BB962C8B-B14F-4D97-AF65-F5344CB8AC3E}">
        <p14:creationId xmlns:p14="http://schemas.microsoft.com/office/powerpoint/2010/main" val="2247717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市長レク資料（運営改革）</a:t>
            </a:r>
          </a:p>
        </p:txBody>
      </p:sp>
      <p:sp>
        <p:nvSpPr>
          <p:cNvPr id="4" name="スライド番号プレースホルダ 3"/>
          <p:cNvSpPr>
            <a:spLocks noGrp="1"/>
          </p:cNvSpPr>
          <p:nvPr>
            <p:ph type="sldNum" sz="quarter" idx="10"/>
          </p:nvPr>
        </p:nvSpPr>
        <p:spPr/>
        <p:txBody>
          <a:bodyPr/>
          <a:lstStyle/>
          <a:p>
            <a:fld id="{2DCA8269-EC43-4D06-9AB6-2A9B58B7A91B}" type="slidenum">
              <a:rPr kumimoji="1" lang="ja-JP" altLang="en-US" smtClean="0"/>
              <a:pPr/>
              <a:t>99</a:t>
            </a:fld>
            <a:endParaRPr kumimoji="1" lang="ja-JP" altLang="en-US"/>
          </a:p>
        </p:txBody>
      </p:sp>
    </p:spTree>
    <p:extLst>
      <p:ext uri="{BB962C8B-B14F-4D97-AF65-F5344CB8AC3E}">
        <p14:creationId xmlns:p14="http://schemas.microsoft.com/office/powerpoint/2010/main" val="2521962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100</a:t>
            </a:fld>
            <a:endParaRPr kumimoji="1" lang="ja-JP" altLang="en-US"/>
          </a:p>
        </p:txBody>
      </p:sp>
    </p:spTree>
    <p:extLst>
      <p:ext uri="{BB962C8B-B14F-4D97-AF65-F5344CB8AC3E}">
        <p14:creationId xmlns:p14="http://schemas.microsoft.com/office/powerpoint/2010/main" val="993538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a:ln/>
        </p:spPr>
      </p:sp>
      <p:sp>
        <p:nvSpPr>
          <p:cNvPr id="29699" name="ノート プレースホルダ 2"/>
          <p:cNvSpPr>
            <a:spLocks noGrp="1"/>
          </p:cNvSpPr>
          <p:nvPr>
            <p:ph type="body" idx="1"/>
          </p:nvPr>
        </p:nvSpPr>
        <p:spPr>
          <a:noFill/>
          <a:ln/>
        </p:spPr>
        <p:txBody>
          <a:bodyPr/>
          <a:lstStyle/>
          <a:p>
            <a:pPr eaLnBrk="1" hangingPunct="1">
              <a:spcBef>
                <a:spcPct val="0"/>
              </a:spcBef>
            </a:pPr>
            <a:r>
              <a:rPr lang="ja-JP" altLang="en-US" dirty="0"/>
              <a:t>府市統合本部Ｐ３</a:t>
            </a:r>
          </a:p>
        </p:txBody>
      </p:sp>
      <p:sp>
        <p:nvSpPr>
          <p:cNvPr id="29700" name="スライド番号プレースホルダ 3"/>
          <p:cNvSpPr>
            <a:spLocks noGrp="1"/>
          </p:cNvSpPr>
          <p:nvPr>
            <p:ph type="sldNum" sz="quarter" idx="5"/>
          </p:nvPr>
        </p:nvSpPr>
        <p:spPr>
          <a:noFill/>
        </p:spPr>
        <p:txBody>
          <a:bodyPr/>
          <a:lstStyle/>
          <a:p>
            <a:fld id="{6032E1B8-BF9A-4F85-A740-2BDA86AA5988}" type="slidenum">
              <a:rPr lang="ja-JP" altLang="en-US" smtClean="0"/>
              <a:pPr/>
              <a:t>101</a:t>
            </a:fld>
            <a:endParaRPr lang="ja-JP" altLang="en-US"/>
          </a:p>
        </p:txBody>
      </p:sp>
    </p:spTree>
    <p:extLst>
      <p:ext uri="{BB962C8B-B14F-4D97-AF65-F5344CB8AC3E}">
        <p14:creationId xmlns:p14="http://schemas.microsoft.com/office/powerpoint/2010/main" val="2306485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104</a:t>
            </a:fld>
            <a:endParaRPr kumimoji="1" lang="ja-JP" altLang="en-US"/>
          </a:p>
        </p:txBody>
      </p:sp>
    </p:spTree>
    <p:extLst>
      <p:ext uri="{BB962C8B-B14F-4D97-AF65-F5344CB8AC3E}">
        <p14:creationId xmlns:p14="http://schemas.microsoft.com/office/powerpoint/2010/main" val="3786080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105</a:t>
            </a:fld>
            <a:endParaRPr kumimoji="1" lang="ja-JP" altLang="en-US"/>
          </a:p>
        </p:txBody>
      </p:sp>
    </p:spTree>
    <p:extLst>
      <p:ext uri="{BB962C8B-B14F-4D97-AF65-F5344CB8AC3E}">
        <p14:creationId xmlns:p14="http://schemas.microsoft.com/office/powerpoint/2010/main" val="3053561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106</a:t>
            </a:fld>
            <a:endParaRPr kumimoji="1" lang="ja-JP" altLang="en-US"/>
          </a:p>
        </p:txBody>
      </p:sp>
    </p:spTree>
    <p:extLst>
      <p:ext uri="{BB962C8B-B14F-4D97-AF65-F5344CB8AC3E}">
        <p14:creationId xmlns:p14="http://schemas.microsoft.com/office/powerpoint/2010/main" val="1854768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107</a:t>
            </a:fld>
            <a:endParaRPr kumimoji="1" lang="ja-JP" altLang="en-US"/>
          </a:p>
        </p:txBody>
      </p:sp>
    </p:spTree>
    <p:extLst>
      <p:ext uri="{BB962C8B-B14F-4D97-AF65-F5344CB8AC3E}">
        <p14:creationId xmlns:p14="http://schemas.microsoft.com/office/powerpoint/2010/main" val="2412829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lang="ja-JP" altLang="en-US" smtClean="0">
                <a:solidFill>
                  <a:prstClr val="black"/>
                </a:solidFill>
              </a:rPr>
              <a:pPr/>
              <a:t>108</a:t>
            </a:fld>
            <a:endParaRPr lang="ja-JP" altLang="en-US">
              <a:solidFill>
                <a:prstClr val="black"/>
              </a:solidFill>
            </a:endParaRPr>
          </a:p>
        </p:txBody>
      </p:sp>
    </p:spTree>
    <p:extLst>
      <p:ext uri="{BB962C8B-B14F-4D97-AF65-F5344CB8AC3E}">
        <p14:creationId xmlns:p14="http://schemas.microsoft.com/office/powerpoint/2010/main" val="2139250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109</a:t>
            </a:fld>
            <a:endParaRPr kumimoji="1" lang="ja-JP" altLang="en-US"/>
          </a:p>
        </p:txBody>
      </p:sp>
    </p:spTree>
    <p:extLst>
      <p:ext uri="{BB962C8B-B14F-4D97-AF65-F5344CB8AC3E}">
        <p14:creationId xmlns:p14="http://schemas.microsoft.com/office/powerpoint/2010/main" val="2719989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77B2A58-34A9-4D75-91FD-222CAA55EB6E}" type="slidenum">
              <a:rPr lang="en-US" altLang="ja-JP" smtClean="0"/>
              <a:pPr>
                <a:defRPr/>
              </a:pPr>
              <a:t>19</a:t>
            </a:fld>
            <a:endParaRPr lang="en-US" altLang="ja-JP" dirty="0"/>
          </a:p>
        </p:txBody>
      </p:sp>
    </p:spTree>
    <p:extLst>
      <p:ext uri="{BB962C8B-B14F-4D97-AF65-F5344CB8AC3E}">
        <p14:creationId xmlns:p14="http://schemas.microsoft.com/office/powerpoint/2010/main" val="18010428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110</a:t>
            </a:fld>
            <a:endParaRPr kumimoji="1" lang="ja-JP" altLang="en-US"/>
          </a:p>
        </p:txBody>
      </p:sp>
    </p:spTree>
    <p:extLst>
      <p:ext uri="{BB962C8B-B14F-4D97-AF65-F5344CB8AC3E}">
        <p14:creationId xmlns:p14="http://schemas.microsoft.com/office/powerpoint/2010/main" val="3473792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111</a:t>
            </a:fld>
            <a:endParaRPr kumimoji="1" lang="ja-JP" altLang="en-US"/>
          </a:p>
        </p:txBody>
      </p:sp>
    </p:spTree>
    <p:extLst>
      <p:ext uri="{BB962C8B-B14F-4D97-AF65-F5344CB8AC3E}">
        <p14:creationId xmlns:p14="http://schemas.microsoft.com/office/powerpoint/2010/main" val="3199075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40</a:t>
            </a:fld>
            <a:endParaRPr kumimoji="1" lang="ja-JP" altLang="en-US"/>
          </a:p>
        </p:txBody>
      </p:sp>
    </p:spTree>
    <p:extLst>
      <p:ext uri="{BB962C8B-B14F-4D97-AF65-F5344CB8AC3E}">
        <p14:creationId xmlns:p14="http://schemas.microsoft.com/office/powerpoint/2010/main" val="3881149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693FFF0-27AC-47ED-8B7E-3DCD9BEBACB0}" type="slidenum">
              <a:rPr kumimoji="1" lang="ja-JP" altLang="en-US" smtClean="0"/>
              <a:pPr/>
              <a:t>44</a:t>
            </a:fld>
            <a:endParaRPr kumimoji="1" lang="ja-JP" altLang="en-US"/>
          </a:p>
        </p:txBody>
      </p:sp>
    </p:spTree>
    <p:extLst>
      <p:ext uri="{BB962C8B-B14F-4D97-AF65-F5344CB8AC3E}">
        <p14:creationId xmlns:p14="http://schemas.microsoft.com/office/powerpoint/2010/main" val="2576567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45</a:t>
            </a:fld>
            <a:endParaRPr kumimoji="1" lang="ja-JP" altLang="en-US"/>
          </a:p>
        </p:txBody>
      </p:sp>
    </p:spTree>
    <p:extLst>
      <p:ext uri="{BB962C8B-B14F-4D97-AF65-F5344CB8AC3E}">
        <p14:creationId xmlns:p14="http://schemas.microsoft.com/office/powerpoint/2010/main" val="4173766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57</a:t>
            </a:fld>
            <a:endParaRPr kumimoji="1" lang="ja-JP" altLang="en-US"/>
          </a:p>
        </p:txBody>
      </p:sp>
    </p:spTree>
    <p:extLst>
      <p:ext uri="{BB962C8B-B14F-4D97-AF65-F5344CB8AC3E}">
        <p14:creationId xmlns:p14="http://schemas.microsoft.com/office/powerpoint/2010/main" val="1300674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65</a:t>
            </a:fld>
            <a:endParaRPr kumimoji="1" lang="ja-JP" altLang="en-US"/>
          </a:p>
        </p:txBody>
      </p:sp>
    </p:spTree>
    <p:extLst>
      <p:ext uri="{BB962C8B-B14F-4D97-AF65-F5344CB8AC3E}">
        <p14:creationId xmlns:p14="http://schemas.microsoft.com/office/powerpoint/2010/main" val="1392014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67</a:t>
            </a:fld>
            <a:endParaRPr kumimoji="1" lang="ja-JP" altLang="en-US"/>
          </a:p>
        </p:txBody>
      </p:sp>
    </p:spTree>
    <p:extLst>
      <p:ext uri="{BB962C8B-B14F-4D97-AF65-F5344CB8AC3E}">
        <p14:creationId xmlns:p14="http://schemas.microsoft.com/office/powerpoint/2010/main" val="1504472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25562C0-5C86-4212-BBAE-3137FDE6998D}" type="datetime1">
              <a:rPr kumimoji="1" lang="ja-JP" altLang="en-US" smtClean="0"/>
              <a:t>2019/2/12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315991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18AC0BE-866A-4857-BD18-0315093BF5E4}" type="datetime1">
              <a:rPr kumimoji="1" lang="ja-JP" altLang="en-US" smtClean="0"/>
              <a:t>2019/2/12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550750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142552-8E1B-4D46-B749-98505C12A52D}" type="datetime1">
              <a:rPr kumimoji="1" lang="ja-JP" altLang="en-US" smtClean="0"/>
              <a:t>2019/2/12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1895895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464DFDF-B2DE-46B7-BD26-6EE47EDBDF36}" type="datetime1">
              <a:rPr kumimoji="1" lang="ja-JP" altLang="en-US" smtClean="0"/>
              <a:t>2019/2/12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231343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685DB95-6ED7-42C4-8F8E-633335F65F44}" type="datetime1">
              <a:rPr kumimoji="1" lang="ja-JP" altLang="en-US" smtClean="0"/>
              <a:t>2019/2/12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755396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E221EDB-D10B-4E50-8F62-F295CF88D128}" type="datetime1">
              <a:rPr kumimoji="1" lang="ja-JP" altLang="en-US" smtClean="0"/>
              <a:t>2019/2/12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73103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5A0EA66-4EE1-4320-BC51-E9004D364128}" type="datetime1">
              <a:rPr kumimoji="1" lang="ja-JP" altLang="en-US" smtClean="0"/>
              <a:t>2019/2/12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76935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D41AE6D-C9CF-4DAD-BD8E-918D845B8987}" type="datetime1">
              <a:rPr kumimoji="1" lang="ja-JP" altLang="en-US" smtClean="0"/>
              <a:t>2019/2/12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76633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76EF90D-6BDC-44FF-B31D-8A08E8355DD3}" type="datetime1">
              <a:rPr kumimoji="1" lang="ja-JP" altLang="en-US" smtClean="0"/>
              <a:t>2019/2/12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CEC3038-1CF1-4B63-9920-55248DCFBA97}" type="slidenum">
              <a:rPr kumimoji="1" lang="ja-JP" altLang="en-US" smtClean="0"/>
              <a:pPr/>
              <a:t>‹#›</a:t>
            </a:fld>
            <a:endParaRPr kumimoji="1" lang="ja-JP" altLang="en-US" dirty="0"/>
          </a:p>
        </p:txBody>
      </p:sp>
    </p:spTree>
    <p:extLst>
      <p:ext uri="{BB962C8B-B14F-4D97-AF65-F5344CB8AC3E}">
        <p14:creationId xmlns:p14="http://schemas.microsoft.com/office/powerpoint/2010/main" val="273846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4981CD3-0678-46CD-B493-576D4D65207D}" type="datetime1">
              <a:rPr kumimoji="1" lang="ja-JP" altLang="en-US" smtClean="0"/>
              <a:t>2019/2/12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324159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84E1BFA-F07E-43EA-8D2F-D43A8A8E6E42}" type="datetime1">
              <a:rPr kumimoji="1" lang="ja-JP" altLang="en-US" smtClean="0"/>
              <a:t>2019/2/12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2448358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D30EDC-C848-41D0-A675-6F63CFFCEF5E}" type="datetime1">
              <a:rPr kumimoji="1" lang="ja-JP" altLang="en-US" smtClean="0"/>
              <a:t>2019/2/12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407474" y="6669360"/>
            <a:ext cx="720080" cy="177924"/>
          </a:xfrm>
          <a:prstGeom prst="rect">
            <a:avLst/>
          </a:prstGeom>
        </p:spPr>
        <p:txBody>
          <a:bodyPr vert="horz" lIns="91440" tIns="45720" rIns="91440" bIns="45720" rtlCol="0" anchor="ctr"/>
          <a:lstStyle>
            <a:lvl1pPr algn="r">
              <a:defRPr sz="1200">
                <a:solidFill>
                  <a:schemeClr val="tx1">
                    <a:tint val="75000"/>
                  </a:schemeClr>
                </a:solidFill>
              </a:defRPr>
            </a:lvl1pPr>
          </a:lstStyle>
          <a:p>
            <a:fld id="{CCEC3038-1CF1-4B63-9920-55248DCFBA97}" type="slidenum">
              <a:rPr kumimoji="1" lang="ja-JP" altLang="en-US" smtClean="0"/>
              <a:pPr/>
              <a:t>‹#›</a:t>
            </a:fld>
            <a:endParaRPr kumimoji="1" lang="ja-JP" altLang="en-US" dirty="0"/>
          </a:p>
        </p:txBody>
      </p:sp>
    </p:spTree>
    <p:extLst>
      <p:ext uri="{BB962C8B-B14F-4D97-AF65-F5344CB8AC3E}">
        <p14:creationId xmlns:p14="http://schemas.microsoft.com/office/powerpoint/2010/main" val="703252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102.xml.rels><?xml version="1.0" encoding="UTF-8" standalone="yes"?>
<Relationships xmlns="http://schemas.openxmlformats.org/package/2006/relationships"><Relationship Id="rId3" Type="http://schemas.openxmlformats.org/officeDocument/2006/relationships/chart" Target="../charts/chart22.xml"/><Relationship Id="rId7" Type="http://schemas.openxmlformats.org/officeDocument/2006/relationships/chart" Target="../charts/chart26.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31.xml"/><Relationship Id="rId4" Type="http://schemas.openxmlformats.org/officeDocument/2006/relationships/chart" Target="../charts/char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8" Type="http://schemas.openxmlformats.org/officeDocument/2006/relationships/image" Target="../media/image75.jpeg"/><Relationship Id="rId13" Type="http://schemas.openxmlformats.org/officeDocument/2006/relationships/image" Target="../media/image80.png"/><Relationship Id="rId3" Type="http://schemas.openxmlformats.org/officeDocument/2006/relationships/image" Target="../media/image70.png"/><Relationship Id="rId7" Type="http://schemas.openxmlformats.org/officeDocument/2006/relationships/image" Target="../media/image74.wmf"/><Relationship Id="rId12" Type="http://schemas.openxmlformats.org/officeDocument/2006/relationships/image" Target="../media/image79.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73.wmf"/><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wmf"/><Relationship Id="rId4" Type="http://schemas.openxmlformats.org/officeDocument/2006/relationships/image" Target="../media/image71.wmf"/><Relationship Id="rId9" Type="http://schemas.openxmlformats.org/officeDocument/2006/relationships/image" Target="../media/image76.wmf"/><Relationship Id="rId14" Type="http://schemas.openxmlformats.org/officeDocument/2006/relationships/image" Target="../media/image81.png"/></Relationships>
</file>

<file path=ppt/slides/_rels/slide112.xml.rels><?xml version="1.0" encoding="UTF-8" standalone="yes"?>
<Relationships xmlns="http://schemas.openxmlformats.org/package/2006/relationships"><Relationship Id="rId8" Type="http://schemas.openxmlformats.org/officeDocument/2006/relationships/image" Target="../media/image82.jpeg"/><Relationship Id="rId13" Type="http://schemas.openxmlformats.org/officeDocument/2006/relationships/image" Target="../media/image87.png"/><Relationship Id="rId18" Type="http://schemas.openxmlformats.org/officeDocument/2006/relationships/image" Target="../media/image92.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86.jpeg"/><Relationship Id="rId17" Type="http://schemas.openxmlformats.org/officeDocument/2006/relationships/image" Target="../media/image91.jpeg"/><Relationship Id="rId2" Type="http://schemas.openxmlformats.org/officeDocument/2006/relationships/notesSlide" Target="../notesSlides/notesSlide31.xml"/><Relationship Id="rId16" Type="http://schemas.openxmlformats.org/officeDocument/2006/relationships/image" Target="../media/image90.png"/><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image" Target="../media/image85.jpeg"/><Relationship Id="rId5" Type="http://schemas.openxmlformats.org/officeDocument/2006/relationships/diagramQuickStyle" Target="../diagrams/quickStyle3.xml"/><Relationship Id="rId15" Type="http://schemas.openxmlformats.org/officeDocument/2006/relationships/image" Target="../media/image89.wmf"/><Relationship Id="rId10" Type="http://schemas.openxmlformats.org/officeDocument/2006/relationships/image" Target="../media/image84.jpeg"/><Relationship Id="rId4" Type="http://schemas.openxmlformats.org/officeDocument/2006/relationships/diagramLayout" Target="../diagrams/layout3.xml"/><Relationship Id="rId9" Type="http://schemas.openxmlformats.org/officeDocument/2006/relationships/image" Target="../media/image83.jpeg"/><Relationship Id="rId14" Type="http://schemas.openxmlformats.org/officeDocument/2006/relationships/image" Target="../media/image8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wmf"/><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image" Target="../media/image10.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7.emf"/><Relationship Id="rId5" Type="http://schemas.openxmlformats.org/officeDocument/2006/relationships/oleObject" Target="../embeddings/oleObject2.bin"/><Relationship Id="rId4" Type="http://schemas.openxmlformats.org/officeDocument/2006/relationships/image" Target="../media/image46.emf"/></Relationships>
</file>

<file path=ppt/slides/_rels/slide5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7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88.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3.emf"/><Relationship Id="rId5" Type="http://schemas.openxmlformats.org/officeDocument/2006/relationships/oleObject" Target="../embeddings/oleObject4.bin"/><Relationship Id="rId4" Type="http://schemas.openxmlformats.org/officeDocument/2006/relationships/image" Target="../media/image62.emf"/></Relationships>
</file>

<file path=ppt/slides/_rels/slide8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67.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99592" y="1988840"/>
            <a:ext cx="7200800" cy="1138773"/>
          </a:xfrm>
          <a:prstGeom prst="rect">
            <a:avLst/>
          </a:prstGeom>
          <a:noFill/>
        </p:spPr>
        <p:txBody>
          <a:bodyPr wrap="square" rtlCol="0">
            <a:spAutoFit/>
          </a:bodyPr>
          <a:lstStyle/>
          <a:p>
            <a:pPr algn="ctr"/>
            <a:r>
              <a:rPr lang="ja-JP" altLang="en-US" sz="4000" dirty="0">
                <a:latin typeface="+mj-lt"/>
                <a:ea typeface="+mj-ea"/>
                <a:cs typeface="+mj-cs"/>
              </a:rPr>
              <a:t>大阪市役所の点検・棚卸し結果</a:t>
            </a:r>
            <a:endParaRPr lang="en-US" altLang="ja-JP" sz="4000" dirty="0">
              <a:latin typeface="+mj-lt"/>
              <a:ea typeface="+mj-ea"/>
              <a:cs typeface="+mj-cs"/>
            </a:endParaRPr>
          </a:p>
          <a:p>
            <a:pPr algn="ctr"/>
            <a:r>
              <a:rPr lang="ja-JP" altLang="en-US" sz="2800" dirty="0">
                <a:latin typeface="+mj-lt"/>
                <a:ea typeface="+mj-ea"/>
                <a:cs typeface="+mj-cs"/>
              </a:rPr>
              <a:t>（</a:t>
            </a:r>
            <a:r>
              <a:rPr lang="en-US" altLang="ja-JP" sz="2800" dirty="0">
                <a:latin typeface="+mj-lt"/>
                <a:ea typeface="+mj-ea"/>
                <a:cs typeface="+mj-cs"/>
              </a:rPr>
              <a:t>2008</a:t>
            </a:r>
            <a:r>
              <a:rPr lang="ja-JP" altLang="en-US" sz="2800" dirty="0">
                <a:latin typeface="+mj-lt"/>
                <a:ea typeface="+mj-ea"/>
                <a:cs typeface="+mj-cs"/>
              </a:rPr>
              <a:t>年～</a:t>
            </a:r>
            <a:r>
              <a:rPr lang="en-US" altLang="ja-JP" sz="2800" dirty="0">
                <a:latin typeface="+mj-lt"/>
                <a:ea typeface="+mj-ea"/>
                <a:cs typeface="+mj-cs"/>
              </a:rPr>
              <a:t>2017</a:t>
            </a:r>
            <a:r>
              <a:rPr lang="ja-JP" altLang="en-US" sz="2800" dirty="0">
                <a:latin typeface="+mj-lt"/>
                <a:ea typeface="+mj-ea"/>
                <a:cs typeface="+mj-cs"/>
              </a:rPr>
              <a:t>年）</a:t>
            </a:r>
          </a:p>
        </p:txBody>
      </p:sp>
      <p:sp>
        <p:nvSpPr>
          <p:cNvPr id="4" name="テキスト ボックス 3"/>
          <p:cNvSpPr txBox="1"/>
          <p:nvPr/>
        </p:nvSpPr>
        <p:spPr>
          <a:xfrm>
            <a:off x="1043608" y="4797152"/>
            <a:ext cx="7200800" cy="1323439"/>
          </a:xfrm>
          <a:prstGeom prst="rect">
            <a:avLst/>
          </a:prstGeom>
          <a:noFill/>
        </p:spPr>
        <p:txBody>
          <a:bodyPr wrap="square" rtlCol="0">
            <a:spAutoFit/>
          </a:bodyPr>
          <a:lstStyle/>
          <a:p>
            <a:pPr algn="ctr"/>
            <a:r>
              <a:rPr lang="en-US" altLang="ja-JP" sz="4000" dirty="0" smtClean="0"/>
              <a:t>2018</a:t>
            </a:r>
            <a:r>
              <a:rPr lang="ja-JP" altLang="en-US" sz="4000" dirty="0" smtClean="0"/>
              <a:t>年</a:t>
            </a:r>
            <a:r>
              <a:rPr lang="en-US" altLang="ja-JP" sz="4000" dirty="0" smtClean="0"/>
              <a:t>12</a:t>
            </a:r>
            <a:r>
              <a:rPr lang="ja-JP" altLang="en-US" sz="4000" dirty="0" smtClean="0"/>
              <a:t>月</a:t>
            </a:r>
            <a:endParaRPr lang="en-US" altLang="ja-JP" sz="4000" dirty="0"/>
          </a:p>
          <a:p>
            <a:pPr algn="ctr"/>
            <a:r>
              <a:rPr kumimoji="1" lang="ja-JP" altLang="en-US" sz="4000" dirty="0"/>
              <a:t>大阪市</a:t>
            </a:r>
            <a:endParaRPr kumimoji="1" lang="ja-JP" altLang="en-US" sz="3600" dirty="0"/>
          </a:p>
        </p:txBody>
      </p:sp>
    </p:spTree>
    <p:extLst>
      <p:ext uri="{BB962C8B-B14F-4D97-AF65-F5344CB8AC3E}">
        <p14:creationId xmlns:p14="http://schemas.microsoft.com/office/powerpoint/2010/main" val="1337281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p:cNvPicPr/>
          <p:nvPr/>
        </p:nvPicPr>
        <p:blipFill rotWithShape="1">
          <a:blip r:embed="rId2"/>
          <a:srcRect l="17951" t="35100" r="29468" b="39986"/>
          <a:stretch/>
        </p:blipFill>
        <p:spPr bwMode="auto">
          <a:xfrm>
            <a:off x="383073" y="621911"/>
            <a:ext cx="6669271" cy="1681489"/>
          </a:xfrm>
          <a:prstGeom prst="rect">
            <a:avLst/>
          </a:prstGeom>
          <a:ln>
            <a:noFill/>
          </a:ln>
          <a:extLst>
            <a:ext uri="{53640926-AAD7-44D8-BBD7-CCE9431645EC}">
              <a14:shadowObscured xmlns:a14="http://schemas.microsoft.com/office/drawing/2010/main"/>
            </a:ext>
          </a:extLst>
        </p:spPr>
      </p:pic>
      <p:pic>
        <p:nvPicPr>
          <p:cNvPr id="43" name="図 42"/>
          <p:cNvPicPr/>
          <p:nvPr/>
        </p:nvPicPr>
        <p:blipFill rotWithShape="1">
          <a:blip r:embed="rId3"/>
          <a:srcRect l="30683" t="20381" r="1710" b="60597"/>
          <a:stretch/>
        </p:blipFill>
        <p:spPr bwMode="auto">
          <a:xfrm>
            <a:off x="917933" y="5733256"/>
            <a:ext cx="7646317" cy="946820"/>
          </a:xfrm>
          <a:prstGeom prst="rect">
            <a:avLst/>
          </a:prstGeom>
          <a:ln>
            <a:noFill/>
          </a:ln>
          <a:extLst>
            <a:ext uri="{53640926-AAD7-44D8-BBD7-CCE9431645EC}">
              <a14:shadowObscured xmlns:a14="http://schemas.microsoft.com/office/drawing/2010/main"/>
            </a:ext>
          </a:extLst>
        </p:spPr>
      </p:pic>
      <p:pic>
        <p:nvPicPr>
          <p:cNvPr id="42" name="図 41"/>
          <p:cNvPicPr/>
          <p:nvPr/>
        </p:nvPicPr>
        <p:blipFill rotWithShape="1">
          <a:blip r:embed="rId4"/>
          <a:srcRect l="30683" t="20381" r="3620" b="47915"/>
          <a:stretch/>
        </p:blipFill>
        <p:spPr bwMode="auto">
          <a:xfrm>
            <a:off x="220730" y="2745355"/>
            <a:ext cx="7555626" cy="2054675"/>
          </a:xfrm>
          <a:prstGeom prst="rect">
            <a:avLst/>
          </a:prstGeom>
          <a:ln>
            <a:noFill/>
          </a:ln>
          <a:extLst>
            <a:ext uri="{53640926-AAD7-44D8-BBD7-CCE9431645EC}">
              <a14:shadowObscured xmlns:a14="http://schemas.microsoft.com/office/drawing/2010/main"/>
            </a:ext>
          </a:extLst>
        </p:spPr>
      </p:pic>
      <p:sp>
        <p:nvSpPr>
          <p:cNvPr id="10" name="テキスト ボックス 9"/>
          <p:cNvSpPr txBox="1"/>
          <p:nvPr/>
        </p:nvSpPr>
        <p:spPr>
          <a:xfrm>
            <a:off x="139624" y="141258"/>
            <a:ext cx="3600400" cy="338554"/>
          </a:xfrm>
          <a:prstGeom prst="rect">
            <a:avLst/>
          </a:prstGeom>
          <a:noFill/>
        </p:spPr>
        <p:txBody>
          <a:bodyPr wrap="square" rtlCol="0">
            <a:spAutoFit/>
          </a:bodyPr>
          <a:lstStyle/>
          <a:p>
            <a:r>
              <a:rPr kumimoji="1" lang="ja-JP" altLang="en-US" sz="1600" dirty="0" smtClean="0"/>
              <a:t>◆資料に記載の</a:t>
            </a:r>
            <a:r>
              <a:rPr lang="ja-JP" altLang="en-US" sz="1600" dirty="0" smtClean="0"/>
              <a:t>記号・番号の見方◆</a:t>
            </a:r>
            <a:endParaRPr kumimoji="1" lang="ja-JP" altLang="en-US" sz="1600" dirty="0"/>
          </a:p>
        </p:txBody>
      </p:sp>
      <p:sp>
        <p:nvSpPr>
          <p:cNvPr id="7" name="円/楕円 6"/>
          <p:cNvSpPr/>
          <p:nvPr/>
        </p:nvSpPr>
        <p:spPr>
          <a:xfrm>
            <a:off x="380853" y="684486"/>
            <a:ext cx="465872" cy="3028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437004" y="1047992"/>
            <a:ext cx="1343763" cy="1795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484981" y="1185651"/>
            <a:ext cx="361744" cy="5871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線吹き出し 2 (枠付き) 7"/>
          <p:cNvSpPr/>
          <p:nvPr/>
        </p:nvSpPr>
        <p:spPr>
          <a:xfrm>
            <a:off x="6480212" y="230291"/>
            <a:ext cx="2376264" cy="1154233"/>
          </a:xfrm>
          <a:prstGeom prst="borderCallout2">
            <a:avLst>
              <a:gd name="adj1" fmla="val 8991"/>
              <a:gd name="adj2" fmla="val -265"/>
              <a:gd name="adj3" fmla="val 13174"/>
              <a:gd name="adj4" fmla="val -29080"/>
              <a:gd name="adj5" fmla="val 41276"/>
              <a:gd name="adj6" fmla="val -239070"/>
            </a:avLst>
          </a:prstGeom>
          <a:solidFill>
            <a:schemeClr val="bg1"/>
          </a:solidFill>
          <a:ln w="31750">
            <a:solidFill>
              <a:srgbClr val="FF0000"/>
            </a:solidFill>
            <a:headEnd w="med" len="sm"/>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・４つの分類</a:t>
            </a:r>
            <a:endParaRPr kumimoji="1"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Ａ　いわゆる行政改革</a:t>
            </a:r>
            <a:endParaRPr lang="en-US" altLang="ja-JP" sz="1400" dirty="0" smtClean="0">
              <a:solidFill>
                <a:schemeClr val="tx1"/>
              </a:solidFill>
            </a:endParaRPr>
          </a:p>
          <a:p>
            <a:r>
              <a:rPr kumimoji="1" lang="ja-JP" altLang="en-US" sz="1400" dirty="0">
                <a:solidFill>
                  <a:schemeClr val="tx1"/>
                </a:solidFill>
              </a:rPr>
              <a:t>　</a:t>
            </a:r>
            <a:r>
              <a:rPr kumimoji="1" lang="ja-JP" altLang="en-US" sz="1400" dirty="0" smtClean="0">
                <a:solidFill>
                  <a:schemeClr val="tx1"/>
                </a:solidFill>
              </a:rPr>
              <a:t>Ｂ　社会政策のｲﾉﾍﾞｰｼｮﾝ</a:t>
            </a:r>
            <a:endParaRPr kumimoji="1"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Ｃ　インフラ戦略</a:t>
            </a:r>
            <a:endParaRPr lang="en-US" altLang="ja-JP" sz="1400" dirty="0" smtClean="0">
              <a:solidFill>
                <a:schemeClr val="tx1"/>
              </a:solidFill>
            </a:endParaRPr>
          </a:p>
          <a:p>
            <a:r>
              <a:rPr kumimoji="1" lang="ja-JP" altLang="en-US" sz="1400" dirty="0">
                <a:solidFill>
                  <a:schemeClr val="tx1"/>
                </a:solidFill>
              </a:rPr>
              <a:t>　</a:t>
            </a:r>
            <a:r>
              <a:rPr lang="ja-JP" altLang="en-US" sz="1400" dirty="0">
                <a:solidFill>
                  <a:schemeClr val="tx1"/>
                </a:solidFill>
              </a:rPr>
              <a:t>Ｄ</a:t>
            </a:r>
            <a:r>
              <a:rPr kumimoji="1" lang="ja-JP" altLang="en-US" sz="1400" dirty="0" smtClean="0">
                <a:solidFill>
                  <a:schemeClr val="tx1"/>
                </a:solidFill>
              </a:rPr>
              <a:t>　成長戦略</a:t>
            </a:r>
            <a:endParaRPr kumimoji="1" lang="ja-JP" altLang="en-US" sz="1400" dirty="0">
              <a:solidFill>
                <a:schemeClr val="tx1"/>
              </a:solidFill>
            </a:endParaRPr>
          </a:p>
        </p:txBody>
      </p:sp>
      <p:sp>
        <p:nvSpPr>
          <p:cNvPr id="18" name="線吹き出し 2 (枠付き) 17"/>
          <p:cNvSpPr/>
          <p:nvPr/>
        </p:nvSpPr>
        <p:spPr>
          <a:xfrm>
            <a:off x="4329310" y="1270404"/>
            <a:ext cx="2093414" cy="544249"/>
          </a:xfrm>
          <a:prstGeom prst="borderCallout2">
            <a:avLst>
              <a:gd name="adj1" fmla="val 29589"/>
              <a:gd name="adj2" fmla="val 976"/>
              <a:gd name="adj3" fmla="val 16040"/>
              <a:gd name="adj4" fmla="val -25356"/>
              <a:gd name="adj5" fmla="val -28396"/>
              <a:gd name="adj6" fmla="val -120946"/>
            </a:avLst>
          </a:prstGeom>
          <a:solidFill>
            <a:schemeClr val="bg1"/>
          </a:solidFill>
          <a:ln w="31750">
            <a:solidFill>
              <a:srgbClr val="FF0000"/>
            </a:solidFill>
            <a:headEnd w="med" len="sm"/>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smtClean="0">
                <a:solidFill>
                  <a:schemeClr val="tx1"/>
                </a:solidFill>
              </a:rPr>
              <a:t>・＜＞内</a:t>
            </a:r>
            <a:endParaRPr kumimoji="1"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本書での各章の分類</a:t>
            </a:r>
            <a:endParaRPr kumimoji="1" lang="ja-JP" altLang="en-US" sz="1400" dirty="0">
              <a:solidFill>
                <a:schemeClr val="tx1"/>
              </a:solidFill>
            </a:endParaRPr>
          </a:p>
        </p:txBody>
      </p:sp>
      <p:sp>
        <p:nvSpPr>
          <p:cNvPr id="19" name="線吹き出し 2 (枠付き) 18"/>
          <p:cNvSpPr/>
          <p:nvPr/>
        </p:nvSpPr>
        <p:spPr>
          <a:xfrm>
            <a:off x="2308372" y="2054559"/>
            <a:ext cx="2648651" cy="590134"/>
          </a:xfrm>
          <a:prstGeom prst="borderCallout2">
            <a:avLst>
              <a:gd name="adj1" fmla="val 26880"/>
              <a:gd name="adj2" fmla="val 977"/>
              <a:gd name="adj3" fmla="val -27714"/>
              <a:gd name="adj4" fmla="val -31680"/>
              <a:gd name="adj5" fmla="val -89900"/>
              <a:gd name="adj6" fmla="val -56643"/>
            </a:avLst>
          </a:prstGeom>
          <a:solidFill>
            <a:schemeClr val="bg1"/>
          </a:solidFill>
          <a:ln w="31750">
            <a:solidFill>
              <a:srgbClr val="FF0000"/>
            </a:solidFill>
            <a:headEnd w="med" len="sm"/>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smtClean="0">
                <a:solidFill>
                  <a:schemeClr val="tx1"/>
                </a:solidFill>
              </a:rPr>
              <a:t>・（　）内</a:t>
            </a:r>
            <a:endParaRPr kumimoji="1" lang="en-US" altLang="ja-JP" sz="1400" dirty="0" smtClean="0">
              <a:solidFill>
                <a:schemeClr val="tx1"/>
              </a:solidFill>
            </a:endParaRPr>
          </a:p>
          <a:p>
            <a:r>
              <a:rPr lang="ja-JP" altLang="en-US" sz="1400" dirty="0" smtClean="0">
                <a:solidFill>
                  <a:schemeClr val="tx1"/>
                </a:solidFill>
              </a:rPr>
              <a:t>　市役所の改革項目通し番号</a:t>
            </a:r>
            <a:endParaRPr kumimoji="1" lang="ja-JP" altLang="en-US" sz="1400" dirty="0">
              <a:solidFill>
                <a:schemeClr val="tx1"/>
              </a:solidFill>
            </a:endParaRPr>
          </a:p>
        </p:txBody>
      </p:sp>
      <p:sp>
        <p:nvSpPr>
          <p:cNvPr id="20" name="円/楕円 19"/>
          <p:cNvSpPr/>
          <p:nvPr/>
        </p:nvSpPr>
        <p:spPr>
          <a:xfrm>
            <a:off x="7280733" y="2763251"/>
            <a:ext cx="162252" cy="26602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7812359" y="5733256"/>
            <a:ext cx="144017" cy="21602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7442985" y="2750347"/>
            <a:ext cx="144016" cy="28317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7956377" y="5733256"/>
            <a:ext cx="144015"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flipH="1">
            <a:off x="8100392" y="5733256"/>
            <a:ext cx="144016"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a:stCxn id="8" idx="1"/>
            <a:endCxn id="20" idx="0"/>
          </p:cNvCxnSpPr>
          <p:nvPr/>
        </p:nvCxnSpPr>
        <p:spPr>
          <a:xfrm flipH="1">
            <a:off x="7361859" y="1384524"/>
            <a:ext cx="306485" cy="1378727"/>
          </a:xfrm>
          <a:prstGeom prst="straightConnector1">
            <a:avLst/>
          </a:prstGeom>
          <a:ln w="28575">
            <a:solidFill>
              <a:srgbClr val="00B05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8" idx="1"/>
            <a:endCxn id="21" idx="0"/>
          </p:cNvCxnSpPr>
          <p:nvPr/>
        </p:nvCxnSpPr>
        <p:spPr>
          <a:xfrm>
            <a:off x="7668344" y="1384524"/>
            <a:ext cx="216024" cy="4348732"/>
          </a:xfrm>
          <a:prstGeom prst="straightConnector1">
            <a:avLst/>
          </a:prstGeom>
          <a:ln w="28575">
            <a:solidFill>
              <a:srgbClr val="00B05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18" idx="0"/>
            <a:endCxn id="22" idx="0"/>
          </p:cNvCxnSpPr>
          <p:nvPr/>
        </p:nvCxnSpPr>
        <p:spPr>
          <a:xfrm>
            <a:off x="6422724" y="1542529"/>
            <a:ext cx="1092269" cy="1207818"/>
          </a:xfrm>
          <a:prstGeom prst="bentConnector2">
            <a:avLst/>
          </a:prstGeom>
          <a:ln w="28575">
            <a:solidFill>
              <a:srgbClr val="00B05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18" idx="0"/>
            <a:endCxn id="23" idx="0"/>
          </p:cNvCxnSpPr>
          <p:nvPr/>
        </p:nvCxnSpPr>
        <p:spPr>
          <a:xfrm>
            <a:off x="6422724" y="1542529"/>
            <a:ext cx="1605661" cy="4190727"/>
          </a:xfrm>
          <a:prstGeom prst="bentConnector2">
            <a:avLst/>
          </a:prstGeom>
          <a:ln w="28575">
            <a:solidFill>
              <a:srgbClr val="00B050"/>
            </a:solidFill>
            <a:tailEnd type="arrow" w="med" len="lg"/>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293160" y="2505102"/>
            <a:ext cx="1827744" cy="276999"/>
          </a:xfrm>
          <a:prstGeom prst="rect">
            <a:avLst/>
          </a:prstGeom>
          <a:noFill/>
        </p:spPr>
        <p:txBody>
          <a:bodyPr wrap="none" rtlCol="0">
            <a:spAutoFit/>
          </a:bodyPr>
          <a:lstStyle/>
          <a:p>
            <a:r>
              <a:rPr lang="ja-JP" altLang="en-US" sz="1200" dirty="0" smtClean="0"/>
              <a:t>↓</a:t>
            </a:r>
            <a:r>
              <a:rPr lang="ja-JP" altLang="en-US" sz="1200" dirty="0"/>
              <a:t>　</a:t>
            </a:r>
            <a:r>
              <a:rPr lang="ja-JP" altLang="en-US" sz="1200" dirty="0" smtClean="0"/>
              <a:t>各項目のトップページ</a:t>
            </a:r>
            <a:endParaRPr lang="en-US" altLang="ja-JP" sz="1200" dirty="0" smtClean="0"/>
          </a:p>
        </p:txBody>
      </p:sp>
      <p:sp>
        <p:nvSpPr>
          <p:cNvPr id="29" name="テキスト ボックス 28"/>
          <p:cNvSpPr txBox="1"/>
          <p:nvPr/>
        </p:nvSpPr>
        <p:spPr>
          <a:xfrm>
            <a:off x="814602" y="5493639"/>
            <a:ext cx="1781257" cy="276999"/>
          </a:xfrm>
          <a:prstGeom prst="rect">
            <a:avLst/>
          </a:prstGeom>
          <a:noFill/>
        </p:spPr>
        <p:txBody>
          <a:bodyPr wrap="none" rtlCol="0">
            <a:spAutoFit/>
          </a:bodyPr>
          <a:lstStyle/>
          <a:p>
            <a:r>
              <a:rPr lang="ja-JP" altLang="en-US" sz="1200" dirty="0" smtClean="0"/>
              <a:t>↓</a:t>
            </a:r>
            <a:r>
              <a:rPr lang="ja-JP" altLang="en-US" sz="1200" dirty="0"/>
              <a:t>　</a:t>
            </a:r>
            <a:r>
              <a:rPr lang="ja-JP" altLang="en-US" sz="1200" dirty="0" smtClean="0"/>
              <a:t>各項目の説明ページ</a:t>
            </a:r>
            <a:endParaRPr lang="en-US" altLang="ja-JP" sz="1200" dirty="0" smtClean="0"/>
          </a:p>
        </p:txBody>
      </p:sp>
      <p:sp>
        <p:nvSpPr>
          <p:cNvPr id="26" name="スライド番号プレースホルダ 69"/>
          <p:cNvSpPr>
            <a:spLocks noGrp="1"/>
          </p:cNvSpPr>
          <p:nvPr>
            <p:ph type="sldNum" sz="quarter" idx="12"/>
          </p:nvPr>
        </p:nvSpPr>
        <p:spPr>
          <a:xfrm>
            <a:off x="8407474" y="6695486"/>
            <a:ext cx="720080" cy="177924"/>
          </a:xfrm>
        </p:spPr>
        <p:txBody>
          <a:bodyPr/>
          <a:lstStyle/>
          <a:p>
            <a:fld id="{CCEC3038-1CF1-4B63-9920-55248DCFBA97}" type="slidenum">
              <a:rPr kumimoji="1" lang="ja-JP" altLang="en-US" smtClean="0"/>
              <a:pPr/>
              <a:t>9</a:t>
            </a:fld>
            <a:endParaRPr kumimoji="1" lang="ja-JP" altLang="en-US" dirty="0"/>
          </a:p>
        </p:txBody>
      </p:sp>
      <p:cxnSp>
        <p:nvCxnSpPr>
          <p:cNvPr id="39" name="直線矢印コネクタ 34"/>
          <p:cNvCxnSpPr>
            <a:stCxn id="19" idx="0"/>
            <a:endCxn id="24" idx="4"/>
          </p:cNvCxnSpPr>
          <p:nvPr/>
        </p:nvCxnSpPr>
        <p:spPr>
          <a:xfrm>
            <a:off x="4957023" y="2349626"/>
            <a:ext cx="3215377" cy="3599654"/>
          </a:xfrm>
          <a:prstGeom prst="bentConnector4">
            <a:avLst>
              <a:gd name="adj1" fmla="val 110426"/>
              <a:gd name="adj2" fmla="val 106351"/>
            </a:avLst>
          </a:prstGeom>
          <a:ln w="28575">
            <a:solidFill>
              <a:srgbClr val="00B050"/>
            </a:solidFill>
            <a:tailEnd type="arrow" w="med" len="lg"/>
          </a:ln>
        </p:spPr>
        <p:style>
          <a:lnRef idx="1">
            <a:schemeClr val="accent1"/>
          </a:lnRef>
          <a:fillRef idx="0">
            <a:schemeClr val="accent1"/>
          </a:fillRef>
          <a:effectRef idx="0">
            <a:schemeClr val="accent1"/>
          </a:effectRef>
          <a:fontRef idx="minor">
            <a:schemeClr val="tx1"/>
          </a:fontRef>
        </p:style>
      </p:cxnSp>
      <p:sp>
        <p:nvSpPr>
          <p:cNvPr id="84" name="円/楕円 83"/>
          <p:cNvSpPr/>
          <p:nvPr/>
        </p:nvSpPr>
        <p:spPr>
          <a:xfrm>
            <a:off x="3155096" y="2729945"/>
            <a:ext cx="1410077" cy="535363"/>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線吹き出し 2 (枠付き) 86"/>
          <p:cNvSpPr/>
          <p:nvPr/>
        </p:nvSpPr>
        <p:spPr>
          <a:xfrm>
            <a:off x="648340" y="4410012"/>
            <a:ext cx="4501804" cy="482469"/>
          </a:xfrm>
          <a:prstGeom prst="borderCallout2">
            <a:avLst>
              <a:gd name="adj1" fmla="val -872"/>
              <a:gd name="adj2" fmla="val 54663"/>
              <a:gd name="adj3" fmla="val -73967"/>
              <a:gd name="adj4" fmla="val 70428"/>
              <a:gd name="adj5" fmla="val -232909"/>
              <a:gd name="adj6" fmla="val 72655"/>
            </a:avLst>
          </a:prstGeom>
          <a:solidFill>
            <a:schemeClr val="bg1"/>
          </a:solidFill>
          <a:ln w="31750">
            <a:solidFill>
              <a:srgbClr val="7030A0"/>
            </a:solidFill>
            <a:headEnd w="med" len="sm"/>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1400" dirty="0" smtClean="0">
                <a:solidFill>
                  <a:schemeClr val="tx1"/>
                </a:solidFill>
              </a:rPr>
              <a:t>・</a:t>
            </a:r>
            <a:r>
              <a:rPr lang="ja-JP" altLang="en-US" sz="1400" dirty="0" smtClean="0">
                <a:solidFill>
                  <a:schemeClr val="tx1"/>
                </a:solidFill>
              </a:rPr>
              <a:t>新規項目の場合は項目名</a:t>
            </a:r>
            <a:r>
              <a:rPr lang="ja-JP" altLang="en-US" sz="1400" dirty="0">
                <a:solidFill>
                  <a:schemeClr val="tx1"/>
                </a:solidFill>
              </a:rPr>
              <a:t>のあとに　　　　　　　　</a:t>
            </a:r>
            <a:r>
              <a:rPr lang="ja-JP" altLang="en-US" sz="1400" dirty="0" smtClean="0">
                <a:solidFill>
                  <a:schemeClr val="tx1"/>
                </a:solidFill>
              </a:rPr>
              <a:t>と記載</a:t>
            </a:r>
            <a:endParaRPr lang="en-US" altLang="ja-JP" sz="1400" dirty="0">
              <a:solidFill>
                <a:schemeClr val="tx1"/>
              </a:solidFill>
            </a:endParaRPr>
          </a:p>
        </p:txBody>
      </p:sp>
      <p:pic>
        <p:nvPicPr>
          <p:cNvPr id="85" name="図 84"/>
          <p:cNvPicPr/>
          <p:nvPr/>
        </p:nvPicPr>
        <p:blipFill rotWithShape="1">
          <a:blip r:embed="rId5"/>
          <a:srcRect l="71944" t="20521" r="19787" b="73197"/>
          <a:stretch/>
        </p:blipFill>
        <p:spPr bwMode="auto">
          <a:xfrm>
            <a:off x="3480631" y="4454194"/>
            <a:ext cx="818953" cy="355414"/>
          </a:xfrm>
          <a:prstGeom prst="rect">
            <a:avLst/>
          </a:prstGeom>
          <a:ln>
            <a:noFill/>
          </a:ln>
          <a:extLst>
            <a:ext uri="{53640926-AAD7-44D8-BBD7-CCE9431645EC}">
              <a14:shadowObscured xmlns:a14="http://schemas.microsoft.com/office/drawing/2010/main"/>
            </a:ext>
          </a:extLst>
        </p:spPr>
      </p:pic>
      <p:sp>
        <p:nvSpPr>
          <p:cNvPr id="88" name="線吹き出し 2 (枠付き) 87"/>
          <p:cNvSpPr/>
          <p:nvPr/>
        </p:nvSpPr>
        <p:spPr>
          <a:xfrm>
            <a:off x="2814571" y="5544085"/>
            <a:ext cx="3121788" cy="636076"/>
          </a:xfrm>
          <a:prstGeom prst="borderCallout2">
            <a:avLst>
              <a:gd name="adj1" fmla="val 51245"/>
              <a:gd name="adj2" fmla="val 100292"/>
              <a:gd name="adj3" fmla="val 34787"/>
              <a:gd name="adj4" fmla="val 110683"/>
              <a:gd name="adj5" fmla="val 42966"/>
              <a:gd name="adj6" fmla="val 127984"/>
            </a:avLst>
          </a:prstGeom>
          <a:solidFill>
            <a:schemeClr val="bg1"/>
          </a:solidFill>
          <a:ln w="31750">
            <a:solidFill>
              <a:srgbClr val="FFC000"/>
            </a:solidFill>
            <a:headEnd w="med" len="sm"/>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1400" dirty="0" smtClean="0">
                <a:solidFill>
                  <a:schemeClr val="tx1"/>
                </a:solidFill>
              </a:rPr>
              <a:t>・</a:t>
            </a:r>
            <a:r>
              <a:rPr lang="ja-JP" altLang="en-US" sz="1400" dirty="0" smtClean="0">
                <a:solidFill>
                  <a:schemeClr val="tx1"/>
                </a:solidFill>
              </a:rPr>
              <a:t>既存項目でページを追加している</a:t>
            </a:r>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場合は　　　　　と記載</a:t>
            </a:r>
            <a:endParaRPr lang="en-US" altLang="ja-JP" sz="1400" dirty="0">
              <a:solidFill>
                <a:schemeClr val="tx1"/>
              </a:solidFill>
            </a:endParaRPr>
          </a:p>
        </p:txBody>
      </p:sp>
      <p:pic>
        <p:nvPicPr>
          <p:cNvPr id="70" name="図 69"/>
          <p:cNvPicPr>
            <a:picLocks noChangeAspect="1"/>
          </p:cNvPicPr>
          <p:nvPr/>
        </p:nvPicPr>
        <p:blipFill>
          <a:blip r:embed="rId6"/>
          <a:stretch>
            <a:fillRect/>
          </a:stretch>
        </p:blipFill>
        <p:spPr>
          <a:xfrm>
            <a:off x="3558832" y="5825707"/>
            <a:ext cx="519975" cy="346650"/>
          </a:xfrm>
          <a:prstGeom prst="rect">
            <a:avLst/>
          </a:prstGeom>
        </p:spPr>
      </p:pic>
      <p:sp>
        <p:nvSpPr>
          <p:cNvPr id="89" name="円/楕円 88"/>
          <p:cNvSpPr/>
          <p:nvPr/>
        </p:nvSpPr>
        <p:spPr>
          <a:xfrm>
            <a:off x="6549050" y="5794962"/>
            <a:ext cx="1136984" cy="509786"/>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角丸四角形 107"/>
          <p:cNvSpPr/>
          <p:nvPr/>
        </p:nvSpPr>
        <p:spPr>
          <a:xfrm>
            <a:off x="5294161" y="4425113"/>
            <a:ext cx="2482195" cy="272955"/>
          </a:xfrm>
          <a:prstGeom prst="roundRect">
            <a:avLst/>
          </a:prstGeom>
          <a:noFill/>
          <a:ln w="317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9" name="線吹き出し 2 (枠付き) 108"/>
          <p:cNvSpPr/>
          <p:nvPr/>
        </p:nvSpPr>
        <p:spPr>
          <a:xfrm>
            <a:off x="3270335" y="4971856"/>
            <a:ext cx="2713281" cy="427728"/>
          </a:xfrm>
          <a:prstGeom prst="borderCallout2">
            <a:avLst>
              <a:gd name="adj1" fmla="val 51473"/>
              <a:gd name="adj2" fmla="val 99548"/>
              <a:gd name="adj3" fmla="val 19703"/>
              <a:gd name="adj4" fmla="val 117590"/>
              <a:gd name="adj5" fmla="val -51152"/>
              <a:gd name="adj6" fmla="val 121459"/>
            </a:avLst>
          </a:prstGeom>
          <a:solidFill>
            <a:schemeClr val="bg1"/>
          </a:solidFill>
          <a:ln w="31750">
            <a:solidFill>
              <a:srgbClr val="C00000"/>
            </a:solidFill>
            <a:headEnd w="med" len="sm"/>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1400" dirty="0" smtClean="0">
                <a:solidFill>
                  <a:schemeClr val="tx1"/>
                </a:solidFill>
              </a:rPr>
              <a:t>・重要な更新箇所には網掛け</a:t>
            </a:r>
            <a:endParaRPr lang="en-US" altLang="ja-JP" sz="1400" dirty="0">
              <a:solidFill>
                <a:schemeClr val="tx1"/>
              </a:solidFill>
            </a:endParaRPr>
          </a:p>
        </p:txBody>
      </p:sp>
    </p:spTree>
    <p:extLst>
      <p:ext uri="{BB962C8B-B14F-4D97-AF65-F5344CB8AC3E}">
        <p14:creationId xmlns:p14="http://schemas.microsoft.com/office/powerpoint/2010/main" val="221718652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角丸四角形 48"/>
          <p:cNvSpPr/>
          <p:nvPr/>
        </p:nvSpPr>
        <p:spPr>
          <a:xfrm>
            <a:off x="1921772" y="1171126"/>
            <a:ext cx="946559" cy="247076"/>
          </a:xfrm>
          <a:prstGeom prst="roundRect">
            <a:avLst>
              <a:gd name="adj" fmla="val 2431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1408916" y="1947781"/>
            <a:ext cx="7381752" cy="3728109"/>
          </a:xfrm>
          <a:prstGeom prst="roundRect">
            <a:avLst>
              <a:gd name="adj" fmla="val 11024"/>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0"/>
          <p:cNvSpPr>
            <a:spLocks noChangeArrowheads="1"/>
          </p:cNvSpPr>
          <p:nvPr/>
        </p:nvSpPr>
        <p:spPr bwMode="auto">
          <a:xfrm>
            <a:off x="320878" y="2109440"/>
            <a:ext cx="762000" cy="304800"/>
          </a:xfrm>
          <a:prstGeom prst="rect">
            <a:avLst/>
          </a:prstGeom>
          <a:noFill/>
          <a:ln w="9525">
            <a:noFill/>
            <a:miter lim="800000"/>
            <a:headEnd/>
            <a:tailEnd/>
          </a:ln>
        </p:spPr>
        <p:txBody>
          <a:bodyPr wrap="none" anchor="ctr"/>
          <a:lstStyle/>
          <a:p>
            <a:pPr algn="ctr"/>
            <a:endParaRPr lang="ja-JP" altLang="en-US" sz="1200">
              <a:solidFill>
                <a:prstClr val="black"/>
              </a:solidFill>
              <a:latin typeface="Times New Roman" pitchFamily="18" charset="0"/>
              <a:ea typeface="ＭＳ 明朝" pitchFamily="17" charset="-128"/>
            </a:endParaRPr>
          </a:p>
        </p:txBody>
      </p:sp>
      <p:sp>
        <p:nvSpPr>
          <p:cNvPr id="21" name="Text Box 11"/>
          <p:cNvSpPr txBox="1">
            <a:spLocks noChangeArrowheads="1"/>
          </p:cNvSpPr>
          <p:nvPr/>
        </p:nvSpPr>
        <p:spPr bwMode="auto">
          <a:xfrm>
            <a:off x="458590" y="6271164"/>
            <a:ext cx="2996631" cy="248402"/>
          </a:xfrm>
          <a:prstGeom prst="rect">
            <a:avLst/>
          </a:prstGeom>
          <a:noFill/>
          <a:ln w="9525">
            <a:noFill/>
            <a:miter lim="800000"/>
            <a:headEnd/>
            <a:tailEnd/>
          </a:ln>
        </p:spPr>
        <p:txBody>
          <a:bodyPr wrap="none" lIns="90000" tIns="46800" rIns="90000" bIns="46800" anchor="ctr">
            <a:spAutoFit/>
          </a:bodyPr>
          <a:lstStyle/>
          <a:p>
            <a:pPr>
              <a:spcBef>
                <a:spcPct val="50000"/>
              </a:spcBef>
              <a:defRPr/>
            </a:pPr>
            <a:r>
              <a:rPr lang="ja-JP" altLang="en-US" sz="1000" dirty="0">
                <a:solidFill>
                  <a:prstClr val="black"/>
                </a:solidFill>
                <a:latin typeface="ＭＳ Ｐゴシック"/>
              </a:rPr>
              <a:t>資料：各都市ＨＰ・事業概要から大阪市環境局作成。</a:t>
            </a:r>
            <a:endParaRPr lang="ja-JP" altLang="en-US" sz="1000" strike="sngStrike" dirty="0">
              <a:solidFill>
                <a:srgbClr val="FF0000"/>
              </a:solidFill>
              <a:latin typeface="ＭＳ Ｐゴシック"/>
            </a:endParaRPr>
          </a:p>
        </p:txBody>
      </p:sp>
      <p:sp>
        <p:nvSpPr>
          <p:cNvPr id="26" name="Rectangle 12"/>
          <p:cNvSpPr>
            <a:spLocks noChangeArrowheads="1"/>
          </p:cNvSpPr>
          <p:nvPr/>
        </p:nvSpPr>
        <p:spPr bwMode="auto">
          <a:xfrm>
            <a:off x="323528" y="764704"/>
            <a:ext cx="7848600" cy="360040"/>
          </a:xfrm>
          <a:prstGeom prst="rect">
            <a:avLst/>
          </a:prstGeom>
          <a:noFill/>
          <a:ln w="9525">
            <a:noFill/>
            <a:miter lim="800000"/>
            <a:headEnd/>
            <a:tailEnd/>
          </a:ln>
        </p:spPr>
        <p:txBody>
          <a:bodyPr/>
          <a:lstStyle/>
          <a:p>
            <a:pPr eaLnBrk="0" hangingPunct="0"/>
            <a:r>
              <a:rPr lang="ja-JP" altLang="en-US" sz="1400" dirty="0">
                <a:latin typeface="ＭＳ Ｐゴシック" charset="-128"/>
              </a:rPr>
              <a:t>　ごみ処理コストは減少。</a:t>
            </a:r>
            <a:endParaRPr lang="ja-JP" altLang="en-US" sz="1400" strike="sngStrike" dirty="0">
              <a:latin typeface="ＭＳ Ｐゴシック" charset="-128"/>
            </a:endParaRPr>
          </a:p>
        </p:txBody>
      </p:sp>
      <p:sp>
        <p:nvSpPr>
          <p:cNvPr id="27" name="Rectangle 14"/>
          <p:cNvSpPr>
            <a:spLocks noChangeArrowheads="1"/>
          </p:cNvSpPr>
          <p:nvPr/>
        </p:nvSpPr>
        <p:spPr bwMode="auto">
          <a:xfrm>
            <a:off x="2061326" y="2284543"/>
            <a:ext cx="643423" cy="279180"/>
          </a:xfrm>
          <a:prstGeom prst="rect">
            <a:avLst/>
          </a:prstGeom>
          <a:noFill/>
          <a:ln w="9525">
            <a:noFill/>
            <a:miter lim="800000"/>
            <a:headEnd/>
            <a:tailEnd/>
          </a:ln>
        </p:spPr>
        <p:txBody>
          <a:bodyPr wrap="none" lIns="90000" tIns="46800" rIns="90000" bIns="46800" anchor="ctr">
            <a:spAutoFit/>
          </a:bodyPr>
          <a:lstStyle/>
          <a:p>
            <a:pPr algn="ctr"/>
            <a:r>
              <a:rPr lang="ja-JP" altLang="en-US" sz="1200" dirty="0">
                <a:solidFill>
                  <a:prstClr val="black"/>
                </a:solidFill>
                <a:latin typeface="ＭＳ Ｐゴシック" pitchFamily="50" charset="-128"/>
              </a:rPr>
              <a:t>▲</a:t>
            </a:r>
            <a:r>
              <a:rPr lang="en-US" altLang="ja-JP" sz="1200" dirty="0">
                <a:solidFill>
                  <a:prstClr val="black"/>
                </a:solidFill>
                <a:latin typeface="ＭＳ Ｐゴシック" pitchFamily="50" charset="-128"/>
              </a:rPr>
              <a:t>34</a:t>
            </a:r>
            <a:r>
              <a:rPr lang="ja-JP" altLang="en-US" sz="1200" dirty="0">
                <a:solidFill>
                  <a:prstClr val="black"/>
                </a:solidFill>
                <a:latin typeface="ＭＳ Ｐゴシック" pitchFamily="50" charset="-128"/>
              </a:rPr>
              <a:t>％</a:t>
            </a:r>
          </a:p>
        </p:txBody>
      </p:sp>
      <p:sp>
        <p:nvSpPr>
          <p:cNvPr id="30" name="テキスト ボックス 3"/>
          <p:cNvSpPr txBox="1"/>
          <p:nvPr/>
        </p:nvSpPr>
        <p:spPr>
          <a:xfrm>
            <a:off x="470926" y="5871054"/>
            <a:ext cx="4101074" cy="4001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anchor="ctr" anchorCtr="0">
            <a:spAutoFit/>
          </a:bodyPr>
          <a:lstStyle/>
          <a:p>
            <a:pPr eaLnBrk="0" hangingPunct="0">
              <a:defRPr/>
            </a:pPr>
            <a:r>
              <a:rPr lang="en-US" altLang="ja-JP" sz="1000" dirty="0">
                <a:solidFill>
                  <a:srgbClr val="000000"/>
                </a:solidFill>
                <a:latin typeface="ＭＳ Ｐゴシック" pitchFamily="50" charset="-128"/>
              </a:rPr>
              <a:t>※</a:t>
            </a:r>
            <a:r>
              <a:rPr lang="ja-JP" altLang="en-US" sz="1000" dirty="0">
                <a:solidFill>
                  <a:srgbClr val="000000"/>
                </a:solidFill>
                <a:latin typeface="ＭＳ Ｐゴシック" pitchFamily="50" charset="-128"/>
              </a:rPr>
              <a:t>　</a:t>
            </a:r>
            <a:r>
              <a:rPr lang="en-US" altLang="ja-JP" sz="1000" dirty="0">
                <a:solidFill>
                  <a:srgbClr val="000000"/>
                </a:solidFill>
                <a:latin typeface="ＭＳ Ｐゴシック" pitchFamily="50" charset="-128"/>
              </a:rPr>
              <a:t>【</a:t>
            </a:r>
            <a:r>
              <a:rPr lang="ja-JP" altLang="ja-JP" sz="1000" dirty="0">
                <a:solidFill>
                  <a:srgbClr val="000000"/>
                </a:solidFill>
                <a:latin typeface="ＭＳ Ｐゴシック" pitchFamily="50" charset="-128"/>
              </a:rPr>
              <a:t>大阪市のごみ処理原価の構成要素</a:t>
            </a:r>
            <a:r>
              <a:rPr lang="en-US" altLang="ja-JP" sz="1000" dirty="0">
                <a:solidFill>
                  <a:srgbClr val="000000"/>
                </a:solidFill>
                <a:latin typeface="ＭＳ Ｐゴシック" pitchFamily="50" charset="-128"/>
              </a:rPr>
              <a:t>】</a:t>
            </a:r>
            <a:endParaRPr kumimoji="0" lang="ja-JP" altLang="ja-JP" sz="1000" dirty="0">
              <a:solidFill>
                <a:srgbClr val="000000"/>
              </a:solidFill>
              <a:latin typeface="ＭＳ Ｐゴシック" pitchFamily="50" charset="-128"/>
            </a:endParaRPr>
          </a:p>
          <a:p>
            <a:pPr algn="ctr" eaLnBrk="0" hangingPunct="0">
              <a:defRPr/>
            </a:pPr>
            <a:r>
              <a:rPr lang="ja-JP" altLang="ja-JP" sz="1000" dirty="0">
                <a:solidFill>
                  <a:srgbClr val="000000"/>
                </a:solidFill>
                <a:latin typeface="ＭＳ Ｐゴシック" pitchFamily="50" charset="-128"/>
              </a:rPr>
              <a:t>人件費、物件費、減価償却費、公債利子、管理部門経費、控除費</a:t>
            </a:r>
            <a:endParaRPr lang="en-US" altLang="ja-JP" sz="1000" dirty="0">
              <a:solidFill>
                <a:srgbClr val="FF0000"/>
              </a:solidFill>
              <a:latin typeface="ＭＳ Ｐゴシック" pitchFamily="50" charset="-128"/>
            </a:endParaRPr>
          </a:p>
        </p:txBody>
      </p:sp>
      <p:sp>
        <p:nvSpPr>
          <p:cNvPr id="31" name="Rectangle 8"/>
          <p:cNvSpPr>
            <a:spLocks noChangeArrowheads="1"/>
          </p:cNvSpPr>
          <p:nvPr/>
        </p:nvSpPr>
        <p:spPr bwMode="auto">
          <a:xfrm>
            <a:off x="301432" y="2582664"/>
            <a:ext cx="353943" cy="938720"/>
          </a:xfrm>
          <a:prstGeom prst="rect">
            <a:avLst/>
          </a:prstGeom>
          <a:noFill/>
          <a:ln w="9525">
            <a:noFill/>
            <a:miter lim="800000"/>
            <a:headEnd/>
            <a:tailEnd/>
          </a:ln>
        </p:spPr>
        <p:txBody>
          <a:bodyPr vert="eaVert" wrap="none"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dirty="0">
                <a:solidFill>
                  <a:prstClr val="black"/>
                </a:solidFill>
                <a:latin typeface="ＭＳ Ｐゴシック"/>
              </a:rPr>
              <a:t>処理処分原価</a:t>
            </a:r>
          </a:p>
        </p:txBody>
      </p:sp>
      <p:sp>
        <p:nvSpPr>
          <p:cNvPr id="32" name="Rectangle 8"/>
          <p:cNvSpPr>
            <a:spLocks noChangeArrowheads="1"/>
          </p:cNvSpPr>
          <p:nvPr/>
        </p:nvSpPr>
        <p:spPr bwMode="auto">
          <a:xfrm>
            <a:off x="301432" y="4022818"/>
            <a:ext cx="353943" cy="938720"/>
          </a:xfrm>
          <a:prstGeom prst="rect">
            <a:avLst/>
          </a:prstGeom>
          <a:noFill/>
          <a:ln w="9525">
            <a:noFill/>
            <a:miter lim="800000"/>
            <a:headEnd/>
            <a:tailEnd/>
          </a:ln>
        </p:spPr>
        <p:txBody>
          <a:bodyPr vert="eaVert" wrap="none"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dirty="0">
                <a:solidFill>
                  <a:prstClr val="black"/>
                </a:solidFill>
                <a:latin typeface="ＭＳ Ｐゴシック"/>
              </a:rPr>
              <a:t>収集輸送原価</a:t>
            </a:r>
          </a:p>
        </p:txBody>
      </p:sp>
      <p:sp>
        <p:nvSpPr>
          <p:cNvPr id="33" name="Rectangle 18"/>
          <p:cNvSpPr>
            <a:spLocks noChangeArrowheads="1"/>
          </p:cNvSpPr>
          <p:nvPr/>
        </p:nvSpPr>
        <p:spPr bwMode="auto">
          <a:xfrm>
            <a:off x="42554" y="1771168"/>
            <a:ext cx="792088" cy="176972"/>
          </a:xfrm>
          <a:prstGeom prst="rect">
            <a:avLst/>
          </a:prstGeom>
          <a:noFill/>
          <a:ln w="0">
            <a:noFill/>
            <a:miter lim="800000"/>
            <a:headEnd/>
            <a:tailEnd/>
          </a:ln>
        </p:spPr>
        <p:txBody>
          <a:bodyPr wrap="square" lIns="36576" tIns="0" rIns="36576" bIns="22860" anchor="ctr"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000"/>
            </a:pPr>
            <a:r>
              <a:rPr lang="ja-JP" altLang="en-US" sz="1000" dirty="0">
                <a:solidFill>
                  <a:srgbClr val="000000"/>
                </a:solidFill>
                <a:latin typeface="ＭＳ Ｐゴシック"/>
              </a:rPr>
              <a:t>（千円／</a:t>
            </a:r>
            <a:r>
              <a:rPr lang="ja-JP" altLang="en-US" sz="1000" dirty="0" err="1">
                <a:solidFill>
                  <a:srgbClr val="000000"/>
                </a:solidFill>
                <a:latin typeface="ＭＳ Ｐゴシック"/>
              </a:rPr>
              <a:t>ｔ</a:t>
            </a:r>
            <a:r>
              <a:rPr lang="en-US" altLang="ja-JP" sz="1000" dirty="0">
                <a:solidFill>
                  <a:srgbClr val="000000"/>
                </a:solidFill>
                <a:latin typeface="ＭＳ Ｐゴシック"/>
              </a:rPr>
              <a:t>)</a:t>
            </a:r>
          </a:p>
        </p:txBody>
      </p:sp>
      <p:sp>
        <p:nvSpPr>
          <p:cNvPr id="35" name="Rectangle 18"/>
          <p:cNvSpPr>
            <a:spLocks noChangeArrowheads="1"/>
          </p:cNvSpPr>
          <p:nvPr/>
        </p:nvSpPr>
        <p:spPr bwMode="auto">
          <a:xfrm>
            <a:off x="8172400" y="5755322"/>
            <a:ext cx="753680" cy="176972"/>
          </a:xfrm>
          <a:prstGeom prst="rect">
            <a:avLst/>
          </a:prstGeom>
          <a:noFill/>
          <a:ln w="0">
            <a:noFill/>
            <a:miter lim="800000"/>
            <a:headEnd/>
            <a:tailEnd/>
          </a:ln>
        </p:spPr>
        <p:txBody>
          <a:bodyPr wrap="square" lIns="36576" tIns="0" rIns="36576" bIns="22860" anchor="ctr"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000"/>
            </a:pPr>
            <a:r>
              <a:rPr lang="ja-JP" altLang="en-US" sz="1000" dirty="0">
                <a:solidFill>
                  <a:srgbClr val="000000"/>
                </a:solidFill>
                <a:latin typeface="ＭＳ Ｐゴシック"/>
              </a:rPr>
              <a:t>（千円／</a:t>
            </a:r>
            <a:r>
              <a:rPr lang="ja-JP" altLang="en-US" sz="1000" dirty="0" err="1">
                <a:solidFill>
                  <a:srgbClr val="000000"/>
                </a:solidFill>
                <a:latin typeface="ＭＳ Ｐゴシック"/>
              </a:rPr>
              <a:t>ｔ</a:t>
            </a:r>
            <a:r>
              <a:rPr lang="en-US" altLang="ja-JP" sz="1000" dirty="0">
                <a:solidFill>
                  <a:srgbClr val="000000"/>
                </a:solidFill>
                <a:latin typeface="ＭＳ Ｐゴシック"/>
              </a:rPr>
              <a:t>)</a:t>
            </a:r>
          </a:p>
        </p:txBody>
      </p:sp>
      <p:sp>
        <p:nvSpPr>
          <p:cNvPr id="36" name="正方形/長方形 35"/>
          <p:cNvSpPr/>
          <p:nvPr/>
        </p:nvSpPr>
        <p:spPr>
          <a:xfrm>
            <a:off x="906820" y="1461790"/>
            <a:ext cx="1989647"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spAutoFit/>
          </a:bodyPr>
          <a:lstStyle/>
          <a:p>
            <a:pPr algn="ctr"/>
            <a:r>
              <a:rPr lang="ja-JP" altLang="en-US" sz="1200" dirty="0">
                <a:solidFill>
                  <a:prstClr val="black"/>
                </a:solidFill>
                <a:latin typeface="ＭＳ Ｐゴシック" pitchFamily="50" charset="-128"/>
              </a:rPr>
              <a:t>大阪市</a:t>
            </a:r>
            <a:endParaRPr lang="en-US" altLang="ja-JP" sz="1200" dirty="0">
              <a:solidFill>
                <a:prstClr val="black"/>
              </a:solidFill>
              <a:latin typeface="ＭＳ Ｐゴシック" pitchFamily="50" charset="-128"/>
            </a:endParaRPr>
          </a:p>
          <a:p>
            <a:pPr algn="ctr"/>
            <a:r>
              <a:rPr lang="ja-JP" altLang="en-US" sz="1200" dirty="0">
                <a:solidFill>
                  <a:prstClr val="black"/>
                </a:solidFill>
                <a:latin typeface="ＭＳ Ｐゴシック" pitchFamily="50" charset="-128"/>
              </a:rPr>
              <a:t>［ごみ処理総合原価の推移</a:t>
            </a:r>
            <a:r>
              <a:rPr lang="en-US" altLang="ja-JP" sz="1200" dirty="0">
                <a:solidFill>
                  <a:prstClr val="black"/>
                </a:solidFill>
                <a:latin typeface="ＭＳ Ｐゴシック" pitchFamily="50" charset="-128"/>
              </a:rPr>
              <a:t>]</a:t>
            </a:r>
            <a:endParaRPr lang="ja-JP" altLang="en-US" sz="1200" dirty="0">
              <a:solidFill>
                <a:prstClr val="black"/>
              </a:solidFill>
              <a:latin typeface="ＭＳ Ｐゴシック" pitchFamily="50" charset="-128"/>
            </a:endParaRPr>
          </a:p>
        </p:txBody>
      </p:sp>
      <p:sp>
        <p:nvSpPr>
          <p:cNvPr id="38" name="Rectangle 22"/>
          <p:cNvSpPr>
            <a:spLocks noChangeArrowheads="1"/>
          </p:cNvSpPr>
          <p:nvPr/>
        </p:nvSpPr>
        <p:spPr bwMode="auto">
          <a:xfrm>
            <a:off x="478403" y="5675890"/>
            <a:ext cx="7602773" cy="246221"/>
          </a:xfrm>
          <a:prstGeom prst="rect">
            <a:avLst/>
          </a:prstGeom>
          <a:noFill/>
          <a:ln w="9525">
            <a:noFill/>
            <a:miter lim="800000"/>
            <a:headEnd/>
            <a:tailEnd/>
          </a:ln>
        </p:spPr>
        <p:txBody>
          <a:bodyPr wrap="square" anchor="ctr" anchorCtr="0">
            <a:spAutoFit/>
          </a:bodyPr>
          <a:lstStyle/>
          <a:p>
            <a:r>
              <a:rPr lang="en-US" altLang="ja-JP" sz="1000" dirty="0">
                <a:solidFill>
                  <a:prstClr val="black"/>
                </a:solidFill>
                <a:latin typeface="ＭＳ Ｐゴシック" pitchFamily="50" charset="-128"/>
              </a:rPr>
              <a:t>※</a:t>
            </a:r>
            <a:r>
              <a:rPr lang="ja-JP" altLang="en-US" sz="1000" dirty="0">
                <a:solidFill>
                  <a:prstClr val="black"/>
                </a:solidFill>
                <a:latin typeface="ＭＳ Ｐゴシック" pitchFamily="50" charset="-128"/>
              </a:rPr>
              <a:t>　都市により原価の算出対象となるごみの種別が異なることや、ごみ処理コストの分析方法が異なることから単純に比較できない。</a:t>
            </a:r>
          </a:p>
        </p:txBody>
      </p:sp>
      <p:sp>
        <p:nvSpPr>
          <p:cNvPr id="39" name="Rectangle 15"/>
          <p:cNvSpPr>
            <a:spLocks noChangeArrowheads="1"/>
          </p:cNvSpPr>
          <p:nvPr/>
        </p:nvSpPr>
        <p:spPr bwMode="auto">
          <a:xfrm>
            <a:off x="323528" y="620688"/>
            <a:ext cx="8640960" cy="589781"/>
          </a:xfrm>
          <a:prstGeom prst="rect">
            <a:avLst/>
          </a:prstGeom>
          <a:noFill/>
          <a:ln w="9525">
            <a:noFill/>
            <a:miter lim="800000"/>
            <a:headEnd/>
            <a:tailEnd/>
          </a:ln>
        </p:spPr>
        <p:txBody>
          <a:bodyPr anchor="ctr"/>
          <a:lstStyle/>
          <a:p>
            <a:r>
              <a:rPr lang="ja-JP" altLang="en-US" sz="1300" dirty="0">
                <a:latin typeface="+mn-ea"/>
                <a:cs typeface="Meiryo UI" pitchFamily="50" charset="-128"/>
              </a:rPr>
              <a:t>　</a:t>
            </a:r>
          </a:p>
        </p:txBody>
      </p:sp>
      <p:sp>
        <p:nvSpPr>
          <p:cNvPr id="40" name="正方形/長方形 39"/>
          <p:cNvSpPr/>
          <p:nvPr/>
        </p:nvSpPr>
        <p:spPr>
          <a:xfrm>
            <a:off x="197196" y="1146706"/>
            <a:ext cx="3168352" cy="307777"/>
          </a:xfrm>
          <a:prstGeom prst="rect">
            <a:avLst/>
          </a:prstGeom>
        </p:spPr>
        <p:txBody>
          <a:bodyPr wrap="square">
            <a:spAutoFit/>
          </a:bodyPr>
          <a:lstStyle/>
          <a:p>
            <a:r>
              <a:rPr lang="ja-JP" altLang="en-US" sz="1400" b="1" dirty="0">
                <a:solidFill>
                  <a:srgbClr val="000000"/>
                </a:solidFill>
                <a:latin typeface="Calibri" pitchFamily="34" charset="0"/>
              </a:rPr>
              <a:t>■ ごみ処理総合原価</a:t>
            </a:r>
            <a:r>
              <a:rPr lang="ja-JP" altLang="en-US" sz="1400" b="1" dirty="0">
                <a:latin typeface="Calibri" pitchFamily="34" charset="0"/>
              </a:rPr>
              <a:t>（</a:t>
            </a:r>
            <a:r>
              <a:rPr lang="en-US" altLang="ja-JP" sz="1400" b="1" dirty="0">
                <a:latin typeface="Calibri" pitchFamily="34" charset="0"/>
              </a:rPr>
              <a:t>2016</a:t>
            </a:r>
            <a:r>
              <a:rPr lang="ja-JP" altLang="en-US" sz="1400" b="1" dirty="0">
                <a:latin typeface="Calibri" pitchFamily="34" charset="0"/>
              </a:rPr>
              <a:t>年度）</a:t>
            </a:r>
            <a:r>
              <a:rPr lang="ja-JP" altLang="en-US" sz="1400" b="1" dirty="0">
                <a:solidFill>
                  <a:srgbClr val="000000"/>
                </a:solidFill>
                <a:latin typeface="Calibri" pitchFamily="34" charset="0"/>
              </a:rPr>
              <a:t>　</a:t>
            </a:r>
          </a:p>
        </p:txBody>
      </p:sp>
      <p:sp>
        <p:nvSpPr>
          <p:cNvPr id="42" name="正方形/長方形 41"/>
          <p:cNvSpPr/>
          <p:nvPr/>
        </p:nvSpPr>
        <p:spPr>
          <a:xfrm>
            <a:off x="7524328" y="298872"/>
            <a:ext cx="1481560" cy="348813"/>
          </a:xfrm>
          <a:prstGeom prst="rect">
            <a:avLst/>
          </a:prstGeom>
          <a:noFill/>
        </p:spPr>
        <p:txBody>
          <a:bodyPr wrap="none">
            <a:spAutoFit/>
          </a:bodyPr>
          <a:lstStyle/>
          <a:p>
            <a:pPr algn="ctr">
              <a:lnSpc>
                <a:spcPts val="2000"/>
              </a:lnSpc>
            </a:pPr>
            <a:r>
              <a:rPr lang="ja-JP" altLang="en-US" dirty="0"/>
              <a:t>＜</a:t>
            </a:r>
            <a:r>
              <a:rPr lang="en-US" altLang="ja-JP" dirty="0"/>
              <a:t>outcome</a:t>
            </a:r>
            <a:r>
              <a:rPr lang="ja-JP" altLang="en-US" dirty="0"/>
              <a:t>＞</a:t>
            </a:r>
          </a:p>
        </p:txBody>
      </p:sp>
      <p:cxnSp>
        <p:nvCxnSpPr>
          <p:cNvPr id="44" name="直線コネクタ 43"/>
          <p:cNvCxnSpPr/>
          <p:nvPr/>
        </p:nvCxnSpPr>
        <p:spPr>
          <a:xfrm>
            <a:off x="683568" y="1987550"/>
            <a:ext cx="0" cy="319504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矢印コネクタ 21"/>
          <p:cNvCxnSpPr>
            <a:cxnSpLocks noChangeShapeType="1"/>
          </p:cNvCxnSpPr>
          <p:nvPr/>
        </p:nvCxnSpPr>
        <p:spPr bwMode="auto">
          <a:xfrm>
            <a:off x="1215050" y="2170474"/>
            <a:ext cx="1461049" cy="648209"/>
          </a:xfrm>
          <a:prstGeom prst="straightConnector1">
            <a:avLst/>
          </a:prstGeom>
          <a:noFill/>
          <a:ln w="19050" algn="ctr">
            <a:solidFill>
              <a:schemeClr val="tx1"/>
            </a:solidFill>
            <a:round/>
            <a:headEnd/>
            <a:tailEnd type="arrow" w="med" len="med"/>
          </a:ln>
        </p:spPr>
      </p:cxnSp>
      <p:sp>
        <p:nvSpPr>
          <p:cNvPr id="51" name="正方形/長方形 50"/>
          <p:cNvSpPr/>
          <p:nvPr/>
        </p:nvSpPr>
        <p:spPr>
          <a:xfrm>
            <a:off x="251520" y="260648"/>
            <a:ext cx="5904656" cy="369332"/>
          </a:xfrm>
          <a:prstGeom prst="rect">
            <a:avLst/>
          </a:prstGeom>
        </p:spPr>
        <p:txBody>
          <a:bodyPr wrap="square">
            <a:spAutoFit/>
          </a:bodyPr>
          <a:lstStyle/>
          <a:p>
            <a:r>
              <a:rPr lang="ja-JP" altLang="en-US" b="1" dirty="0">
                <a:latin typeface="Calibri" pitchFamily="34" charset="0"/>
              </a:rPr>
              <a:t>ごみ処理のコスト</a:t>
            </a:r>
          </a:p>
        </p:txBody>
      </p:sp>
      <p:sp>
        <p:nvSpPr>
          <p:cNvPr id="3" name="正方形/長方形 2"/>
          <p:cNvSpPr/>
          <p:nvPr/>
        </p:nvSpPr>
        <p:spPr>
          <a:xfrm>
            <a:off x="738131" y="2081191"/>
            <a:ext cx="2284726" cy="35562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99</a:t>
            </a:fld>
            <a:endParaRPr kumimoji="1" lang="ja-JP" altLang="en-US"/>
          </a:p>
        </p:txBody>
      </p:sp>
      <p:sp>
        <p:nvSpPr>
          <p:cNvPr id="28" name="テキスト ボックス 27"/>
          <p:cNvSpPr txBox="1"/>
          <p:nvPr/>
        </p:nvSpPr>
        <p:spPr>
          <a:xfrm>
            <a:off x="0" y="0"/>
            <a:ext cx="4777066" cy="261610"/>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・ごみ（一般廃棄物）</a:t>
            </a:r>
            <a:endParaRPr kumimoji="1" lang="en-US" altLang="ja-JP" sz="1100" dirty="0"/>
          </a:p>
        </p:txBody>
      </p:sp>
      <p:graphicFrame>
        <p:nvGraphicFramePr>
          <p:cNvPr id="45" name="グラフ 44"/>
          <p:cNvGraphicFramePr>
            <a:graphicFrameLocks/>
          </p:cNvGraphicFramePr>
          <p:nvPr>
            <p:extLst/>
          </p:nvPr>
        </p:nvGraphicFramePr>
        <p:xfrm>
          <a:off x="582354" y="1972036"/>
          <a:ext cx="8389423" cy="3765454"/>
        </p:xfrm>
        <a:graphic>
          <a:graphicData uri="http://schemas.openxmlformats.org/drawingml/2006/chart">
            <c:chart xmlns:c="http://schemas.openxmlformats.org/drawingml/2006/chart" xmlns:r="http://schemas.openxmlformats.org/officeDocument/2006/relationships" r:id="rId3"/>
          </a:graphicData>
        </a:graphic>
      </p:graphicFrame>
      <p:sp>
        <p:nvSpPr>
          <p:cNvPr id="34" name="テキスト ボックス 33"/>
          <p:cNvSpPr txBox="1"/>
          <p:nvPr/>
        </p:nvSpPr>
        <p:spPr>
          <a:xfrm>
            <a:off x="8244408" y="1"/>
            <a:ext cx="899592" cy="307777"/>
          </a:xfrm>
          <a:prstGeom prst="rect">
            <a:avLst/>
          </a:prstGeom>
          <a:noFill/>
        </p:spPr>
        <p:txBody>
          <a:bodyPr wrap="square" rtlCol="0">
            <a:spAutoFit/>
          </a:bodyPr>
          <a:lstStyle/>
          <a:p>
            <a:r>
              <a:rPr kumimoji="1" lang="en-US" altLang="ja-JP" sz="1400" dirty="0"/>
              <a:t>C4</a:t>
            </a:r>
            <a:r>
              <a:rPr kumimoji="1" lang="en-US" altLang="ja-JP" sz="1400" dirty="0" smtClean="0"/>
              <a:t>.(</a:t>
            </a:r>
            <a:r>
              <a:rPr lang="en-US" altLang="ja-JP" sz="1400" dirty="0" smtClean="0"/>
              <a:t>84</a:t>
            </a:r>
            <a:r>
              <a:rPr kumimoji="1" lang="en-US" altLang="ja-JP" sz="1400" dirty="0" smtClean="0"/>
              <a:t>)</a:t>
            </a:r>
            <a:endParaRPr kumimoji="1" lang="ja-JP" altLang="en-US" sz="1400" dirty="0"/>
          </a:p>
        </p:txBody>
      </p:sp>
    </p:spTree>
    <p:extLst>
      <p:ext uri="{BB962C8B-B14F-4D97-AF65-F5344CB8AC3E}">
        <p14:creationId xmlns:p14="http://schemas.microsoft.com/office/powerpoint/2010/main" val="13401023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7873870" y="298872"/>
            <a:ext cx="1107996" cy="348813"/>
          </a:xfrm>
          <a:prstGeom prst="rect">
            <a:avLst/>
          </a:prstGeom>
          <a:noFill/>
        </p:spPr>
        <p:txBody>
          <a:bodyPr wrap="none">
            <a:spAutoFit/>
          </a:bodyPr>
          <a:lstStyle/>
          <a:p>
            <a:pPr algn="ctr">
              <a:lnSpc>
                <a:spcPts val="2000"/>
              </a:lnSpc>
            </a:pPr>
            <a:r>
              <a:rPr lang="ja-JP" altLang="en-US" dirty="0"/>
              <a:t>＜参考＞</a:t>
            </a:r>
          </a:p>
        </p:txBody>
      </p:sp>
      <p:graphicFrame>
        <p:nvGraphicFramePr>
          <p:cNvPr id="66" name="グラフ 65"/>
          <p:cNvGraphicFramePr>
            <a:graphicFrameLocks/>
          </p:cNvGraphicFramePr>
          <p:nvPr>
            <p:extLst/>
          </p:nvPr>
        </p:nvGraphicFramePr>
        <p:xfrm>
          <a:off x="160973" y="775033"/>
          <a:ext cx="9529871" cy="38053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1" name="グラフ 70"/>
          <p:cNvGraphicFramePr>
            <a:graphicFrameLocks/>
          </p:cNvGraphicFramePr>
          <p:nvPr>
            <p:extLst/>
          </p:nvPr>
        </p:nvGraphicFramePr>
        <p:xfrm>
          <a:off x="539551" y="75865"/>
          <a:ext cx="7392779" cy="3936918"/>
        </p:xfrm>
        <a:graphic>
          <a:graphicData uri="http://schemas.openxmlformats.org/drawingml/2006/chart">
            <c:chart xmlns:c="http://schemas.openxmlformats.org/drawingml/2006/chart" xmlns:r="http://schemas.openxmlformats.org/officeDocument/2006/relationships" r:id="rId4"/>
          </a:graphicData>
        </a:graphic>
      </p:graphicFrame>
      <p:cxnSp>
        <p:nvCxnSpPr>
          <p:cNvPr id="70" name="直線コネクタ 69"/>
          <p:cNvCxnSpPr/>
          <p:nvPr/>
        </p:nvCxnSpPr>
        <p:spPr bwMode="auto">
          <a:xfrm>
            <a:off x="7094650" y="4571603"/>
            <a:ext cx="0" cy="1080120"/>
          </a:xfrm>
          <a:prstGeom prst="line">
            <a:avLst/>
          </a:prstGeom>
          <a:ln w="2540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85" name="角丸四角形 84"/>
          <p:cNvSpPr/>
          <p:nvPr/>
        </p:nvSpPr>
        <p:spPr>
          <a:xfrm>
            <a:off x="8067828" y="3032519"/>
            <a:ext cx="720080" cy="1512168"/>
          </a:xfrm>
          <a:prstGeom prst="round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13"/>
          <p:cNvSpPr>
            <a:spLocks noChangeArrowheads="1"/>
          </p:cNvSpPr>
          <p:nvPr/>
        </p:nvSpPr>
        <p:spPr bwMode="auto">
          <a:xfrm>
            <a:off x="6948264" y="1556792"/>
            <a:ext cx="862542" cy="220134"/>
          </a:xfrm>
          <a:prstGeom prst="rect">
            <a:avLst/>
          </a:prstGeom>
          <a:noFill/>
          <a:ln w="9525">
            <a:noFill/>
            <a:miter lim="800000"/>
            <a:headEnd/>
            <a:tailEnd/>
          </a:ln>
        </p:spPr>
        <p:txBody>
          <a:bodyPr wrap="square" lIns="27432" tIns="18288" rIns="27432"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000" b="0" i="0" u="none" strike="noStrike" baseline="0" dirty="0">
                <a:solidFill>
                  <a:srgbClr val="000000"/>
                </a:solidFill>
                <a:latin typeface="ＭＳ Ｐゴシック"/>
                <a:ea typeface="ＭＳ Ｐゴシック"/>
              </a:rPr>
              <a:t>（単位：万ｔ）</a:t>
            </a:r>
          </a:p>
        </p:txBody>
      </p:sp>
      <p:grpSp>
        <p:nvGrpSpPr>
          <p:cNvPr id="3" name="グループ化 44"/>
          <p:cNvGrpSpPr/>
          <p:nvPr/>
        </p:nvGrpSpPr>
        <p:grpSpPr>
          <a:xfrm>
            <a:off x="60168" y="506156"/>
            <a:ext cx="913528" cy="684375"/>
            <a:chOff x="1106820" y="-960679"/>
            <a:chExt cx="984254" cy="682588"/>
          </a:xfrm>
        </p:grpSpPr>
        <p:sp>
          <p:nvSpPr>
            <p:cNvPr id="46" name="爆発 2 45"/>
            <p:cNvSpPr/>
            <p:nvPr/>
          </p:nvSpPr>
          <p:spPr>
            <a:xfrm rot="20319180" flipV="1">
              <a:off x="1106820" y="-960679"/>
              <a:ext cx="984254" cy="682588"/>
            </a:xfrm>
            <a:prstGeom prst="irregularSeal2">
              <a:avLst/>
            </a:prstGeom>
            <a:solidFill>
              <a:schemeClr val="bg1">
                <a:lumMod val="9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ja-JP" altLang="en-US"/>
            </a:p>
          </p:txBody>
        </p:sp>
        <p:sp>
          <p:nvSpPr>
            <p:cNvPr id="47" name="正方形/長方形 46"/>
            <p:cNvSpPr/>
            <p:nvPr/>
          </p:nvSpPr>
          <p:spPr>
            <a:xfrm>
              <a:off x="1107993" y="-829215"/>
              <a:ext cx="960984" cy="543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000" b="1" dirty="0">
                  <a:solidFill>
                    <a:schemeClr val="tx1"/>
                  </a:solidFill>
                  <a:latin typeface="Meiryo UI" pitchFamily="50" charset="-128"/>
                  <a:ea typeface="Meiryo UI" pitchFamily="50" charset="-128"/>
                  <a:cs typeface="Meiryo UI" pitchFamily="50" charset="-128"/>
                </a:rPr>
                <a:t>ごみ処理量</a:t>
              </a:r>
              <a:endParaRPr lang="en-US" altLang="ja-JP" sz="1000" b="1" dirty="0">
                <a:solidFill>
                  <a:schemeClr val="tx1"/>
                </a:solidFill>
                <a:latin typeface="Meiryo UI" pitchFamily="50" charset="-128"/>
                <a:ea typeface="Meiryo UI" pitchFamily="50" charset="-128"/>
                <a:cs typeface="Meiryo UI" pitchFamily="50" charset="-128"/>
              </a:endParaRPr>
            </a:p>
            <a:p>
              <a:pPr algn="ctr">
                <a:defRPr/>
              </a:pPr>
              <a:r>
                <a:rPr lang="ja-JP" altLang="en-US" sz="1000" b="1" dirty="0">
                  <a:solidFill>
                    <a:schemeClr val="tx1"/>
                  </a:solidFill>
                  <a:latin typeface="Meiryo UI" pitchFamily="50" charset="-128"/>
                  <a:ea typeface="Meiryo UI" pitchFamily="50" charset="-128"/>
                  <a:cs typeface="Meiryo UI" pitchFamily="50" charset="-128"/>
                </a:rPr>
                <a:t>のピーク</a:t>
              </a:r>
            </a:p>
          </p:txBody>
        </p:sp>
      </p:grpSp>
      <p:cxnSp>
        <p:nvCxnSpPr>
          <p:cNvPr id="59" name="直線コネクタ 58"/>
          <p:cNvCxnSpPr/>
          <p:nvPr/>
        </p:nvCxnSpPr>
        <p:spPr bwMode="auto">
          <a:xfrm>
            <a:off x="2714519" y="4581128"/>
            <a:ext cx="0" cy="1080120"/>
          </a:xfrm>
          <a:prstGeom prst="line">
            <a:avLst/>
          </a:prstGeom>
          <a:ln w="2540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bwMode="auto">
          <a:xfrm>
            <a:off x="4875928" y="4567401"/>
            <a:ext cx="0" cy="648072"/>
          </a:xfrm>
          <a:prstGeom prst="line">
            <a:avLst/>
          </a:prstGeom>
          <a:ln w="2540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54" name="Rectangle 52"/>
          <p:cNvSpPr>
            <a:spLocks noChangeArrowheads="1"/>
          </p:cNvSpPr>
          <p:nvPr/>
        </p:nvSpPr>
        <p:spPr bwMode="auto">
          <a:xfrm>
            <a:off x="2711934" y="5430367"/>
            <a:ext cx="3470442" cy="1373604"/>
          </a:xfrm>
          <a:prstGeom prst="rect">
            <a:avLst/>
          </a:prstGeom>
          <a:solidFill>
            <a:schemeClr val="bg1"/>
          </a:solidFill>
          <a:ln w="19050">
            <a:solidFill>
              <a:schemeClr val="tx1"/>
            </a:solidFill>
            <a:miter lim="800000"/>
            <a:headEnd/>
            <a:tailEnd/>
          </a:ln>
          <a:effectLst/>
        </p:spPr>
        <p:txBody>
          <a:bodyPr wrap="square" lIns="36000" tIns="108000" rIns="36000" bIns="4680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sz="1000"/>
            </a:pPr>
            <a:r>
              <a:rPr lang="en-US" altLang="ja-JP" sz="800" dirty="0">
                <a:latin typeface="HGｺﾞｼｯｸM" pitchFamily="49" charset="-128"/>
                <a:ea typeface="HGｺﾞｼｯｸM" pitchFamily="49" charset="-128"/>
              </a:rPr>
              <a:t>2009</a:t>
            </a:r>
            <a:r>
              <a:rPr lang="ja-JP" altLang="en-US" sz="800" dirty="0">
                <a:latin typeface="HGｺﾞｼｯｸM" pitchFamily="49" charset="-128"/>
                <a:ea typeface="HGｺﾞｼｯｸM" pitchFamily="49" charset="-128"/>
              </a:rPr>
              <a:t>～</a:t>
            </a:r>
            <a:r>
              <a:rPr lang="en-US" altLang="ja-JP" sz="800" dirty="0">
                <a:latin typeface="HGｺﾞｼｯｸM" pitchFamily="49" charset="-128"/>
                <a:ea typeface="HGｺﾞｼｯｸM" pitchFamily="49" charset="-128"/>
              </a:rPr>
              <a:t>2011</a:t>
            </a:r>
            <a:r>
              <a:rPr lang="ja-JP" altLang="en-US" sz="800" dirty="0">
                <a:latin typeface="HGｺﾞｼｯｸM" pitchFamily="49" charset="-128"/>
                <a:ea typeface="HGｺﾞｼｯｸM" pitchFamily="49" charset="-128"/>
              </a:rPr>
              <a:t>年度までに実施した施策</a:t>
            </a:r>
            <a:endParaRPr lang="en-US" altLang="ja-JP" sz="800" dirty="0">
              <a:latin typeface="HGｺﾞｼｯｸM" pitchFamily="49" charset="-128"/>
              <a:ea typeface="HGｺﾞｼｯｸM" pitchFamily="49" charset="-128"/>
            </a:endParaRPr>
          </a:p>
          <a:p>
            <a:pPr fontAlgn="auto">
              <a:spcBef>
                <a:spcPts val="0"/>
              </a:spcBef>
              <a:spcAft>
                <a:spcPts val="0"/>
              </a:spcAft>
              <a:defRPr sz="1000"/>
            </a:pPr>
            <a:endParaRPr lang="en-US" altLang="ja-JP" sz="800" dirty="0">
              <a:latin typeface="HGｺﾞｼｯｸM" pitchFamily="49" charset="-128"/>
              <a:ea typeface="HGｺﾞｼｯｸM" pitchFamily="49" charset="-128"/>
            </a:endParaRPr>
          </a:p>
          <a:p>
            <a:pPr fontAlgn="auto">
              <a:spcBef>
                <a:spcPts val="0"/>
              </a:spcBef>
              <a:spcAft>
                <a:spcPts val="0"/>
              </a:spcAft>
              <a:defRPr sz="1000"/>
            </a:pPr>
            <a:r>
              <a:rPr lang="ja-JP" altLang="en-US" sz="800" dirty="0">
                <a:latin typeface="HGｺﾞｼｯｸM" pitchFamily="49" charset="-128"/>
                <a:ea typeface="HGｺﾞｼｯｸM" pitchFamily="49" charset="-128"/>
              </a:rPr>
              <a:t>◆資源集団回収活動の活性化</a:t>
            </a:r>
            <a:r>
              <a:rPr lang="en-US" altLang="ja-JP" sz="800" dirty="0">
                <a:latin typeface="HGｺﾞｼｯｸM" pitchFamily="49" charset="-128"/>
                <a:ea typeface="HGｺﾞｼｯｸM" pitchFamily="49" charset="-128"/>
              </a:rPr>
              <a:t>(</a:t>
            </a:r>
            <a:r>
              <a:rPr lang="ja-JP" altLang="en-US" sz="800" dirty="0">
                <a:latin typeface="HGｺﾞｼｯｸM" pitchFamily="49" charset="-128"/>
                <a:ea typeface="HGｺﾞｼｯｸM" pitchFamily="49" charset="-128"/>
              </a:rPr>
              <a:t>支援拡充等）</a:t>
            </a:r>
            <a:endParaRPr lang="en-US" altLang="ja-JP" sz="800" dirty="0">
              <a:latin typeface="HGｺﾞｼｯｸM" pitchFamily="49" charset="-128"/>
              <a:ea typeface="HGｺﾞｼｯｸM" pitchFamily="49" charset="-128"/>
            </a:endParaRPr>
          </a:p>
          <a:p>
            <a:pPr fontAlgn="auto">
              <a:spcBef>
                <a:spcPts val="0"/>
              </a:spcBef>
              <a:spcAft>
                <a:spcPts val="0"/>
              </a:spcAft>
              <a:defRPr sz="1000"/>
            </a:pPr>
            <a:r>
              <a:rPr lang="ja-JP" altLang="en-US" sz="800" dirty="0">
                <a:latin typeface="HGｺﾞｼｯｸM" pitchFamily="49" charset="-128"/>
                <a:ea typeface="HGｺﾞｼｯｸM" pitchFamily="49" charset="-128"/>
              </a:rPr>
              <a:t>◆拠点回収場所の拡大、情報提供</a:t>
            </a:r>
            <a:endParaRPr lang="en-US" altLang="ja-JP" sz="800" dirty="0">
              <a:latin typeface="HGｺﾞｼｯｸM" pitchFamily="49" charset="-128"/>
              <a:ea typeface="HGｺﾞｼｯｸM" pitchFamily="49" charset="-128"/>
            </a:endParaRPr>
          </a:p>
          <a:p>
            <a:pPr fontAlgn="auto">
              <a:spcBef>
                <a:spcPts val="0"/>
              </a:spcBef>
              <a:spcAft>
                <a:spcPts val="0"/>
              </a:spcAft>
              <a:defRPr sz="1000"/>
            </a:pPr>
            <a:endParaRPr lang="en-US" altLang="ja-JP" sz="800" dirty="0">
              <a:latin typeface="HGｺﾞｼｯｸM" pitchFamily="49" charset="-128"/>
              <a:ea typeface="HGｺﾞｼｯｸM" pitchFamily="49" charset="-128"/>
            </a:endParaRPr>
          </a:p>
          <a:p>
            <a:pPr fontAlgn="auto">
              <a:spcBef>
                <a:spcPts val="0"/>
              </a:spcBef>
              <a:spcAft>
                <a:spcPts val="0"/>
              </a:spcAft>
              <a:defRPr sz="1000"/>
            </a:pPr>
            <a:r>
              <a:rPr lang="ja-JP" altLang="en-US" sz="800" dirty="0">
                <a:latin typeface="HGｺﾞｼｯｸM" pitchFamily="49" charset="-128"/>
                <a:ea typeface="HGｺﾞｼｯｸM" pitchFamily="49" charset="-128"/>
              </a:rPr>
              <a:t>◇排出事業者と協働した事業系廃棄物の適正区分・適正処理の推進</a:t>
            </a:r>
            <a:endParaRPr lang="en-US" altLang="ja-JP" sz="800" dirty="0">
              <a:latin typeface="HGｺﾞｼｯｸM" pitchFamily="49" charset="-128"/>
              <a:ea typeface="HGｺﾞｼｯｸM" pitchFamily="49" charset="-128"/>
            </a:endParaRPr>
          </a:p>
          <a:p>
            <a:pPr fontAlgn="auto">
              <a:spcBef>
                <a:spcPts val="0"/>
              </a:spcBef>
              <a:spcAft>
                <a:spcPts val="0"/>
              </a:spcAft>
              <a:defRPr sz="1000"/>
            </a:pPr>
            <a:r>
              <a:rPr lang="ja-JP" altLang="en-US" sz="800" dirty="0">
                <a:solidFill>
                  <a:srgbClr val="000000"/>
                </a:solidFill>
                <a:latin typeface="HGｺﾞｼｯｸM" pitchFamily="49" charset="-128"/>
                <a:ea typeface="HGｺﾞｼｯｸM" pitchFamily="49" charset="-128"/>
              </a:rPr>
              <a:t>　・焼却工場における搬入物検査の強化</a:t>
            </a:r>
            <a:endParaRPr lang="en-US" altLang="ja-JP" sz="800" dirty="0">
              <a:solidFill>
                <a:srgbClr val="000000"/>
              </a:solidFill>
              <a:latin typeface="HGｺﾞｼｯｸM" pitchFamily="49" charset="-128"/>
              <a:ea typeface="HGｺﾞｼｯｸM" pitchFamily="49" charset="-128"/>
            </a:endParaRPr>
          </a:p>
          <a:p>
            <a:pPr fontAlgn="auto">
              <a:spcBef>
                <a:spcPts val="0"/>
              </a:spcBef>
              <a:spcAft>
                <a:spcPts val="0"/>
              </a:spcAft>
              <a:defRPr sz="1000"/>
            </a:pPr>
            <a:r>
              <a:rPr lang="ja-JP" altLang="en-US" sz="800" dirty="0">
                <a:solidFill>
                  <a:srgbClr val="000000"/>
                </a:solidFill>
                <a:latin typeface="HGｺﾞｼｯｸM" pitchFamily="49" charset="-128"/>
                <a:ea typeface="HGｺﾞｼｯｸM" pitchFamily="49" charset="-128"/>
              </a:rPr>
              <a:t>　・搬入不適物排出事業者・搬入業者への個別啓発指導の実施</a:t>
            </a:r>
            <a:endParaRPr lang="en-US" altLang="ja-JP" sz="800" dirty="0">
              <a:solidFill>
                <a:srgbClr val="000000"/>
              </a:solidFill>
              <a:latin typeface="HGｺﾞｼｯｸM" pitchFamily="49" charset="-128"/>
              <a:ea typeface="HGｺﾞｼｯｸM" pitchFamily="49" charset="-128"/>
            </a:endParaRPr>
          </a:p>
          <a:p>
            <a:pPr fontAlgn="auto">
              <a:spcBef>
                <a:spcPts val="0"/>
              </a:spcBef>
              <a:spcAft>
                <a:spcPts val="0"/>
              </a:spcAft>
              <a:defRPr sz="1000"/>
            </a:pPr>
            <a:endParaRPr lang="en-US" altLang="ja-JP" sz="800" dirty="0">
              <a:solidFill>
                <a:srgbClr val="000000"/>
              </a:solidFill>
              <a:latin typeface="HGｺﾞｼｯｸM" pitchFamily="49" charset="-128"/>
              <a:ea typeface="HGｺﾞｼｯｸM" pitchFamily="49" charset="-128"/>
            </a:endParaRPr>
          </a:p>
          <a:p>
            <a:pPr fontAlgn="auto">
              <a:spcBef>
                <a:spcPts val="0"/>
              </a:spcBef>
              <a:spcAft>
                <a:spcPts val="0"/>
              </a:spcAft>
              <a:defRPr sz="1000"/>
            </a:pPr>
            <a:r>
              <a:rPr lang="ja-JP" altLang="en-US" sz="800" dirty="0">
                <a:solidFill>
                  <a:srgbClr val="000000"/>
                </a:solidFill>
                <a:latin typeface="HGｺﾞｼｯｸM" pitchFamily="49" charset="-128"/>
                <a:ea typeface="HGｺﾞｼｯｸM" pitchFamily="49" charset="-128"/>
              </a:rPr>
              <a:t>◆◇ごみ減量・リサイクルの実践に向けた働きかけ</a:t>
            </a:r>
          </a:p>
        </p:txBody>
      </p:sp>
      <p:grpSp>
        <p:nvGrpSpPr>
          <p:cNvPr id="4" name="グループ化 55"/>
          <p:cNvGrpSpPr/>
          <p:nvPr/>
        </p:nvGrpSpPr>
        <p:grpSpPr>
          <a:xfrm>
            <a:off x="1952674" y="4580394"/>
            <a:ext cx="5634341" cy="924454"/>
            <a:chOff x="7332063" y="572786"/>
            <a:chExt cx="3953003" cy="1440160"/>
          </a:xfrm>
          <a:solidFill>
            <a:schemeClr val="bg1"/>
          </a:solidFill>
        </p:grpSpPr>
        <p:cxnSp>
          <p:nvCxnSpPr>
            <p:cNvPr id="61" name="直線コネクタ 60"/>
            <p:cNvCxnSpPr/>
            <p:nvPr/>
          </p:nvCxnSpPr>
          <p:spPr bwMode="auto">
            <a:xfrm>
              <a:off x="7332063" y="572786"/>
              <a:ext cx="0" cy="1440160"/>
            </a:xfrm>
            <a:prstGeom prst="line">
              <a:avLst/>
            </a:prstGeom>
            <a:grpFill/>
            <a:ln w="2540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62" name="Rectangle 52"/>
            <p:cNvSpPr>
              <a:spLocks noChangeArrowheads="1"/>
            </p:cNvSpPr>
            <p:nvPr/>
          </p:nvSpPr>
          <p:spPr bwMode="auto">
            <a:xfrm>
              <a:off x="9339845" y="801084"/>
              <a:ext cx="1945221" cy="912404"/>
            </a:xfrm>
            <a:prstGeom prst="rect">
              <a:avLst/>
            </a:prstGeom>
            <a:grpFill/>
            <a:ln w="19050">
              <a:solidFill>
                <a:schemeClr val="tx1"/>
              </a:solidFill>
              <a:miter lim="800000"/>
              <a:headEnd/>
              <a:tailEnd/>
            </a:ln>
            <a:effectLst/>
          </p:spPr>
          <p:txBody>
            <a:bodyPr wrap="square" lIns="36000" tIns="36000" rIns="36000" bIns="36000" anchor="t"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sz="1000"/>
              </a:pPr>
              <a:r>
                <a:rPr lang="ja-JP" altLang="en-US" sz="800" dirty="0">
                  <a:latin typeface="HGｺﾞｼｯｸM" pitchFamily="49" charset="-128"/>
                  <a:ea typeface="HGｺﾞｼｯｸM" pitchFamily="49" charset="-128"/>
                </a:rPr>
                <a:t>◆古紙・衣類収集全市実施（</a:t>
              </a:r>
              <a:r>
                <a:rPr lang="en-US" altLang="ja-JP" sz="800" dirty="0">
                  <a:latin typeface="HGｺﾞｼｯｸM" pitchFamily="49" charset="-128"/>
                  <a:ea typeface="HGｺﾞｼｯｸM" pitchFamily="49" charset="-128"/>
                </a:rPr>
                <a:t>2015.4</a:t>
              </a:r>
              <a:r>
                <a:rPr lang="ja-JP" altLang="en-US" sz="800" dirty="0">
                  <a:latin typeface="HGｺﾞｼｯｸM" pitchFamily="49" charset="-128"/>
                  <a:ea typeface="HGｺﾞｼｯｸM" pitchFamily="49" charset="-128"/>
                </a:rPr>
                <a:t>から週１回収集）</a:t>
              </a:r>
              <a:endParaRPr lang="en-US" altLang="ja-JP" sz="800" dirty="0">
                <a:latin typeface="HGｺﾞｼｯｸM" pitchFamily="49" charset="-128"/>
                <a:ea typeface="HGｺﾞｼｯｸM" pitchFamily="49" charset="-128"/>
              </a:endParaRPr>
            </a:p>
            <a:p>
              <a:pPr fontAlgn="auto">
                <a:spcBef>
                  <a:spcPts val="0"/>
                </a:spcBef>
                <a:spcAft>
                  <a:spcPts val="0"/>
                </a:spcAft>
                <a:defRPr sz="1000"/>
              </a:pPr>
              <a:r>
                <a:rPr lang="ja-JP" altLang="en-US" sz="800" dirty="0">
                  <a:latin typeface="HGｺﾞｼｯｸM" pitchFamily="49" charset="-128"/>
                  <a:ea typeface="HGｺﾞｼｯｸM" pitchFamily="49" charset="-128"/>
                </a:rPr>
                <a:t>◆残置による啓発・指導</a:t>
              </a:r>
              <a:endParaRPr lang="en-US" altLang="ja-JP" sz="800" dirty="0">
                <a:latin typeface="HGｺﾞｼｯｸM" pitchFamily="49" charset="-128"/>
                <a:ea typeface="HGｺﾞｼｯｸM" pitchFamily="49" charset="-128"/>
              </a:endParaRPr>
            </a:p>
            <a:p>
              <a:pPr fontAlgn="auto">
                <a:spcBef>
                  <a:spcPts val="0"/>
                </a:spcBef>
                <a:spcAft>
                  <a:spcPts val="0"/>
                </a:spcAft>
                <a:defRPr sz="1000"/>
              </a:pPr>
              <a:r>
                <a:rPr lang="ja-JP" altLang="en-US" sz="800" dirty="0">
                  <a:latin typeface="HGｺﾞｼｯｸM" pitchFamily="49" charset="-128"/>
                  <a:ea typeface="HGｺﾞｼｯｸM" pitchFamily="49" charset="-128"/>
                </a:rPr>
                <a:t>◆◇資源化可能な紙類の焼却工場への搬入禁止 </a:t>
              </a:r>
              <a:endParaRPr lang="en-US" altLang="ja-JP" sz="800" dirty="0">
                <a:latin typeface="HGｺﾞｼｯｸM" pitchFamily="49" charset="-128"/>
                <a:ea typeface="HGｺﾞｼｯｸM" pitchFamily="49" charset="-128"/>
              </a:endParaRPr>
            </a:p>
            <a:p>
              <a:pPr fontAlgn="auto">
                <a:spcBef>
                  <a:spcPts val="0"/>
                </a:spcBef>
                <a:spcAft>
                  <a:spcPts val="0"/>
                </a:spcAft>
                <a:defRPr sz="1000"/>
              </a:pPr>
              <a:r>
                <a:rPr lang="en-US" altLang="ja-JP" sz="800" dirty="0">
                  <a:latin typeface="HGｺﾞｼｯｸM" pitchFamily="49" charset="-128"/>
                  <a:ea typeface="HGｺﾞｼｯｸM" pitchFamily="49" charset="-128"/>
                </a:rPr>
                <a:t>  </a:t>
              </a:r>
              <a:r>
                <a:rPr lang="ja-JP" altLang="en-US" sz="800" dirty="0">
                  <a:latin typeface="HGｺﾞｼｯｸM" pitchFamily="49" charset="-128"/>
                  <a:ea typeface="HGｺﾞｼｯｸM" pitchFamily="49" charset="-128"/>
                </a:rPr>
                <a:t>　　　</a:t>
              </a:r>
              <a:r>
                <a:rPr lang="en-US" altLang="ja-JP" sz="800" dirty="0">
                  <a:latin typeface="HGｺﾞｼｯｸM" pitchFamily="49" charset="-128"/>
                  <a:ea typeface="HGｺﾞｼｯｸM" pitchFamily="49" charset="-128"/>
                </a:rPr>
                <a:t>     </a:t>
              </a:r>
              <a:r>
                <a:rPr lang="ja-JP" altLang="en-US" sz="800" dirty="0">
                  <a:latin typeface="HGｺﾞｼｯｸM" pitchFamily="49" charset="-128"/>
                  <a:ea typeface="HGｺﾞｼｯｸM" pitchFamily="49" charset="-128"/>
                </a:rPr>
                <a:t>　　　　　　　　　　</a:t>
              </a:r>
              <a:r>
                <a:rPr lang="en-US" altLang="ja-JP" sz="800" dirty="0">
                  <a:latin typeface="HGｺﾞｼｯｸM" pitchFamily="49" charset="-128"/>
                  <a:ea typeface="HGｺﾞｼｯｸM" pitchFamily="49" charset="-128"/>
                </a:rPr>
                <a:t>  </a:t>
              </a:r>
              <a:r>
                <a:rPr lang="ja-JP" altLang="en-US" sz="800" dirty="0">
                  <a:latin typeface="HGｺﾞｼｯｸM" pitchFamily="49" charset="-128"/>
                  <a:ea typeface="HGｺﾞｼｯｸM" pitchFamily="49" charset="-128"/>
                </a:rPr>
                <a:t>　　　　</a:t>
              </a:r>
              <a:r>
                <a:rPr lang="en-US" altLang="ja-JP" sz="800" dirty="0">
                  <a:latin typeface="HGｺﾞｼｯｸM" pitchFamily="49" charset="-128"/>
                  <a:ea typeface="HGｺﾞｼｯｸM" pitchFamily="49" charset="-128"/>
                </a:rPr>
                <a:t>(2013.10</a:t>
              </a:r>
              <a:r>
                <a:rPr lang="en-US" altLang="ja-JP" sz="800" dirty="0">
                  <a:solidFill>
                    <a:srgbClr val="000000"/>
                  </a:solidFill>
                  <a:latin typeface="HGｺﾞｼｯｸM" pitchFamily="49" charset="-128"/>
                  <a:ea typeface="HGｺﾞｼｯｸM" pitchFamily="49" charset="-128"/>
                </a:rPr>
                <a:t>)</a:t>
              </a:r>
              <a:endParaRPr lang="en-US" altLang="ja-JP" sz="800" dirty="0">
                <a:latin typeface="HGｺﾞｼｯｸM" pitchFamily="49" charset="-128"/>
                <a:ea typeface="HGｺﾞｼｯｸM" pitchFamily="49" charset="-128"/>
              </a:endParaRPr>
            </a:p>
          </p:txBody>
        </p:sp>
      </p:grpSp>
      <p:cxnSp>
        <p:nvCxnSpPr>
          <p:cNvPr id="57" name="直線コネクタ 56"/>
          <p:cNvCxnSpPr/>
          <p:nvPr/>
        </p:nvCxnSpPr>
        <p:spPr bwMode="auto">
          <a:xfrm>
            <a:off x="1547664" y="4584061"/>
            <a:ext cx="0" cy="410935"/>
          </a:xfrm>
          <a:prstGeom prst="line">
            <a:avLst/>
          </a:prstGeom>
          <a:ln w="2540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58" name="Rectangle 52"/>
          <p:cNvSpPr>
            <a:spLocks noChangeArrowheads="1"/>
          </p:cNvSpPr>
          <p:nvPr/>
        </p:nvSpPr>
        <p:spPr bwMode="auto">
          <a:xfrm>
            <a:off x="379066" y="5430367"/>
            <a:ext cx="2275681" cy="936103"/>
          </a:xfrm>
          <a:prstGeom prst="rect">
            <a:avLst/>
          </a:prstGeom>
          <a:solidFill>
            <a:schemeClr val="bg1"/>
          </a:solidFill>
          <a:ln w="19050">
            <a:solidFill>
              <a:schemeClr val="tx1"/>
            </a:solidFill>
            <a:miter lim="800000"/>
            <a:headEnd/>
            <a:tailEnd/>
          </a:ln>
          <a:effectLst/>
        </p:spPr>
        <p:txBody>
          <a:bodyPr wrap="square" lIns="36000" tIns="108000" rIns="36000" bIns="4680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sz="1000"/>
            </a:pPr>
            <a:r>
              <a:rPr lang="ja-JP" altLang="en-US" sz="800" dirty="0">
                <a:latin typeface="HGｺﾞｼｯｸM" pitchFamily="49" charset="-128"/>
                <a:ea typeface="HGｺﾞｼｯｸM" pitchFamily="49" charset="-128"/>
              </a:rPr>
              <a:t>◇事業系廃棄物の適正区分・適正処理の推進　　</a:t>
            </a:r>
            <a:endParaRPr lang="en-US" altLang="ja-JP" sz="800" dirty="0">
              <a:solidFill>
                <a:srgbClr val="000000"/>
              </a:solidFill>
              <a:latin typeface="HGｺﾞｼｯｸM" pitchFamily="49" charset="-128"/>
              <a:ea typeface="HGｺﾞｼｯｸM" pitchFamily="49" charset="-128"/>
            </a:endParaRPr>
          </a:p>
          <a:p>
            <a:pPr fontAlgn="auto">
              <a:spcBef>
                <a:spcPts val="0"/>
              </a:spcBef>
              <a:spcAft>
                <a:spcPts val="0"/>
              </a:spcAft>
              <a:defRPr sz="1000"/>
            </a:pPr>
            <a:r>
              <a:rPr lang="ja-JP" altLang="en-US" sz="800" dirty="0">
                <a:solidFill>
                  <a:srgbClr val="000000"/>
                </a:solidFill>
                <a:latin typeface="HGｺﾞｼｯｸM" pitchFamily="49" charset="-128"/>
                <a:ea typeface="HGｺﾞｼｯｸM" pitchFamily="49" charset="-128"/>
              </a:rPr>
              <a:t>・</a:t>
            </a:r>
            <a:r>
              <a:rPr lang="en-US" altLang="ja-JP" sz="800" dirty="0">
                <a:solidFill>
                  <a:srgbClr val="000000"/>
                </a:solidFill>
                <a:latin typeface="HGｺﾞｼｯｸM" pitchFamily="49" charset="-128"/>
                <a:ea typeface="HGｺﾞｼｯｸM" pitchFamily="49" charset="-128"/>
              </a:rPr>
              <a:t>[</a:t>
            </a:r>
            <a:r>
              <a:rPr lang="ja-JP" altLang="en-US" sz="800" dirty="0">
                <a:solidFill>
                  <a:srgbClr val="000000"/>
                </a:solidFill>
                <a:latin typeface="HGｺﾞｼｯｸM" pitchFamily="49" charset="-128"/>
                <a:ea typeface="HGｺﾞｼｯｸM" pitchFamily="49" charset="-128"/>
              </a:rPr>
              <a:t>事業系ごみの分け方・出し方」の</a:t>
            </a:r>
            <a:endParaRPr lang="en-US" altLang="ja-JP" sz="800" dirty="0">
              <a:solidFill>
                <a:srgbClr val="000000"/>
              </a:solidFill>
              <a:latin typeface="HGｺﾞｼｯｸM" pitchFamily="49" charset="-128"/>
              <a:ea typeface="HGｺﾞｼｯｸM" pitchFamily="49" charset="-128"/>
            </a:endParaRPr>
          </a:p>
          <a:p>
            <a:pPr fontAlgn="auto">
              <a:spcBef>
                <a:spcPts val="0"/>
              </a:spcBef>
              <a:spcAft>
                <a:spcPts val="0"/>
              </a:spcAft>
              <a:defRPr sz="1000"/>
            </a:pPr>
            <a:r>
              <a:rPr lang="en-US" altLang="ja-JP" sz="800" dirty="0">
                <a:solidFill>
                  <a:srgbClr val="000000"/>
                </a:solidFill>
                <a:latin typeface="HGｺﾞｼｯｸM" pitchFamily="49" charset="-128"/>
                <a:ea typeface="HGｺﾞｼｯｸM" pitchFamily="49" charset="-128"/>
              </a:rPr>
              <a:t>   </a:t>
            </a:r>
            <a:r>
              <a:rPr lang="ja-JP" altLang="en-US" sz="800" dirty="0">
                <a:solidFill>
                  <a:srgbClr val="000000"/>
                </a:solidFill>
                <a:latin typeface="HGｺﾞｼｯｸM" pitchFamily="49" charset="-128"/>
                <a:ea typeface="HGｺﾞｼｯｸM" pitchFamily="49" charset="-128"/>
              </a:rPr>
              <a:t>市内</a:t>
            </a:r>
            <a:r>
              <a:rPr lang="en-US" altLang="ja-JP" sz="800" dirty="0">
                <a:solidFill>
                  <a:srgbClr val="000000"/>
                </a:solidFill>
                <a:latin typeface="HGｺﾞｼｯｸM" pitchFamily="49" charset="-128"/>
                <a:ea typeface="HGｺﾞｼｯｸM" pitchFamily="49" charset="-128"/>
              </a:rPr>
              <a:t>20</a:t>
            </a:r>
            <a:r>
              <a:rPr lang="ja-JP" altLang="en-US" sz="800" dirty="0">
                <a:solidFill>
                  <a:srgbClr val="000000"/>
                </a:solidFill>
                <a:latin typeface="HGｺﾞｼｯｸM" pitchFamily="49" charset="-128"/>
                <a:ea typeface="HGｺﾞｼｯｸM" pitchFamily="49" charset="-128"/>
              </a:rPr>
              <a:t>万事業所への配付</a:t>
            </a:r>
            <a:endParaRPr lang="en-US" altLang="ja-JP" sz="800" dirty="0">
              <a:solidFill>
                <a:srgbClr val="000000"/>
              </a:solidFill>
              <a:latin typeface="HGｺﾞｼｯｸM" pitchFamily="49" charset="-128"/>
              <a:ea typeface="HGｺﾞｼｯｸM" pitchFamily="49" charset="-128"/>
            </a:endParaRPr>
          </a:p>
          <a:p>
            <a:pPr fontAlgn="auto">
              <a:spcBef>
                <a:spcPts val="0"/>
              </a:spcBef>
              <a:spcAft>
                <a:spcPts val="0"/>
              </a:spcAft>
              <a:defRPr sz="1000"/>
            </a:pPr>
            <a:r>
              <a:rPr lang="ja-JP" altLang="en-US" sz="800" dirty="0">
                <a:solidFill>
                  <a:srgbClr val="000000"/>
                </a:solidFill>
                <a:latin typeface="HGｺﾞｼｯｸM" pitchFamily="49" charset="-128"/>
                <a:ea typeface="HGｺﾞｼｯｸM" pitchFamily="49" charset="-128"/>
              </a:rPr>
              <a:t>・相談窓口の開設、各局・区への説明会等</a:t>
            </a:r>
            <a:endParaRPr lang="en-US" altLang="ja-JP" sz="800" dirty="0">
              <a:solidFill>
                <a:srgbClr val="000000"/>
              </a:solidFill>
              <a:latin typeface="HGｺﾞｼｯｸM" pitchFamily="49" charset="-128"/>
              <a:ea typeface="HGｺﾞｼｯｸM" pitchFamily="49" charset="-128"/>
            </a:endParaRPr>
          </a:p>
          <a:p>
            <a:pPr fontAlgn="auto">
              <a:spcBef>
                <a:spcPts val="0"/>
              </a:spcBef>
              <a:spcAft>
                <a:spcPts val="0"/>
              </a:spcAft>
              <a:defRPr sz="1000"/>
            </a:pPr>
            <a:endParaRPr lang="en-US" altLang="ja-JP" sz="800" dirty="0">
              <a:latin typeface="HGｺﾞｼｯｸM" pitchFamily="49" charset="-128"/>
              <a:ea typeface="HGｺﾞｼｯｸM" pitchFamily="49" charset="-128"/>
            </a:endParaRPr>
          </a:p>
          <a:p>
            <a:pPr fontAlgn="auto">
              <a:spcBef>
                <a:spcPts val="0"/>
              </a:spcBef>
              <a:spcAft>
                <a:spcPts val="0"/>
              </a:spcAft>
              <a:defRPr sz="1000"/>
            </a:pPr>
            <a:r>
              <a:rPr lang="ja-JP" altLang="en-US" sz="800" dirty="0">
                <a:latin typeface="HGｺﾞｼｯｸM" pitchFamily="49" charset="-128"/>
                <a:ea typeface="HGｺﾞｼｯｸM" pitchFamily="49" charset="-128"/>
              </a:rPr>
              <a:t>　　　　　　　　　　　　　　　　（</a:t>
            </a:r>
            <a:r>
              <a:rPr lang="en-US" altLang="ja-JP" sz="800" dirty="0">
                <a:latin typeface="HGｺﾞｼｯｸM" pitchFamily="49" charset="-128"/>
                <a:ea typeface="HGｺﾞｼｯｸM" pitchFamily="49" charset="-128"/>
              </a:rPr>
              <a:t>2008.8</a:t>
            </a:r>
            <a:r>
              <a:rPr lang="ja-JP" altLang="en-US" sz="800" dirty="0">
                <a:latin typeface="HGｺﾞｼｯｸM" pitchFamily="49" charset="-128"/>
                <a:ea typeface="HGｺﾞｼｯｸM" pitchFamily="49" charset="-128"/>
              </a:rPr>
              <a:t>）</a:t>
            </a:r>
            <a:endParaRPr lang="ja-JP" altLang="en-US" sz="800" dirty="0">
              <a:solidFill>
                <a:srgbClr val="000000"/>
              </a:solidFill>
              <a:latin typeface="HGｺﾞｼｯｸM" pitchFamily="49" charset="-128"/>
              <a:ea typeface="HGｺﾞｼｯｸM" pitchFamily="49" charset="-128"/>
            </a:endParaRPr>
          </a:p>
        </p:txBody>
      </p:sp>
      <p:sp>
        <p:nvSpPr>
          <p:cNvPr id="60" name="Rectangle 52"/>
          <p:cNvSpPr>
            <a:spLocks noChangeArrowheads="1"/>
          </p:cNvSpPr>
          <p:nvPr/>
        </p:nvSpPr>
        <p:spPr bwMode="auto">
          <a:xfrm>
            <a:off x="360918" y="4766981"/>
            <a:ext cx="1544865" cy="576064"/>
          </a:xfrm>
          <a:prstGeom prst="rect">
            <a:avLst/>
          </a:prstGeom>
          <a:solidFill>
            <a:schemeClr val="bg1"/>
          </a:solidFill>
          <a:ln w="19050">
            <a:solidFill>
              <a:schemeClr val="tx1"/>
            </a:solidFill>
            <a:miter lim="800000"/>
            <a:headEnd/>
            <a:tailEnd/>
          </a:ln>
          <a:effectLst/>
        </p:spPr>
        <p:txBody>
          <a:bodyPr wrap="square" lIns="36000" tIns="36000" rIns="36000" bIns="3600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sz="1000"/>
            </a:pPr>
            <a:r>
              <a:rPr lang="ja-JP" altLang="en-US" sz="800" dirty="0">
                <a:latin typeface="HGｺﾞｼｯｸM" pitchFamily="49" charset="-128"/>
                <a:ea typeface="HGｺﾞｼｯｸM" pitchFamily="49" charset="-128"/>
              </a:rPr>
              <a:t>◆◇「中身の見えるごみ袋」</a:t>
            </a:r>
            <a:endParaRPr lang="en-US" altLang="ja-JP" sz="800" dirty="0">
              <a:latin typeface="HGｺﾞｼｯｸM" pitchFamily="49" charset="-128"/>
              <a:ea typeface="HGｺﾞｼｯｸM" pitchFamily="49" charset="-128"/>
            </a:endParaRPr>
          </a:p>
          <a:p>
            <a:pPr fontAlgn="auto">
              <a:spcBef>
                <a:spcPts val="0"/>
              </a:spcBef>
              <a:spcAft>
                <a:spcPts val="0"/>
              </a:spcAft>
              <a:defRPr sz="1000"/>
            </a:pPr>
            <a:r>
              <a:rPr lang="ja-JP" altLang="en-US" sz="800" dirty="0">
                <a:latin typeface="HGｺﾞｼｯｸM" pitchFamily="49" charset="-128"/>
                <a:ea typeface="HGｺﾞｼｯｸM" pitchFamily="49" charset="-128"/>
              </a:rPr>
              <a:t>　　</a:t>
            </a:r>
            <a:r>
              <a:rPr lang="ja-JP" altLang="en-US" sz="700" dirty="0">
                <a:latin typeface="HGｺﾞｼｯｸM" pitchFamily="49" charset="-128"/>
                <a:ea typeface="HGｺﾞｼｯｸM" pitchFamily="49" charset="-128"/>
              </a:rPr>
              <a:t>による</a:t>
            </a:r>
            <a:r>
              <a:rPr lang="ja-JP" altLang="en-US" sz="800" dirty="0">
                <a:latin typeface="HGｺﾞｼｯｸM" pitchFamily="49" charset="-128"/>
                <a:ea typeface="HGｺﾞｼｯｸM" pitchFamily="49" charset="-128"/>
              </a:rPr>
              <a:t>排出指定制度</a:t>
            </a:r>
            <a:r>
              <a:rPr lang="ja-JP" altLang="en-US" sz="700" dirty="0">
                <a:latin typeface="HGｺﾞｼｯｸM" pitchFamily="49" charset="-128"/>
                <a:ea typeface="HGｺﾞｼｯｸM" pitchFamily="49" charset="-128"/>
              </a:rPr>
              <a:t>の</a:t>
            </a:r>
            <a:r>
              <a:rPr lang="ja-JP" altLang="en-US" sz="800" dirty="0">
                <a:latin typeface="HGｺﾞｼｯｸM" pitchFamily="49" charset="-128"/>
                <a:ea typeface="HGｺﾞｼｯｸM" pitchFamily="49" charset="-128"/>
              </a:rPr>
              <a:t>導入　　                 　</a:t>
            </a:r>
            <a:endParaRPr lang="en-US" altLang="ja-JP" sz="800" dirty="0">
              <a:latin typeface="HGｺﾞｼｯｸM" pitchFamily="49" charset="-128"/>
              <a:ea typeface="HGｺﾞｼｯｸM" pitchFamily="49" charset="-128"/>
            </a:endParaRPr>
          </a:p>
          <a:p>
            <a:pPr fontAlgn="auto">
              <a:spcBef>
                <a:spcPts val="0"/>
              </a:spcBef>
              <a:spcAft>
                <a:spcPts val="0"/>
              </a:spcAft>
              <a:defRPr sz="1000"/>
            </a:pPr>
            <a:r>
              <a:rPr lang="ja-JP" altLang="en-US" sz="800" dirty="0">
                <a:latin typeface="HGｺﾞｼｯｸM" pitchFamily="49" charset="-128"/>
                <a:ea typeface="HGｺﾞｼｯｸM" pitchFamily="49" charset="-128"/>
              </a:rPr>
              <a:t>　　　　　　　　</a:t>
            </a:r>
            <a:endParaRPr lang="en-US" altLang="ja-JP" sz="800" dirty="0">
              <a:latin typeface="HGｺﾞｼｯｸM" pitchFamily="49" charset="-128"/>
              <a:ea typeface="HGｺﾞｼｯｸM" pitchFamily="49" charset="-128"/>
            </a:endParaRPr>
          </a:p>
          <a:p>
            <a:pPr fontAlgn="auto">
              <a:spcBef>
                <a:spcPts val="0"/>
              </a:spcBef>
              <a:spcAft>
                <a:spcPts val="0"/>
              </a:spcAft>
              <a:defRPr sz="1000"/>
            </a:pPr>
            <a:r>
              <a:rPr lang="ja-JP" altLang="en-US" sz="800" dirty="0">
                <a:latin typeface="HGｺﾞｼｯｸM" pitchFamily="49" charset="-128"/>
                <a:ea typeface="HGｺﾞｼｯｸM" pitchFamily="49" charset="-128"/>
              </a:rPr>
              <a:t>　　　　　　　　　（</a:t>
            </a:r>
            <a:r>
              <a:rPr lang="en-US" altLang="ja-JP" sz="800" dirty="0">
                <a:latin typeface="HGｺﾞｼｯｸM" pitchFamily="49" charset="-128"/>
                <a:ea typeface="HGｺﾞｼｯｸM" pitchFamily="49" charset="-128"/>
              </a:rPr>
              <a:t>2008.1</a:t>
            </a:r>
            <a:r>
              <a:rPr lang="ja-JP" altLang="en-US" sz="800" dirty="0">
                <a:latin typeface="HGｺﾞｼｯｸM" pitchFamily="49" charset="-128"/>
                <a:ea typeface="HGｺﾞｼｯｸM" pitchFamily="49" charset="-128"/>
              </a:rPr>
              <a:t>）</a:t>
            </a:r>
            <a:endParaRPr lang="ja-JP" altLang="en-US" sz="800" dirty="0">
              <a:solidFill>
                <a:srgbClr val="000000"/>
              </a:solidFill>
              <a:latin typeface="HGｺﾞｼｯｸM" pitchFamily="49" charset="-128"/>
              <a:ea typeface="HGｺﾞｼｯｸM" pitchFamily="49" charset="-128"/>
            </a:endParaRPr>
          </a:p>
        </p:txBody>
      </p:sp>
      <p:grpSp>
        <p:nvGrpSpPr>
          <p:cNvPr id="5" name="グループ化 66"/>
          <p:cNvGrpSpPr/>
          <p:nvPr/>
        </p:nvGrpSpPr>
        <p:grpSpPr>
          <a:xfrm>
            <a:off x="7666789" y="4077728"/>
            <a:ext cx="144016" cy="432047"/>
            <a:chOff x="0" y="0"/>
            <a:chExt cx="179921" cy="412749"/>
          </a:xfrm>
        </p:grpSpPr>
        <p:sp>
          <p:nvSpPr>
            <p:cNvPr id="68" name="フリーフォーム 67"/>
            <p:cNvSpPr/>
            <p:nvPr/>
          </p:nvSpPr>
          <p:spPr bwMode="auto">
            <a:xfrm>
              <a:off x="89966" y="0"/>
              <a:ext cx="89955" cy="401138"/>
            </a:xfrm>
            <a:custGeom>
              <a:avLst/>
              <a:gdLst>
                <a:gd name="connsiteX0" fmla="*/ 0 w 138113"/>
                <a:gd name="connsiteY0" fmla="*/ 0 h 1023938"/>
                <a:gd name="connsiteX1" fmla="*/ 138113 w 138113"/>
                <a:gd name="connsiteY1" fmla="*/ 342900 h 1023938"/>
                <a:gd name="connsiteX2" fmla="*/ 0 w 138113"/>
                <a:gd name="connsiteY2" fmla="*/ 685800 h 1023938"/>
                <a:gd name="connsiteX3" fmla="*/ 138113 w 138113"/>
                <a:gd name="connsiteY3" fmla="*/ 1023938 h 1023938"/>
              </a:gdLst>
              <a:ahLst/>
              <a:cxnLst>
                <a:cxn ang="0">
                  <a:pos x="connsiteX0" y="connsiteY0"/>
                </a:cxn>
                <a:cxn ang="0">
                  <a:pos x="connsiteX1" y="connsiteY1"/>
                </a:cxn>
                <a:cxn ang="0">
                  <a:pos x="connsiteX2" y="connsiteY2"/>
                </a:cxn>
                <a:cxn ang="0">
                  <a:pos x="connsiteX3" y="connsiteY3"/>
                </a:cxn>
              </a:cxnLst>
              <a:rect l="l" t="t" r="r" b="b"/>
              <a:pathLst>
                <a:path w="138113" h="1023938">
                  <a:moveTo>
                    <a:pt x="0" y="0"/>
                  </a:moveTo>
                  <a:cubicBezTo>
                    <a:pt x="69056" y="114300"/>
                    <a:pt x="138113" y="228600"/>
                    <a:pt x="138113" y="342900"/>
                  </a:cubicBezTo>
                  <a:cubicBezTo>
                    <a:pt x="138113" y="457200"/>
                    <a:pt x="0" y="572294"/>
                    <a:pt x="0" y="685800"/>
                  </a:cubicBezTo>
                  <a:cubicBezTo>
                    <a:pt x="0" y="799306"/>
                    <a:pt x="138113" y="916782"/>
                    <a:pt x="138113" y="102393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ja-JP" altLang="en-US"/>
            </a:p>
          </p:txBody>
        </p:sp>
        <p:sp>
          <p:nvSpPr>
            <p:cNvPr id="69" name="フリーフォーム 68"/>
            <p:cNvSpPr/>
            <p:nvPr/>
          </p:nvSpPr>
          <p:spPr bwMode="auto">
            <a:xfrm>
              <a:off x="0" y="11611"/>
              <a:ext cx="106903" cy="401138"/>
            </a:xfrm>
            <a:custGeom>
              <a:avLst/>
              <a:gdLst>
                <a:gd name="connsiteX0" fmla="*/ 0 w 138113"/>
                <a:gd name="connsiteY0" fmla="*/ 0 h 1023938"/>
                <a:gd name="connsiteX1" fmla="*/ 138113 w 138113"/>
                <a:gd name="connsiteY1" fmla="*/ 342900 h 1023938"/>
                <a:gd name="connsiteX2" fmla="*/ 0 w 138113"/>
                <a:gd name="connsiteY2" fmla="*/ 685800 h 1023938"/>
                <a:gd name="connsiteX3" fmla="*/ 138113 w 138113"/>
                <a:gd name="connsiteY3" fmla="*/ 1023938 h 1023938"/>
              </a:gdLst>
              <a:ahLst/>
              <a:cxnLst>
                <a:cxn ang="0">
                  <a:pos x="connsiteX0" y="connsiteY0"/>
                </a:cxn>
                <a:cxn ang="0">
                  <a:pos x="connsiteX1" y="connsiteY1"/>
                </a:cxn>
                <a:cxn ang="0">
                  <a:pos x="connsiteX2" y="connsiteY2"/>
                </a:cxn>
                <a:cxn ang="0">
                  <a:pos x="connsiteX3" y="connsiteY3"/>
                </a:cxn>
              </a:cxnLst>
              <a:rect l="l" t="t" r="r" b="b"/>
              <a:pathLst>
                <a:path w="138113" h="1023938">
                  <a:moveTo>
                    <a:pt x="0" y="0"/>
                  </a:moveTo>
                  <a:cubicBezTo>
                    <a:pt x="69056" y="114300"/>
                    <a:pt x="138113" y="228600"/>
                    <a:pt x="138113" y="342900"/>
                  </a:cubicBezTo>
                  <a:cubicBezTo>
                    <a:pt x="138113" y="457200"/>
                    <a:pt x="0" y="572294"/>
                    <a:pt x="0" y="685800"/>
                  </a:cubicBezTo>
                  <a:cubicBezTo>
                    <a:pt x="0" y="799306"/>
                    <a:pt x="138113" y="916782"/>
                    <a:pt x="138113" y="102393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ja-JP" altLang="en-US"/>
            </a:p>
          </p:txBody>
        </p:sp>
      </p:grpSp>
      <p:grpSp>
        <p:nvGrpSpPr>
          <p:cNvPr id="6" name="グループ化 90"/>
          <p:cNvGrpSpPr/>
          <p:nvPr/>
        </p:nvGrpSpPr>
        <p:grpSpPr>
          <a:xfrm>
            <a:off x="1077516" y="4100314"/>
            <a:ext cx="144016" cy="432047"/>
            <a:chOff x="0" y="0"/>
            <a:chExt cx="179921" cy="412749"/>
          </a:xfrm>
        </p:grpSpPr>
        <p:sp>
          <p:nvSpPr>
            <p:cNvPr id="92" name="フリーフォーム 91"/>
            <p:cNvSpPr/>
            <p:nvPr/>
          </p:nvSpPr>
          <p:spPr bwMode="auto">
            <a:xfrm>
              <a:off x="89966" y="0"/>
              <a:ext cx="89955" cy="401138"/>
            </a:xfrm>
            <a:custGeom>
              <a:avLst/>
              <a:gdLst>
                <a:gd name="connsiteX0" fmla="*/ 0 w 138113"/>
                <a:gd name="connsiteY0" fmla="*/ 0 h 1023938"/>
                <a:gd name="connsiteX1" fmla="*/ 138113 w 138113"/>
                <a:gd name="connsiteY1" fmla="*/ 342900 h 1023938"/>
                <a:gd name="connsiteX2" fmla="*/ 0 w 138113"/>
                <a:gd name="connsiteY2" fmla="*/ 685800 h 1023938"/>
                <a:gd name="connsiteX3" fmla="*/ 138113 w 138113"/>
                <a:gd name="connsiteY3" fmla="*/ 1023938 h 1023938"/>
              </a:gdLst>
              <a:ahLst/>
              <a:cxnLst>
                <a:cxn ang="0">
                  <a:pos x="connsiteX0" y="connsiteY0"/>
                </a:cxn>
                <a:cxn ang="0">
                  <a:pos x="connsiteX1" y="connsiteY1"/>
                </a:cxn>
                <a:cxn ang="0">
                  <a:pos x="connsiteX2" y="connsiteY2"/>
                </a:cxn>
                <a:cxn ang="0">
                  <a:pos x="connsiteX3" y="connsiteY3"/>
                </a:cxn>
              </a:cxnLst>
              <a:rect l="l" t="t" r="r" b="b"/>
              <a:pathLst>
                <a:path w="138113" h="1023938">
                  <a:moveTo>
                    <a:pt x="0" y="0"/>
                  </a:moveTo>
                  <a:cubicBezTo>
                    <a:pt x="69056" y="114300"/>
                    <a:pt x="138113" y="228600"/>
                    <a:pt x="138113" y="342900"/>
                  </a:cubicBezTo>
                  <a:cubicBezTo>
                    <a:pt x="138113" y="457200"/>
                    <a:pt x="0" y="572294"/>
                    <a:pt x="0" y="685800"/>
                  </a:cubicBezTo>
                  <a:cubicBezTo>
                    <a:pt x="0" y="799306"/>
                    <a:pt x="138113" y="916782"/>
                    <a:pt x="138113" y="102393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ja-JP" altLang="en-US"/>
            </a:p>
          </p:txBody>
        </p:sp>
        <p:sp>
          <p:nvSpPr>
            <p:cNvPr id="93" name="フリーフォーム 92"/>
            <p:cNvSpPr/>
            <p:nvPr/>
          </p:nvSpPr>
          <p:spPr bwMode="auto">
            <a:xfrm>
              <a:off x="0" y="11611"/>
              <a:ext cx="106903" cy="401138"/>
            </a:xfrm>
            <a:custGeom>
              <a:avLst/>
              <a:gdLst>
                <a:gd name="connsiteX0" fmla="*/ 0 w 138113"/>
                <a:gd name="connsiteY0" fmla="*/ 0 h 1023938"/>
                <a:gd name="connsiteX1" fmla="*/ 138113 w 138113"/>
                <a:gd name="connsiteY1" fmla="*/ 342900 h 1023938"/>
                <a:gd name="connsiteX2" fmla="*/ 0 w 138113"/>
                <a:gd name="connsiteY2" fmla="*/ 685800 h 1023938"/>
                <a:gd name="connsiteX3" fmla="*/ 138113 w 138113"/>
                <a:gd name="connsiteY3" fmla="*/ 1023938 h 1023938"/>
              </a:gdLst>
              <a:ahLst/>
              <a:cxnLst>
                <a:cxn ang="0">
                  <a:pos x="connsiteX0" y="connsiteY0"/>
                </a:cxn>
                <a:cxn ang="0">
                  <a:pos x="connsiteX1" y="connsiteY1"/>
                </a:cxn>
                <a:cxn ang="0">
                  <a:pos x="connsiteX2" y="connsiteY2"/>
                </a:cxn>
                <a:cxn ang="0">
                  <a:pos x="connsiteX3" y="connsiteY3"/>
                </a:cxn>
              </a:cxnLst>
              <a:rect l="l" t="t" r="r" b="b"/>
              <a:pathLst>
                <a:path w="138113" h="1023938">
                  <a:moveTo>
                    <a:pt x="0" y="0"/>
                  </a:moveTo>
                  <a:cubicBezTo>
                    <a:pt x="69056" y="114300"/>
                    <a:pt x="138113" y="228600"/>
                    <a:pt x="138113" y="342900"/>
                  </a:cubicBezTo>
                  <a:cubicBezTo>
                    <a:pt x="138113" y="457200"/>
                    <a:pt x="0" y="572294"/>
                    <a:pt x="0" y="685800"/>
                  </a:cubicBezTo>
                  <a:cubicBezTo>
                    <a:pt x="0" y="799306"/>
                    <a:pt x="138113" y="916782"/>
                    <a:pt x="138113" y="102393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ja-JP" altLang="en-US"/>
            </a:p>
          </p:txBody>
        </p:sp>
      </p:grpSp>
      <p:sp>
        <p:nvSpPr>
          <p:cNvPr id="44" name="Rectangle 20"/>
          <p:cNvSpPr>
            <a:spLocks noChangeArrowheads="1"/>
          </p:cNvSpPr>
          <p:nvPr/>
        </p:nvSpPr>
        <p:spPr bwMode="auto">
          <a:xfrm>
            <a:off x="6487213" y="6397429"/>
            <a:ext cx="1440160" cy="288032"/>
          </a:xfrm>
          <a:prstGeom prst="rect">
            <a:avLst/>
          </a:prstGeom>
          <a:noFill/>
          <a:ln w="9525">
            <a:noFill/>
            <a:miter lim="800000"/>
            <a:headEnd/>
            <a:tailEnd/>
          </a:ln>
        </p:spPr>
        <p:txBody>
          <a:bodyPr wrap="square" lIns="18288" tIns="18288" rIns="18288" bIns="18288"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a:solidFill>
                  <a:srgbClr val="000000"/>
                </a:solidFill>
                <a:latin typeface="HGｺﾞｼｯｸM" pitchFamily="49" charset="-128"/>
                <a:ea typeface="HGｺﾞｼｯｸM" pitchFamily="49" charset="-128"/>
              </a:rPr>
              <a:t>◆家庭系ごみ減量施策　</a:t>
            </a:r>
            <a:endParaRPr lang="en-US" altLang="ja-JP" sz="800" dirty="0">
              <a:solidFill>
                <a:srgbClr val="000000"/>
              </a:solidFill>
              <a:latin typeface="HGｺﾞｼｯｸM" pitchFamily="49" charset="-128"/>
              <a:ea typeface="HGｺﾞｼｯｸM" pitchFamily="49" charset="-128"/>
            </a:endParaRPr>
          </a:p>
          <a:p>
            <a:r>
              <a:rPr lang="ja-JP" altLang="en-US" sz="800" dirty="0">
                <a:solidFill>
                  <a:srgbClr val="000000"/>
                </a:solidFill>
                <a:latin typeface="HGｺﾞｼｯｸM" pitchFamily="49" charset="-128"/>
                <a:ea typeface="HGｺﾞｼｯｸM" pitchFamily="49" charset="-128"/>
              </a:rPr>
              <a:t>◇事業系ごみ減量施策</a:t>
            </a:r>
          </a:p>
        </p:txBody>
      </p:sp>
      <p:cxnSp>
        <p:nvCxnSpPr>
          <p:cNvPr id="56" name="直線コネクタ 55"/>
          <p:cNvCxnSpPr/>
          <p:nvPr/>
        </p:nvCxnSpPr>
        <p:spPr bwMode="auto">
          <a:xfrm>
            <a:off x="3938786" y="4567401"/>
            <a:ext cx="0" cy="648072"/>
          </a:xfrm>
          <a:prstGeom prst="line">
            <a:avLst/>
          </a:prstGeom>
          <a:ln w="2540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9" name="グループ化 73"/>
          <p:cNvGrpSpPr/>
          <p:nvPr/>
        </p:nvGrpSpPr>
        <p:grpSpPr>
          <a:xfrm>
            <a:off x="8240867" y="3318628"/>
            <a:ext cx="402168" cy="1003786"/>
            <a:chOff x="7964917" y="1613792"/>
            <a:chExt cx="402168" cy="1037744"/>
          </a:xfrm>
          <a:noFill/>
        </p:grpSpPr>
        <p:grpSp>
          <p:nvGrpSpPr>
            <p:cNvPr id="10" name="グループ化 62"/>
            <p:cNvGrpSpPr/>
            <p:nvPr/>
          </p:nvGrpSpPr>
          <p:grpSpPr>
            <a:xfrm>
              <a:off x="7964917" y="1613792"/>
              <a:ext cx="402168" cy="1037744"/>
              <a:chOff x="7960725" y="1757808"/>
              <a:chExt cx="402168" cy="1037744"/>
            </a:xfrm>
            <a:grpFill/>
          </p:grpSpPr>
          <p:sp>
            <p:nvSpPr>
              <p:cNvPr id="77" name="正方形/長方形 76"/>
              <p:cNvSpPr/>
              <p:nvPr/>
            </p:nvSpPr>
            <p:spPr>
              <a:xfrm>
                <a:off x="7999809" y="1757808"/>
                <a:ext cx="324000" cy="1008112"/>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b="1" dirty="0">
                  <a:solidFill>
                    <a:schemeClr val="tx1"/>
                  </a:solidFill>
                  <a:latin typeface="Meiryo UI" pitchFamily="50" charset="-128"/>
                  <a:ea typeface="Meiryo UI" pitchFamily="50" charset="-128"/>
                  <a:cs typeface="Meiryo UI" pitchFamily="50" charset="-128"/>
                </a:endParaRPr>
              </a:p>
            </p:txBody>
          </p:sp>
          <p:sp>
            <p:nvSpPr>
              <p:cNvPr id="78" name="テキスト ボックス 27"/>
              <p:cNvSpPr txBox="1"/>
              <p:nvPr/>
            </p:nvSpPr>
            <p:spPr>
              <a:xfrm>
                <a:off x="7960725" y="2104045"/>
                <a:ext cx="402168" cy="691507"/>
              </a:xfrm>
              <a:prstGeom prst="rect">
                <a:avLst/>
              </a:prstGeom>
              <a:grpFill/>
              <a:ln w="9525" cmpd="sng">
                <a:noFill/>
                <a:prstDash val="solid"/>
              </a:ln>
            </p:spPr>
            <p:style>
              <a:lnRef idx="0">
                <a:scrgbClr r="0" g="0" b="0"/>
              </a:lnRef>
              <a:fillRef idx="0">
                <a:scrgbClr r="0" g="0" b="0"/>
              </a:fillRef>
              <a:effectRef idx="0">
                <a:scrgbClr r="0" g="0" b="0"/>
              </a:effectRef>
              <a:fontRef idx="minor">
                <a:schemeClr val="dk1"/>
              </a:fontRef>
            </p:style>
            <p:txBody>
              <a:bodyPr vert="eaVert" wrap="square" lIns="36000" tIns="36000" rIns="36000" bIns="36000"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000"/>
                  </a:lnSpc>
                </a:pPr>
                <a:r>
                  <a:rPr lang="ja-JP" altLang="en-US" sz="900" b="1" dirty="0">
                    <a:ea typeface="Meiryo UI" pitchFamily="50" charset="-128"/>
                  </a:rPr>
                  <a:t>  計画</a:t>
                </a:r>
                <a:r>
                  <a:rPr kumimoji="1" lang="ja-JP" altLang="en-US" sz="900" b="1" baseline="0" dirty="0">
                    <a:ea typeface="Meiryo UI" pitchFamily="50" charset="-128"/>
                  </a:rPr>
                  <a:t>目標</a:t>
                </a:r>
              </a:p>
            </p:txBody>
          </p:sp>
        </p:grpSp>
        <p:sp>
          <p:nvSpPr>
            <p:cNvPr id="76" name="テキスト ボックス 27"/>
            <p:cNvSpPr txBox="1"/>
            <p:nvPr/>
          </p:nvSpPr>
          <p:spPr>
            <a:xfrm>
              <a:off x="8065880" y="1703406"/>
              <a:ext cx="252536" cy="288032"/>
            </a:xfrm>
            <a:prstGeom prst="rect">
              <a:avLst/>
            </a:prstGeom>
            <a:grpFill/>
            <a:ln w="9525" cmpd="sng">
              <a:noFill/>
              <a:prstDash val="solid"/>
            </a:ln>
          </p:spPr>
          <p:style>
            <a:lnRef idx="0">
              <a:scrgbClr r="0" g="0" b="0"/>
            </a:lnRef>
            <a:fillRef idx="0">
              <a:scrgbClr r="0" g="0" b="0"/>
            </a:fillRef>
            <a:effectRef idx="0">
              <a:scrgbClr r="0" g="0" b="0"/>
            </a:effectRef>
            <a:fontRef idx="minor">
              <a:schemeClr val="dk1"/>
            </a:fontRef>
          </p:style>
          <p:txBody>
            <a:bodyPr vert="horz" wrap="square" lIns="36000" tIns="36000" rIns="36000" bIns="36000"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000"/>
                </a:lnSpc>
              </a:pPr>
              <a:r>
                <a:rPr kumimoji="1" lang="en-US" altLang="ja-JP" b="1" u="sng" baseline="0" dirty="0">
                  <a:latin typeface="ＭＳ Ｐゴシック" panose="020B0600070205080204" pitchFamily="50" charset="-128"/>
                  <a:ea typeface="ＭＳ Ｐゴシック" panose="020B0600070205080204" pitchFamily="50" charset="-128"/>
                </a:rPr>
                <a:t>84</a:t>
              </a:r>
              <a:endParaRPr kumimoji="1" lang="ja-JP" altLang="en-US" b="1" u="sng" baseline="0" dirty="0">
                <a:latin typeface="ＭＳ Ｐゴシック" panose="020B0600070205080204" pitchFamily="50" charset="-128"/>
                <a:ea typeface="ＭＳ Ｐゴシック" panose="020B0600070205080204" pitchFamily="50" charset="-128"/>
              </a:endParaRPr>
            </a:p>
          </p:txBody>
        </p:sp>
      </p:grpSp>
      <p:cxnSp>
        <p:nvCxnSpPr>
          <p:cNvPr id="82" name="直線コネクタ 81"/>
          <p:cNvCxnSpPr/>
          <p:nvPr/>
        </p:nvCxnSpPr>
        <p:spPr>
          <a:xfrm>
            <a:off x="7544638" y="3102357"/>
            <a:ext cx="714884" cy="138212"/>
          </a:xfrm>
          <a:prstGeom prst="line">
            <a:avLst/>
          </a:prstGeom>
          <a:ln w="63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8143547" y="4336636"/>
            <a:ext cx="734654" cy="230832"/>
          </a:xfrm>
          <a:prstGeom prst="rect">
            <a:avLst/>
          </a:prstGeom>
          <a:noFill/>
        </p:spPr>
        <p:txBody>
          <a:bodyPr wrap="square" rtlCol="0">
            <a:spAutoFit/>
          </a:bodyPr>
          <a:lstStyle/>
          <a:p>
            <a:r>
              <a:rPr kumimoji="1" lang="en-US" altLang="ja-JP" sz="900" b="1" dirty="0">
                <a:latin typeface="ＭＳ Ｐゴシック" panose="020B0600070205080204" pitchFamily="50" charset="-128"/>
                <a:ea typeface="ＭＳ Ｐゴシック" panose="020B0600070205080204" pitchFamily="50" charset="-128"/>
                <a:cs typeface="Meiryo UI" pitchFamily="50" charset="-128"/>
              </a:rPr>
              <a:t>2025</a:t>
            </a:r>
            <a:r>
              <a:rPr kumimoji="1" lang="ja-JP" altLang="en-US" sz="900" b="1" dirty="0">
                <a:latin typeface="ＭＳ Ｐゴシック" panose="020B0600070205080204" pitchFamily="50" charset="-128"/>
                <a:ea typeface="ＭＳ Ｐゴシック" panose="020B0600070205080204" pitchFamily="50" charset="-128"/>
                <a:cs typeface="Meiryo UI" pitchFamily="50" charset="-128"/>
              </a:rPr>
              <a:t>年度</a:t>
            </a:r>
          </a:p>
        </p:txBody>
      </p:sp>
      <p:sp>
        <p:nvSpPr>
          <p:cNvPr id="55" name="Rectangle 52"/>
          <p:cNvSpPr>
            <a:spLocks noChangeArrowheads="1"/>
          </p:cNvSpPr>
          <p:nvPr/>
        </p:nvSpPr>
        <p:spPr bwMode="auto">
          <a:xfrm>
            <a:off x="3047492" y="4726941"/>
            <a:ext cx="1684759" cy="576064"/>
          </a:xfrm>
          <a:prstGeom prst="rect">
            <a:avLst/>
          </a:prstGeom>
          <a:solidFill>
            <a:schemeClr val="bg1"/>
          </a:solidFill>
          <a:ln w="19050">
            <a:solidFill>
              <a:schemeClr val="tx1"/>
            </a:solidFill>
            <a:miter lim="800000"/>
            <a:headEnd/>
            <a:tailEnd/>
          </a:ln>
          <a:effectLst/>
        </p:spPr>
        <p:txBody>
          <a:bodyPr wrap="square" lIns="36000" tIns="36000" rIns="36000" bIns="36000" anchor="t"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sz="1000"/>
            </a:pPr>
            <a:r>
              <a:rPr lang="ja-JP" altLang="en-US" sz="800" dirty="0">
                <a:latin typeface="HGｺﾞｼｯｸM" pitchFamily="49" charset="-128"/>
                <a:ea typeface="HGｺﾞｼｯｸM" pitchFamily="49" charset="-128"/>
              </a:rPr>
              <a:t>◆◇ごみ処分手数料の改定</a:t>
            </a:r>
            <a:endParaRPr lang="en-US" altLang="ja-JP" sz="800" dirty="0">
              <a:latin typeface="HGｺﾞｼｯｸM" pitchFamily="49" charset="-128"/>
              <a:ea typeface="HGｺﾞｼｯｸM" pitchFamily="49" charset="-128"/>
            </a:endParaRPr>
          </a:p>
          <a:p>
            <a:pPr fontAlgn="auto">
              <a:spcBef>
                <a:spcPts val="0"/>
              </a:spcBef>
              <a:spcAft>
                <a:spcPts val="0"/>
              </a:spcAft>
              <a:defRPr sz="1000"/>
            </a:pPr>
            <a:r>
              <a:rPr lang="en-US" altLang="ja-JP" sz="800" dirty="0">
                <a:latin typeface="HGｺﾞｼｯｸM" pitchFamily="49" charset="-128"/>
                <a:ea typeface="HGｺﾞｼｯｸM" pitchFamily="49" charset="-128"/>
              </a:rPr>
              <a:t>    10kg</a:t>
            </a:r>
            <a:r>
              <a:rPr lang="ja-JP" altLang="en-US" sz="800" dirty="0" err="1">
                <a:latin typeface="HGｺﾞｼｯｸM" pitchFamily="49" charset="-128"/>
                <a:ea typeface="HGｺﾞｼｯｸM" pitchFamily="49" charset="-128"/>
              </a:rPr>
              <a:t>まで</a:t>
            </a:r>
            <a:r>
              <a:rPr lang="ja-JP" altLang="en-US" sz="800" dirty="0">
                <a:latin typeface="HGｺﾞｼｯｸM" pitchFamily="49" charset="-128"/>
                <a:ea typeface="HGｺﾞｼｯｸM" pitchFamily="49" charset="-128"/>
              </a:rPr>
              <a:t>ごとに</a:t>
            </a:r>
            <a:r>
              <a:rPr lang="en-US" altLang="ja-JP" sz="800" dirty="0">
                <a:latin typeface="HGｺﾞｼｯｸM" pitchFamily="49" charset="-128"/>
                <a:ea typeface="HGｺﾞｼｯｸM" pitchFamily="49" charset="-128"/>
              </a:rPr>
              <a:t>58</a:t>
            </a:r>
            <a:r>
              <a:rPr lang="ja-JP" altLang="en-US" sz="800" dirty="0">
                <a:latin typeface="HGｺﾞｼｯｸM" pitchFamily="49" charset="-128"/>
                <a:ea typeface="HGｺﾞｼｯｸM" pitchFamily="49" charset="-128"/>
              </a:rPr>
              <a:t>円→</a:t>
            </a:r>
            <a:r>
              <a:rPr lang="en-US" altLang="ja-JP" sz="800" dirty="0">
                <a:latin typeface="HGｺﾞｼｯｸM" pitchFamily="49" charset="-128"/>
                <a:ea typeface="HGｺﾞｼｯｸM" pitchFamily="49" charset="-128"/>
              </a:rPr>
              <a:t>90</a:t>
            </a:r>
            <a:r>
              <a:rPr lang="ja-JP" altLang="en-US" sz="800" dirty="0">
                <a:latin typeface="HGｺﾞｼｯｸM" pitchFamily="49" charset="-128"/>
                <a:ea typeface="HGｺﾞｼｯｸM" pitchFamily="49" charset="-128"/>
              </a:rPr>
              <a:t>円</a:t>
            </a:r>
            <a:endParaRPr lang="en-US" altLang="ja-JP" sz="800" dirty="0">
              <a:latin typeface="HGｺﾞｼｯｸM" pitchFamily="49" charset="-128"/>
              <a:ea typeface="HGｺﾞｼｯｸM" pitchFamily="49" charset="-128"/>
            </a:endParaRPr>
          </a:p>
          <a:p>
            <a:pPr fontAlgn="auto">
              <a:spcBef>
                <a:spcPts val="0"/>
              </a:spcBef>
              <a:spcAft>
                <a:spcPts val="0"/>
              </a:spcAft>
              <a:defRPr sz="1000"/>
            </a:pPr>
            <a:endParaRPr lang="en-US" altLang="ja-JP" sz="800" dirty="0">
              <a:latin typeface="HGｺﾞｼｯｸM" pitchFamily="49" charset="-128"/>
              <a:ea typeface="HGｺﾞｼｯｸM" pitchFamily="49" charset="-128"/>
            </a:endParaRPr>
          </a:p>
          <a:p>
            <a:pPr fontAlgn="auto">
              <a:spcBef>
                <a:spcPts val="0"/>
              </a:spcBef>
              <a:spcAft>
                <a:spcPts val="0"/>
              </a:spcAft>
              <a:defRPr sz="1000"/>
            </a:pPr>
            <a:r>
              <a:rPr lang="en-US" altLang="ja-JP" sz="800" dirty="0">
                <a:latin typeface="HGｺﾞｼｯｸM" pitchFamily="49" charset="-128"/>
                <a:ea typeface="HGｺﾞｼｯｸM" pitchFamily="49" charset="-128"/>
              </a:rPr>
              <a:t>                    </a:t>
            </a:r>
            <a:r>
              <a:rPr lang="ja-JP" altLang="en-US" sz="800" dirty="0">
                <a:latin typeface="HGｺﾞｼｯｸM" pitchFamily="49" charset="-128"/>
                <a:ea typeface="HGｺﾞｼｯｸM" pitchFamily="49" charset="-128"/>
              </a:rPr>
              <a:t>（</a:t>
            </a:r>
            <a:r>
              <a:rPr lang="en-US" altLang="ja-JP" sz="800" dirty="0">
                <a:latin typeface="HGｺﾞｼｯｸM" pitchFamily="49" charset="-128"/>
                <a:ea typeface="HGｺﾞｼｯｸM" pitchFamily="49" charset="-128"/>
              </a:rPr>
              <a:t>2012.4</a:t>
            </a:r>
            <a:r>
              <a:rPr lang="ja-JP" altLang="en-US" sz="800" dirty="0">
                <a:latin typeface="HGｺﾞｼｯｸM" pitchFamily="49" charset="-128"/>
                <a:ea typeface="HGｺﾞｼｯｸM" pitchFamily="49" charset="-128"/>
              </a:rPr>
              <a:t>） </a:t>
            </a:r>
            <a:endParaRPr lang="en-US" altLang="ja-JP" sz="800" dirty="0">
              <a:latin typeface="HGｺﾞｼｯｸM" pitchFamily="49" charset="-128"/>
              <a:ea typeface="HGｺﾞｼｯｸM" pitchFamily="49" charset="-128"/>
            </a:endParaRPr>
          </a:p>
        </p:txBody>
      </p:sp>
      <p:sp>
        <p:nvSpPr>
          <p:cNvPr id="18" name="下矢印吹き出し 17"/>
          <p:cNvSpPr/>
          <p:nvPr/>
        </p:nvSpPr>
        <p:spPr>
          <a:xfrm>
            <a:off x="7533358" y="1841559"/>
            <a:ext cx="1457846" cy="108746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latin typeface="Meiryo UI" panose="020B0604030504040204" pitchFamily="50" charset="-128"/>
                <a:ea typeface="Meiryo UI" panose="020B0604030504040204" pitchFamily="50" charset="-128"/>
              </a:rPr>
              <a:t>さらなるごみ減量を</a:t>
            </a:r>
            <a:endParaRPr lang="en-US" altLang="ja-JP" sz="1050" b="1" dirty="0">
              <a:latin typeface="Meiryo UI" panose="020B0604030504040204" pitchFamily="50" charset="-128"/>
              <a:ea typeface="Meiryo UI" panose="020B0604030504040204" pitchFamily="50" charset="-128"/>
            </a:endParaRPr>
          </a:p>
          <a:p>
            <a:pPr algn="ctr"/>
            <a:r>
              <a:rPr lang="ja-JP" altLang="en-US" sz="1050" b="1" dirty="0">
                <a:latin typeface="Meiryo UI" panose="020B0604030504040204" pitchFamily="50" charset="-128"/>
                <a:ea typeface="Meiryo UI" panose="020B0604030504040204" pitchFamily="50" charset="-128"/>
              </a:rPr>
              <a:t>めざした計画目標</a:t>
            </a:r>
            <a:endParaRPr kumimoji="1" lang="ja-JP" altLang="en-US" sz="1050" b="1" dirty="0">
              <a:latin typeface="Meiryo UI" panose="020B0604030504040204" pitchFamily="50" charset="-128"/>
              <a:ea typeface="Meiryo UI" panose="020B0604030504040204" pitchFamily="50" charset="-128"/>
            </a:endParaRPr>
          </a:p>
        </p:txBody>
      </p:sp>
      <p:sp>
        <p:nvSpPr>
          <p:cNvPr id="24" name="角丸四角形吹き出し 23"/>
          <p:cNvSpPr/>
          <p:nvPr/>
        </p:nvSpPr>
        <p:spPr>
          <a:xfrm>
            <a:off x="1202283" y="1191605"/>
            <a:ext cx="1008112" cy="597024"/>
          </a:xfrm>
          <a:prstGeom prst="wedgeRoundRectCallout">
            <a:avLst>
              <a:gd name="adj1" fmla="val 11040"/>
              <a:gd name="adj2" fmla="val 99737"/>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latin typeface="Meiryo UI" pitchFamily="50" charset="-128"/>
                <a:ea typeface="Meiryo UI" pitchFamily="50" charset="-128"/>
                <a:cs typeface="Meiryo UI" pitchFamily="50" charset="-128"/>
              </a:rPr>
              <a:t>南港工場廃止</a:t>
            </a:r>
            <a:endParaRPr lang="en-US" altLang="ja-JP" sz="900" dirty="0">
              <a:solidFill>
                <a:schemeClr val="tx1"/>
              </a:solidFill>
              <a:latin typeface="Meiryo UI" pitchFamily="50" charset="-128"/>
              <a:ea typeface="Meiryo UI" pitchFamily="50" charset="-128"/>
              <a:cs typeface="Meiryo UI" pitchFamily="50" charset="-128"/>
            </a:endParaRPr>
          </a:p>
          <a:p>
            <a:pPr algn="ctr">
              <a:defRPr/>
            </a:pPr>
            <a:r>
              <a:rPr lang="en-US" altLang="ja-JP" sz="900" dirty="0">
                <a:solidFill>
                  <a:schemeClr val="tx1"/>
                </a:solidFill>
                <a:latin typeface="Meiryo UI" pitchFamily="50" charset="-128"/>
                <a:ea typeface="Meiryo UI" pitchFamily="50" charset="-128"/>
                <a:cs typeface="Meiryo UI" pitchFamily="50" charset="-128"/>
              </a:rPr>
              <a:t>(2008.12)</a:t>
            </a:r>
          </a:p>
        </p:txBody>
      </p:sp>
      <p:sp>
        <p:nvSpPr>
          <p:cNvPr id="25" name="角丸四角形吹き出し 24"/>
          <p:cNvSpPr/>
          <p:nvPr/>
        </p:nvSpPr>
        <p:spPr>
          <a:xfrm>
            <a:off x="2304641" y="1414169"/>
            <a:ext cx="1008112" cy="606549"/>
          </a:xfrm>
          <a:prstGeom prst="wedgeRoundRectCallout">
            <a:avLst>
              <a:gd name="adj1" fmla="val -37360"/>
              <a:gd name="adj2" fmla="val 101006"/>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latin typeface="Meiryo UI" pitchFamily="50" charset="-128"/>
                <a:ea typeface="Meiryo UI" pitchFamily="50" charset="-128"/>
                <a:cs typeface="Meiryo UI" pitchFamily="50" charset="-128"/>
              </a:rPr>
              <a:t>港工場廃止</a:t>
            </a:r>
            <a:endParaRPr lang="en-US" altLang="ja-JP" sz="900" dirty="0">
              <a:solidFill>
                <a:schemeClr val="tx1"/>
              </a:solidFill>
              <a:latin typeface="Meiryo UI" pitchFamily="50" charset="-128"/>
              <a:ea typeface="Meiryo UI" pitchFamily="50" charset="-128"/>
              <a:cs typeface="Meiryo UI" pitchFamily="50" charset="-128"/>
            </a:endParaRPr>
          </a:p>
          <a:p>
            <a:pPr algn="ctr">
              <a:defRPr/>
            </a:pPr>
            <a:r>
              <a:rPr lang="en-US" altLang="ja-JP" sz="900" dirty="0">
                <a:solidFill>
                  <a:schemeClr val="tx1"/>
                </a:solidFill>
                <a:latin typeface="Meiryo UI" pitchFamily="50" charset="-128"/>
                <a:ea typeface="Meiryo UI" pitchFamily="50" charset="-128"/>
                <a:cs typeface="Meiryo UI" pitchFamily="50" charset="-128"/>
              </a:rPr>
              <a:t>(2010.3)</a:t>
            </a:r>
          </a:p>
        </p:txBody>
      </p:sp>
      <p:sp>
        <p:nvSpPr>
          <p:cNvPr id="26" name="角丸四角形吹き出し 25"/>
          <p:cNvSpPr/>
          <p:nvPr/>
        </p:nvSpPr>
        <p:spPr>
          <a:xfrm>
            <a:off x="5965399" y="1800665"/>
            <a:ext cx="1080120" cy="576064"/>
          </a:xfrm>
          <a:prstGeom prst="wedgeRoundRectCallout">
            <a:avLst>
              <a:gd name="adj1" fmla="val -43378"/>
              <a:gd name="adj2" fmla="val 102751"/>
              <a:gd name="adj3" fmla="val 16667"/>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latin typeface="Meiryo UI" pitchFamily="50" charset="-128"/>
                <a:ea typeface="Meiryo UI" pitchFamily="50" charset="-128"/>
                <a:cs typeface="Meiryo UI" pitchFamily="50" charset="-128"/>
              </a:rPr>
              <a:t>住之江工場休止</a:t>
            </a:r>
            <a:endParaRPr lang="en-US" altLang="ja-JP" sz="900" dirty="0">
              <a:solidFill>
                <a:schemeClr val="tx1"/>
              </a:solidFill>
              <a:latin typeface="Meiryo UI" pitchFamily="50" charset="-128"/>
              <a:ea typeface="Meiryo UI" pitchFamily="50" charset="-128"/>
              <a:cs typeface="Meiryo UI" pitchFamily="50" charset="-128"/>
            </a:endParaRPr>
          </a:p>
          <a:p>
            <a:pPr algn="ctr">
              <a:defRPr/>
            </a:pPr>
            <a:r>
              <a:rPr lang="en-US" altLang="ja-JP" sz="900" dirty="0">
                <a:solidFill>
                  <a:schemeClr val="tx1"/>
                </a:solidFill>
                <a:latin typeface="Meiryo UI" pitchFamily="50" charset="-128"/>
                <a:ea typeface="Meiryo UI" pitchFamily="50" charset="-128"/>
                <a:cs typeface="Meiryo UI" pitchFamily="50" charset="-128"/>
              </a:rPr>
              <a:t>(2016.3)</a:t>
            </a:r>
          </a:p>
        </p:txBody>
      </p:sp>
      <p:sp>
        <p:nvSpPr>
          <p:cNvPr id="27" name="角丸四角形吹き出し 26"/>
          <p:cNvSpPr/>
          <p:nvPr/>
        </p:nvSpPr>
        <p:spPr>
          <a:xfrm>
            <a:off x="3591114" y="1519728"/>
            <a:ext cx="1080120" cy="577106"/>
          </a:xfrm>
          <a:prstGeom prst="wedgeRoundRectCallout">
            <a:avLst>
              <a:gd name="adj1" fmla="val 9512"/>
              <a:gd name="adj2" fmla="val 104954"/>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latin typeface="Meiryo UI" pitchFamily="50" charset="-128"/>
                <a:ea typeface="Meiryo UI" pitchFamily="50" charset="-128"/>
                <a:cs typeface="Meiryo UI" pitchFamily="50" charset="-128"/>
              </a:rPr>
              <a:t>森之宮工場廃止</a:t>
            </a:r>
            <a:endParaRPr lang="en-US" altLang="ja-JP" sz="900" dirty="0">
              <a:solidFill>
                <a:schemeClr val="tx1"/>
              </a:solidFill>
              <a:latin typeface="Meiryo UI" pitchFamily="50" charset="-128"/>
              <a:ea typeface="Meiryo UI" pitchFamily="50" charset="-128"/>
              <a:cs typeface="Meiryo UI" pitchFamily="50" charset="-128"/>
            </a:endParaRPr>
          </a:p>
          <a:p>
            <a:pPr algn="ctr">
              <a:defRPr/>
            </a:pPr>
            <a:r>
              <a:rPr lang="en-US" altLang="ja-JP" sz="900" dirty="0">
                <a:solidFill>
                  <a:schemeClr val="tx1"/>
                </a:solidFill>
                <a:latin typeface="Meiryo UI" pitchFamily="50" charset="-128"/>
                <a:ea typeface="Meiryo UI" pitchFamily="50" charset="-128"/>
                <a:cs typeface="Meiryo UI" pitchFamily="50" charset="-128"/>
              </a:rPr>
              <a:t>(2013.3)</a:t>
            </a:r>
          </a:p>
        </p:txBody>
      </p:sp>
      <p:sp>
        <p:nvSpPr>
          <p:cNvPr id="28" name="角丸四角形吹き出し 27"/>
          <p:cNvSpPr/>
          <p:nvPr/>
        </p:nvSpPr>
        <p:spPr>
          <a:xfrm>
            <a:off x="4770926" y="1646036"/>
            <a:ext cx="998456" cy="576064"/>
          </a:xfrm>
          <a:prstGeom prst="wedgeRoundRectCallout">
            <a:avLst>
              <a:gd name="adj1" fmla="val -41996"/>
              <a:gd name="adj2" fmla="val 105657"/>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latin typeface="Meiryo UI" pitchFamily="50" charset="-128"/>
                <a:ea typeface="Meiryo UI" pitchFamily="50" charset="-128"/>
                <a:cs typeface="Meiryo UI" pitchFamily="50" charset="-128"/>
              </a:rPr>
              <a:t>大正工場廃止</a:t>
            </a:r>
            <a:endParaRPr lang="en-US" altLang="ja-JP" sz="900" dirty="0">
              <a:solidFill>
                <a:schemeClr val="tx1"/>
              </a:solidFill>
              <a:latin typeface="Meiryo UI" pitchFamily="50" charset="-128"/>
              <a:ea typeface="Meiryo UI" pitchFamily="50" charset="-128"/>
              <a:cs typeface="Meiryo UI" pitchFamily="50" charset="-128"/>
            </a:endParaRPr>
          </a:p>
          <a:p>
            <a:pPr algn="ctr">
              <a:defRPr/>
            </a:pPr>
            <a:r>
              <a:rPr lang="en-US" altLang="ja-JP" sz="900" dirty="0">
                <a:solidFill>
                  <a:schemeClr val="tx1"/>
                </a:solidFill>
                <a:latin typeface="Meiryo UI" pitchFamily="50" charset="-128"/>
                <a:ea typeface="Meiryo UI" pitchFamily="50" charset="-128"/>
                <a:cs typeface="Meiryo UI" pitchFamily="50" charset="-128"/>
              </a:rPr>
              <a:t>(2014.3)</a:t>
            </a:r>
          </a:p>
        </p:txBody>
      </p:sp>
      <p:cxnSp>
        <p:nvCxnSpPr>
          <p:cNvPr id="49" name="直線コネクタ 48"/>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251520" y="260648"/>
            <a:ext cx="5904656" cy="369332"/>
          </a:xfrm>
          <a:prstGeom prst="rect">
            <a:avLst/>
          </a:prstGeom>
        </p:spPr>
        <p:txBody>
          <a:bodyPr wrap="square">
            <a:spAutoFit/>
          </a:bodyPr>
          <a:lstStyle/>
          <a:p>
            <a:r>
              <a:rPr lang="ja-JP" altLang="en-US" b="1" dirty="0">
                <a:latin typeface="Calibri" pitchFamily="34" charset="0"/>
              </a:rPr>
              <a:t>ごみ処理量の推移と減量施策</a:t>
            </a:r>
          </a:p>
        </p:txBody>
      </p:sp>
      <p:sp>
        <p:nvSpPr>
          <p:cNvPr id="50" name="Rectangle 12"/>
          <p:cNvSpPr>
            <a:spLocks noChangeArrowheads="1"/>
          </p:cNvSpPr>
          <p:nvPr/>
        </p:nvSpPr>
        <p:spPr bwMode="auto">
          <a:xfrm>
            <a:off x="1063082" y="668324"/>
            <a:ext cx="7848600" cy="360040"/>
          </a:xfrm>
          <a:prstGeom prst="rect">
            <a:avLst/>
          </a:prstGeom>
          <a:noFill/>
          <a:ln w="9525">
            <a:noFill/>
            <a:miter lim="800000"/>
            <a:headEnd/>
            <a:tailEnd/>
          </a:ln>
        </p:spPr>
        <p:txBody>
          <a:bodyPr/>
          <a:lstStyle/>
          <a:p>
            <a:pPr eaLnBrk="0" hangingPunct="0"/>
            <a:r>
              <a:rPr lang="ja-JP" altLang="en-US" sz="1400" dirty="0">
                <a:latin typeface="ＭＳ Ｐゴシック" charset="-128"/>
              </a:rPr>
              <a:t>　　ごみ処理量は</a:t>
            </a:r>
            <a:r>
              <a:rPr lang="en-US" altLang="ja-JP" sz="1400" dirty="0">
                <a:latin typeface="ＭＳ Ｐゴシック" charset="-128"/>
              </a:rPr>
              <a:t>1991</a:t>
            </a:r>
            <a:r>
              <a:rPr lang="ja-JP" altLang="en-US" sz="1400" dirty="0">
                <a:latin typeface="ＭＳ Ｐゴシック" charset="-128"/>
              </a:rPr>
              <a:t>年度ピーク時に比べて半分以下（約６割減）。</a:t>
            </a:r>
            <a:endParaRPr lang="en-US" altLang="ja-JP" sz="1400" dirty="0">
              <a:latin typeface="ＭＳ Ｐゴシック" charset="-128"/>
            </a:endParaRPr>
          </a:p>
        </p:txBody>
      </p:sp>
      <p:sp>
        <p:nvSpPr>
          <p:cNvPr id="65" name="Rectangle 52"/>
          <p:cNvSpPr>
            <a:spLocks noChangeArrowheads="1"/>
          </p:cNvSpPr>
          <p:nvPr/>
        </p:nvSpPr>
        <p:spPr bwMode="auto">
          <a:xfrm>
            <a:off x="6672965" y="5430368"/>
            <a:ext cx="2275681" cy="453633"/>
          </a:xfrm>
          <a:prstGeom prst="rect">
            <a:avLst/>
          </a:prstGeom>
          <a:solidFill>
            <a:schemeClr val="bg1"/>
          </a:solidFill>
          <a:ln w="19050">
            <a:solidFill>
              <a:schemeClr val="tx1"/>
            </a:solidFill>
            <a:miter lim="800000"/>
            <a:headEnd/>
            <a:tailEnd/>
          </a:ln>
          <a:effectLst/>
        </p:spPr>
        <p:txBody>
          <a:bodyPr wrap="square" lIns="36000" tIns="108000" rIns="36000" bIns="4680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sz="1000"/>
            </a:pPr>
            <a:r>
              <a:rPr lang="ja-JP" altLang="en-US" sz="800" dirty="0">
                <a:latin typeface="HGｺﾞｼｯｸM" pitchFamily="49" charset="-128"/>
                <a:ea typeface="HGｺﾞｼｯｸM" pitchFamily="49" charset="-128"/>
              </a:rPr>
              <a:t>◆古紙・衣類の持ち去り行為等の規制　　</a:t>
            </a:r>
            <a:endParaRPr lang="en-US" altLang="ja-JP" sz="800" dirty="0">
              <a:latin typeface="HGｺﾞｼｯｸM" pitchFamily="49" charset="-128"/>
              <a:ea typeface="HGｺﾞｼｯｸM" pitchFamily="49" charset="-128"/>
            </a:endParaRPr>
          </a:p>
          <a:p>
            <a:pPr fontAlgn="auto">
              <a:spcBef>
                <a:spcPts val="0"/>
              </a:spcBef>
              <a:spcAft>
                <a:spcPts val="0"/>
              </a:spcAft>
              <a:defRPr sz="1000"/>
            </a:pPr>
            <a:r>
              <a:rPr lang="ja-JP" altLang="en-US" sz="800" dirty="0">
                <a:latin typeface="HGｺﾞｼｯｸM" pitchFamily="49" charset="-128"/>
                <a:ea typeface="HGｺﾞｼｯｸM" pitchFamily="49" charset="-128"/>
              </a:rPr>
              <a:t>　　　　　　　　　　　　　　（</a:t>
            </a:r>
            <a:r>
              <a:rPr lang="en-US" altLang="ja-JP" sz="800" dirty="0">
                <a:latin typeface="HGｺﾞｼｯｸM" pitchFamily="49" charset="-128"/>
                <a:ea typeface="HGｺﾞｼｯｸM" pitchFamily="49" charset="-128"/>
              </a:rPr>
              <a:t>2017.4</a:t>
            </a:r>
            <a:r>
              <a:rPr lang="ja-JP" altLang="en-US" sz="800" dirty="0">
                <a:latin typeface="HGｺﾞｼｯｸM" pitchFamily="49" charset="-128"/>
                <a:ea typeface="HGｺﾞｼｯｸM" pitchFamily="49" charset="-128"/>
              </a:rPr>
              <a:t>から）</a:t>
            </a: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100</a:t>
            </a:fld>
            <a:endParaRPr kumimoji="1" lang="ja-JP" altLang="en-US"/>
          </a:p>
        </p:txBody>
      </p:sp>
      <p:sp>
        <p:nvSpPr>
          <p:cNvPr id="53" name="テキスト ボックス 52"/>
          <p:cNvSpPr txBox="1"/>
          <p:nvPr/>
        </p:nvSpPr>
        <p:spPr>
          <a:xfrm>
            <a:off x="0" y="0"/>
            <a:ext cx="4777066" cy="261610"/>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・ごみ（一般廃棄物）</a:t>
            </a:r>
            <a:endParaRPr kumimoji="1" lang="en-US" altLang="ja-JP" sz="1100" dirty="0"/>
          </a:p>
        </p:txBody>
      </p:sp>
      <p:sp>
        <p:nvSpPr>
          <p:cNvPr id="63" name="テキスト ボックス 62"/>
          <p:cNvSpPr txBox="1"/>
          <p:nvPr/>
        </p:nvSpPr>
        <p:spPr>
          <a:xfrm>
            <a:off x="6877997" y="150700"/>
            <a:ext cx="646331" cy="369332"/>
          </a:xfrm>
          <a:prstGeom prst="rect">
            <a:avLst/>
          </a:prstGeom>
          <a:solidFill>
            <a:schemeClr val="bg2">
              <a:lumMod val="50000"/>
            </a:schemeClr>
          </a:solidFill>
          <a:ln>
            <a:solidFill>
              <a:schemeClr val="bg2">
                <a:lumMod val="25000"/>
              </a:schemeClr>
            </a:solidFill>
          </a:ln>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rPr>
              <a:t>追加</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64" name="テキスト ボックス 63"/>
          <p:cNvSpPr txBox="1"/>
          <p:nvPr/>
        </p:nvSpPr>
        <p:spPr>
          <a:xfrm>
            <a:off x="8244408" y="1"/>
            <a:ext cx="899592" cy="307777"/>
          </a:xfrm>
          <a:prstGeom prst="rect">
            <a:avLst/>
          </a:prstGeom>
          <a:noFill/>
        </p:spPr>
        <p:txBody>
          <a:bodyPr wrap="square" rtlCol="0">
            <a:spAutoFit/>
          </a:bodyPr>
          <a:lstStyle/>
          <a:p>
            <a:r>
              <a:rPr kumimoji="1" lang="en-US" altLang="ja-JP" sz="1400" dirty="0"/>
              <a:t>C4</a:t>
            </a:r>
            <a:r>
              <a:rPr kumimoji="1" lang="en-US" altLang="ja-JP" sz="1400" dirty="0" smtClean="0"/>
              <a:t>.(</a:t>
            </a:r>
            <a:r>
              <a:rPr lang="en-US" altLang="ja-JP" sz="1400" dirty="0" smtClean="0"/>
              <a:t>84</a:t>
            </a:r>
            <a:r>
              <a:rPr kumimoji="1" lang="en-US" altLang="ja-JP" sz="1400" dirty="0" smtClean="0"/>
              <a:t>)</a:t>
            </a:r>
            <a:endParaRPr kumimoji="1" lang="ja-JP" altLang="en-US" sz="1400" dirty="0"/>
          </a:p>
        </p:txBody>
      </p:sp>
    </p:spTree>
    <p:extLst>
      <p:ext uri="{BB962C8B-B14F-4D97-AF65-F5344CB8AC3E}">
        <p14:creationId xmlns:p14="http://schemas.microsoft.com/office/powerpoint/2010/main" val="9320216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112934" y="1583340"/>
            <a:ext cx="8725179" cy="5004000"/>
          </a:xfrm>
          <a:prstGeom prst="roundRect">
            <a:avLst>
              <a:gd name="adj" fmla="val 8826"/>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3493128" y="6578198"/>
            <a:ext cx="523439" cy="104010"/>
          </a:xfrm>
          <a:prstGeom prst="roundRect">
            <a:avLst>
              <a:gd name="adj" fmla="val 2431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26" name="Chart 3"/>
          <p:cNvGraphicFramePr>
            <a:graphicFrameLocks noChangeAspect="1"/>
          </p:cNvGraphicFramePr>
          <p:nvPr>
            <p:extLst/>
          </p:nvPr>
        </p:nvGraphicFramePr>
        <p:xfrm>
          <a:off x="3261894" y="2048037"/>
          <a:ext cx="1825280" cy="4635313"/>
        </p:xfrm>
        <a:graphic>
          <a:graphicData uri="http://schemas.openxmlformats.org/drawingml/2006/chart">
            <c:chart xmlns:c="http://schemas.openxmlformats.org/drawingml/2006/chart" xmlns:r="http://schemas.openxmlformats.org/officeDocument/2006/relationships" r:id="rId3"/>
          </a:graphicData>
        </a:graphic>
      </p:graphicFrame>
      <p:sp>
        <p:nvSpPr>
          <p:cNvPr id="41" name="角丸四角形 40"/>
          <p:cNvSpPr/>
          <p:nvPr/>
        </p:nvSpPr>
        <p:spPr>
          <a:xfrm>
            <a:off x="710195" y="882889"/>
            <a:ext cx="2269123" cy="216000"/>
          </a:xfrm>
          <a:prstGeom prst="roundRect">
            <a:avLst>
              <a:gd name="adj" fmla="val 2431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39"/>
          <p:cNvSpPr/>
          <p:nvPr/>
        </p:nvSpPr>
        <p:spPr>
          <a:xfrm>
            <a:off x="1043270" y="1257840"/>
            <a:ext cx="1069932" cy="346255"/>
          </a:xfrm>
          <a:prstGeom prst="roundRect">
            <a:avLst>
              <a:gd name="adj" fmla="val 2431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Rectangle 15"/>
          <p:cNvSpPr>
            <a:spLocks noChangeArrowheads="1"/>
          </p:cNvSpPr>
          <p:nvPr/>
        </p:nvSpPr>
        <p:spPr bwMode="auto">
          <a:xfrm>
            <a:off x="323528" y="677838"/>
            <a:ext cx="8640960" cy="589781"/>
          </a:xfrm>
          <a:prstGeom prst="rect">
            <a:avLst/>
          </a:prstGeom>
          <a:noFill/>
          <a:ln w="9525">
            <a:noFill/>
            <a:miter lim="800000"/>
            <a:headEnd/>
            <a:tailEnd/>
          </a:ln>
        </p:spPr>
        <p:txBody>
          <a:bodyPr anchor="ctr"/>
          <a:lstStyle/>
          <a:p>
            <a:r>
              <a:rPr lang="ja-JP" altLang="en-US" sz="1300" dirty="0">
                <a:latin typeface="+mn-ea"/>
                <a:cs typeface="Meiryo UI" pitchFamily="50" charset="-128"/>
              </a:rPr>
              <a:t>　大阪市では事業系ごみの占める割合が高いため、総人口１人１日あたりのごみ量は他都市と比べて多いが、家庭系ごみでは京都市に次いで２番目に少なく、平均を大きく下回っている。事業系ごみについても、１事業所１日あたりで比較すると、それほど突出したレベルにはない。</a:t>
            </a:r>
          </a:p>
        </p:txBody>
      </p:sp>
      <p:sp>
        <p:nvSpPr>
          <p:cNvPr id="62" name="正方形/長方形 61"/>
          <p:cNvSpPr/>
          <p:nvPr/>
        </p:nvSpPr>
        <p:spPr>
          <a:xfrm>
            <a:off x="251520" y="260648"/>
            <a:ext cx="5904656" cy="369332"/>
          </a:xfrm>
          <a:prstGeom prst="rect">
            <a:avLst/>
          </a:prstGeom>
        </p:spPr>
        <p:txBody>
          <a:bodyPr wrap="square">
            <a:spAutoFit/>
          </a:bodyPr>
          <a:lstStyle/>
          <a:p>
            <a:r>
              <a:rPr lang="ja-JP" altLang="en-US" b="1" dirty="0">
                <a:solidFill>
                  <a:srgbClr val="000000"/>
                </a:solidFill>
                <a:latin typeface="Calibri" pitchFamily="34" charset="0"/>
              </a:rPr>
              <a:t>ごみ量</a:t>
            </a:r>
          </a:p>
        </p:txBody>
      </p:sp>
      <p:cxnSp>
        <p:nvCxnSpPr>
          <p:cNvPr id="63" name="直線コネクタ 62"/>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5"/>
          <p:cNvSpPr>
            <a:spLocks noChangeArrowheads="1"/>
          </p:cNvSpPr>
          <p:nvPr/>
        </p:nvSpPr>
        <p:spPr bwMode="auto">
          <a:xfrm>
            <a:off x="212419" y="1541934"/>
            <a:ext cx="1440160" cy="360000"/>
          </a:xfrm>
          <a:prstGeom prst="rect">
            <a:avLst/>
          </a:prstGeom>
          <a:noFill/>
          <a:ln w="9525">
            <a:noFill/>
            <a:miter lim="800000"/>
            <a:headEnd/>
            <a:tailEnd/>
          </a:ln>
        </p:spPr>
        <p:txBody>
          <a:bodyPr wrap="none" anchor="ctr"/>
          <a:lstStyle/>
          <a:p>
            <a:pPr algn="ctr"/>
            <a:r>
              <a:rPr lang="ja-JP" altLang="en-US" sz="900" b="1" dirty="0">
                <a:latin typeface="Meiryo UI" pitchFamily="50" charset="-128"/>
                <a:ea typeface="Meiryo UI" pitchFamily="50" charset="-128"/>
                <a:cs typeface="Meiryo UI" pitchFamily="50" charset="-128"/>
              </a:rPr>
              <a:t>ごみ総量</a:t>
            </a:r>
            <a:endParaRPr lang="en-US" altLang="ja-JP" sz="900" b="1" dirty="0">
              <a:latin typeface="Meiryo UI" pitchFamily="50" charset="-128"/>
              <a:ea typeface="Meiryo UI" pitchFamily="50" charset="-128"/>
              <a:cs typeface="Meiryo UI" pitchFamily="50" charset="-128"/>
            </a:endParaRPr>
          </a:p>
          <a:p>
            <a:pPr algn="ctr"/>
            <a:r>
              <a:rPr lang="ja-JP" altLang="en-US" sz="800" dirty="0">
                <a:latin typeface="Meiryo UI" pitchFamily="50" charset="-128"/>
                <a:ea typeface="Meiryo UI" pitchFamily="50" charset="-128"/>
                <a:cs typeface="Meiryo UI" pitchFamily="50" charset="-128"/>
              </a:rPr>
              <a:t>（総人口１人１日あたり）</a:t>
            </a:r>
          </a:p>
        </p:txBody>
      </p:sp>
      <p:sp>
        <p:nvSpPr>
          <p:cNvPr id="66" name="AutoShape 19"/>
          <p:cNvSpPr>
            <a:spLocks noChangeArrowheads="1"/>
          </p:cNvSpPr>
          <p:nvPr/>
        </p:nvSpPr>
        <p:spPr bwMode="auto">
          <a:xfrm>
            <a:off x="5735533" y="1938471"/>
            <a:ext cx="792000" cy="201166"/>
          </a:xfrm>
          <a:prstGeom prst="homePlate">
            <a:avLst>
              <a:gd name="adj" fmla="val 50580"/>
            </a:avLst>
          </a:prstGeom>
          <a:solidFill>
            <a:schemeClr val="bg1"/>
          </a:solidFill>
          <a:ln w="9525">
            <a:solidFill>
              <a:schemeClr val="tx1"/>
            </a:solidFill>
            <a:miter lim="800000"/>
            <a:headEnd/>
            <a:tailEnd/>
          </a:ln>
        </p:spPr>
        <p:txBody>
          <a:bodyPr wrap="none" anchor="ctr"/>
          <a:lstStyle/>
          <a:p>
            <a:pPr algn="ctr"/>
            <a:r>
              <a:rPr lang="ja-JP" altLang="en-US" sz="800" dirty="0">
                <a:latin typeface="Meiryo UI" pitchFamily="50" charset="-128"/>
                <a:ea typeface="Meiryo UI" pitchFamily="50" charset="-128"/>
                <a:cs typeface="Meiryo UI" pitchFamily="50" charset="-128"/>
              </a:rPr>
              <a:t>平均　</a:t>
            </a:r>
            <a:r>
              <a:rPr lang="en-US" altLang="ja-JP" sz="800" dirty="0">
                <a:latin typeface="Meiryo UI" pitchFamily="50" charset="-128"/>
                <a:ea typeface="Meiryo UI" pitchFamily="50" charset="-128"/>
                <a:cs typeface="Meiryo UI" pitchFamily="50" charset="-128"/>
              </a:rPr>
              <a:t>7,078</a:t>
            </a:r>
          </a:p>
        </p:txBody>
      </p:sp>
      <p:sp>
        <p:nvSpPr>
          <p:cNvPr id="67" name="AutoShape 19"/>
          <p:cNvSpPr>
            <a:spLocks noChangeArrowheads="1"/>
          </p:cNvSpPr>
          <p:nvPr/>
        </p:nvSpPr>
        <p:spPr bwMode="auto">
          <a:xfrm>
            <a:off x="7570320" y="1938471"/>
            <a:ext cx="612000" cy="201166"/>
          </a:xfrm>
          <a:prstGeom prst="homePlate">
            <a:avLst>
              <a:gd name="adj" fmla="val 50580"/>
            </a:avLst>
          </a:prstGeom>
          <a:solidFill>
            <a:schemeClr val="bg1"/>
          </a:solidFill>
          <a:ln w="9525">
            <a:solidFill>
              <a:schemeClr val="tx1"/>
            </a:solidFill>
            <a:miter lim="800000"/>
            <a:headEnd/>
            <a:tailEnd/>
          </a:ln>
        </p:spPr>
        <p:txBody>
          <a:bodyPr wrap="none" anchor="ctr"/>
          <a:lstStyle/>
          <a:p>
            <a:pPr algn="ctr"/>
            <a:r>
              <a:rPr lang="ja-JP" altLang="en-US" sz="800" dirty="0">
                <a:latin typeface="Meiryo UI" pitchFamily="50" charset="-128"/>
                <a:ea typeface="Meiryo UI" pitchFamily="50" charset="-128"/>
                <a:cs typeface="Meiryo UI" pitchFamily="50" charset="-128"/>
              </a:rPr>
              <a:t>平均　</a:t>
            </a:r>
            <a:r>
              <a:rPr lang="en-US" altLang="ja-JP" sz="800" dirty="0">
                <a:latin typeface="Meiryo UI" pitchFamily="50" charset="-128"/>
                <a:ea typeface="Meiryo UI" pitchFamily="50" charset="-128"/>
                <a:cs typeface="Meiryo UI" pitchFamily="50" charset="-128"/>
              </a:rPr>
              <a:t>326</a:t>
            </a:r>
            <a:r>
              <a:rPr lang="ja-JP" altLang="en-US" sz="800" dirty="0">
                <a:latin typeface="Meiryo UI" pitchFamily="50" charset="-128"/>
                <a:ea typeface="Meiryo UI" pitchFamily="50" charset="-128"/>
                <a:cs typeface="Meiryo UI" pitchFamily="50" charset="-128"/>
              </a:rPr>
              <a:t>　</a:t>
            </a:r>
            <a:endParaRPr lang="en-US" altLang="ja-JP" sz="800" dirty="0">
              <a:latin typeface="Meiryo UI" pitchFamily="50" charset="-128"/>
              <a:ea typeface="Meiryo UI" pitchFamily="50" charset="-128"/>
              <a:cs typeface="Meiryo UI" pitchFamily="50" charset="-128"/>
            </a:endParaRPr>
          </a:p>
        </p:txBody>
      </p:sp>
      <p:sp>
        <p:nvSpPr>
          <p:cNvPr id="68" name="二等辺三角形 67"/>
          <p:cNvSpPr/>
          <p:nvPr/>
        </p:nvSpPr>
        <p:spPr>
          <a:xfrm rot="5400000">
            <a:off x="3707169" y="4101223"/>
            <a:ext cx="2760010" cy="216024"/>
          </a:xfrm>
          <a:prstGeom prst="triangl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itchFamily="50" charset="-128"/>
              <a:ea typeface="Meiryo UI" pitchFamily="50" charset="-128"/>
              <a:cs typeface="Meiryo UI" pitchFamily="50" charset="-128"/>
            </a:endParaRPr>
          </a:p>
        </p:txBody>
      </p:sp>
      <p:sp>
        <p:nvSpPr>
          <p:cNvPr id="69" name="Rectangle 10"/>
          <p:cNvSpPr>
            <a:spLocks noChangeArrowheads="1"/>
          </p:cNvSpPr>
          <p:nvPr/>
        </p:nvSpPr>
        <p:spPr bwMode="auto">
          <a:xfrm>
            <a:off x="7452320" y="6597352"/>
            <a:ext cx="1440159" cy="288032"/>
          </a:xfrm>
          <a:prstGeom prst="rect">
            <a:avLst/>
          </a:prstGeom>
          <a:noFill/>
          <a:ln w="9525">
            <a:noFill/>
            <a:miter lim="800000"/>
            <a:headEnd/>
            <a:tailEnd/>
          </a:ln>
        </p:spPr>
        <p:txBody>
          <a:bodyPr wrap="none" anchor="ctr"/>
          <a:lstStyle/>
          <a:p>
            <a:pPr algn="ctr"/>
            <a:r>
              <a:rPr lang="en-US" altLang="ja-JP" sz="700" dirty="0">
                <a:latin typeface="+mn-ea"/>
                <a:cs typeface="Meiryo UI" pitchFamily="50" charset="-128"/>
              </a:rPr>
              <a:t>〔</a:t>
            </a:r>
            <a:r>
              <a:rPr lang="ja-JP" altLang="en-US" sz="700" dirty="0">
                <a:latin typeface="+mn-ea"/>
                <a:cs typeface="Meiryo UI" pitchFamily="50" charset="-128"/>
              </a:rPr>
              <a:t>単位：ｇ／人（事業所）・日</a:t>
            </a:r>
            <a:r>
              <a:rPr lang="en-US" altLang="ja-JP" sz="700" dirty="0">
                <a:latin typeface="+mn-ea"/>
                <a:cs typeface="Meiryo UI" pitchFamily="50" charset="-128"/>
              </a:rPr>
              <a:t>〕</a:t>
            </a:r>
          </a:p>
        </p:txBody>
      </p:sp>
      <p:sp>
        <p:nvSpPr>
          <p:cNvPr id="71" name="Rectangle 5"/>
          <p:cNvSpPr>
            <a:spLocks noChangeArrowheads="1"/>
          </p:cNvSpPr>
          <p:nvPr/>
        </p:nvSpPr>
        <p:spPr bwMode="auto">
          <a:xfrm>
            <a:off x="1812454" y="1541934"/>
            <a:ext cx="1440160" cy="360000"/>
          </a:xfrm>
          <a:prstGeom prst="rect">
            <a:avLst/>
          </a:prstGeom>
          <a:noFill/>
          <a:ln w="9525">
            <a:noFill/>
            <a:miter lim="800000"/>
            <a:headEnd/>
            <a:tailEnd/>
          </a:ln>
        </p:spPr>
        <p:txBody>
          <a:bodyPr wrap="none" anchor="ctr"/>
          <a:lstStyle/>
          <a:p>
            <a:pPr algn="ctr"/>
            <a:r>
              <a:rPr lang="ja-JP" altLang="en-US" sz="900" b="1" dirty="0">
                <a:latin typeface="Meiryo UI" pitchFamily="50" charset="-128"/>
                <a:ea typeface="Meiryo UI" pitchFamily="50" charset="-128"/>
                <a:cs typeface="Meiryo UI" pitchFamily="50" charset="-128"/>
              </a:rPr>
              <a:t>家庭系ごみ</a:t>
            </a:r>
            <a:endParaRPr lang="en-US" altLang="ja-JP" sz="900" b="1" dirty="0">
              <a:latin typeface="Meiryo UI" pitchFamily="50" charset="-128"/>
              <a:ea typeface="Meiryo UI" pitchFamily="50" charset="-128"/>
              <a:cs typeface="Meiryo UI" pitchFamily="50" charset="-128"/>
            </a:endParaRPr>
          </a:p>
          <a:p>
            <a:pPr algn="ctr"/>
            <a:r>
              <a:rPr lang="ja-JP" altLang="en-US" sz="800" dirty="0">
                <a:latin typeface="Meiryo UI" pitchFamily="50" charset="-128"/>
                <a:ea typeface="Meiryo UI" pitchFamily="50" charset="-128"/>
                <a:cs typeface="Meiryo UI" pitchFamily="50" charset="-128"/>
              </a:rPr>
              <a:t>（総人口１人１日あたり）</a:t>
            </a:r>
          </a:p>
        </p:txBody>
      </p:sp>
      <p:sp>
        <p:nvSpPr>
          <p:cNvPr id="72" name="Rectangle 5"/>
          <p:cNvSpPr>
            <a:spLocks noChangeArrowheads="1"/>
          </p:cNvSpPr>
          <p:nvPr/>
        </p:nvSpPr>
        <p:spPr bwMode="auto">
          <a:xfrm>
            <a:off x="5436096" y="1550343"/>
            <a:ext cx="1440160" cy="360000"/>
          </a:xfrm>
          <a:prstGeom prst="rect">
            <a:avLst/>
          </a:prstGeom>
          <a:noFill/>
          <a:ln w="9525">
            <a:noFill/>
            <a:miter lim="800000"/>
            <a:headEnd/>
            <a:tailEnd/>
          </a:ln>
        </p:spPr>
        <p:txBody>
          <a:bodyPr wrap="none" anchor="ctr"/>
          <a:lstStyle/>
          <a:p>
            <a:pPr algn="ctr"/>
            <a:r>
              <a:rPr lang="ja-JP" altLang="en-US" sz="900" b="1" dirty="0">
                <a:latin typeface="Meiryo UI" pitchFamily="50" charset="-128"/>
                <a:ea typeface="Meiryo UI" pitchFamily="50" charset="-128"/>
                <a:cs typeface="Meiryo UI" pitchFamily="50" charset="-128"/>
              </a:rPr>
              <a:t>事業系ごみ</a:t>
            </a:r>
            <a:endParaRPr lang="en-US" altLang="ja-JP" sz="900" b="1" dirty="0">
              <a:latin typeface="Meiryo UI" pitchFamily="50" charset="-128"/>
              <a:ea typeface="Meiryo UI" pitchFamily="50" charset="-128"/>
              <a:cs typeface="Meiryo UI" pitchFamily="50" charset="-128"/>
            </a:endParaRPr>
          </a:p>
          <a:p>
            <a:pPr algn="ctr"/>
            <a:r>
              <a:rPr lang="ja-JP" altLang="en-US" sz="800" dirty="0">
                <a:latin typeface="Meiryo UI" pitchFamily="50" charset="-128"/>
                <a:ea typeface="Meiryo UI" pitchFamily="50" charset="-128"/>
                <a:cs typeface="Meiryo UI" pitchFamily="50" charset="-128"/>
              </a:rPr>
              <a:t>（１事業所１日あたり）</a:t>
            </a:r>
          </a:p>
        </p:txBody>
      </p:sp>
      <p:sp>
        <p:nvSpPr>
          <p:cNvPr id="73" name="Rectangle 5"/>
          <p:cNvSpPr>
            <a:spLocks noChangeArrowheads="1"/>
          </p:cNvSpPr>
          <p:nvPr/>
        </p:nvSpPr>
        <p:spPr bwMode="auto">
          <a:xfrm>
            <a:off x="3453780" y="1541934"/>
            <a:ext cx="1440160" cy="360000"/>
          </a:xfrm>
          <a:prstGeom prst="rect">
            <a:avLst/>
          </a:prstGeom>
          <a:noFill/>
          <a:ln w="9525">
            <a:noFill/>
            <a:miter lim="800000"/>
            <a:headEnd/>
            <a:tailEnd/>
          </a:ln>
        </p:spPr>
        <p:txBody>
          <a:bodyPr wrap="none" anchor="ctr"/>
          <a:lstStyle/>
          <a:p>
            <a:pPr algn="ctr"/>
            <a:r>
              <a:rPr lang="ja-JP" altLang="en-US" sz="900" b="1" dirty="0">
                <a:latin typeface="Meiryo UI" pitchFamily="50" charset="-128"/>
                <a:ea typeface="Meiryo UI" pitchFamily="50" charset="-128"/>
                <a:cs typeface="Meiryo UI" pitchFamily="50" charset="-128"/>
              </a:rPr>
              <a:t>事業系ごみ</a:t>
            </a:r>
            <a:endParaRPr lang="en-US" altLang="ja-JP" sz="900" b="1" dirty="0">
              <a:latin typeface="Meiryo UI" pitchFamily="50" charset="-128"/>
              <a:ea typeface="Meiryo UI" pitchFamily="50" charset="-128"/>
              <a:cs typeface="Meiryo UI" pitchFamily="50" charset="-128"/>
            </a:endParaRPr>
          </a:p>
          <a:p>
            <a:pPr algn="ctr"/>
            <a:r>
              <a:rPr lang="ja-JP" altLang="en-US" sz="800" dirty="0">
                <a:latin typeface="Meiryo UI" pitchFamily="50" charset="-128"/>
                <a:ea typeface="Meiryo UI" pitchFamily="50" charset="-128"/>
                <a:cs typeface="Meiryo UI" pitchFamily="50" charset="-128"/>
              </a:rPr>
              <a:t>（総人口１人１日あたり）</a:t>
            </a:r>
          </a:p>
        </p:txBody>
      </p:sp>
      <p:sp>
        <p:nvSpPr>
          <p:cNvPr id="74" name="Rectangle 5"/>
          <p:cNvSpPr>
            <a:spLocks noChangeArrowheads="1"/>
          </p:cNvSpPr>
          <p:nvPr/>
        </p:nvSpPr>
        <p:spPr bwMode="auto">
          <a:xfrm>
            <a:off x="7301830" y="1515008"/>
            <a:ext cx="1440160" cy="360000"/>
          </a:xfrm>
          <a:prstGeom prst="rect">
            <a:avLst/>
          </a:prstGeom>
          <a:noFill/>
          <a:ln w="9525">
            <a:noFill/>
            <a:miter lim="800000"/>
            <a:headEnd/>
            <a:tailEnd/>
          </a:ln>
        </p:spPr>
        <p:txBody>
          <a:bodyPr wrap="none" anchor="ctr"/>
          <a:lstStyle/>
          <a:p>
            <a:pPr algn="ctr"/>
            <a:r>
              <a:rPr lang="ja-JP" altLang="en-US" sz="900" b="1" dirty="0">
                <a:latin typeface="Meiryo UI" pitchFamily="50" charset="-128"/>
                <a:ea typeface="Meiryo UI" pitchFamily="50" charset="-128"/>
                <a:cs typeface="Meiryo UI" pitchFamily="50" charset="-128"/>
              </a:rPr>
              <a:t>事業系ごみ</a:t>
            </a:r>
            <a:endParaRPr lang="en-US" altLang="ja-JP" sz="900" b="1" dirty="0">
              <a:latin typeface="Meiryo UI" pitchFamily="50" charset="-128"/>
              <a:ea typeface="Meiryo UI" pitchFamily="50" charset="-128"/>
              <a:cs typeface="Meiryo UI" pitchFamily="50" charset="-128"/>
            </a:endParaRPr>
          </a:p>
          <a:p>
            <a:pPr algn="ctr"/>
            <a:r>
              <a:rPr lang="ja-JP" altLang="en-US" sz="800" dirty="0">
                <a:latin typeface="Meiryo UI" pitchFamily="50" charset="-128"/>
                <a:ea typeface="Meiryo UI" pitchFamily="50" charset="-128"/>
                <a:cs typeface="Meiryo UI" pitchFamily="50" charset="-128"/>
              </a:rPr>
              <a:t>（昼間人口１人１日あたり）</a:t>
            </a:r>
          </a:p>
        </p:txBody>
      </p:sp>
      <p:sp>
        <p:nvSpPr>
          <p:cNvPr id="79" name="AutoShape 19"/>
          <p:cNvSpPr>
            <a:spLocks noChangeArrowheads="1"/>
          </p:cNvSpPr>
          <p:nvPr/>
        </p:nvSpPr>
        <p:spPr bwMode="auto">
          <a:xfrm>
            <a:off x="585115" y="1938521"/>
            <a:ext cx="756000" cy="201166"/>
          </a:xfrm>
          <a:prstGeom prst="homePlate">
            <a:avLst>
              <a:gd name="adj" fmla="val 50580"/>
            </a:avLst>
          </a:prstGeom>
          <a:solidFill>
            <a:schemeClr val="bg1"/>
          </a:solidFill>
          <a:ln w="9525">
            <a:solidFill>
              <a:schemeClr val="tx1"/>
            </a:solidFill>
            <a:miter lim="800000"/>
            <a:headEnd/>
            <a:tailEnd/>
          </a:ln>
        </p:spPr>
        <p:txBody>
          <a:bodyPr wrap="none" anchor="ctr"/>
          <a:lstStyle/>
          <a:p>
            <a:pPr algn="ctr"/>
            <a:r>
              <a:rPr lang="ja-JP" altLang="en-US" sz="800" dirty="0">
                <a:latin typeface="Meiryo UI" pitchFamily="50" charset="-128"/>
                <a:ea typeface="Meiryo UI" pitchFamily="50" charset="-128"/>
                <a:cs typeface="Meiryo UI" pitchFamily="50" charset="-128"/>
              </a:rPr>
              <a:t>平均　</a:t>
            </a:r>
            <a:r>
              <a:rPr lang="en-US" altLang="ja-JP" sz="800" dirty="0">
                <a:latin typeface="Meiryo UI" pitchFamily="50" charset="-128"/>
                <a:ea typeface="Meiryo UI" pitchFamily="50" charset="-128"/>
                <a:cs typeface="Meiryo UI" pitchFamily="50" charset="-128"/>
              </a:rPr>
              <a:t>934</a:t>
            </a:r>
          </a:p>
        </p:txBody>
      </p:sp>
      <p:sp>
        <p:nvSpPr>
          <p:cNvPr id="81" name="AutoShape 19"/>
          <p:cNvSpPr>
            <a:spLocks noChangeArrowheads="1"/>
          </p:cNvSpPr>
          <p:nvPr/>
        </p:nvSpPr>
        <p:spPr bwMode="auto">
          <a:xfrm>
            <a:off x="2129701" y="1938079"/>
            <a:ext cx="900000" cy="201166"/>
          </a:xfrm>
          <a:prstGeom prst="homePlate">
            <a:avLst>
              <a:gd name="adj" fmla="val 50580"/>
            </a:avLst>
          </a:prstGeom>
          <a:solidFill>
            <a:schemeClr val="bg1"/>
          </a:solidFill>
          <a:ln w="9525">
            <a:solidFill>
              <a:schemeClr val="tx1"/>
            </a:solidFill>
            <a:miter lim="800000"/>
            <a:headEnd/>
            <a:tailEnd/>
          </a:ln>
        </p:spPr>
        <p:txBody>
          <a:bodyPr wrap="none" anchor="ctr"/>
          <a:lstStyle/>
          <a:p>
            <a:pPr algn="ctr"/>
            <a:r>
              <a:rPr lang="ja-JP" altLang="en-US" sz="800" dirty="0">
                <a:latin typeface="Meiryo UI" pitchFamily="50" charset="-128"/>
                <a:ea typeface="Meiryo UI" pitchFamily="50" charset="-128"/>
                <a:cs typeface="Meiryo UI" pitchFamily="50" charset="-128"/>
              </a:rPr>
              <a:t>平均　</a:t>
            </a:r>
            <a:r>
              <a:rPr lang="en-US" altLang="ja-JP" sz="800" dirty="0">
                <a:latin typeface="Meiryo UI" pitchFamily="50" charset="-128"/>
                <a:ea typeface="Meiryo UI" pitchFamily="50" charset="-128"/>
                <a:cs typeface="Meiryo UI" pitchFamily="50" charset="-128"/>
              </a:rPr>
              <a:t>597</a:t>
            </a:r>
          </a:p>
        </p:txBody>
      </p:sp>
      <p:sp>
        <p:nvSpPr>
          <p:cNvPr id="83" name="AutoShape 19"/>
          <p:cNvSpPr>
            <a:spLocks noChangeArrowheads="1"/>
          </p:cNvSpPr>
          <p:nvPr/>
        </p:nvSpPr>
        <p:spPr bwMode="auto">
          <a:xfrm>
            <a:off x="3736008" y="1921795"/>
            <a:ext cx="684000" cy="201166"/>
          </a:xfrm>
          <a:prstGeom prst="homePlate">
            <a:avLst>
              <a:gd name="adj" fmla="val 50580"/>
            </a:avLst>
          </a:prstGeom>
          <a:solidFill>
            <a:schemeClr val="bg1"/>
          </a:solidFill>
          <a:ln w="9525">
            <a:solidFill>
              <a:schemeClr val="tx1"/>
            </a:solidFill>
            <a:miter lim="800000"/>
            <a:headEnd/>
            <a:tailEnd/>
          </a:ln>
        </p:spPr>
        <p:txBody>
          <a:bodyPr wrap="none" anchor="ctr"/>
          <a:lstStyle/>
          <a:p>
            <a:pPr algn="ctr"/>
            <a:r>
              <a:rPr lang="ja-JP" altLang="en-US" sz="800" dirty="0">
                <a:latin typeface="Meiryo UI" pitchFamily="50" charset="-128"/>
                <a:ea typeface="Meiryo UI" pitchFamily="50" charset="-128"/>
                <a:cs typeface="Meiryo UI" pitchFamily="50" charset="-128"/>
              </a:rPr>
              <a:t>平均　</a:t>
            </a:r>
            <a:r>
              <a:rPr lang="en-US" altLang="ja-JP" sz="800" dirty="0">
                <a:latin typeface="Meiryo UI" pitchFamily="50" charset="-128"/>
                <a:ea typeface="Meiryo UI" pitchFamily="50" charset="-128"/>
                <a:cs typeface="Meiryo UI" pitchFamily="50" charset="-128"/>
              </a:rPr>
              <a:t>338</a:t>
            </a:r>
          </a:p>
        </p:txBody>
      </p:sp>
      <p:cxnSp>
        <p:nvCxnSpPr>
          <p:cNvPr id="85" name="直線コネクタ 84"/>
          <p:cNvCxnSpPr/>
          <p:nvPr/>
        </p:nvCxnSpPr>
        <p:spPr>
          <a:xfrm>
            <a:off x="6523429" y="1964409"/>
            <a:ext cx="0" cy="4608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8233575" y="1935834"/>
            <a:ext cx="0" cy="4608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7" name="正方形/長方形 86"/>
          <p:cNvSpPr/>
          <p:nvPr/>
        </p:nvSpPr>
        <p:spPr>
          <a:xfrm>
            <a:off x="179512" y="1268760"/>
            <a:ext cx="2592288" cy="307777"/>
          </a:xfrm>
          <a:prstGeom prst="rect">
            <a:avLst/>
          </a:prstGeom>
        </p:spPr>
        <p:txBody>
          <a:bodyPr wrap="square">
            <a:spAutoFit/>
          </a:bodyPr>
          <a:lstStyle/>
          <a:p>
            <a:r>
              <a:rPr lang="ja-JP" altLang="en-US" sz="1400" b="1" dirty="0">
                <a:latin typeface="Calibri" pitchFamily="34" charset="0"/>
              </a:rPr>
              <a:t>■ ごみ量　（</a:t>
            </a:r>
            <a:r>
              <a:rPr lang="en-US" altLang="ja-JP" sz="1400" b="1" dirty="0">
                <a:latin typeface="Calibri" pitchFamily="34" charset="0"/>
              </a:rPr>
              <a:t>2016</a:t>
            </a:r>
            <a:r>
              <a:rPr lang="ja-JP" altLang="en-US" sz="1400" b="1" dirty="0">
                <a:latin typeface="Calibri" pitchFamily="34" charset="0"/>
              </a:rPr>
              <a:t>年度）</a:t>
            </a:r>
          </a:p>
        </p:txBody>
      </p:sp>
      <p:sp>
        <p:nvSpPr>
          <p:cNvPr id="31" name="Rectangle 67"/>
          <p:cNvSpPr>
            <a:spLocks noChangeArrowheads="1"/>
          </p:cNvSpPr>
          <p:nvPr/>
        </p:nvSpPr>
        <p:spPr bwMode="auto">
          <a:xfrm>
            <a:off x="0" y="6572646"/>
            <a:ext cx="9213850" cy="322263"/>
          </a:xfrm>
          <a:prstGeom prst="rect">
            <a:avLst/>
          </a:prstGeom>
          <a:noFill/>
          <a:ln w="9525">
            <a:noFill/>
            <a:miter lim="800000"/>
            <a:headEnd/>
            <a:tailEnd/>
          </a:ln>
        </p:spPr>
        <p:txBody>
          <a:bodyPr wrap="none" anchor="ctr"/>
          <a:lstStyle/>
          <a:p>
            <a:r>
              <a:rPr lang="en-US" altLang="ja-JP" sz="700" dirty="0">
                <a:latin typeface="Meiryo UI" pitchFamily="50" charset="-128"/>
                <a:ea typeface="Meiryo UI" pitchFamily="50" charset="-128"/>
                <a:cs typeface="Meiryo UI" pitchFamily="50" charset="-128"/>
              </a:rPr>
              <a:t>※</a:t>
            </a:r>
            <a:r>
              <a:rPr lang="ja-JP" altLang="en-US" sz="700" dirty="0">
                <a:latin typeface="Meiryo UI" pitchFamily="50" charset="-128"/>
                <a:ea typeface="Meiryo UI" pitchFamily="50" charset="-128"/>
                <a:cs typeface="Meiryo UI" pitchFamily="50" charset="-128"/>
              </a:rPr>
              <a:t>資料　「人口」「ごみ量」 ⇒ 環境省廃棄物処理技術情報　「一般廃棄物処理実態調査結果（</a:t>
            </a:r>
            <a:r>
              <a:rPr lang="en-US" altLang="ja-JP" sz="700" dirty="0">
                <a:latin typeface="Meiryo UI" pitchFamily="50" charset="-128"/>
                <a:ea typeface="Meiryo UI" pitchFamily="50" charset="-128"/>
                <a:cs typeface="Meiryo UI" pitchFamily="50" charset="-128"/>
              </a:rPr>
              <a:t>2016</a:t>
            </a:r>
            <a:r>
              <a:rPr lang="ja-JP" altLang="en-US" sz="700" dirty="0">
                <a:latin typeface="Meiryo UI" pitchFamily="50" charset="-128"/>
                <a:ea typeface="Meiryo UI" pitchFamily="50" charset="-128"/>
                <a:cs typeface="Meiryo UI" pitchFamily="50" charset="-128"/>
              </a:rPr>
              <a:t>年度）」</a:t>
            </a:r>
          </a:p>
          <a:p>
            <a:r>
              <a:rPr lang="ja-JP" altLang="en-US" sz="700" dirty="0">
                <a:latin typeface="Meiryo UI" pitchFamily="50" charset="-128"/>
                <a:ea typeface="Meiryo UI" pitchFamily="50" charset="-128"/>
                <a:cs typeface="Meiryo UI" pitchFamily="50" charset="-128"/>
              </a:rPr>
              <a:t>　　 　　　「事業所数」 ⇒ 総務省統計局　「</a:t>
            </a:r>
            <a:r>
              <a:rPr lang="en-US" altLang="ja-JP" sz="700" dirty="0">
                <a:latin typeface="Meiryo UI" pitchFamily="50" charset="-128"/>
                <a:ea typeface="Meiryo UI" pitchFamily="50" charset="-128"/>
                <a:cs typeface="Meiryo UI" pitchFamily="50" charset="-128"/>
              </a:rPr>
              <a:t>2014</a:t>
            </a:r>
            <a:r>
              <a:rPr lang="ja-JP" altLang="en-US" sz="700" dirty="0">
                <a:latin typeface="Meiryo UI" pitchFamily="50" charset="-128"/>
                <a:ea typeface="Meiryo UI" pitchFamily="50" charset="-128"/>
                <a:cs typeface="Meiryo UI" pitchFamily="50" charset="-128"/>
              </a:rPr>
              <a:t>年経済センサス</a:t>
            </a:r>
            <a:r>
              <a:rPr lang="en-US" altLang="ja-JP" sz="700" dirty="0">
                <a:latin typeface="Meiryo UI" pitchFamily="50" charset="-128"/>
                <a:ea typeface="Meiryo UI" pitchFamily="50" charset="-128"/>
                <a:cs typeface="Meiryo UI" pitchFamily="50" charset="-128"/>
              </a:rPr>
              <a:t>-</a:t>
            </a:r>
            <a:r>
              <a:rPr lang="ja-JP" altLang="en-US" sz="700" dirty="0">
                <a:latin typeface="Meiryo UI" pitchFamily="50" charset="-128"/>
                <a:ea typeface="Meiryo UI" pitchFamily="50" charset="-128"/>
                <a:cs typeface="Meiryo UI" pitchFamily="50" charset="-128"/>
              </a:rPr>
              <a:t>基礎調査」　　「昼間人口」 ⇒ 総務省統計局　「</a:t>
            </a:r>
            <a:r>
              <a:rPr lang="en-US" altLang="ja-JP" sz="700" dirty="0">
                <a:latin typeface="Meiryo UI" pitchFamily="50" charset="-128"/>
                <a:ea typeface="Meiryo UI" pitchFamily="50" charset="-128"/>
                <a:cs typeface="Meiryo UI" pitchFamily="50" charset="-128"/>
              </a:rPr>
              <a:t>2015</a:t>
            </a:r>
            <a:r>
              <a:rPr lang="ja-JP" altLang="en-US" sz="700" dirty="0">
                <a:latin typeface="Meiryo UI" pitchFamily="50" charset="-128"/>
                <a:ea typeface="Meiryo UI" pitchFamily="50" charset="-128"/>
                <a:cs typeface="Meiryo UI" pitchFamily="50" charset="-128"/>
              </a:rPr>
              <a:t>年国勢調査」</a:t>
            </a:r>
            <a:endParaRPr lang="en-US" altLang="ja-JP" sz="700" dirty="0">
              <a:latin typeface="Meiryo UI" pitchFamily="50" charset="-128"/>
              <a:ea typeface="Meiryo UI" pitchFamily="50" charset="-128"/>
              <a:cs typeface="Meiryo UI" pitchFamily="50" charset="-128"/>
            </a:endParaRPr>
          </a:p>
          <a:p>
            <a:r>
              <a:rPr lang="ja-JP" altLang="en-US" sz="700" dirty="0">
                <a:latin typeface="Meiryo UI" pitchFamily="50" charset="-128"/>
                <a:ea typeface="Meiryo UI" pitchFamily="50" charset="-128"/>
                <a:cs typeface="Meiryo UI" pitchFamily="50" charset="-128"/>
              </a:rPr>
              <a:t>　　　　　</a:t>
            </a:r>
          </a:p>
        </p:txBody>
      </p:sp>
      <p:sp>
        <p:nvSpPr>
          <p:cNvPr id="33" name="スライド番号プレースホルダ 32"/>
          <p:cNvSpPr>
            <a:spLocks noGrp="1"/>
          </p:cNvSpPr>
          <p:nvPr>
            <p:ph type="sldNum" sz="quarter" idx="12"/>
          </p:nvPr>
        </p:nvSpPr>
        <p:spPr/>
        <p:txBody>
          <a:bodyPr/>
          <a:lstStyle/>
          <a:p>
            <a:fld id="{CCEC3038-1CF1-4B63-9920-55248DCFBA97}" type="slidenum">
              <a:rPr kumimoji="1" lang="ja-JP" altLang="en-US" smtClean="0"/>
              <a:pPr/>
              <a:t>101</a:t>
            </a:fld>
            <a:endParaRPr kumimoji="1" lang="ja-JP" altLang="en-US" dirty="0"/>
          </a:p>
        </p:txBody>
      </p:sp>
      <p:cxnSp>
        <p:nvCxnSpPr>
          <p:cNvPr id="80" name="直線コネクタ 79"/>
          <p:cNvCxnSpPr/>
          <p:nvPr/>
        </p:nvCxnSpPr>
        <p:spPr>
          <a:xfrm>
            <a:off x="1392218" y="1947551"/>
            <a:ext cx="0" cy="4608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3061412" y="1964409"/>
            <a:ext cx="0" cy="4608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4427984" y="1935834"/>
            <a:ext cx="0" cy="4608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7873871" y="311572"/>
            <a:ext cx="1107996" cy="348813"/>
          </a:xfrm>
          <a:prstGeom prst="rect">
            <a:avLst/>
          </a:prstGeom>
          <a:noFill/>
        </p:spPr>
        <p:txBody>
          <a:bodyPr wrap="none">
            <a:spAutoFit/>
          </a:bodyPr>
          <a:lstStyle/>
          <a:p>
            <a:pPr algn="ctr">
              <a:lnSpc>
                <a:spcPts val="2000"/>
              </a:lnSpc>
            </a:pPr>
            <a:r>
              <a:rPr lang="ja-JP" altLang="en-US" dirty="0"/>
              <a:t>＜参考＞</a:t>
            </a:r>
          </a:p>
        </p:txBody>
      </p:sp>
      <p:sp>
        <p:nvSpPr>
          <p:cNvPr id="37" name="テキスト ボックス 36"/>
          <p:cNvSpPr txBox="1"/>
          <p:nvPr/>
        </p:nvSpPr>
        <p:spPr>
          <a:xfrm>
            <a:off x="0" y="0"/>
            <a:ext cx="4777066" cy="261610"/>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・ごみ（一般廃棄物）</a:t>
            </a:r>
            <a:endParaRPr kumimoji="1" lang="en-US" altLang="ja-JP" sz="1100" dirty="0"/>
          </a:p>
        </p:txBody>
      </p:sp>
      <p:graphicFrame>
        <p:nvGraphicFramePr>
          <p:cNvPr id="123" name="Chart 3"/>
          <p:cNvGraphicFramePr>
            <a:graphicFrameLocks noChangeAspect="1"/>
          </p:cNvGraphicFramePr>
          <p:nvPr>
            <p:extLst/>
          </p:nvPr>
        </p:nvGraphicFramePr>
        <p:xfrm>
          <a:off x="119831" y="2073696"/>
          <a:ext cx="1768849" cy="46085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5" name="Chart 3"/>
          <p:cNvGraphicFramePr>
            <a:graphicFrameLocks noChangeAspect="1"/>
          </p:cNvGraphicFramePr>
          <p:nvPr>
            <p:extLst/>
          </p:nvPr>
        </p:nvGraphicFramePr>
        <p:xfrm>
          <a:off x="1667042" y="2073696"/>
          <a:ext cx="1794143" cy="46353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8" name="Chart 3"/>
          <p:cNvGraphicFramePr>
            <a:graphicFrameLocks noChangeAspect="1"/>
          </p:cNvGraphicFramePr>
          <p:nvPr>
            <p:extLst/>
          </p:nvPr>
        </p:nvGraphicFramePr>
        <p:xfrm>
          <a:off x="7105289" y="2067361"/>
          <a:ext cx="1765486" cy="463531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9" name="Chart 3"/>
          <p:cNvGraphicFramePr>
            <a:graphicFrameLocks noChangeAspect="1"/>
          </p:cNvGraphicFramePr>
          <p:nvPr>
            <p:extLst/>
          </p:nvPr>
        </p:nvGraphicFramePr>
        <p:xfrm>
          <a:off x="5254234" y="2067361"/>
          <a:ext cx="1945902" cy="4635313"/>
        </p:xfrm>
        <a:graphic>
          <a:graphicData uri="http://schemas.openxmlformats.org/drawingml/2006/chart">
            <c:chart xmlns:c="http://schemas.openxmlformats.org/drawingml/2006/chart" xmlns:r="http://schemas.openxmlformats.org/officeDocument/2006/relationships" r:id="rId7"/>
          </a:graphicData>
        </a:graphic>
      </p:graphicFrame>
      <p:sp>
        <p:nvSpPr>
          <p:cNvPr id="42" name="テキスト ボックス 41"/>
          <p:cNvSpPr txBox="1"/>
          <p:nvPr/>
        </p:nvSpPr>
        <p:spPr>
          <a:xfrm>
            <a:off x="8244408" y="1"/>
            <a:ext cx="899592" cy="307777"/>
          </a:xfrm>
          <a:prstGeom prst="rect">
            <a:avLst/>
          </a:prstGeom>
          <a:noFill/>
        </p:spPr>
        <p:txBody>
          <a:bodyPr wrap="square" rtlCol="0">
            <a:spAutoFit/>
          </a:bodyPr>
          <a:lstStyle/>
          <a:p>
            <a:r>
              <a:rPr kumimoji="1" lang="en-US" altLang="ja-JP" sz="1400" dirty="0"/>
              <a:t>C4</a:t>
            </a:r>
            <a:r>
              <a:rPr kumimoji="1" lang="en-US" altLang="ja-JP" sz="1400" dirty="0" smtClean="0"/>
              <a:t>.(</a:t>
            </a:r>
            <a:r>
              <a:rPr lang="en-US" altLang="ja-JP" sz="1400" dirty="0" smtClean="0"/>
              <a:t>84</a:t>
            </a:r>
            <a:r>
              <a:rPr kumimoji="1" lang="en-US" altLang="ja-JP" sz="1400" dirty="0" smtClean="0"/>
              <a:t>)</a:t>
            </a:r>
            <a:endParaRPr kumimoji="1" lang="ja-JP" altLang="en-US" sz="1400" dirty="0"/>
          </a:p>
        </p:txBody>
      </p:sp>
    </p:spTree>
    <p:extLst>
      <p:ext uri="{BB962C8B-B14F-4D97-AF65-F5344CB8AC3E}">
        <p14:creationId xmlns:p14="http://schemas.microsoft.com/office/powerpoint/2010/main" val="31720739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76522" y="548680"/>
            <a:ext cx="7772400" cy="5688632"/>
          </a:xfrm>
          <a:prstGeom prst="rect">
            <a:avLst/>
          </a:prstGeom>
        </p:spPr>
        <p:txBody>
          <a:bodyPr vert="horz" lIns="91440" tIns="45720" rIns="91440" bIns="45720" rtlCol="0" anchor="ctr">
            <a:normAutofit/>
          </a:bodyPr>
          <a:lstStyle/>
          <a:p>
            <a:pPr>
              <a:spcBef>
                <a:spcPct val="0"/>
              </a:spcBef>
              <a:defRPr/>
            </a:pPr>
            <a:r>
              <a:rPr lang="en-US" altLang="ja-JP" sz="4000" b="1" dirty="0">
                <a:latin typeface="+mn-ea"/>
                <a:cs typeface="+mj-cs"/>
              </a:rPr>
              <a:t>Ⅱ</a:t>
            </a:r>
            <a:r>
              <a:rPr lang="ja-JP" altLang="en-US" sz="4000" b="1" dirty="0">
                <a:latin typeface="+mn-ea"/>
                <a:cs typeface="+mj-cs"/>
              </a:rPr>
              <a:t>　公民連携</a:t>
            </a:r>
            <a:r>
              <a:rPr lang="en-US" altLang="ja-JP" sz="4000" b="1" dirty="0">
                <a:latin typeface="+mn-ea"/>
                <a:cs typeface="+mj-cs"/>
              </a:rPr>
              <a:t>/</a:t>
            </a:r>
            <a:r>
              <a:rPr lang="ja-JP" altLang="en-US" sz="4000" b="1" dirty="0">
                <a:latin typeface="+mn-ea"/>
                <a:cs typeface="+mj-cs"/>
              </a:rPr>
              <a:t>経営形態の見直し</a:t>
            </a:r>
          </a:p>
          <a:p>
            <a:pPr>
              <a:spcBef>
                <a:spcPct val="0"/>
              </a:spcBef>
              <a:defRPr/>
            </a:pPr>
            <a:r>
              <a:rPr kumimoji="1" lang="en-US" altLang="ja-JP" sz="4000" b="1" i="0" u="none" strike="noStrike" kern="1200" cap="none" spc="0" normalizeH="0" baseline="0" noProof="0" dirty="0">
                <a:ln>
                  <a:noFill/>
                </a:ln>
                <a:solidFill>
                  <a:schemeClr val="tx1"/>
                </a:solidFill>
                <a:effectLst/>
                <a:uLnTx/>
                <a:uFillTx/>
                <a:latin typeface="+mn-ea"/>
                <a:cs typeface="+mj-cs"/>
              </a:rPr>
              <a:t/>
            </a:r>
            <a:br>
              <a:rPr kumimoji="1" lang="en-US" altLang="ja-JP" sz="4000" b="1" i="0" u="none" strike="noStrike" kern="1200" cap="none" spc="0" normalizeH="0" baseline="0" noProof="0" dirty="0">
                <a:ln>
                  <a:noFill/>
                </a:ln>
                <a:solidFill>
                  <a:schemeClr val="tx1"/>
                </a:solidFill>
                <a:effectLst/>
                <a:uLnTx/>
                <a:uFillTx/>
                <a:latin typeface="+mn-ea"/>
                <a:cs typeface="+mj-cs"/>
              </a:rPr>
            </a:br>
            <a:r>
              <a:rPr kumimoji="1" lang="en-US" altLang="ja-JP" sz="4000" b="1" i="0" u="none" strike="noStrike" kern="1200" cap="none" spc="0" normalizeH="0" baseline="0" noProof="0" dirty="0">
                <a:ln>
                  <a:noFill/>
                </a:ln>
                <a:solidFill>
                  <a:schemeClr val="tx1"/>
                </a:solidFill>
                <a:effectLst/>
                <a:uLnTx/>
                <a:uFillTx/>
                <a:latin typeface="+mn-ea"/>
                <a:cs typeface="+mj-cs"/>
              </a:rPr>
              <a:t>【</a:t>
            </a:r>
            <a:r>
              <a:rPr lang="zh-CN" altLang="en-US" sz="4000" b="1" dirty="0">
                <a:latin typeface="ＭＳ Ｐゴシック" pitchFamily="50" charset="-128"/>
                <a:ea typeface="ＭＳ Ｐゴシック" pitchFamily="50" charset="-128"/>
                <a:cs typeface="+mj-cs"/>
              </a:rPr>
              <a:t>独立行政法人化</a:t>
            </a:r>
            <a:r>
              <a:rPr kumimoji="1" lang="en-US" altLang="ja-JP" sz="4000" b="1" i="0" u="none" strike="noStrike" kern="1200" cap="none" spc="0" normalizeH="0" baseline="0" noProof="0" dirty="0">
                <a:ln>
                  <a:noFill/>
                </a:ln>
                <a:solidFill>
                  <a:schemeClr val="tx1"/>
                </a:solidFill>
                <a:effectLst/>
                <a:uLnTx/>
                <a:uFillTx/>
                <a:latin typeface="+mn-ea"/>
                <a:cs typeface="+mj-cs"/>
              </a:rPr>
              <a:t>】</a:t>
            </a:r>
            <a:endParaRPr lang="en-US" altLang="ja-JP" sz="4000" b="1" dirty="0">
              <a:latin typeface="+mn-ea"/>
              <a:cs typeface="+mj-cs"/>
            </a:endParaRPr>
          </a:p>
          <a:p>
            <a:pPr>
              <a:spcBef>
                <a:spcPct val="0"/>
              </a:spcBef>
              <a:defRPr/>
            </a:pPr>
            <a:r>
              <a:rPr lang="ja-JP" altLang="en-US" sz="4000" b="1" dirty="0">
                <a:latin typeface="+mn-ea"/>
                <a:cs typeface="+mj-cs"/>
              </a:rPr>
              <a:t>　　（７）病院</a:t>
            </a:r>
            <a:endParaRPr lang="ja-JP" altLang="en-US" sz="4000" b="1" strike="sngStrike" dirty="0">
              <a:solidFill>
                <a:srgbClr val="FF0000"/>
              </a:solidFill>
              <a:latin typeface="+mn-ea"/>
              <a:cs typeface="+mj-cs"/>
            </a:endParaRPr>
          </a:p>
          <a:p>
            <a:pPr>
              <a:spcBef>
                <a:spcPct val="0"/>
              </a:spcBef>
              <a:defRPr/>
            </a:pPr>
            <a:r>
              <a:rPr lang="ja-JP" altLang="en-US" sz="4000" b="1" dirty="0">
                <a:latin typeface="+mn-ea"/>
                <a:cs typeface="+mj-cs"/>
              </a:rPr>
              <a:t>　　（８）博物館</a:t>
            </a:r>
            <a:endParaRPr lang="en-US" altLang="ja-JP" sz="4000" b="1" dirty="0">
              <a:latin typeface="+mn-ea"/>
              <a:cs typeface="+mj-cs"/>
            </a:endParaRPr>
          </a:p>
        </p:txBody>
      </p:sp>
      <p:sp>
        <p:nvSpPr>
          <p:cNvPr id="4" name="スライド番号プレースホルダ 3"/>
          <p:cNvSpPr>
            <a:spLocks noGrp="1"/>
          </p:cNvSpPr>
          <p:nvPr>
            <p:ph type="sldNum" sz="quarter" idx="12"/>
          </p:nvPr>
        </p:nvSpPr>
        <p:spPr/>
        <p:txBody>
          <a:bodyPr/>
          <a:lstStyle/>
          <a:p>
            <a:fld id="{CCEC3038-1CF1-4B63-9920-55248DCFBA97}" type="slidenum">
              <a:rPr kumimoji="1" lang="ja-JP" altLang="en-US" smtClean="0"/>
              <a:pPr/>
              <a:t>102</a:t>
            </a:fld>
            <a:endParaRPr kumimoji="1" lang="ja-JP" altLang="en-US"/>
          </a:p>
        </p:txBody>
      </p:sp>
    </p:spTree>
    <p:extLst>
      <p:ext uri="{BB962C8B-B14F-4D97-AF65-F5344CB8AC3E}">
        <p14:creationId xmlns:p14="http://schemas.microsoft.com/office/powerpoint/2010/main" val="7019506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6703774" y="2060849"/>
            <a:ext cx="2116698" cy="1080120"/>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7668344" y="1"/>
            <a:ext cx="1475656" cy="307777"/>
          </a:xfrm>
          <a:prstGeom prst="rect">
            <a:avLst/>
          </a:prstGeom>
          <a:noFill/>
        </p:spPr>
        <p:txBody>
          <a:bodyPr wrap="square" rtlCol="0">
            <a:spAutoFit/>
          </a:bodyPr>
          <a:lstStyle/>
          <a:p>
            <a:r>
              <a:rPr kumimoji="1" lang="en-US" altLang="ja-JP" sz="1400" dirty="0"/>
              <a:t>A10</a:t>
            </a:r>
            <a:endParaRPr kumimoji="1" lang="ja-JP" altLang="en-US" sz="1400" dirty="0"/>
          </a:p>
        </p:txBody>
      </p:sp>
      <p:sp>
        <p:nvSpPr>
          <p:cNvPr id="5" name="テキスト ボックス 4"/>
          <p:cNvSpPr txBox="1"/>
          <p:nvPr/>
        </p:nvSpPr>
        <p:spPr>
          <a:xfrm>
            <a:off x="0" y="0"/>
            <a:ext cx="7380312" cy="461665"/>
          </a:xfrm>
          <a:prstGeom prst="rect">
            <a:avLst/>
          </a:prstGeom>
          <a:solidFill>
            <a:srgbClr val="0070C0"/>
          </a:solidFill>
        </p:spPr>
        <p:txBody>
          <a:bodyPr wrap="square" rtlCol="0">
            <a:spAutoFit/>
          </a:bodyPr>
          <a:lstStyle/>
          <a:p>
            <a:r>
              <a:rPr lang="en-US" altLang="ja-JP" sz="2400" b="1" u="sng" dirty="0">
                <a:solidFill>
                  <a:schemeClr val="bg1"/>
                </a:solidFill>
                <a:latin typeface="+mn-ea"/>
              </a:rPr>
              <a:t>Ⅱ【</a:t>
            </a:r>
            <a:r>
              <a:rPr lang="ja-JP" altLang="en-US" sz="2400" b="1" u="sng" dirty="0">
                <a:solidFill>
                  <a:schemeClr val="bg1"/>
                </a:solidFill>
                <a:latin typeface="+mn-ea"/>
              </a:rPr>
              <a:t>独立行政法人化</a:t>
            </a:r>
            <a:r>
              <a:rPr lang="en-US" altLang="ja-JP" sz="2400" b="1" u="sng" dirty="0">
                <a:solidFill>
                  <a:schemeClr val="bg1"/>
                </a:solidFill>
                <a:latin typeface="+mn-ea"/>
              </a:rPr>
              <a:t>】(7)</a:t>
            </a:r>
            <a:r>
              <a:rPr lang="ja-JP" altLang="en-US" sz="2400" b="1" u="sng" dirty="0">
                <a:solidFill>
                  <a:schemeClr val="bg1"/>
                </a:solidFill>
                <a:latin typeface="+mn-ea"/>
              </a:rPr>
              <a:t>　病院</a:t>
            </a:r>
            <a:endParaRPr lang="en-US" altLang="ja-JP" sz="2000" b="1" u="sng" dirty="0">
              <a:solidFill>
                <a:schemeClr val="bg1"/>
              </a:solidFill>
              <a:latin typeface="+mn-ea"/>
            </a:endParaRPr>
          </a:p>
        </p:txBody>
      </p:sp>
      <p:graphicFrame>
        <p:nvGraphicFramePr>
          <p:cNvPr id="7" name="表 6"/>
          <p:cNvGraphicFramePr>
            <a:graphicFrameLocks noGrp="1"/>
          </p:cNvGraphicFramePr>
          <p:nvPr>
            <p:extLst/>
          </p:nvPr>
        </p:nvGraphicFramePr>
        <p:xfrm>
          <a:off x="323528" y="692696"/>
          <a:ext cx="8496944" cy="3297360"/>
        </p:xfrm>
        <a:graphic>
          <a:graphicData uri="http://schemas.openxmlformats.org/drawingml/2006/table">
            <a:tbl>
              <a:tblPr firstRow="1">
                <a:tableStyleId>{5C22544A-7EE6-4342-B048-85BDC9FD1C3A}</a:tableStyleId>
              </a:tblPr>
              <a:tblGrid>
                <a:gridCol w="2124236">
                  <a:extLst>
                    <a:ext uri="{9D8B030D-6E8A-4147-A177-3AD203B41FA5}">
                      <a16:colId xmlns:a16="http://schemas.microsoft.com/office/drawing/2014/main" xmlns="" val="20000"/>
                    </a:ext>
                  </a:extLst>
                </a:gridCol>
                <a:gridCol w="2124236">
                  <a:extLst>
                    <a:ext uri="{9D8B030D-6E8A-4147-A177-3AD203B41FA5}">
                      <a16:colId xmlns:a16="http://schemas.microsoft.com/office/drawing/2014/main" xmlns="" val="20001"/>
                    </a:ext>
                  </a:extLst>
                </a:gridCol>
                <a:gridCol w="2124236">
                  <a:extLst>
                    <a:ext uri="{9D8B030D-6E8A-4147-A177-3AD203B41FA5}">
                      <a16:colId xmlns:a16="http://schemas.microsoft.com/office/drawing/2014/main" xmlns="" val="20002"/>
                    </a:ext>
                  </a:extLst>
                </a:gridCol>
                <a:gridCol w="2124236">
                  <a:extLst>
                    <a:ext uri="{9D8B030D-6E8A-4147-A177-3AD203B41FA5}">
                      <a16:colId xmlns:a16="http://schemas.microsoft.com/office/drawing/2014/main" xmlns="" val="20003"/>
                    </a:ext>
                  </a:extLst>
                </a:gridCol>
              </a:tblGrid>
              <a:tr h="383413">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Why</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Vision</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What</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Outcome</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2913947">
                <a:tc>
                  <a:txBody>
                    <a:bodyPr/>
                    <a:lstStyle/>
                    <a:p>
                      <a:pPr>
                        <a:lnSpc>
                          <a:spcPts val="1800"/>
                        </a:lnSpc>
                      </a:pPr>
                      <a:r>
                        <a:rPr lang="ja-JP" altLang="en-US" sz="1200" dirty="0">
                          <a:latin typeface="Calibri" pitchFamily="34" charset="0"/>
                        </a:rPr>
                        <a:t>・公営企業の制約（経営資源の調達における法律上の限界、行政の非効率性）</a:t>
                      </a:r>
                    </a:p>
                    <a:p>
                      <a:pPr>
                        <a:lnSpc>
                          <a:spcPts val="1800"/>
                        </a:lnSpc>
                      </a:pPr>
                      <a:r>
                        <a:rPr lang="ja-JP" altLang="en-US" sz="1200" dirty="0">
                          <a:latin typeface="Calibri" pitchFamily="34" charset="0"/>
                        </a:rPr>
                        <a:t>・資金不足</a:t>
                      </a:r>
                    </a:p>
                    <a:p>
                      <a:pPr>
                        <a:lnSpc>
                          <a:spcPts val="1800"/>
                        </a:lnSpc>
                      </a:pPr>
                      <a:endParaRPr lang="ja-JP" altLang="en-US" sz="1200" dirty="0">
                        <a:latin typeface="Calibri" pitchFamily="34" charset="0"/>
                      </a:endParaRPr>
                    </a:p>
                    <a:p>
                      <a:pPr>
                        <a:lnSpc>
                          <a:spcPts val="1800"/>
                        </a:lnSpc>
                      </a:pPr>
                      <a:endParaRPr lang="ja-JP" altLang="en-US" sz="1200" dirty="0">
                        <a:latin typeface="Calibri" pitchFamily="34"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t>・</a:t>
                      </a:r>
                      <a:r>
                        <a:rPr lang="ja-JP" altLang="en-US" sz="1200" dirty="0"/>
                        <a:t>公立病院としての役割を果たすため、</a:t>
                      </a:r>
                      <a:r>
                        <a:rPr lang="ja-JP" altLang="en-US" sz="1200" dirty="0">
                          <a:latin typeface="+mn-ea"/>
                        </a:rPr>
                        <a:t>市立病院は、</a:t>
                      </a:r>
                      <a:r>
                        <a:rPr lang="ja-JP" altLang="en-US" sz="1200" dirty="0"/>
                        <a:t>より自律的・効率的・効果的な経営形態への移行が必要。</a:t>
                      </a:r>
                      <a:endParaRPr lang="en-US" altLang="ja-JP" sz="1200" dirty="0"/>
                    </a:p>
                    <a:p>
                      <a:endParaRPr lang="en-US" altLang="ja-JP" sz="1200" b="0" dirty="0">
                        <a:solidFill>
                          <a:schemeClr val="tx1"/>
                        </a:solidFill>
                        <a:latin typeface="+mn-ea"/>
                      </a:endParaRPr>
                    </a:p>
                    <a:p>
                      <a:pPr marL="88900" indent="-88900"/>
                      <a:r>
                        <a:rPr kumimoji="1" lang="ja-JP" altLang="en-US" sz="1200" dirty="0">
                          <a:solidFill>
                            <a:schemeClr val="tx1"/>
                          </a:solidFill>
                        </a:rPr>
                        <a:t>・意思決定の迅速化を図り、地域医療のニーズや医療環境の変化に対応した高度専門医療の提供</a:t>
                      </a:r>
                      <a:endParaRPr kumimoji="1" lang="en-US" altLang="ja-JP" sz="1200" dirty="0">
                        <a:solidFill>
                          <a:schemeClr val="tx1"/>
                        </a:solidFill>
                      </a:endParaRPr>
                    </a:p>
                    <a:p>
                      <a:pPr marL="88900" indent="-88900"/>
                      <a:r>
                        <a:rPr kumimoji="1" lang="ja-JP" altLang="en-US" sz="1200" dirty="0">
                          <a:solidFill>
                            <a:schemeClr val="tx1"/>
                          </a:solidFill>
                        </a:rPr>
                        <a:t>・業務運営の改善・効率化</a:t>
                      </a:r>
                      <a:endParaRPr kumimoji="1" lang="en-US" altLang="ja-JP" sz="1200" dirty="0">
                        <a:solidFill>
                          <a:schemeClr val="tx1"/>
                        </a:solidFill>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⇒地方公営企業から独立行政法人への移行</a:t>
                      </a:r>
                    </a:p>
                    <a:p>
                      <a:pPr marL="88900" indent="-88900"/>
                      <a:endParaRPr lang="en-US" altLang="ja-JP" sz="1200" dirty="0">
                        <a:solidFill>
                          <a:schemeClr val="tx1"/>
                        </a:solidFill>
                      </a:endParaRPr>
                    </a:p>
                    <a:p>
                      <a:pPr>
                        <a:lnSpc>
                          <a:spcPts val="1800"/>
                        </a:lnSpc>
                      </a:pPr>
                      <a:endParaRPr kumimoji="1" lang="ja-JP" altLang="en-US" sz="1200" kern="1200" dirty="0">
                        <a:solidFill>
                          <a:schemeClr val="dk1"/>
                        </a:solidFill>
                        <a:latin typeface="Calibri" pitchFamily="34" charset="0"/>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800"/>
                        </a:lnSpc>
                      </a:pPr>
                      <a:r>
                        <a:rPr kumimoji="1" lang="ja-JP" altLang="en-US" sz="1200" kern="1200" dirty="0">
                          <a:solidFill>
                            <a:schemeClr val="dk1"/>
                          </a:solidFill>
                          <a:latin typeface="+mn-lt"/>
                          <a:ea typeface="+mn-ea"/>
                          <a:cs typeface="+mn-cs"/>
                        </a:rPr>
                        <a:t>・「大阪市立市民病院経営検討委員会」最終報告（</a:t>
                      </a:r>
                      <a:r>
                        <a:rPr kumimoji="1" lang="en-US" altLang="ja-JP" sz="1200" kern="1200" dirty="0">
                          <a:solidFill>
                            <a:schemeClr val="dk1"/>
                          </a:solidFill>
                          <a:latin typeface="+mn-lt"/>
                          <a:ea typeface="+mn-ea"/>
                          <a:cs typeface="+mn-cs"/>
                        </a:rPr>
                        <a:t>2007</a:t>
                      </a:r>
                      <a:r>
                        <a:rPr kumimoji="1" lang="ja-JP" altLang="en-US" sz="1200" kern="1200" dirty="0">
                          <a:solidFill>
                            <a:schemeClr val="dk1"/>
                          </a:solidFill>
                          <a:latin typeface="+mn-lt"/>
                          <a:ea typeface="+mn-ea"/>
                          <a:cs typeface="+mn-cs"/>
                        </a:rPr>
                        <a:t>年</a:t>
                      </a:r>
                      <a:r>
                        <a:rPr kumimoji="1" lang="en-US" altLang="ja-JP" sz="1200" kern="1200" dirty="0">
                          <a:solidFill>
                            <a:schemeClr val="dk1"/>
                          </a:solidFill>
                          <a:latin typeface="+mn-lt"/>
                          <a:ea typeface="+mn-ea"/>
                          <a:cs typeface="+mn-cs"/>
                        </a:rPr>
                        <a:t>1</a:t>
                      </a:r>
                      <a:r>
                        <a:rPr kumimoji="1" lang="ja-JP" altLang="en-US" sz="1200" kern="1200" dirty="0">
                          <a:solidFill>
                            <a:schemeClr val="dk1"/>
                          </a:solidFill>
                          <a:latin typeface="+mn-lt"/>
                          <a:ea typeface="+mn-ea"/>
                          <a:cs typeface="+mn-cs"/>
                        </a:rPr>
                        <a:t>月）</a:t>
                      </a:r>
                    </a:p>
                    <a:p>
                      <a:pPr>
                        <a:lnSpc>
                          <a:spcPts val="1800"/>
                        </a:lnSpc>
                      </a:pPr>
                      <a:r>
                        <a:rPr kumimoji="1" lang="ja-JP" altLang="en-US" sz="1200" kern="1200" dirty="0">
                          <a:solidFill>
                            <a:schemeClr val="dk1"/>
                          </a:solidFill>
                          <a:latin typeface="+mn-lt"/>
                          <a:ea typeface="+mn-ea"/>
                          <a:cs typeface="+mn-cs"/>
                        </a:rPr>
                        <a:t>・「大阪市市民病院改革プラン」（</a:t>
                      </a:r>
                      <a:r>
                        <a:rPr kumimoji="1" lang="en-US" altLang="ja-JP" sz="1200" kern="1200" dirty="0">
                          <a:solidFill>
                            <a:schemeClr val="dk1"/>
                          </a:solidFill>
                          <a:latin typeface="+mn-lt"/>
                          <a:ea typeface="+mn-ea"/>
                          <a:cs typeface="+mn-cs"/>
                        </a:rPr>
                        <a:t>2009</a:t>
                      </a:r>
                      <a:r>
                        <a:rPr kumimoji="1" lang="ja-JP" altLang="en-US" sz="1200" kern="1200" dirty="0">
                          <a:solidFill>
                            <a:schemeClr val="dk1"/>
                          </a:solidFill>
                          <a:latin typeface="+mn-lt"/>
                          <a:ea typeface="+mn-ea"/>
                          <a:cs typeface="+mn-cs"/>
                        </a:rPr>
                        <a:t>～</a:t>
                      </a:r>
                      <a:r>
                        <a:rPr kumimoji="1" lang="en-US" altLang="ja-JP" sz="1200" kern="1200" dirty="0">
                          <a:solidFill>
                            <a:schemeClr val="dk1"/>
                          </a:solidFill>
                          <a:latin typeface="+mn-lt"/>
                          <a:ea typeface="+mn-ea"/>
                          <a:cs typeface="+mn-cs"/>
                        </a:rPr>
                        <a:t>2011</a:t>
                      </a:r>
                      <a:r>
                        <a:rPr kumimoji="1" lang="ja-JP" altLang="en-US" sz="1200" kern="1200" dirty="0">
                          <a:solidFill>
                            <a:schemeClr val="tx1"/>
                          </a:solidFill>
                          <a:latin typeface="+mn-lt"/>
                          <a:ea typeface="+mn-ea"/>
                          <a:cs typeface="+mn-cs"/>
                        </a:rPr>
                        <a:t>年</a:t>
                      </a:r>
                      <a:r>
                        <a:rPr kumimoji="1" lang="ja-JP" altLang="en-US" sz="1200" kern="1200" dirty="0">
                          <a:solidFill>
                            <a:schemeClr val="dk1"/>
                          </a:solidFill>
                          <a:latin typeface="+mn-lt"/>
                          <a:ea typeface="+mn-ea"/>
                          <a:cs typeface="+mn-cs"/>
                        </a:rPr>
                        <a:t>度）策定（</a:t>
                      </a:r>
                      <a:r>
                        <a:rPr kumimoji="1" lang="en-US" altLang="ja-JP" sz="1200" kern="1200" dirty="0">
                          <a:solidFill>
                            <a:schemeClr val="dk1"/>
                          </a:solidFill>
                          <a:latin typeface="+mn-lt"/>
                          <a:ea typeface="+mn-ea"/>
                          <a:cs typeface="+mn-cs"/>
                        </a:rPr>
                        <a:t>2009</a:t>
                      </a:r>
                      <a:r>
                        <a:rPr kumimoji="1" lang="ja-JP" altLang="en-US" sz="1200" kern="1200" dirty="0">
                          <a:solidFill>
                            <a:schemeClr val="dk1"/>
                          </a:solidFill>
                          <a:latin typeface="+mn-lt"/>
                          <a:ea typeface="+mn-ea"/>
                          <a:cs typeface="+mn-cs"/>
                        </a:rPr>
                        <a:t>年</a:t>
                      </a:r>
                      <a:r>
                        <a:rPr kumimoji="1" lang="en-US" altLang="ja-JP" sz="1200" kern="1200" dirty="0">
                          <a:solidFill>
                            <a:schemeClr val="dk1"/>
                          </a:solidFill>
                          <a:latin typeface="+mn-lt"/>
                          <a:ea typeface="+mn-ea"/>
                          <a:cs typeface="+mn-cs"/>
                        </a:rPr>
                        <a:t>3</a:t>
                      </a:r>
                      <a:r>
                        <a:rPr kumimoji="1" lang="ja-JP" altLang="en-US" sz="1200" kern="1200" dirty="0">
                          <a:solidFill>
                            <a:schemeClr val="dk1"/>
                          </a:solidFill>
                          <a:latin typeface="+mn-lt"/>
                          <a:ea typeface="+mn-ea"/>
                          <a:cs typeface="+mn-cs"/>
                        </a:rPr>
                        <a:t>月）</a:t>
                      </a:r>
                    </a:p>
                    <a:p>
                      <a:pPr>
                        <a:lnSpc>
                          <a:spcPts val="1800"/>
                        </a:lnSpc>
                      </a:pPr>
                      <a:r>
                        <a:rPr kumimoji="1" lang="ja-JP" altLang="en-US" sz="1200" kern="1200" dirty="0">
                          <a:solidFill>
                            <a:schemeClr val="dk1"/>
                          </a:solidFill>
                          <a:latin typeface="+mn-lt"/>
                          <a:ea typeface="+mn-ea"/>
                          <a:cs typeface="+mn-cs"/>
                        </a:rPr>
                        <a:t>・地方公営企業法全部適用へ移行（</a:t>
                      </a:r>
                      <a:r>
                        <a:rPr kumimoji="1" lang="en-US" altLang="ja-JP" sz="1200" kern="1200" dirty="0">
                          <a:solidFill>
                            <a:schemeClr val="dk1"/>
                          </a:solidFill>
                          <a:latin typeface="+mn-lt"/>
                          <a:ea typeface="+mn-ea"/>
                          <a:cs typeface="+mn-cs"/>
                        </a:rPr>
                        <a:t>2009</a:t>
                      </a:r>
                      <a:r>
                        <a:rPr kumimoji="1" lang="ja-JP" altLang="en-US" sz="1200" kern="1200" dirty="0">
                          <a:solidFill>
                            <a:schemeClr val="dk1"/>
                          </a:solidFill>
                          <a:latin typeface="+mn-lt"/>
                          <a:ea typeface="+mn-ea"/>
                          <a:cs typeface="+mn-cs"/>
                        </a:rPr>
                        <a:t>年</a:t>
                      </a:r>
                      <a:r>
                        <a:rPr kumimoji="1" lang="en-US" altLang="ja-JP" sz="1200" kern="1200" dirty="0">
                          <a:solidFill>
                            <a:schemeClr val="dk1"/>
                          </a:solidFill>
                          <a:latin typeface="+mn-lt"/>
                          <a:ea typeface="+mn-ea"/>
                          <a:cs typeface="+mn-cs"/>
                        </a:rPr>
                        <a:t>4</a:t>
                      </a:r>
                      <a:r>
                        <a:rPr kumimoji="1" lang="ja-JP" altLang="en-US" sz="1200" kern="1200" dirty="0">
                          <a:solidFill>
                            <a:schemeClr val="dk1"/>
                          </a:solidFill>
                          <a:latin typeface="+mn-lt"/>
                          <a:ea typeface="+mn-ea"/>
                          <a:cs typeface="+mn-cs"/>
                        </a:rPr>
                        <a:t>月）</a:t>
                      </a:r>
                    </a:p>
                    <a:p>
                      <a:pPr>
                        <a:lnSpc>
                          <a:spcPts val="1800"/>
                        </a:lnSpc>
                      </a:pPr>
                      <a:r>
                        <a:rPr kumimoji="1" lang="ja-JP" altLang="en-US" sz="1200" kern="1200" dirty="0">
                          <a:solidFill>
                            <a:schemeClr val="dk1"/>
                          </a:solidFill>
                          <a:latin typeface="+mn-lt"/>
                          <a:ea typeface="+mn-ea"/>
                          <a:cs typeface="+mn-cs"/>
                        </a:rPr>
                        <a:t>・市会にて関連議案上程、可決（</a:t>
                      </a:r>
                      <a:r>
                        <a:rPr kumimoji="1" lang="en-US" altLang="ja-JP" sz="1200" kern="1200" dirty="0">
                          <a:solidFill>
                            <a:schemeClr val="dk1"/>
                          </a:solidFill>
                          <a:latin typeface="+mn-lt"/>
                          <a:ea typeface="+mn-ea"/>
                          <a:cs typeface="+mn-cs"/>
                        </a:rPr>
                        <a:t>2014</a:t>
                      </a:r>
                      <a:r>
                        <a:rPr kumimoji="1" lang="ja-JP" altLang="en-US" sz="1200" kern="1200" dirty="0">
                          <a:solidFill>
                            <a:schemeClr val="dk1"/>
                          </a:solidFill>
                          <a:latin typeface="+mn-lt"/>
                          <a:ea typeface="+mn-ea"/>
                          <a:cs typeface="+mn-cs"/>
                        </a:rPr>
                        <a:t>年</a:t>
                      </a:r>
                      <a:r>
                        <a:rPr kumimoji="1" lang="en-US" altLang="ja-JP" sz="1200" kern="1200" dirty="0">
                          <a:solidFill>
                            <a:schemeClr val="dk1"/>
                          </a:solidFill>
                          <a:latin typeface="+mn-lt"/>
                          <a:ea typeface="+mn-ea"/>
                          <a:cs typeface="+mn-cs"/>
                        </a:rPr>
                        <a:t>5</a:t>
                      </a:r>
                      <a:r>
                        <a:rPr kumimoji="1" lang="ja-JP" altLang="en-US" sz="1200" kern="1200" dirty="0">
                          <a:solidFill>
                            <a:schemeClr val="dk1"/>
                          </a:solidFill>
                          <a:latin typeface="+mn-lt"/>
                          <a:ea typeface="+mn-ea"/>
                          <a:cs typeface="+mn-cs"/>
                        </a:rPr>
                        <a:t>月）</a:t>
                      </a:r>
                      <a:endParaRPr kumimoji="1" lang="en-US" altLang="ja-JP" sz="1200" kern="1200" dirty="0">
                        <a:solidFill>
                          <a:schemeClr val="dk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2010</a:t>
                      </a:r>
                      <a:r>
                        <a:rPr kumimoji="1" lang="ja-JP" altLang="ja-JP" sz="1200" kern="1200" dirty="0">
                          <a:solidFill>
                            <a:schemeClr val="tx1"/>
                          </a:solidFill>
                          <a:latin typeface="+mn-lt"/>
                          <a:ea typeface="+mn-ea"/>
                          <a:cs typeface="+mn-cs"/>
                        </a:rPr>
                        <a:t>年度決算において不良債務を解消</a:t>
                      </a: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2011</a:t>
                      </a:r>
                      <a:r>
                        <a:rPr kumimoji="1" lang="ja-JP" altLang="ja-JP"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3</a:t>
                      </a:r>
                      <a:r>
                        <a:rPr kumimoji="1" lang="ja-JP" altLang="ja-JP" sz="1200" kern="1200" dirty="0">
                          <a:solidFill>
                            <a:schemeClr val="tx1"/>
                          </a:solidFill>
                          <a:latin typeface="+mn-lt"/>
                          <a:ea typeface="+mn-ea"/>
                          <a:cs typeface="+mn-cs"/>
                        </a:rPr>
                        <a:t>月）</a:t>
                      </a:r>
                      <a:endParaRPr kumimoji="1" lang="en-US" altLang="ja-JP"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a:t>
                      </a:r>
                      <a:r>
                        <a:rPr kumimoji="1" lang="en-US" altLang="ja-JP" sz="1200" dirty="0">
                          <a:solidFill>
                            <a:schemeClr val="tx1"/>
                          </a:solidFill>
                        </a:rPr>
                        <a:t>2014</a:t>
                      </a:r>
                      <a:r>
                        <a:rPr kumimoji="1" lang="ja-JP" altLang="en-US" sz="1200" dirty="0">
                          <a:solidFill>
                            <a:schemeClr val="tx1"/>
                          </a:solidFill>
                        </a:rPr>
                        <a:t>年</a:t>
                      </a:r>
                      <a:r>
                        <a:rPr kumimoji="1" lang="en-US" altLang="ja-JP" sz="1200" dirty="0">
                          <a:solidFill>
                            <a:schemeClr val="tx1"/>
                          </a:solidFill>
                        </a:rPr>
                        <a:t>10</a:t>
                      </a:r>
                      <a:r>
                        <a:rPr kumimoji="1" lang="ja-JP" altLang="en-US" sz="1200" dirty="0">
                          <a:solidFill>
                            <a:schemeClr val="tx1"/>
                          </a:solidFill>
                        </a:rPr>
                        <a:t>月　（地独）大阪市民病院機構設立</a:t>
                      </a:r>
                      <a:endParaRPr kumimoji="1" lang="en-US" altLang="ja-JP"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endParaRPr>
                    </a:p>
                    <a:p>
                      <a:pPr marL="88900" indent="-88900">
                        <a:lnSpc>
                          <a:spcPct val="100000"/>
                        </a:lnSpc>
                      </a:pPr>
                      <a:r>
                        <a:rPr kumimoji="1" lang="ja-JP" altLang="en-US" sz="1200" dirty="0">
                          <a:solidFill>
                            <a:schemeClr val="tx1"/>
                          </a:solidFill>
                        </a:rPr>
                        <a:t>・第</a:t>
                      </a:r>
                      <a:r>
                        <a:rPr kumimoji="1" lang="en-US" altLang="ja-JP" sz="1200" dirty="0">
                          <a:solidFill>
                            <a:schemeClr val="tx1"/>
                          </a:solidFill>
                        </a:rPr>
                        <a:t>1</a:t>
                      </a:r>
                      <a:r>
                        <a:rPr kumimoji="1" lang="ja-JP" altLang="en-US" sz="1200" dirty="0">
                          <a:solidFill>
                            <a:schemeClr val="tx1"/>
                          </a:solidFill>
                        </a:rPr>
                        <a:t>期中期目標期間（</a:t>
                      </a:r>
                      <a:r>
                        <a:rPr kumimoji="1" lang="en-US" altLang="ja-JP" sz="1200" dirty="0">
                          <a:solidFill>
                            <a:schemeClr val="tx1"/>
                          </a:solidFill>
                        </a:rPr>
                        <a:t>2014</a:t>
                      </a:r>
                      <a:r>
                        <a:rPr kumimoji="1" lang="ja-JP" altLang="en-US" sz="1200" dirty="0">
                          <a:solidFill>
                            <a:schemeClr val="tx1"/>
                          </a:solidFill>
                        </a:rPr>
                        <a:t>年</a:t>
                      </a:r>
                      <a:r>
                        <a:rPr kumimoji="1" lang="en-US" altLang="ja-JP" sz="1200" dirty="0">
                          <a:solidFill>
                            <a:schemeClr val="tx1"/>
                          </a:solidFill>
                        </a:rPr>
                        <a:t>10</a:t>
                      </a:r>
                      <a:r>
                        <a:rPr kumimoji="1" lang="ja-JP" altLang="en-US" sz="1200" dirty="0">
                          <a:solidFill>
                            <a:schemeClr val="tx1"/>
                          </a:solidFill>
                        </a:rPr>
                        <a:t>月～</a:t>
                      </a:r>
                      <a:r>
                        <a:rPr kumimoji="1" lang="en-US" altLang="ja-JP" sz="1200" dirty="0">
                          <a:solidFill>
                            <a:schemeClr val="tx1"/>
                          </a:solidFill>
                        </a:rPr>
                        <a:t>2019</a:t>
                      </a:r>
                      <a:r>
                        <a:rPr kumimoji="1" lang="ja-JP" altLang="en-US" sz="1200" dirty="0">
                          <a:solidFill>
                            <a:schemeClr val="tx1"/>
                          </a:solidFill>
                        </a:rPr>
                        <a:t>年３月）の収支計画で見込んでいる</a:t>
                      </a:r>
                      <a:r>
                        <a:rPr kumimoji="1" lang="en-US" altLang="ja-JP" sz="1200" dirty="0">
                          <a:solidFill>
                            <a:schemeClr val="tx1"/>
                          </a:solidFill>
                        </a:rPr>
                        <a:t>2017</a:t>
                      </a:r>
                      <a:r>
                        <a:rPr kumimoji="1" lang="ja-JP" altLang="en-US" sz="1200" dirty="0">
                          <a:solidFill>
                            <a:schemeClr val="tx1"/>
                          </a:solidFill>
                        </a:rPr>
                        <a:t>年度末の総利益</a:t>
                      </a:r>
                      <a:r>
                        <a:rPr kumimoji="1" lang="en-US" altLang="ja-JP" sz="1200" dirty="0">
                          <a:solidFill>
                            <a:schemeClr val="tx1"/>
                          </a:solidFill>
                        </a:rPr>
                        <a:t>11.6</a:t>
                      </a:r>
                      <a:r>
                        <a:rPr kumimoji="1" lang="ja-JP" altLang="en-US" sz="1200" dirty="0">
                          <a:solidFill>
                            <a:schemeClr val="tx1"/>
                          </a:solidFill>
                        </a:rPr>
                        <a:t>億円を</a:t>
                      </a:r>
                      <a:r>
                        <a:rPr kumimoji="1" lang="en-US" altLang="ja-JP" sz="1200" dirty="0">
                          <a:solidFill>
                            <a:schemeClr val="tx1"/>
                          </a:solidFill>
                        </a:rPr>
                        <a:t>27.0</a:t>
                      </a:r>
                      <a:r>
                        <a:rPr kumimoji="1" lang="ja-JP" altLang="en-US" sz="1200" dirty="0">
                          <a:solidFill>
                            <a:schemeClr val="tx1"/>
                          </a:solidFill>
                        </a:rPr>
                        <a:t>億円上回る</a:t>
                      </a:r>
                      <a:r>
                        <a:rPr kumimoji="1" lang="en-US" altLang="ja-JP" sz="1200" dirty="0">
                          <a:solidFill>
                            <a:schemeClr val="tx1"/>
                          </a:solidFill>
                        </a:rPr>
                        <a:t>38.6</a:t>
                      </a:r>
                      <a:r>
                        <a:rPr kumimoji="1" lang="ja-JP" altLang="en-US" sz="1200" dirty="0">
                          <a:solidFill>
                            <a:schemeClr val="tx1"/>
                          </a:solidFill>
                        </a:rPr>
                        <a:t>億円となっている。</a:t>
                      </a:r>
                      <a:r>
                        <a:rPr kumimoji="1" lang="ja-JP" altLang="en-US" sz="1200" strike="sngStrike" dirty="0">
                          <a:solidFill>
                            <a:srgbClr val="FF0000"/>
                          </a:solidFill>
                        </a:rPr>
                        <a:t>　</a:t>
                      </a:r>
                      <a:endParaRPr kumimoji="1" lang="en-US" altLang="ja-JP" sz="1200" strike="sngStrike"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rgbClr val="FF0000"/>
                          </a:solidFill>
                        </a:rPr>
                        <a:t/>
                      </a:r>
                      <a:br>
                        <a:rPr kumimoji="1" lang="en-US" altLang="ja-JP" sz="1200" dirty="0">
                          <a:solidFill>
                            <a:srgbClr val="FF0000"/>
                          </a:solidFill>
                        </a:rPr>
                      </a:br>
                      <a:endParaRPr kumimoji="1" lang="en-US" altLang="ja-JP"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6" name="スライド番号プレースホルダ 5"/>
          <p:cNvSpPr>
            <a:spLocks noGrp="1"/>
          </p:cNvSpPr>
          <p:nvPr>
            <p:ph type="sldNum" sz="quarter" idx="12"/>
          </p:nvPr>
        </p:nvSpPr>
        <p:spPr/>
        <p:txBody>
          <a:bodyPr/>
          <a:lstStyle/>
          <a:p>
            <a:fld id="{CCEC3038-1CF1-4B63-9920-55248DCFBA97}" type="slidenum">
              <a:rPr kumimoji="1" lang="ja-JP" altLang="en-US" smtClean="0"/>
              <a:pPr/>
              <a:t>103</a:t>
            </a:fld>
            <a:endParaRPr kumimoji="1" lang="ja-JP" altLang="en-US"/>
          </a:p>
        </p:txBody>
      </p:sp>
    </p:spTree>
    <p:extLst>
      <p:ext uri="{BB962C8B-B14F-4D97-AF65-F5344CB8AC3E}">
        <p14:creationId xmlns:p14="http://schemas.microsoft.com/office/powerpoint/2010/main" val="16159339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角丸四角形 39"/>
          <p:cNvSpPr/>
          <p:nvPr/>
        </p:nvSpPr>
        <p:spPr>
          <a:xfrm>
            <a:off x="7884369" y="2650557"/>
            <a:ext cx="784932" cy="3330455"/>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7481117" y="6000154"/>
            <a:ext cx="1351374" cy="620196"/>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3744686" y="2674223"/>
            <a:ext cx="633643" cy="3330455"/>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131840" y="1628800"/>
            <a:ext cx="3185487"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pPr fontAlgn="auto">
              <a:spcBef>
                <a:spcPts val="0"/>
              </a:spcBef>
              <a:spcAft>
                <a:spcPts val="0"/>
              </a:spcAft>
              <a:defRPr/>
            </a:pPr>
            <a:r>
              <a:rPr lang="ja-JP" altLang="en-US" u="sng" dirty="0">
                <a:latin typeface="メイリオ" pitchFamily="50" charset="-128"/>
                <a:ea typeface="メイリオ" pitchFamily="50" charset="-128"/>
                <a:cs typeface="メイリオ" pitchFamily="50" charset="-128"/>
              </a:rPr>
              <a:t>＜市民病院（３病院合計）＞</a:t>
            </a:r>
          </a:p>
        </p:txBody>
      </p:sp>
      <p:sp>
        <p:nvSpPr>
          <p:cNvPr id="8" name="テキスト ボックス 7"/>
          <p:cNvSpPr txBox="1"/>
          <p:nvPr/>
        </p:nvSpPr>
        <p:spPr>
          <a:xfrm>
            <a:off x="1669297" y="2204864"/>
            <a:ext cx="1620957" cy="46935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none">
            <a:spAutoFit/>
          </a:bodyPr>
          <a:lstStyle/>
          <a:p>
            <a:pPr algn="ctr" fontAlgn="auto">
              <a:spcBef>
                <a:spcPts val="0"/>
              </a:spcBef>
              <a:spcAft>
                <a:spcPts val="0"/>
              </a:spcAft>
              <a:defRPr/>
            </a:pPr>
            <a:r>
              <a:rPr lang="en-US" altLang="ja-JP" sz="1400" dirty="0">
                <a:latin typeface="メイリオ" pitchFamily="50" charset="-128"/>
                <a:ea typeface="メイリオ" pitchFamily="50" charset="-128"/>
                <a:cs typeface="メイリオ" pitchFamily="50" charset="-128"/>
              </a:rPr>
              <a:t>【</a:t>
            </a:r>
            <a:r>
              <a:rPr lang="ja-JP" altLang="en-US" sz="1400" dirty="0">
                <a:latin typeface="メイリオ" pitchFamily="50" charset="-128"/>
                <a:ea typeface="メイリオ" pitchFamily="50" charset="-128"/>
                <a:cs typeface="メイリオ" pitchFamily="50" charset="-128"/>
              </a:rPr>
              <a:t>運営費交付金</a:t>
            </a:r>
            <a:r>
              <a:rPr lang="en-US" altLang="ja-JP" sz="1400" dirty="0">
                <a:latin typeface="メイリオ" pitchFamily="50" charset="-128"/>
                <a:ea typeface="メイリオ" pitchFamily="50" charset="-128"/>
                <a:cs typeface="メイリオ" pitchFamily="50" charset="-128"/>
              </a:rPr>
              <a:t>】</a:t>
            </a:r>
          </a:p>
          <a:p>
            <a:pPr algn="ctr" fontAlgn="auto">
              <a:spcBef>
                <a:spcPts val="0"/>
              </a:spcBef>
              <a:spcAft>
                <a:spcPts val="0"/>
              </a:spcAft>
              <a:defRPr/>
            </a:pPr>
            <a:r>
              <a:rPr lang="en-US" altLang="ja-JP" sz="1050" dirty="0">
                <a:latin typeface="メイリオ" pitchFamily="50" charset="-128"/>
                <a:ea typeface="メイリオ" pitchFamily="50" charset="-128"/>
                <a:cs typeface="メイリオ" pitchFamily="50" charset="-128"/>
              </a:rPr>
              <a:t>※2014</a:t>
            </a:r>
            <a:r>
              <a:rPr lang="ja-JP" altLang="en-US" sz="1050" dirty="0">
                <a:latin typeface="メイリオ" pitchFamily="50" charset="-128"/>
                <a:ea typeface="メイリオ" pitchFamily="50" charset="-128"/>
                <a:cs typeface="メイリオ" pitchFamily="50" charset="-128"/>
              </a:rPr>
              <a:t>までは繰出金</a:t>
            </a:r>
            <a:endParaRPr lang="en-US" altLang="ja-JP" sz="1050" dirty="0">
              <a:latin typeface="メイリオ" pitchFamily="50" charset="-128"/>
              <a:ea typeface="メイリオ" pitchFamily="50" charset="-128"/>
              <a:cs typeface="メイリオ" pitchFamily="50" charset="-128"/>
            </a:endParaRPr>
          </a:p>
        </p:txBody>
      </p:sp>
      <p:sp>
        <p:nvSpPr>
          <p:cNvPr id="11" name="四角形吹き出し 10"/>
          <p:cNvSpPr/>
          <p:nvPr/>
        </p:nvSpPr>
        <p:spPr>
          <a:xfrm>
            <a:off x="5244374" y="6173582"/>
            <a:ext cx="954107" cy="400110"/>
          </a:xfrm>
          <a:prstGeom prst="wedgeRectCallout">
            <a:avLst>
              <a:gd name="adj1" fmla="val 60197"/>
              <a:gd name="adj2" fmla="val -289284"/>
            </a:avLst>
          </a:prstGeom>
          <a:noFill/>
          <a:ln w="12700"/>
        </p:spPr>
        <p:style>
          <a:lnRef idx="2">
            <a:schemeClr val="dk1"/>
          </a:lnRef>
          <a:fillRef idx="1">
            <a:schemeClr val="lt1"/>
          </a:fillRef>
          <a:effectRef idx="0">
            <a:schemeClr val="dk1"/>
          </a:effectRef>
          <a:fontRef idx="minor">
            <a:schemeClr val="dk1"/>
          </a:fontRef>
        </p:style>
        <p:txBody>
          <a:bodyPr wrap="none" anchor="ctr">
            <a:spAutoFit/>
          </a:bodyPr>
          <a:lstStyle/>
          <a:p>
            <a:pPr algn="ctr" fontAlgn="auto">
              <a:spcBef>
                <a:spcPts val="0"/>
              </a:spcBef>
              <a:spcAft>
                <a:spcPts val="0"/>
              </a:spcAft>
              <a:defRPr/>
            </a:pPr>
            <a:r>
              <a:rPr lang="ja-JP" altLang="en-US" sz="1000" dirty="0">
                <a:latin typeface="メイリオ" pitchFamily="50" charset="-128"/>
                <a:ea typeface="メイリオ" pitchFamily="50" charset="-128"/>
                <a:cs typeface="メイリオ" pitchFamily="50" charset="-128"/>
              </a:rPr>
              <a:t>十三移転開院</a:t>
            </a:r>
            <a:endParaRPr lang="en-US" altLang="ja-JP" sz="1000" dirty="0">
              <a:latin typeface="メイリオ" pitchFamily="50" charset="-128"/>
              <a:ea typeface="メイリオ" pitchFamily="50" charset="-128"/>
              <a:cs typeface="メイリオ" pitchFamily="50" charset="-128"/>
            </a:endParaRPr>
          </a:p>
          <a:p>
            <a:pPr algn="ctr" fontAlgn="auto">
              <a:spcBef>
                <a:spcPts val="0"/>
              </a:spcBef>
              <a:spcAft>
                <a:spcPts val="0"/>
              </a:spcAft>
              <a:defRPr/>
            </a:pPr>
            <a:r>
              <a:rPr lang="ja-JP" altLang="en-US" sz="1000" dirty="0">
                <a:latin typeface="メイリオ" pitchFamily="50" charset="-128"/>
                <a:ea typeface="メイリオ" pitchFamily="50" charset="-128"/>
                <a:cs typeface="メイリオ" pitchFamily="50" charset="-128"/>
              </a:rPr>
              <a:t>（</a:t>
            </a:r>
            <a:r>
              <a:rPr lang="en-US" altLang="ja-JP" sz="1000" dirty="0">
                <a:latin typeface="メイリオ" pitchFamily="50" charset="-128"/>
                <a:ea typeface="メイリオ" pitchFamily="50" charset="-128"/>
                <a:cs typeface="メイリオ" pitchFamily="50" charset="-128"/>
              </a:rPr>
              <a:t>2002</a:t>
            </a:r>
            <a:r>
              <a:rPr lang="ja-JP" altLang="en-US" sz="1000" dirty="0">
                <a:latin typeface="メイリオ" pitchFamily="50" charset="-128"/>
                <a:ea typeface="メイリオ" pitchFamily="50" charset="-128"/>
                <a:cs typeface="メイリオ" pitchFamily="50" charset="-128"/>
              </a:rPr>
              <a:t>）</a:t>
            </a:r>
            <a:endParaRPr lang="en-US" altLang="ja-JP" sz="1000" dirty="0">
              <a:latin typeface="メイリオ" pitchFamily="50" charset="-128"/>
              <a:ea typeface="メイリオ" pitchFamily="50" charset="-128"/>
              <a:cs typeface="メイリオ" pitchFamily="50" charset="-128"/>
            </a:endParaRPr>
          </a:p>
        </p:txBody>
      </p:sp>
      <p:sp>
        <p:nvSpPr>
          <p:cNvPr id="12" name="四角形吹き出し 11"/>
          <p:cNvSpPr/>
          <p:nvPr/>
        </p:nvSpPr>
        <p:spPr>
          <a:xfrm>
            <a:off x="4142097" y="6173582"/>
            <a:ext cx="1008112" cy="400110"/>
          </a:xfrm>
          <a:prstGeom prst="wedgeRectCallout">
            <a:avLst>
              <a:gd name="adj1" fmla="val 46094"/>
              <a:gd name="adj2" fmla="val -256726"/>
            </a:avLst>
          </a:prstGeom>
          <a:noFill/>
          <a:ln w="12700"/>
        </p:spPr>
        <p:style>
          <a:lnRef idx="2">
            <a:schemeClr val="dk1"/>
          </a:lnRef>
          <a:fillRef idx="1">
            <a:schemeClr val="lt1"/>
          </a:fillRef>
          <a:effectRef idx="0">
            <a:schemeClr val="dk1"/>
          </a:effectRef>
          <a:fontRef idx="minor">
            <a:schemeClr val="dk1"/>
          </a:fontRef>
        </p:style>
        <p:txBody>
          <a:bodyPr wrap="square" anchor="ctr">
            <a:spAutoFit/>
          </a:bodyPr>
          <a:lstStyle/>
          <a:p>
            <a:pPr algn="ctr" fontAlgn="auto">
              <a:spcBef>
                <a:spcPts val="0"/>
              </a:spcBef>
              <a:spcAft>
                <a:spcPts val="0"/>
              </a:spcAft>
              <a:defRPr/>
            </a:pPr>
            <a:r>
              <a:rPr lang="ja-JP" altLang="en-US" sz="1000" dirty="0">
                <a:latin typeface="メイリオ" pitchFamily="50" charset="-128"/>
                <a:ea typeface="メイリオ" pitchFamily="50" charset="-128"/>
                <a:cs typeface="メイリオ" pitchFamily="50" charset="-128"/>
              </a:rPr>
              <a:t>市総合開院</a:t>
            </a:r>
            <a:endParaRPr lang="en-US" altLang="ja-JP" sz="1000" dirty="0">
              <a:latin typeface="メイリオ" pitchFamily="50" charset="-128"/>
              <a:ea typeface="メイリオ" pitchFamily="50" charset="-128"/>
              <a:cs typeface="メイリオ" pitchFamily="50" charset="-128"/>
            </a:endParaRPr>
          </a:p>
          <a:p>
            <a:pPr algn="ctr" fontAlgn="auto">
              <a:spcBef>
                <a:spcPts val="0"/>
              </a:spcBef>
              <a:spcAft>
                <a:spcPts val="0"/>
              </a:spcAft>
              <a:defRPr/>
            </a:pPr>
            <a:r>
              <a:rPr lang="ja-JP" altLang="en-US" sz="1000" dirty="0">
                <a:latin typeface="メイリオ" pitchFamily="50" charset="-128"/>
                <a:ea typeface="メイリオ" pitchFamily="50" charset="-128"/>
                <a:cs typeface="メイリオ" pitchFamily="50" charset="-128"/>
              </a:rPr>
              <a:t>（</a:t>
            </a:r>
            <a:r>
              <a:rPr lang="en-US" altLang="ja-JP" sz="1000" dirty="0">
                <a:latin typeface="メイリオ" pitchFamily="50" charset="-128"/>
                <a:ea typeface="メイリオ" pitchFamily="50" charset="-128"/>
                <a:cs typeface="メイリオ" pitchFamily="50" charset="-128"/>
              </a:rPr>
              <a:t>1993)</a:t>
            </a:r>
            <a:endParaRPr lang="ja-JP" altLang="en-US" sz="1000" dirty="0">
              <a:latin typeface="メイリオ" pitchFamily="50" charset="-128"/>
              <a:ea typeface="メイリオ" pitchFamily="50" charset="-128"/>
              <a:cs typeface="メイリオ" pitchFamily="50" charset="-128"/>
            </a:endParaRPr>
          </a:p>
        </p:txBody>
      </p:sp>
      <p:sp>
        <p:nvSpPr>
          <p:cNvPr id="13" name="四角形吹き出し 12"/>
          <p:cNvSpPr/>
          <p:nvPr/>
        </p:nvSpPr>
        <p:spPr>
          <a:xfrm>
            <a:off x="7529226" y="6019694"/>
            <a:ext cx="1191910" cy="553998"/>
          </a:xfrm>
          <a:prstGeom prst="wedgeRectCallout">
            <a:avLst>
              <a:gd name="adj1" fmla="val -15191"/>
              <a:gd name="adj2" fmla="val -196160"/>
            </a:avLst>
          </a:prstGeom>
          <a:noFill/>
          <a:ln w="12700"/>
        </p:spPr>
        <p:style>
          <a:lnRef idx="2">
            <a:schemeClr val="dk1"/>
          </a:lnRef>
          <a:fillRef idx="1">
            <a:schemeClr val="lt1"/>
          </a:fillRef>
          <a:effectRef idx="0">
            <a:schemeClr val="dk1"/>
          </a:effectRef>
          <a:fontRef idx="minor">
            <a:schemeClr val="dk1"/>
          </a:fontRef>
        </p:style>
        <p:txBody>
          <a:bodyPr wrap="square" anchor="ctr">
            <a:spAutoFit/>
          </a:bodyPr>
          <a:lstStyle/>
          <a:p>
            <a:pPr algn="ctr" fontAlgn="auto">
              <a:spcBef>
                <a:spcPts val="0"/>
              </a:spcBef>
              <a:spcAft>
                <a:spcPts val="0"/>
              </a:spcAft>
              <a:defRPr/>
            </a:pPr>
            <a:r>
              <a:rPr lang="ja-JP" altLang="en-US" sz="1000" dirty="0">
                <a:solidFill>
                  <a:schemeClr val="tx1"/>
                </a:solidFill>
                <a:latin typeface="メイリオ" pitchFamily="50" charset="-128"/>
                <a:ea typeface="メイリオ" pitchFamily="50" charset="-128"/>
                <a:cs typeface="メイリオ" pitchFamily="50" charset="-128"/>
              </a:rPr>
              <a:t>地方独立行政</a:t>
            </a:r>
            <a:endParaRPr lang="en-US" altLang="ja-JP" sz="1000" dirty="0">
              <a:solidFill>
                <a:schemeClr val="tx1"/>
              </a:solidFill>
              <a:latin typeface="メイリオ" pitchFamily="50" charset="-128"/>
              <a:ea typeface="メイリオ" pitchFamily="50" charset="-128"/>
              <a:cs typeface="メイリオ" pitchFamily="50" charset="-128"/>
            </a:endParaRPr>
          </a:p>
          <a:p>
            <a:pPr algn="ctr" fontAlgn="auto">
              <a:spcBef>
                <a:spcPts val="0"/>
              </a:spcBef>
              <a:spcAft>
                <a:spcPts val="0"/>
              </a:spcAft>
              <a:defRPr/>
            </a:pPr>
            <a:r>
              <a:rPr lang="ja-JP" altLang="en-US" sz="1000" dirty="0">
                <a:solidFill>
                  <a:schemeClr val="tx1"/>
                </a:solidFill>
                <a:latin typeface="メイリオ" pitchFamily="50" charset="-128"/>
                <a:ea typeface="メイリオ" pitchFamily="50" charset="-128"/>
                <a:cs typeface="メイリオ" pitchFamily="50" charset="-128"/>
              </a:rPr>
              <a:t>法人移行</a:t>
            </a:r>
            <a:endParaRPr lang="en-US" altLang="ja-JP" sz="1000" dirty="0">
              <a:solidFill>
                <a:schemeClr val="tx1"/>
              </a:solidFill>
              <a:latin typeface="メイリオ" pitchFamily="50" charset="-128"/>
              <a:ea typeface="メイリオ" pitchFamily="50" charset="-128"/>
              <a:cs typeface="メイリオ" pitchFamily="50" charset="-128"/>
            </a:endParaRPr>
          </a:p>
          <a:p>
            <a:pPr algn="ctr" fontAlgn="auto">
              <a:spcBef>
                <a:spcPts val="0"/>
              </a:spcBef>
              <a:spcAft>
                <a:spcPts val="0"/>
              </a:spcAft>
              <a:defRPr/>
            </a:pPr>
            <a:r>
              <a:rPr lang="ja-JP" altLang="en-US" sz="1000" dirty="0">
                <a:solidFill>
                  <a:schemeClr val="tx1"/>
                </a:solidFill>
                <a:latin typeface="メイリオ" pitchFamily="50" charset="-128"/>
                <a:ea typeface="メイリオ" pitchFamily="50" charset="-128"/>
                <a:cs typeface="メイリオ" pitchFamily="50" charset="-128"/>
              </a:rPr>
              <a:t>（</a:t>
            </a:r>
            <a:r>
              <a:rPr lang="en-US" altLang="ja-JP" sz="1000" dirty="0">
                <a:solidFill>
                  <a:schemeClr val="tx1"/>
                </a:solidFill>
                <a:latin typeface="メイリオ" pitchFamily="50" charset="-128"/>
                <a:ea typeface="メイリオ" pitchFamily="50" charset="-128"/>
                <a:cs typeface="メイリオ" pitchFamily="50" charset="-128"/>
              </a:rPr>
              <a:t>2014.10</a:t>
            </a:r>
            <a:r>
              <a:rPr lang="ja-JP" altLang="en-US" sz="1000" dirty="0">
                <a:solidFill>
                  <a:schemeClr val="tx1"/>
                </a:solidFill>
                <a:latin typeface="メイリオ" pitchFamily="50" charset="-128"/>
                <a:ea typeface="メイリオ" pitchFamily="50" charset="-128"/>
                <a:cs typeface="メイリオ" pitchFamily="50" charset="-128"/>
              </a:rPr>
              <a:t>）</a:t>
            </a:r>
          </a:p>
        </p:txBody>
      </p:sp>
      <p:sp>
        <p:nvSpPr>
          <p:cNvPr id="14" name="テキスト ボックス 13"/>
          <p:cNvSpPr txBox="1"/>
          <p:nvPr/>
        </p:nvSpPr>
        <p:spPr>
          <a:xfrm>
            <a:off x="5995985" y="2237543"/>
            <a:ext cx="1261885" cy="307777"/>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none">
            <a:spAutoFit/>
          </a:bodyPr>
          <a:lstStyle/>
          <a:p>
            <a:pPr algn="ctr" fontAlgn="auto">
              <a:spcBef>
                <a:spcPts val="0"/>
              </a:spcBef>
              <a:spcAft>
                <a:spcPts val="0"/>
              </a:spcAft>
              <a:defRPr/>
            </a:pPr>
            <a:r>
              <a:rPr lang="en-US" altLang="ja-JP" sz="1400" dirty="0">
                <a:latin typeface="メイリオ" pitchFamily="50" charset="-128"/>
                <a:ea typeface="メイリオ" pitchFamily="50" charset="-128"/>
                <a:cs typeface="メイリオ" pitchFamily="50" charset="-128"/>
              </a:rPr>
              <a:t>【</a:t>
            </a:r>
            <a:r>
              <a:rPr lang="ja-JP" altLang="en-US" sz="1400" dirty="0">
                <a:latin typeface="メイリオ" pitchFamily="50" charset="-128"/>
                <a:ea typeface="メイリオ" pitchFamily="50" charset="-128"/>
                <a:cs typeface="メイリオ" pitchFamily="50" charset="-128"/>
              </a:rPr>
              <a:t>経常損益</a:t>
            </a:r>
            <a:r>
              <a:rPr lang="en-US" altLang="ja-JP" sz="1400" dirty="0">
                <a:latin typeface="メイリオ" pitchFamily="50" charset="-128"/>
                <a:ea typeface="メイリオ" pitchFamily="50" charset="-128"/>
                <a:cs typeface="メイリオ" pitchFamily="50" charset="-128"/>
              </a:rPr>
              <a:t>】</a:t>
            </a:r>
          </a:p>
        </p:txBody>
      </p:sp>
      <p:sp>
        <p:nvSpPr>
          <p:cNvPr id="19" name="テキスト ボックス 18"/>
          <p:cNvSpPr txBox="1"/>
          <p:nvPr/>
        </p:nvSpPr>
        <p:spPr>
          <a:xfrm>
            <a:off x="7884368" y="1"/>
            <a:ext cx="1259632" cy="307777"/>
          </a:xfrm>
          <a:prstGeom prst="rect">
            <a:avLst/>
          </a:prstGeom>
          <a:noFill/>
        </p:spPr>
        <p:txBody>
          <a:bodyPr wrap="square" rtlCol="0">
            <a:spAutoFit/>
          </a:bodyPr>
          <a:lstStyle/>
          <a:p>
            <a:r>
              <a:rPr kumimoji="1" lang="en-US" altLang="ja-JP" sz="1400" dirty="0"/>
              <a:t>A10.(26</a:t>
            </a:r>
            <a:r>
              <a:rPr kumimoji="1" lang="en-US" altLang="ja-JP" sz="1400" dirty="0" smtClean="0"/>
              <a:t>)</a:t>
            </a:r>
            <a:endParaRPr kumimoji="1" lang="ja-JP" altLang="en-US" sz="1400" dirty="0"/>
          </a:p>
        </p:txBody>
      </p:sp>
      <p:cxnSp>
        <p:nvCxnSpPr>
          <p:cNvPr id="20" name="直線コネクタ 19"/>
          <p:cNvCxnSpPr/>
          <p:nvPr/>
        </p:nvCxnSpPr>
        <p:spPr>
          <a:xfrm>
            <a:off x="251520" y="764704"/>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251520" y="332656"/>
            <a:ext cx="4680520" cy="369332"/>
          </a:xfrm>
          <a:prstGeom prst="rect">
            <a:avLst/>
          </a:prstGeom>
        </p:spPr>
        <p:txBody>
          <a:bodyPr wrap="square">
            <a:spAutoFit/>
          </a:bodyPr>
          <a:lstStyle/>
          <a:p>
            <a:r>
              <a:rPr lang="ja-JP" altLang="en-US" b="1" dirty="0">
                <a:solidFill>
                  <a:srgbClr val="000000"/>
                </a:solidFill>
                <a:latin typeface="ＭＳ Ｐゴシック" pitchFamily="50" charset="-128"/>
                <a:ea typeface="ＭＳ Ｐゴシック" pitchFamily="50" charset="-128"/>
              </a:rPr>
              <a:t>病院収支の改善</a:t>
            </a:r>
            <a:endParaRPr lang="zh-CN" altLang="en-US" b="1" dirty="0">
              <a:solidFill>
                <a:srgbClr val="000000"/>
              </a:solidFill>
              <a:latin typeface="ＭＳ Ｐゴシック" pitchFamily="50" charset="-128"/>
              <a:ea typeface="ＭＳ Ｐゴシック" pitchFamily="50" charset="-128"/>
            </a:endParaRPr>
          </a:p>
        </p:txBody>
      </p:sp>
      <p:sp>
        <p:nvSpPr>
          <p:cNvPr id="23" name="テキスト ボックス 22"/>
          <p:cNvSpPr txBox="1"/>
          <p:nvPr/>
        </p:nvSpPr>
        <p:spPr>
          <a:xfrm>
            <a:off x="467544" y="836712"/>
            <a:ext cx="8424936" cy="646331"/>
          </a:xfrm>
          <a:prstGeom prst="rect">
            <a:avLst/>
          </a:prstGeom>
          <a:noFill/>
        </p:spPr>
        <p:txBody>
          <a:bodyPr wrap="square" rtlCol="0">
            <a:spAutoFit/>
          </a:bodyPr>
          <a:lstStyle/>
          <a:p>
            <a:r>
              <a:rPr lang="ja-JP" altLang="en-US" dirty="0"/>
              <a:t>　年々抑制傾向にあるものの年間数十億円もの公費負担を実施。</a:t>
            </a:r>
            <a:endParaRPr lang="en-US" altLang="ja-JP" dirty="0"/>
          </a:p>
          <a:p>
            <a:r>
              <a:rPr lang="ja-JP" altLang="en-US" dirty="0"/>
              <a:t>　経常損益については、経営改善に取り組んだ結果、</a:t>
            </a:r>
            <a:r>
              <a:rPr lang="en-US" altLang="ja-JP" dirty="0"/>
              <a:t>2009</a:t>
            </a:r>
            <a:r>
              <a:rPr lang="ja-JP" altLang="en-US" dirty="0"/>
              <a:t>年度以降、黒字に転じた。</a:t>
            </a:r>
            <a:endParaRPr kumimoji="1" lang="ja-JP" altLang="en-US" dirty="0"/>
          </a:p>
        </p:txBody>
      </p:sp>
      <p:sp>
        <p:nvSpPr>
          <p:cNvPr id="15" name="テキスト ボックス 14"/>
          <p:cNvSpPr txBox="1"/>
          <p:nvPr/>
        </p:nvSpPr>
        <p:spPr>
          <a:xfrm>
            <a:off x="179512" y="2503091"/>
            <a:ext cx="864096" cy="261610"/>
          </a:xfrm>
          <a:prstGeom prst="rect">
            <a:avLst/>
          </a:prstGeom>
          <a:noFill/>
        </p:spPr>
        <p:txBody>
          <a:bodyPr wrap="square" rtlCol="0">
            <a:spAutoFit/>
          </a:bodyPr>
          <a:lstStyle/>
          <a:p>
            <a:r>
              <a:rPr kumimoji="1" lang="en-US" altLang="ja-JP" sz="1100" dirty="0"/>
              <a:t>(</a:t>
            </a:r>
            <a:r>
              <a:rPr kumimoji="1" lang="ja-JP" altLang="en-US" sz="1100" dirty="0"/>
              <a:t>億円</a:t>
            </a:r>
            <a:r>
              <a:rPr kumimoji="1" lang="en-US" altLang="ja-JP" sz="1100" dirty="0"/>
              <a:t>)</a:t>
            </a:r>
            <a:endParaRPr kumimoji="1" lang="ja-JP" altLang="en-US" sz="1100" dirty="0"/>
          </a:p>
        </p:txBody>
      </p:sp>
      <p:sp>
        <p:nvSpPr>
          <p:cNvPr id="16" name="テキスト ボックス 15"/>
          <p:cNvSpPr txBox="1"/>
          <p:nvPr/>
        </p:nvSpPr>
        <p:spPr>
          <a:xfrm>
            <a:off x="4427984" y="2575099"/>
            <a:ext cx="864096" cy="261610"/>
          </a:xfrm>
          <a:prstGeom prst="rect">
            <a:avLst/>
          </a:prstGeom>
          <a:noFill/>
        </p:spPr>
        <p:txBody>
          <a:bodyPr wrap="square" rtlCol="0">
            <a:spAutoFit/>
          </a:bodyPr>
          <a:lstStyle/>
          <a:p>
            <a:r>
              <a:rPr kumimoji="1" lang="en-US" altLang="ja-JP" sz="1100" dirty="0"/>
              <a:t>(</a:t>
            </a:r>
            <a:r>
              <a:rPr kumimoji="1" lang="ja-JP" altLang="en-US" sz="1100" dirty="0"/>
              <a:t>億円</a:t>
            </a:r>
            <a:r>
              <a:rPr kumimoji="1" lang="en-US" altLang="ja-JP" sz="1100" dirty="0"/>
              <a:t>)</a:t>
            </a:r>
            <a:endParaRPr kumimoji="1" lang="ja-JP" altLang="en-US" sz="1100" dirty="0"/>
          </a:p>
        </p:txBody>
      </p:sp>
      <p:sp>
        <p:nvSpPr>
          <p:cNvPr id="17" name="テキスト ボックス 16"/>
          <p:cNvSpPr txBox="1"/>
          <p:nvPr/>
        </p:nvSpPr>
        <p:spPr>
          <a:xfrm>
            <a:off x="3851920" y="5262532"/>
            <a:ext cx="648072" cy="261610"/>
          </a:xfrm>
          <a:prstGeom prst="rect">
            <a:avLst/>
          </a:prstGeom>
          <a:noFill/>
        </p:spPr>
        <p:txBody>
          <a:bodyPr wrap="square" rtlCol="0">
            <a:spAutoFit/>
          </a:bodyPr>
          <a:lstStyle/>
          <a:p>
            <a:r>
              <a:rPr kumimoji="1" lang="en-US" altLang="ja-JP" sz="1100" dirty="0"/>
              <a:t>(</a:t>
            </a:r>
            <a:r>
              <a:rPr kumimoji="1" lang="ja-JP" altLang="en-US" sz="1100" dirty="0"/>
              <a:t>年度</a:t>
            </a:r>
            <a:r>
              <a:rPr kumimoji="1" lang="en-US" altLang="ja-JP" sz="1100" dirty="0"/>
              <a:t>)</a:t>
            </a:r>
            <a:endParaRPr kumimoji="1" lang="ja-JP" altLang="en-US" sz="1100" dirty="0"/>
          </a:p>
        </p:txBody>
      </p:sp>
      <p:sp>
        <p:nvSpPr>
          <p:cNvPr id="18" name="テキスト ボックス 17"/>
          <p:cNvSpPr txBox="1"/>
          <p:nvPr/>
        </p:nvSpPr>
        <p:spPr>
          <a:xfrm>
            <a:off x="8196783" y="5272057"/>
            <a:ext cx="648072" cy="261610"/>
          </a:xfrm>
          <a:prstGeom prst="rect">
            <a:avLst/>
          </a:prstGeom>
          <a:noFill/>
        </p:spPr>
        <p:txBody>
          <a:bodyPr wrap="square" rtlCol="0">
            <a:spAutoFit/>
          </a:bodyPr>
          <a:lstStyle/>
          <a:p>
            <a:r>
              <a:rPr kumimoji="1" lang="en-US" altLang="ja-JP" sz="1100" dirty="0"/>
              <a:t>(</a:t>
            </a:r>
            <a:r>
              <a:rPr kumimoji="1" lang="ja-JP" altLang="en-US" sz="1100" dirty="0"/>
              <a:t>年度</a:t>
            </a:r>
            <a:r>
              <a:rPr kumimoji="1" lang="en-US" altLang="ja-JP" sz="1100" dirty="0"/>
              <a:t>)</a:t>
            </a:r>
            <a:endParaRPr kumimoji="1" lang="ja-JP" altLang="en-US" sz="1100" dirty="0"/>
          </a:p>
        </p:txBody>
      </p:sp>
      <p:sp>
        <p:nvSpPr>
          <p:cNvPr id="24" name="正方形/長方形 23"/>
          <p:cNvSpPr/>
          <p:nvPr/>
        </p:nvSpPr>
        <p:spPr>
          <a:xfrm>
            <a:off x="7963253" y="404664"/>
            <a:ext cx="1073243"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t>＜</a:t>
            </a:r>
            <a:r>
              <a:rPr lang="en-US" altLang="ja-JP" dirty="0"/>
              <a:t>Why</a:t>
            </a:r>
            <a:r>
              <a:rPr lang="ja-JP" altLang="en-US" dirty="0"/>
              <a:t>＞</a:t>
            </a:r>
          </a:p>
        </p:txBody>
      </p:sp>
      <p:sp>
        <p:nvSpPr>
          <p:cNvPr id="25" name="スライド番号プレースホルダ 24"/>
          <p:cNvSpPr>
            <a:spLocks noGrp="1"/>
          </p:cNvSpPr>
          <p:nvPr>
            <p:ph type="sldNum" sz="quarter" idx="12"/>
          </p:nvPr>
        </p:nvSpPr>
        <p:spPr/>
        <p:txBody>
          <a:bodyPr/>
          <a:lstStyle/>
          <a:p>
            <a:fld id="{CCEC3038-1CF1-4B63-9920-55248DCFBA97}" type="slidenum">
              <a:rPr kumimoji="1" lang="ja-JP" altLang="en-US" smtClean="0"/>
              <a:pPr/>
              <a:t>104</a:t>
            </a:fld>
            <a:endParaRPr kumimoji="1" lang="ja-JP" altLang="en-US"/>
          </a:p>
        </p:txBody>
      </p:sp>
      <p:sp>
        <p:nvSpPr>
          <p:cNvPr id="28" name="四角形吹き出し 27"/>
          <p:cNvSpPr/>
          <p:nvPr/>
        </p:nvSpPr>
        <p:spPr>
          <a:xfrm>
            <a:off x="6296341" y="6042778"/>
            <a:ext cx="1135025" cy="553998"/>
          </a:xfrm>
          <a:prstGeom prst="wedgeRectCallout">
            <a:avLst>
              <a:gd name="adj1" fmla="val 32295"/>
              <a:gd name="adj2" fmla="val -199656"/>
            </a:avLst>
          </a:prstGeom>
          <a:noFill/>
          <a:ln w="12700"/>
        </p:spPr>
        <p:style>
          <a:lnRef idx="2">
            <a:schemeClr val="dk1"/>
          </a:lnRef>
          <a:fillRef idx="1">
            <a:schemeClr val="lt1"/>
          </a:fillRef>
          <a:effectRef idx="0">
            <a:schemeClr val="dk1"/>
          </a:effectRef>
          <a:fontRef idx="minor">
            <a:schemeClr val="dk1"/>
          </a:fontRef>
        </p:style>
        <p:txBody>
          <a:bodyPr wrap="square" anchor="ctr">
            <a:spAutoFit/>
          </a:bodyPr>
          <a:lstStyle/>
          <a:p>
            <a:pPr algn="ctr" fontAlgn="auto">
              <a:spcBef>
                <a:spcPts val="0"/>
              </a:spcBef>
              <a:spcAft>
                <a:spcPts val="0"/>
              </a:spcAft>
              <a:defRPr/>
            </a:pPr>
            <a:r>
              <a:rPr lang="ja-JP" altLang="en-US" sz="1000" dirty="0">
                <a:solidFill>
                  <a:schemeClr val="tx1"/>
                </a:solidFill>
                <a:latin typeface="メイリオ" pitchFamily="50" charset="-128"/>
                <a:ea typeface="メイリオ" pitchFamily="50" charset="-128"/>
                <a:cs typeface="メイリオ" pitchFamily="50" charset="-128"/>
              </a:rPr>
              <a:t>地方公営企業法</a:t>
            </a:r>
            <a:endParaRPr lang="en-US" altLang="ja-JP" sz="1000" dirty="0">
              <a:solidFill>
                <a:schemeClr val="tx1"/>
              </a:solidFill>
              <a:latin typeface="メイリオ" pitchFamily="50" charset="-128"/>
              <a:ea typeface="メイリオ" pitchFamily="50" charset="-128"/>
              <a:cs typeface="メイリオ" pitchFamily="50" charset="-128"/>
            </a:endParaRPr>
          </a:p>
          <a:p>
            <a:pPr algn="ctr" fontAlgn="auto">
              <a:spcBef>
                <a:spcPts val="0"/>
              </a:spcBef>
              <a:spcAft>
                <a:spcPts val="0"/>
              </a:spcAft>
              <a:defRPr/>
            </a:pPr>
            <a:r>
              <a:rPr lang="ja-JP" altLang="en-US" sz="1000" dirty="0">
                <a:solidFill>
                  <a:schemeClr val="tx1"/>
                </a:solidFill>
                <a:latin typeface="メイリオ" pitchFamily="50" charset="-128"/>
                <a:ea typeface="メイリオ" pitchFamily="50" charset="-128"/>
                <a:cs typeface="メイリオ" pitchFamily="50" charset="-128"/>
              </a:rPr>
              <a:t>全部適用移行</a:t>
            </a:r>
            <a:endParaRPr lang="en-US" altLang="ja-JP" sz="1000" dirty="0">
              <a:solidFill>
                <a:schemeClr val="tx1"/>
              </a:solidFill>
              <a:latin typeface="メイリオ" pitchFamily="50" charset="-128"/>
              <a:ea typeface="メイリオ" pitchFamily="50" charset="-128"/>
              <a:cs typeface="メイリオ" pitchFamily="50" charset="-128"/>
            </a:endParaRPr>
          </a:p>
          <a:p>
            <a:pPr algn="ctr" fontAlgn="auto">
              <a:spcBef>
                <a:spcPts val="0"/>
              </a:spcBef>
              <a:spcAft>
                <a:spcPts val="0"/>
              </a:spcAft>
              <a:defRPr/>
            </a:pPr>
            <a:r>
              <a:rPr lang="ja-JP" altLang="en-US" sz="1000" dirty="0">
                <a:solidFill>
                  <a:schemeClr val="tx1"/>
                </a:solidFill>
                <a:latin typeface="メイリオ" pitchFamily="50" charset="-128"/>
                <a:ea typeface="メイリオ" pitchFamily="50" charset="-128"/>
                <a:cs typeface="メイリオ" pitchFamily="50" charset="-128"/>
              </a:rPr>
              <a:t>（</a:t>
            </a:r>
            <a:r>
              <a:rPr lang="en-US" altLang="ja-JP" sz="1000" dirty="0">
                <a:solidFill>
                  <a:schemeClr val="tx1"/>
                </a:solidFill>
                <a:latin typeface="メイリオ" pitchFamily="50" charset="-128"/>
                <a:ea typeface="メイリオ" pitchFamily="50" charset="-128"/>
                <a:cs typeface="メイリオ" pitchFamily="50" charset="-128"/>
              </a:rPr>
              <a:t>2009</a:t>
            </a:r>
            <a:r>
              <a:rPr lang="ja-JP" altLang="en-US" sz="1000" dirty="0">
                <a:solidFill>
                  <a:schemeClr val="tx1"/>
                </a:solidFill>
                <a:latin typeface="メイリオ" pitchFamily="50" charset="-128"/>
                <a:ea typeface="メイリオ" pitchFamily="50" charset="-128"/>
                <a:cs typeface="メイリオ" pitchFamily="50" charset="-128"/>
              </a:rPr>
              <a:t>）</a:t>
            </a:r>
          </a:p>
        </p:txBody>
      </p:sp>
      <p:cxnSp>
        <p:nvCxnSpPr>
          <p:cNvPr id="34" name="直線コネクタ 33"/>
          <p:cNvCxnSpPr/>
          <p:nvPr/>
        </p:nvCxnSpPr>
        <p:spPr>
          <a:xfrm flipV="1">
            <a:off x="3758646" y="2711274"/>
            <a:ext cx="0" cy="291129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3802188" y="5622572"/>
            <a:ext cx="262632" cy="0"/>
          </a:xfrm>
          <a:prstGeom prst="straightConnector1">
            <a:avLst/>
          </a:prstGeom>
          <a:ln w="222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3690719" y="5694580"/>
            <a:ext cx="864096" cy="276999"/>
          </a:xfrm>
          <a:prstGeom prst="rect">
            <a:avLst/>
          </a:prstGeom>
          <a:noFill/>
        </p:spPr>
        <p:txBody>
          <a:bodyPr wrap="square" rtlCol="0">
            <a:spAutoFit/>
          </a:bodyPr>
          <a:lstStyle/>
          <a:p>
            <a:r>
              <a:rPr kumimoji="1" lang="ja-JP" altLang="en-US" sz="1200" b="1" dirty="0"/>
              <a:t>前回以降</a:t>
            </a:r>
          </a:p>
        </p:txBody>
      </p:sp>
      <p:cxnSp>
        <p:nvCxnSpPr>
          <p:cNvPr id="41" name="直線コネクタ 40"/>
          <p:cNvCxnSpPr/>
          <p:nvPr/>
        </p:nvCxnSpPr>
        <p:spPr>
          <a:xfrm flipV="1">
            <a:off x="7876667" y="2712450"/>
            <a:ext cx="0" cy="291129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7905695" y="5623748"/>
            <a:ext cx="262632" cy="0"/>
          </a:xfrm>
          <a:prstGeom prst="straightConnector1">
            <a:avLst/>
          </a:prstGeom>
          <a:ln w="222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7968394" y="5695756"/>
            <a:ext cx="864096" cy="276999"/>
          </a:xfrm>
          <a:prstGeom prst="rect">
            <a:avLst/>
          </a:prstGeom>
          <a:noFill/>
        </p:spPr>
        <p:txBody>
          <a:bodyPr wrap="square" rtlCol="0">
            <a:spAutoFit/>
          </a:bodyPr>
          <a:lstStyle/>
          <a:p>
            <a:r>
              <a:rPr kumimoji="1" lang="ja-JP" altLang="en-US" sz="1200" b="1" dirty="0"/>
              <a:t>前回以降</a:t>
            </a:r>
          </a:p>
        </p:txBody>
      </p:sp>
      <p:sp>
        <p:nvSpPr>
          <p:cNvPr id="31" name="テキスト ボックス 30"/>
          <p:cNvSpPr txBox="1"/>
          <p:nvPr/>
        </p:nvSpPr>
        <p:spPr>
          <a:xfrm>
            <a:off x="0" y="0"/>
            <a:ext cx="4777066" cy="261610"/>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独立行政法人化</a:t>
            </a:r>
            <a:r>
              <a:rPr lang="en-US" altLang="ja-JP" sz="1100" dirty="0"/>
              <a:t>】</a:t>
            </a:r>
            <a:r>
              <a:rPr lang="ja-JP" altLang="en-US" sz="1100" dirty="0"/>
              <a:t>・病院</a:t>
            </a:r>
            <a:endParaRPr kumimoji="1" lang="en-US" altLang="ja-JP" sz="1100" dirty="0"/>
          </a:p>
        </p:txBody>
      </p:sp>
      <p:graphicFrame>
        <p:nvGraphicFramePr>
          <p:cNvPr id="44" name="グラフ 43"/>
          <p:cNvGraphicFramePr>
            <a:graphicFrameLocks/>
          </p:cNvGraphicFramePr>
          <p:nvPr>
            <p:extLst>
              <p:ext uri="{D42A27DB-BD31-4B8C-83A1-F6EECF244321}">
                <p14:modId xmlns:p14="http://schemas.microsoft.com/office/powerpoint/2010/main" val="3730309999"/>
              </p:ext>
            </p:extLst>
          </p:nvPr>
        </p:nvGraphicFramePr>
        <p:xfrm>
          <a:off x="611560" y="2687854"/>
          <a:ext cx="3852411" cy="26063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 name="グラフ 44"/>
          <p:cNvGraphicFramePr>
            <a:graphicFrameLocks/>
          </p:cNvGraphicFramePr>
          <p:nvPr>
            <p:extLst>
              <p:ext uri="{D42A27DB-BD31-4B8C-83A1-F6EECF244321}">
                <p14:modId xmlns:p14="http://schemas.microsoft.com/office/powerpoint/2010/main" val="988648809"/>
              </p:ext>
            </p:extLst>
          </p:nvPr>
        </p:nvGraphicFramePr>
        <p:xfrm>
          <a:off x="4658425" y="2986931"/>
          <a:ext cx="3937004" cy="22948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21787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789181" y="5529154"/>
            <a:ext cx="1665789" cy="378898"/>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5128331" y="5656001"/>
            <a:ext cx="3188085" cy="674798"/>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5076056" y="5584678"/>
            <a:ext cx="3371891" cy="1031849"/>
          </a:xfrm>
          <a:prstGeom prst="roundRect">
            <a:avLst>
              <a:gd name="adj" fmla="val 13941"/>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en-US" altLang="ja-JP" sz="1400" dirty="0">
                <a:solidFill>
                  <a:schemeClr val="tx1"/>
                </a:solidFill>
                <a:latin typeface="+mn-ea"/>
              </a:rPr>
              <a:t>※</a:t>
            </a:r>
            <a:r>
              <a:rPr lang="ja-JP" altLang="en-US" sz="1400" dirty="0">
                <a:solidFill>
                  <a:schemeClr val="tx1"/>
                </a:solidFill>
                <a:latin typeface="+mn-ea"/>
              </a:rPr>
              <a:t>　住吉市民病院は</a:t>
            </a:r>
            <a:r>
              <a:rPr lang="en-US" altLang="ja-JP" sz="1400" dirty="0">
                <a:solidFill>
                  <a:schemeClr val="tx1"/>
                </a:solidFill>
                <a:latin typeface="+mn-ea"/>
              </a:rPr>
              <a:t>2018</a:t>
            </a:r>
            <a:r>
              <a:rPr lang="ja-JP" altLang="en-US" sz="1400" dirty="0">
                <a:solidFill>
                  <a:schemeClr val="tx1"/>
                </a:solidFill>
                <a:latin typeface="+mn-ea"/>
              </a:rPr>
              <a:t>年</a:t>
            </a:r>
            <a:r>
              <a:rPr lang="en-US" altLang="ja-JP" sz="1400" dirty="0">
                <a:solidFill>
                  <a:schemeClr val="tx1"/>
                </a:solidFill>
                <a:latin typeface="+mn-ea"/>
              </a:rPr>
              <a:t>3</a:t>
            </a:r>
            <a:r>
              <a:rPr lang="ja-JP" altLang="en-US" sz="1400" dirty="0">
                <a:solidFill>
                  <a:schemeClr val="tx1"/>
                </a:solidFill>
                <a:latin typeface="+mn-ea"/>
              </a:rPr>
              <a:t>月末閉院</a:t>
            </a:r>
            <a:endParaRPr lang="en-US" altLang="ja-JP" sz="1400" dirty="0">
              <a:solidFill>
                <a:schemeClr val="tx1"/>
              </a:solidFill>
              <a:latin typeface="+mn-ea"/>
            </a:endParaRPr>
          </a:p>
          <a:p>
            <a:pPr>
              <a:lnSpc>
                <a:spcPts val="2200"/>
              </a:lnSpc>
            </a:pPr>
            <a:r>
              <a:rPr lang="ja-JP" altLang="en-US" sz="1400" dirty="0">
                <a:solidFill>
                  <a:schemeClr val="tx1"/>
                </a:solidFill>
                <a:latin typeface="+mn-ea"/>
              </a:rPr>
              <a:t>　　 </a:t>
            </a:r>
            <a:r>
              <a:rPr lang="zh-TW" altLang="en-US" sz="1400" dirty="0">
                <a:solidFill>
                  <a:schemeClr val="tx1"/>
                </a:solidFill>
                <a:latin typeface="ＭＳ Ｐゴシック" panose="020B0600070205080204" pitchFamily="50" charset="-128"/>
                <a:ea typeface="ＭＳ Ｐゴシック" panose="020B0600070205080204" pitchFamily="50" charset="-128"/>
              </a:rPr>
              <a:t>住之江診療所</a:t>
            </a:r>
            <a:r>
              <a:rPr lang="ja-JP" altLang="en-US" sz="1400" dirty="0">
                <a:solidFill>
                  <a:schemeClr val="tx1"/>
                </a:solidFill>
                <a:latin typeface="ＭＳ Ｐゴシック" panose="020B0600070205080204" pitchFamily="50" charset="-128"/>
                <a:ea typeface="ＭＳ Ｐゴシック" panose="020B0600070205080204" pitchFamily="50" charset="-128"/>
              </a:rPr>
              <a:t>は</a:t>
            </a:r>
            <a:r>
              <a:rPr lang="en-US" altLang="zh-TW" sz="1400" dirty="0">
                <a:solidFill>
                  <a:schemeClr val="tx1"/>
                </a:solidFill>
                <a:latin typeface="ＭＳ Ｐゴシック" panose="020B0600070205080204" pitchFamily="50" charset="-128"/>
                <a:ea typeface="ＭＳ Ｐゴシック" panose="020B0600070205080204" pitchFamily="50" charset="-128"/>
              </a:rPr>
              <a:t>2018</a:t>
            </a:r>
            <a:r>
              <a:rPr lang="zh-TW" altLang="en-US" sz="1400" dirty="0">
                <a:solidFill>
                  <a:schemeClr val="tx1"/>
                </a:solidFill>
                <a:latin typeface="ＭＳ Ｐゴシック" panose="020B0600070205080204" pitchFamily="50" charset="-128"/>
                <a:ea typeface="ＭＳ Ｐゴシック" panose="020B0600070205080204" pitchFamily="50" charset="-128"/>
              </a:rPr>
              <a:t>年</a:t>
            </a:r>
            <a:r>
              <a:rPr lang="en-US" altLang="zh-TW" sz="1400" dirty="0">
                <a:solidFill>
                  <a:schemeClr val="tx1"/>
                </a:solidFill>
                <a:latin typeface="ＭＳ Ｐゴシック" panose="020B0600070205080204" pitchFamily="50" charset="-128"/>
                <a:ea typeface="ＭＳ Ｐゴシック" panose="020B0600070205080204" pitchFamily="50" charset="-128"/>
              </a:rPr>
              <a:t>4</a:t>
            </a:r>
            <a:r>
              <a:rPr lang="zh-TW" altLang="en-US" sz="1400" dirty="0">
                <a:solidFill>
                  <a:schemeClr val="tx1"/>
                </a:solidFill>
                <a:latin typeface="ＭＳ Ｐゴシック" panose="020B0600070205080204" pitchFamily="50" charset="-128"/>
                <a:ea typeface="ＭＳ Ｐゴシック" panose="020B0600070205080204" pitchFamily="50" charset="-128"/>
              </a:rPr>
              <a:t>月</a:t>
            </a:r>
            <a:r>
              <a:rPr lang="en-US" altLang="zh-TW" sz="1400" dirty="0">
                <a:solidFill>
                  <a:schemeClr val="tx1"/>
                </a:solidFill>
                <a:latin typeface="ＭＳ Ｐゴシック" panose="020B0600070205080204" pitchFamily="50" charset="-128"/>
                <a:ea typeface="ＭＳ Ｐゴシック" panose="020B0600070205080204" pitchFamily="50" charset="-128"/>
              </a:rPr>
              <a:t>1</a:t>
            </a:r>
            <a:r>
              <a:rPr lang="zh-TW" altLang="en-US" sz="1400" dirty="0">
                <a:solidFill>
                  <a:schemeClr val="tx1"/>
                </a:solidFill>
                <a:latin typeface="ＭＳ Ｐゴシック" panose="020B0600070205080204" pitchFamily="50" charset="-128"/>
                <a:ea typeface="ＭＳ Ｐゴシック" panose="020B0600070205080204" pitchFamily="50" charset="-128"/>
              </a:rPr>
              <a:t>日開</a:t>
            </a:r>
            <a:r>
              <a:rPr lang="ja-JP" altLang="en-US" sz="1400" dirty="0">
                <a:solidFill>
                  <a:schemeClr val="tx1"/>
                </a:solidFill>
                <a:latin typeface="ＭＳ Ｐゴシック" panose="020B0600070205080204" pitchFamily="50" charset="-128"/>
                <a:ea typeface="ＭＳ Ｐゴシック" panose="020B0600070205080204" pitchFamily="50" charset="-128"/>
              </a:rPr>
              <a:t>設</a:t>
            </a:r>
            <a:endParaRPr lang="zh-TW" altLang="en-US" sz="1400" dirty="0">
              <a:solidFill>
                <a:schemeClr val="tx1"/>
              </a:solidFill>
              <a:latin typeface="ＭＳ Ｐゴシック" panose="020B0600070205080204" pitchFamily="50" charset="-128"/>
              <a:ea typeface="ＭＳ Ｐゴシック" panose="020B0600070205080204" pitchFamily="50" charset="-128"/>
            </a:endParaRPr>
          </a:p>
          <a:p>
            <a:endParaRPr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33" name="角丸四角形 32"/>
          <p:cNvSpPr/>
          <p:nvPr/>
        </p:nvSpPr>
        <p:spPr>
          <a:xfrm>
            <a:off x="5364088" y="3198461"/>
            <a:ext cx="1711414" cy="310098"/>
          </a:xfrm>
          <a:prstGeom prst="roundRect">
            <a:avLst>
              <a:gd name="adj" fmla="val 13057"/>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884368" y="1"/>
            <a:ext cx="1259632" cy="307777"/>
          </a:xfrm>
          <a:prstGeom prst="rect">
            <a:avLst/>
          </a:prstGeom>
          <a:noFill/>
        </p:spPr>
        <p:txBody>
          <a:bodyPr wrap="square" rtlCol="0">
            <a:spAutoFit/>
          </a:bodyPr>
          <a:lstStyle/>
          <a:p>
            <a:r>
              <a:rPr kumimoji="1" lang="en-US" altLang="ja-JP" sz="1400" dirty="0"/>
              <a:t>A10.(26</a:t>
            </a:r>
            <a:r>
              <a:rPr kumimoji="1" lang="en-US" altLang="ja-JP" sz="1400" dirty="0" smtClean="0"/>
              <a:t>)</a:t>
            </a:r>
            <a:endParaRPr kumimoji="1" lang="ja-JP" altLang="en-US" sz="1400" dirty="0"/>
          </a:p>
        </p:txBody>
      </p:sp>
      <p:cxnSp>
        <p:nvCxnSpPr>
          <p:cNvPr id="9" name="直線コネクタ 8"/>
          <p:cNvCxnSpPr/>
          <p:nvPr/>
        </p:nvCxnSpPr>
        <p:spPr>
          <a:xfrm>
            <a:off x="251520" y="764704"/>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456586" y="1909282"/>
            <a:ext cx="8640960" cy="4032448"/>
          </a:xfrm>
          <a:prstGeom prst="roundRect">
            <a:avLst>
              <a:gd name="adj" fmla="val 207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右矢印 15"/>
          <p:cNvSpPr/>
          <p:nvPr/>
        </p:nvSpPr>
        <p:spPr>
          <a:xfrm>
            <a:off x="3131840" y="4994364"/>
            <a:ext cx="3549180" cy="504056"/>
          </a:xfrm>
          <a:prstGeom prst="rightArrow">
            <a:avLst>
              <a:gd name="adj1" fmla="val 54865"/>
              <a:gd name="adj2" fmla="val 48772"/>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独　立　行　政　法　人　化</a:t>
            </a:r>
          </a:p>
        </p:txBody>
      </p:sp>
      <p:sp>
        <p:nvSpPr>
          <p:cNvPr id="17" name="角丸四角形 16"/>
          <p:cNvSpPr/>
          <p:nvPr/>
        </p:nvSpPr>
        <p:spPr>
          <a:xfrm>
            <a:off x="251520" y="1268760"/>
            <a:ext cx="8640960" cy="864096"/>
          </a:xfrm>
          <a:prstGeom prst="roundRect">
            <a:avLst>
              <a:gd name="adj" fmla="val 1046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dirty="0"/>
          </a:p>
        </p:txBody>
      </p:sp>
      <p:sp>
        <p:nvSpPr>
          <p:cNvPr id="18" name="正方形/長方形 17"/>
          <p:cNvSpPr/>
          <p:nvPr/>
        </p:nvSpPr>
        <p:spPr>
          <a:xfrm>
            <a:off x="539552" y="1124744"/>
            <a:ext cx="187220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500" dirty="0">
                <a:solidFill>
                  <a:schemeClr val="tx1"/>
                </a:solidFill>
              </a:rPr>
              <a:t>＜背　　　景＞</a:t>
            </a:r>
            <a:endParaRPr lang="en-US" altLang="ja-JP" sz="1500" dirty="0">
              <a:solidFill>
                <a:schemeClr val="tx1"/>
              </a:solidFill>
            </a:endParaRPr>
          </a:p>
        </p:txBody>
      </p:sp>
      <p:sp>
        <p:nvSpPr>
          <p:cNvPr id="19" name="テキスト ボックス 18"/>
          <p:cNvSpPr txBox="1"/>
          <p:nvPr/>
        </p:nvSpPr>
        <p:spPr>
          <a:xfrm>
            <a:off x="323528" y="1476073"/>
            <a:ext cx="8640960" cy="553998"/>
          </a:xfrm>
          <a:prstGeom prst="rect">
            <a:avLst/>
          </a:prstGeom>
          <a:noFill/>
        </p:spPr>
        <p:txBody>
          <a:bodyPr wrap="square" rtlCol="0">
            <a:spAutoFit/>
          </a:bodyPr>
          <a:lstStyle/>
          <a:p>
            <a:r>
              <a:rPr lang="ja-JP" altLang="en-US" sz="1500" dirty="0">
                <a:latin typeface="+mn-ea"/>
              </a:rPr>
              <a:t>・ </a:t>
            </a:r>
            <a:r>
              <a:rPr lang="ja-JP" altLang="en-US" sz="1500" dirty="0"/>
              <a:t>公立病院としての役割を果たすため、</a:t>
            </a:r>
            <a:r>
              <a:rPr lang="ja-JP" altLang="en-US" sz="1500" dirty="0">
                <a:latin typeface="+mn-ea"/>
              </a:rPr>
              <a:t>市立病院は、</a:t>
            </a:r>
            <a:r>
              <a:rPr lang="ja-JP" altLang="en-US" sz="1500" dirty="0"/>
              <a:t>より自律的・効率的・効果的な経営形態への移行</a:t>
            </a:r>
            <a:endParaRPr lang="en-US" altLang="ja-JP" sz="1500" dirty="0"/>
          </a:p>
          <a:p>
            <a:r>
              <a:rPr lang="ja-JP" altLang="en-US" sz="1500" dirty="0"/>
              <a:t>　　が必要。</a:t>
            </a:r>
            <a:endParaRPr lang="en-US" altLang="ja-JP" sz="1500" dirty="0"/>
          </a:p>
        </p:txBody>
      </p:sp>
      <p:sp>
        <p:nvSpPr>
          <p:cNvPr id="21" name="下矢印 20"/>
          <p:cNvSpPr/>
          <p:nvPr/>
        </p:nvSpPr>
        <p:spPr>
          <a:xfrm>
            <a:off x="1043608" y="2132856"/>
            <a:ext cx="432048" cy="21602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p>
        </p:txBody>
      </p:sp>
      <p:sp>
        <p:nvSpPr>
          <p:cNvPr id="22" name="テキスト ボックス 21"/>
          <p:cNvSpPr txBox="1"/>
          <p:nvPr/>
        </p:nvSpPr>
        <p:spPr>
          <a:xfrm>
            <a:off x="323528" y="2492896"/>
            <a:ext cx="8640960" cy="1015663"/>
          </a:xfrm>
          <a:prstGeom prst="rect">
            <a:avLst/>
          </a:prstGeom>
          <a:noFill/>
        </p:spPr>
        <p:txBody>
          <a:bodyPr wrap="square" rtlCol="0">
            <a:spAutoFit/>
          </a:bodyPr>
          <a:lstStyle/>
          <a:p>
            <a:r>
              <a:rPr lang="ja-JP" altLang="en-US" sz="1500" dirty="0">
                <a:latin typeface="+mn-ea"/>
              </a:rPr>
              <a:t>・ 独立行政法人化により、非公務員型の法人として効率的な運営を行うとともに、経営の自律性を</a:t>
            </a:r>
            <a:endParaRPr lang="en-US" altLang="ja-JP" sz="1500" dirty="0">
              <a:latin typeface="+mn-ea"/>
            </a:endParaRPr>
          </a:p>
          <a:p>
            <a:r>
              <a:rPr lang="ja-JP" altLang="en-US" sz="1500" dirty="0">
                <a:latin typeface="+mn-ea"/>
              </a:rPr>
              <a:t>　　高める。</a:t>
            </a:r>
            <a:endParaRPr lang="en-US" altLang="ja-JP" sz="1500" dirty="0">
              <a:latin typeface="+mn-ea"/>
            </a:endParaRPr>
          </a:p>
          <a:p>
            <a:r>
              <a:rPr lang="ja-JP" altLang="en-US" sz="1500" dirty="0">
                <a:latin typeface="+mn-ea"/>
              </a:rPr>
              <a:t>　　　　・ 市民病院 （総合医療センター、十三市民病院、住吉市民病院）</a:t>
            </a:r>
            <a:endParaRPr lang="en-US" altLang="ja-JP" sz="1500" dirty="0">
              <a:latin typeface="+mn-ea"/>
            </a:endParaRPr>
          </a:p>
          <a:p>
            <a:r>
              <a:rPr lang="ja-JP" altLang="en-US" sz="1500" dirty="0">
                <a:latin typeface="+mn-ea"/>
              </a:rPr>
              <a:t>　　　　　　→ より自立した経営形態として地方独立行政法人へ移行（</a:t>
            </a:r>
            <a:r>
              <a:rPr lang="en-US" altLang="ja-JP" sz="1500" dirty="0">
                <a:latin typeface="+mn-ea"/>
              </a:rPr>
              <a:t>2014</a:t>
            </a:r>
            <a:r>
              <a:rPr lang="ja-JP" altLang="en-US" sz="1500" dirty="0">
                <a:latin typeface="+mn-ea"/>
              </a:rPr>
              <a:t>年</a:t>
            </a:r>
            <a:r>
              <a:rPr lang="en-US" altLang="ja-JP" sz="1500" dirty="0">
                <a:latin typeface="+mn-ea"/>
              </a:rPr>
              <a:t>10</a:t>
            </a:r>
            <a:r>
              <a:rPr lang="ja-JP" altLang="en-US" sz="1500" dirty="0">
                <a:latin typeface="+mn-ea"/>
              </a:rPr>
              <a:t>月）。</a:t>
            </a:r>
            <a:endParaRPr lang="en-US" altLang="ja-JP" sz="1500" dirty="0">
              <a:latin typeface="+mn-ea"/>
            </a:endParaRPr>
          </a:p>
        </p:txBody>
      </p:sp>
      <p:sp>
        <p:nvSpPr>
          <p:cNvPr id="23" name="角丸四角形 22"/>
          <p:cNvSpPr/>
          <p:nvPr/>
        </p:nvSpPr>
        <p:spPr>
          <a:xfrm>
            <a:off x="755576" y="4509120"/>
            <a:ext cx="1800200" cy="295596"/>
          </a:xfrm>
          <a:prstGeom prst="roundRect">
            <a:avLst>
              <a:gd name="adj" fmla="val 13941"/>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500" dirty="0">
                <a:solidFill>
                  <a:schemeClr val="tx1"/>
                </a:solidFill>
              </a:rPr>
              <a:t>・総合医療センター</a:t>
            </a:r>
          </a:p>
        </p:txBody>
      </p:sp>
      <p:sp>
        <p:nvSpPr>
          <p:cNvPr id="24" name="角丸四角形 23"/>
          <p:cNvSpPr/>
          <p:nvPr/>
        </p:nvSpPr>
        <p:spPr>
          <a:xfrm>
            <a:off x="755576" y="4847642"/>
            <a:ext cx="1800200" cy="295596"/>
          </a:xfrm>
          <a:prstGeom prst="roundRect">
            <a:avLst>
              <a:gd name="adj" fmla="val 13941"/>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500" dirty="0">
                <a:solidFill>
                  <a:schemeClr val="tx1"/>
                </a:solidFill>
              </a:rPr>
              <a:t>・十 三 市 民 病 院</a:t>
            </a:r>
          </a:p>
        </p:txBody>
      </p:sp>
      <p:sp>
        <p:nvSpPr>
          <p:cNvPr id="25" name="角丸四角形 24"/>
          <p:cNvSpPr/>
          <p:nvPr/>
        </p:nvSpPr>
        <p:spPr>
          <a:xfrm>
            <a:off x="755576" y="5171706"/>
            <a:ext cx="1800200" cy="576064"/>
          </a:xfrm>
          <a:prstGeom prst="roundRect">
            <a:avLst>
              <a:gd name="adj" fmla="val 13941"/>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500" dirty="0">
                <a:solidFill>
                  <a:schemeClr val="tx1"/>
                </a:solidFill>
              </a:rPr>
              <a:t>・住 吉 市 民 病 院</a:t>
            </a:r>
            <a:endParaRPr lang="en-US" altLang="ja-JP" sz="1500" dirty="0">
              <a:solidFill>
                <a:schemeClr val="tx1"/>
              </a:solidFill>
            </a:endParaRPr>
          </a:p>
          <a:p>
            <a:r>
              <a:rPr lang="ja-JP" altLang="en-US" sz="1500" dirty="0">
                <a:solidFill>
                  <a:schemeClr val="tx1"/>
                </a:solidFill>
              </a:rPr>
              <a:t>　</a:t>
            </a:r>
            <a:endParaRPr lang="ja-JP" altLang="en-US" sz="1100" dirty="0">
              <a:solidFill>
                <a:srgbClr val="FF0000"/>
              </a:solidFill>
              <a:latin typeface="+mn-ea"/>
            </a:endParaRPr>
          </a:p>
        </p:txBody>
      </p:sp>
      <p:sp>
        <p:nvSpPr>
          <p:cNvPr id="27" name="右中かっこ 26"/>
          <p:cNvSpPr/>
          <p:nvPr/>
        </p:nvSpPr>
        <p:spPr>
          <a:xfrm>
            <a:off x="2571987" y="4498104"/>
            <a:ext cx="271955" cy="1523746"/>
          </a:xfrm>
          <a:prstGeom prst="rightBrace">
            <a:avLst>
              <a:gd name="adj1" fmla="val 36552"/>
              <a:gd name="adj2" fmla="val 4844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正方形/長方形 38"/>
          <p:cNvSpPr/>
          <p:nvPr/>
        </p:nvSpPr>
        <p:spPr>
          <a:xfrm>
            <a:off x="251520" y="332656"/>
            <a:ext cx="4680520" cy="369332"/>
          </a:xfrm>
          <a:prstGeom prst="rect">
            <a:avLst/>
          </a:prstGeom>
        </p:spPr>
        <p:txBody>
          <a:bodyPr wrap="square">
            <a:spAutoFit/>
          </a:bodyPr>
          <a:lstStyle/>
          <a:p>
            <a:r>
              <a:rPr lang="ja-JP" altLang="en-US" b="1" dirty="0">
                <a:solidFill>
                  <a:srgbClr val="000000"/>
                </a:solidFill>
                <a:latin typeface="ＭＳ Ｐゴシック" pitchFamily="50" charset="-128"/>
                <a:ea typeface="ＭＳ Ｐゴシック" pitchFamily="50" charset="-128"/>
              </a:rPr>
              <a:t>経営形態の見直し</a:t>
            </a:r>
            <a:endParaRPr lang="zh-CN" altLang="en-US" b="1" dirty="0">
              <a:solidFill>
                <a:srgbClr val="000000"/>
              </a:solidFill>
              <a:latin typeface="ＭＳ Ｐゴシック" pitchFamily="50" charset="-128"/>
              <a:ea typeface="ＭＳ Ｐゴシック" pitchFamily="50" charset="-128"/>
            </a:endParaRPr>
          </a:p>
        </p:txBody>
      </p:sp>
      <p:sp>
        <p:nvSpPr>
          <p:cNvPr id="40" name="正方形/長方形 39"/>
          <p:cNvSpPr/>
          <p:nvPr/>
        </p:nvSpPr>
        <p:spPr>
          <a:xfrm>
            <a:off x="7631983" y="404664"/>
            <a:ext cx="1512017"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t>＜</a:t>
            </a:r>
            <a:r>
              <a:rPr lang="en-US" altLang="ja-JP" dirty="0"/>
              <a:t>Outcome</a:t>
            </a:r>
            <a:r>
              <a:rPr lang="ja-JP" altLang="en-US" dirty="0"/>
              <a:t>＞</a:t>
            </a:r>
          </a:p>
        </p:txBody>
      </p:sp>
      <p:sp>
        <p:nvSpPr>
          <p:cNvPr id="34" name="スライド番号プレースホルダ 33"/>
          <p:cNvSpPr>
            <a:spLocks noGrp="1"/>
          </p:cNvSpPr>
          <p:nvPr>
            <p:ph type="sldNum" sz="quarter" idx="12"/>
          </p:nvPr>
        </p:nvSpPr>
        <p:spPr/>
        <p:txBody>
          <a:bodyPr/>
          <a:lstStyle/>
          <a:p>
            <a:fld id="{CCEC3038-1CF1-4B63-9920-55248DCFBA97}" type="slidenum">
              <a:rPr kumimoji="1" lang="ja-JP" altLang="en-US" smtClean="0"/>
              <a:pPr/>
              <a:t>105</a:t>
            </a:fld>
            <a:endParaRPr kumimoji="1" lang="ja-JP" altLang="en-US"/>
          </a:p>
        </p:txBody>
      </p:sp>
      <p:sp>
        <p:nvSpPr>
          <p:cNvPr id="26" name="テキスト ボックス 25"/>
          <p:cNvSpPr txBox="1"/>
          <p:nvPr/>
        </p:nvSpPr>
        <p:spPr>
          <a:xfrm>
            <a:off x="0" y="0"/>
            <a:ext cx="4777066" cy="261610"/>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独立行政法人化</a:t>
            </a:r>
            <a:r>
              <a:rPr lang="en-US" altLang="ja-JP" sz="1100" dirty="0"/>
              <a:t>】</a:t>
            </a:r>
            <a:r>
              <a:rPr lang="ja-JP" altLang="en-US" sz="1100" dirty="0"/>
              <a:t>・病院</a:t>
            </a:r>
            <a:endParaRPr kumimoji="1" lang="en-US" altLang="ja-JP" sz="1100" dirty="0"/>
          </a:p>
        </p:txBody>
      </p:sp>
      <p:sp>
        <p:nvSpPr>
          <p:cNvPr id="28" name="角丸四角形 27"/>
          <p:cNvSpPr/>
          <p:nvPr/>
        </p:nvSpPr>
        <p:spPr>
          <a:xfrm>
            <a:off x="771788" y="5517232"/>
            <a:ext cx="1800200" cy="390820"/>
          </a:xfrm>
          <a:prstGeom prst="roundRect">
            <a:avLst>
              <a:gd name="adj" fmla="val 13941"/>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500" dirty="0">
                <a:solidFill>
                  <a:schemeClr val="tx1"/>
                </a:solidFill>
              </a:rPr>
              <a:t>・住 之 江 診 療 所</a:t>
            </a:r>
            <a:endParaRPr lang="ja-JP" altLang="en-US" sz="1100" dirty="0">
              <a:solidFill>
                <a:schemeClr val="tx1"/>
              </a:solidFill>
              <a:latin typeface="+mn-ea"/>
            </a:endParaRPr>
          </a:p>
        </p:txBody>
      </p:sp>
      <p:sp>
        <p:nvSpPr>
          <p:cNvPr id="30" name="ホームベース 29"/>
          <p:cNvSpPr/>
          <p:nvPr/>
        </p:nvSpPr>
        <p:spPr>
          <a:xfrm>
            <a:off x="4801424" y="4077072"/>
            <a:ext cx="1872000" cy="252000"/>
          </a:xfrm>
          <a:prstGeom prst="homePlate">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ysClr val="windowText" lastClr="000000"/>
                </a:solidFill>
                <a:latin typeface="+mn-ea"/>
              </a:rPr>
              <a:t>2018</a:t>
            </a:r>
            <a:r>
              <a:rPr lang="ja-JP" altLang="en-US" sz="1500" dirty="0">
                <a:solidFill>
                  <a:sysClr val="windowText" lastClr="000000"/>
                </a:solidFill>
                <a:latin typeface="+mn-ea"/>
              </a:rPr>
              <a:t>年度 ～</a:t>
            </a:r>
            <a:endParaRPr kumimoji="1" lang="ja-JP" altLang="en-US" sz="1500" dirty="0">
              <a:solidFill>
                <a:sysClr val="windowText" lastClr="000000"/>
              </a:solidFill>
              <a:latin typeface="+mn-ea"/>
            </a:endParaRPr>
          </a:p>
        </p:txBody>
      </p:sp>
      <p:sp>
        <p:nvSpPr>
          <p:cNvPr id="15" name="ホームベース 14"/>
          <p:cNvSpPr/>
          <p:nvPr/>
        </p:nvSpPr>
        <p:spPr>
          <a:xfrm>
            <a:off x="2915816" y="4077072"/>
            <a:ext cx="2160000" cy="252000"/>
          </a:xfrm>
          <a:prstGeom prst="homePlate">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dirty="0">
                <a:solidFill>
                  <a:sysClr val="windowText" lastClr="000000"/>
                </a:solidFill>
                <a:latin typeface="+mn-ea"/>
              </a:rPr>
              <a:t>　</a:t>
            </a:r>
            <a:r>
              <a:rPr kumimoji="1" lang="en-US" altLang="ja-JP" sz="1500" dirty="0">
                <a:solidFill>
                  <a:sysClr val="windowText" lastClr="000000"/>
                </a:solidFill>
                <a:latin typeface="+mn-ea"/>
              </a:rPr>
              <a:t>2014</a:t>
            </a:r>
            <a:r>
              <a:rPr lang="ja-JP" altLang="en-US" sz="1500" dirty="0">
                <a:solidFill>
                  <a:sysClr val="windowText" lastClr="000000"/>
                </a:solidFill>
                <a:latin typeface="+mn-ea"/>
              </a:rPr>
              <a:t> </a:t>
            </a:r>
            <a:r>
              <a:rPr kumimoji="1" lang="ja-JP" altLang="en-US" sz="1500" dirty="0">
                <a:solidFill>
                  <a:sysClr val="windowText" lastClr="000000"/>
                </a:solidFill>
                <a:latin typeface="+mn-ea"/>
              </a:rPr>
              <a:t>～</a:t>
            </a:r>
            <a:r>
              <a:rPr lang="ja-JP" altLang="en-US" sz="1500" dirty="0">
                <a:solidFill>
                  <a:sysClr val="windowText" lastClr="000000"/>
                </a:solidFill>
                <a:latin typeface="+mn-ea"/>
              </a:rPr>
              <a:t> </a:t>
            </a:r>
            <a:r>
              <a:rPr kumimoji="1" lang="en-US" altLang="ja-JP" sz="1500" dirty="0">
                <a:solidFill>
                  <a:sysClr val="windowText" lastClr="000000"/>
                </a:solidFill>
                <a:latin typeface="+mn-ea"/>
              </a:rPr>
              <a:t>2017</a:t>
            </a:r>
            <a:r>
              <a:rPr kumimoji="1" lang="ja-JP" altLang="en-US" sz="1500" dirty="0">
                <a:solidFill>
                  <a:sysClr val="windowText" lastClr="000000"/>
                </a:solidFill>
                <a:latin typeface="+mn-ea"/>
              </a:rPr>
              <a:t>年度</a:t>
            </a:r>
          </a:p>
        </p:txBody>
      </p:sp>
    </p:spTree>
    <p:extLst>
      <p:ext uri="{BB962C8B-B14F-4D97-AF65-F5344CB8AC3E}">
        <p14:creationId xmlns:p14="http://schemas.microsoft.com/office/powerpoint/2010/main" val="6378507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2446685" y="4797151"/>
            <a:ext cx="6354020" cy="1736333"/>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テキスト ボックス 6"/>
          <p:cNvSpPr txBox="1"/>
          <p:nvPr/>
        </p:nvSpPr>
        <p:spPr>
          <a:xfrm>
            <a:off x="8172400" y="1"/>
            <a:ext cx="971600" cy="307777"/>
          </a:xfrm>
          <a:prstGeom prst="rect">
            <a:avLst/>
          </a:prstGeom>
          <a:noFill/>
        </p:spPr>
        <p:txBody>
          <a:bodyPr wrap="square" rtlCol="0">
            <a:spAutoFit/>
          </a:bodyPr>
          <a:lstStyle/>
          <a:p>
            <a:r>
              <a:rPr lang="en-US" altLang="ja-JP" sz="1400" dirty="0">
                <a:solidFill>
                  <a:prstClr val="black"/>
                </a:solidFill>
              </a:rPr>
              <a:t>A10</a:t>
            </a:r>
            <a:endParaRPr lang="ja-JP" altLang="en-US" sz="1400" dirty="0">
              <a:solidFill>
                <a:prstClr val="black"/>
              </a:solidFill>
            </a:endParaRPr>
          </a:p>
        </p:txBody>
      </p:sp>
      <p:sp>
        <p:nvSpPr>
          <p:cNvPr id="8" name="テキスト ボックス 7"/>
          <p:cNvSpPr txBox="1"/>
          <p:nvPr/>
        </p:nvSpPr>
        <p:spPr>
          <a:xfrm>
            <a:off x="0" y="0"/>
            <a:ext cx="7380312" cy="461665"/>
          </a:xfrm>
          <a:prstGeom prst="rect">
            <a:avLst/>
          </a:prstGeom>
          <a:solidFill>
            <a:srgbClr val="0070C0"/>
          </a:solidFill>
        </p:spPr>
        <p:txBody>
          <a:bodyPr wrap="square" rtlCol="0">
            <a:spAutoFit/>
          </a:bodyPr>
          <a:lstStyle/>
          <a:p>
            <a:r>
              <a:rPr lang="en-US" altLang="ja-JP" sz="2400" b="1" u="sng" dirty="0">
                <a:solidFill>
                  <a:prstClr val="white"/>
                </a:solidFill>
                <a:latin typeface="ＭＳ Ｐゴシック" panose="020B0600070205080204" pitchFamily="50" charset="-128"/>
              </a:rPr>
              <a:t>Ⅱ【</a:t>
            </a:r>
            <a:r>
              <a:rPr lang="ja-JP" altLang="en-US" sz="2400" b="1" u="sng" dirty="0">
                <a:solidFill>
                  <a:prstClr val="white"/>
                </a:solidFill>
                <a:latin typeface="ＭＳ Ｐゴシック" panose="020B0600070205080204" pitchFamily="50" charset="-128"/>
              </a:rPr>
              <a:t>独立行政法人化</a:t>
            </a:r>
            <a:r>
              <a:rPr lang="en-US" altLang="ja-JP" sz="2400" b="1" u="sng" dirty="0">
                <a:solidFill>
                  <a:prstClr val="white"/>
                </a:solidFill>
                <a:latin typeface="ＭＳ Ｐゴシック" panose="020B0600070205080204" pitchFamily="50" charset="-128"/>
              </a:rPr>
              <a:t>】(8)</a:t>
            </a:r>
            <a:r>
              <a:rPr lang="ja-JP" altLang="en-US" sz="2400" b="1" u="sng" dirty="0">
                <a:solidFill>
                  <a:prstClr val="white"/>
                </a:solidFill>
                <a:latin typeface="ＭＳ Ｐゴシック" panose="020B0600070205080204" pitchFamily="50" charset="-128"/>
              </a:rPr>
              <a:t>　博物館</a:t>
            </a:r>
            <a:endParaRPr lang="en-US" altLang="ja-JP" sz="2400" b="1" u="sng" dirty="0">
              <a:solidFill>
                <a:prstClr val="white"/>
              </a:solidFill>
              <a:latin typeface="ＭＳ Ｐゴシック" panose="020B060007020508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4100325769"/>
              </p:ext>
            </p:extLst>
          </p:nvPr>
        </p:nvGraphicFramePr>
        <p:xfrm>
          <a:off x="303761" y="620688"/>
          <a:ext cx="8496944" cy="5937879"/>
        </p:xfrm>
        <a:graphic>
          <a:graphicData uri="http://schemas.openxmlformats.org/drawingml/2006/table">
            <a:tbl>
              <a:tblPr firstRow="1">
                <a:tableStyleId>{5C22544A-7EE6-4342-B048-85BDC9FD1C3A}</a:tableStyleId>
              </a:tblPr>
              <a:tblGrid>
                <a:gridCol w="2124236">
                  <a:extLst>
                    <a:ext uri="{9D8B030D-6E8A-4147-A177-3AD203B41FA5}">
                      <a16:colId xmlns="" xmlns:a16="http://schemas.microsoft.com/office/drawing/2014/main" val="20000"/>
                    </a:ext>
                  </a:extLst>
                </a:gridCol>
                <a:gridCol w="2124236">
                  <a:extLst>
                    <a:ext uri="{9D8B030D-6E8A-4147-A177-3AD203B41FA5}">
                      <a16:colId xmlns="" xmlns:a16="http://schemas.microsoft.com/office/drawing/2014/main" val="20001"/>
                    </a:ext>
                  </a:extLst>
                </a:gridCol>
                <a:gridCol w="2124236">
                  <a:extLst>
                    <a:ext uri="{9D8B030D-6E8A-4147-A177-3AD203B41FA5}">
                      <a16:colId xmlns="" xmlns:a16="http://schemas.microsoft.com/office/drawing/2014/main" val="20002"/>
                    </a:ext>
                  </a:extLst>
                </a:gridCol>
                <a:gridCol w="2124236">
                  <a:extLst>
                    <a:ext uri="{9D8B030D-6E8A-4147-A177-3AD203B41FA5}">
                      <a16:colId xmlns="" xmlns:a16="http://schemas.microsoft.com/office/drawing/2014/main" val="20003"/>
                    </a:ext>
                  </a:extLst>
                </a:gridCol>
              </a:tblGrid>
              <a:tr h="360039">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Why</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Vision</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What</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Outcome</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5265400">
                <a:tc>
                  <a:txBody>
                    <a:bodyPr/>
                    <a:lstStyle/>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strike="noStrike" kern="1200" baseline="0" dirty="0">
                          <a:solidFill>
                            <a:schemeClr val="tx1"/>
                          </a:solidFill>
                          <a:latin typeface="+mj-ea"/>
                          <a:ea typeface="+mj-ea"/>
                          <a:cs typeface="+mn-cs"/>
                        </a:rPr>
                        <a:t>・現状分析を通じて、次の施設を対象に、あるべき経営形態について検討。</a:t>
                      </a:r>
                      <a:endParaRPr kumimoji="1" lang="en-US" altLang="ja-JP" sz="1200" strike="noStrike" kern="1200" baseline="0" dirty="0">
                        <a:solidFill>
                          <a:schemeClr val="tx1"/>
                        </a:solidFill>
                        <a:latin typeface="+mj-ea"/>
                        <a:ea typeface="+mj-ea"/>
                        <a:cs typeface="+mn-cs"/>
                      </a:endParaRP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strike="noStrike" kern="1200" baseline="0" dirty="0">
                        <a:solidFill>
                          <a:schemeClr val="tx1"/>
                        </a:solidFill>
                        <a:latin typeface="+mj-ea"/>
                        <a:ea typeface="+mn-ea"/>
                        <a:cs typeface="+mn-cs"/>
                      </a:endParaRP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strike="noStrike" kern="1200" baseline="0" dirty="0">
                        <a:solidFill>
                          <a:schemeClr val="tx1"/>
                        </a:solidFill>
                        <a:latin typeface="+mj-ea"/>
                        <a:ea typeface="+mn-ea"/>
                        <a:cs typeface="+mn-cs"/>
                      </a:endParaRP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strike="noStrike" kern="1200" baseline="0" dirty="0">
                        <a:solidFill>
                          <a:schemeClr val="tx1"/>
                        </a:solidFill>
                        <a:latin typeface="+mj-ea"/>
                        <a:ea typeface="+mn-ea"/>
                        <a:cs typeface="+mn-cs"/>
                      </a:endParaRP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strike="noStrike" kern="1200" baseline="0" dirty="0">
                        <a:solidFill>
                          <a:schemeClr val="tx1"/>
                        </a:solidFill>
                        <a:latin typeface="+mj-ea"/>
                        <a:ea typeface="+mn-ea"/>
                        <a:cs typeface="+mn-cs"/>
                      </a:endParaRP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strike="noStrike" kern="1200" baseline="0" dirty="0">
                        <a:solidFill>
                          <a:schemeClr val="tx1"/>
                        </a:solidFill>
                        <a:latin typeface="+mj-ea"/>
                        <a:ea typeface="+mn-ea"/>
                        <a:cs typeface="+mn-cs"/>
                      </a:endParaRPr>
                    </a:p>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strike="noStrike" kern="1200" baseline="0" dirty="0">
                          <a:solidFill>
                            <a:schemeClr val="tx1"/>
                          </a:solidFill>
                          <a:latin typeface="+mj-ea"/>
                          <a:ea typeface="+mj-ea"/>
                          <a:cs typeface="+mn-cs"/>
                        </a:rPr>
                        <a:t>・国立館並の規模や観覧者数の施設もあるなかで、少ない経費で運営している。</a:t>
                      </a:r>
                      <a:endParaRPr kumimoji="1" lang="en-US" altLang="ja-JP" sz="1200" strike="noStrike" kern="1200" baseline="0" dirty="0">
                        <a:solidFill>
                          <a:schemeClr val="tx1"/>
                        </a:solidFill>
                        <a:latin typeface="+mj-ea"/>
                        <a:ea typeface="+mj-ea"/>
                        <a:cs typeface="+mn-cs"/>
                      </a:endParaRP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strike="noStrike" kern="1200" baseline="0" dirty="0">
                        <a:solidFill>
                          <a:schemeClr val="tx1"/>
                        </a:solidFill>
                        <a:latin typeface="+mj-ea"/>
                        <a:ea typeface="+mj-ea"/>
                        <a:cs typeface="+mn-cs"/>
                      </a:endParaRPr>
                    </a:p>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dirty="0">
                          <a:solidFill>
                            <a:schemeClr val="tx1"/>
                          </a:solidFill>
                          <a:latin typeface="+mj-ea"/>
                          <a:ea typeface="+mj-ea"/>
                        </a:rPr>
                        <a:t>・指定管理者制度（期間の制約等）に起因し、専門人材や事業の継続性の確保が困難。</a:t>
                      </a:r>
                      <a:endParaRPr kumimoji="1" lang="en-US" altLang="ja-JP" sz="1200" strike="noStrike" kern="1200" baseline="0" dirty="0">
                        <a:solidFill>
                          <a:schemeClr val="tx1"/>
                        </a:solidFill>
                        <a:latin typeface="+mj-ea"/>
                        <a:ea typeface="+mj-ea"/>
                        <a:cs typeface="+mn-cs"/>
                      </a:endParaRP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dirty="0">
                        <a:solidFill>
                          <a:schemeClr val="tx1"/>
                        </a:solidFill>
                        <a:latin typeface="+mj-ea"/>
                        <a:ea typeface="+mj-ea"/>
                      </a:endParaRPr>
                    </a:p>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dirty="0">
                          <a:solidFill>
                            <a:schemeClr val="tx1"/>
                          </a:solidFill>
                          <a:latin typeface="+mj-ea"/>
                          <a:ea typeface="+mj-ea"/>
                        </a:rPr>
                        <a:t>・経費削減の影響もあり、施設や設備の老朽化が目立ち、利用者サービスが低下している。</a:t>
                      </a:r>
                      <a:endParaRPr kumimoji="1" lang="en-US" altLang="ja-JP" sz="1200" dirty="0">
                        <a:solidFill>
                          <a:schemeClr val="tx1"/>
                        </a:solidFill>
                        <a:latin typeface="+mj-ea"/>
                        <a:ea typeface="+mj-ea"/>
                      </a:endParaRP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strike="dblStrike" baseline="0" dirty="0">
                        <a:solidFill>
                          <a:schemeClr val="tx1"/>
                        </a:solidFill>
                        <a:latin typeface="+mj-ea"/>
                        <a:ea typeface="+mj-ea"/>
                      </a:endParaRPr>
                    </a:p>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dirty="0">
                          <a:solidFill>
                            <a:schemeClr val="tx1"/>
                          </a:solidFill>
                          <a:latin typeface="+mj-ea"/>
                          <a:ea typeface="+mj-ea"/>
                        </a:rPr>
                        <a:t>・指定管理者である法人や各館の運営における自由度が小さく、自主性を発揮しづらい</a:t>
                      </a:r>
                      <a:r>
                        <a:rPr kumimoji="1" lang="ja-JP" altLang="en-US" sz="1200" strike="noStrike" baseline="0" dirty="0">
                          <a:solidFill>
                            <a:schemeClr val="tx1"/>
                          </a:solidFill>
                          <a:latin typeface="+mj-ea"/>
                          <a:ea typeface="+mj-ea"/>
                        </a:rPr>
                        <a:t>。</a:t>
                      </a:r>
                      <a:endParaRPr kumimoji="1" lang="en-US" altLang="ja-JP" sz="1200" strike="noStrike" baseline="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dirty="0">
                          <a:solidFill>
                            <a:schemeClr val="tx1"/>
                          </a:solidFill>
                          <a:latin typeface="+mj-ea"/>
                          <a:ea typeface="+mj-ea"/>
                        </a:rPr>
                        <a:t>・</a:t>
                      </a:r>
                      <a:r>
                        <a:rPr kumimoji="1" lang="en-US" altLang="ja-JP" sz="1200" dirty="0">
                          <a:solidFill>
                            <a:schemeClr val="tx1"/>
                          </a:solidFill>
                          <a:latin typeface="+mj-ea"/>
                          <a:ea typeface="+mj-ea"/>
                        </a:rPr>
                        <a:t>168</a:t>
                      </a:r>
                      <a:r>
                        <a:rPr kumimoji="1" lang="ja-JP" altLang="en-US" sz="1200" dirty="0">
                          <a:solidFill>
                            <a:schemeClr val="tx1"/>
                          </a:solidFill>
                          <a:latin typeface="+mj-ea"/>
                          <a:ea typeface="+mj-ea"/>
                        </a:rPr>
                        <a:t>万点に上る貴重な館蔵品、</a:t>
                      </a:r>
                      <a:r>
                        <a:rPr kumimoji="1" lang="en-US" altLang="ja-JP" sz="1200" dirty="0">
                          <a:solidFill>
                            <a:schemeClr val="tx1"/>
                          </a:solidFill>
                          <a:latin typeface="+mj-ea"/>
                          <a:ea typeface="+mj-ea"/>
                        </a:rPr>
                        <a:t>2</a:t>
                      </a:r>
                      <a:r>
                        <a:rPr kumimoji="1" lang="ja-JP" altLang="en-US" sz="1200" dirty="0">
                          <a:solidFill>
                            <a:schemeClr val="tx1"/>
                          </a:solidFill>
                          <a:latin typeface="+mj-ea"/>
                          <a:ea typeface="+mj-ea"/>
                        </a:rPr>
                        <a:t>万点を超える寄託品などの継承・充実と、日常的な有効活用。</a:t>
                      </a:r>
                      <a:endParaRPr kumimoji="1" lang="en-US" altLang="ja-JP" sz="1200" dirty="0">
                        <a:solidFill>
                          <a:schemeClr val="tx1"/>
                        </a:solidFill>
                        <a:latin typeface="+mj-ea"/>
                        <a:ea typeface="+mj-ea"/>
                      </a:endParaRP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dirty="0">
                        <a:solidFill>
                          <a:schemeClr val="tx1"/>
                        </a:solidFill>
                        <a:latin typeface="+mj-ea"/>
                        <a:ea typeface="+mj-ea"/>
                      </a:endParaRPr>
                    </a:p>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dirty="0">
                          <a:solidFill>
                            <a:schemeClr val="tx1"/>
                          </a:solidFill>
                          <a:latin typeface="+mj-ea"/>
                          <a:ea typeface="+mj-ea"/>
                        </a:rPr>
                        <a:t>・蓄積した経験や信頼関係を継承し、運営を支える専門人材の安定的確保。</a:t>
                      </a: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dirty="0">
                        <a:solidFill>
                          <a:schemeClr val="tx1"/>
                        </a:solidFill>
                        <a:latin typeface="+mj-ea"/>
                        <a:ea typeface="+mj-ea"/>
                      </a:endParaRPr>
                    </a:p>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dirty="0">
                          <a:solidFill>
                            <a:schemeClr val="tx1"/>
                          </a:solidFill>
                          <a:latin typeface="+mj-ea"/>
                          <a:ea typeface="+mj-ea"/>
                        </a:rPr>
                        <a:t>・市民利用施設として必要なスペックを維持するとともに、レストランやショップの充実など、利用者目線のサービスの実現。</a:t>
                      </a: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dirty="0">
                        <a:solidFill>
                          <a:schemeClr val="tx1"/>
                        </a:solidFill>
                        <a:latin typeface="+mj-ea"/>
                        <a:ea typeface="+mj-ea"/>
                      </a:endParaRPr>
                    </a:p>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dirty="0">
                          <a:solidFill>
                            <a:schemeClr val="tx1"/>
                          </a:solidFill>
                          <a:latin typeface="+mj-ea"/>
                          <a:ea typeface="+mj-ea"/>
                        </a:rPr>
                        <a:t>・各館が</a:t>
                      </a:r>
                      <a:r>
                        <a:rPr kumimoji="1" lang="ja-JP" altLang="en-US" sz="1200" u="none" strike="noStrike" baseline="0" dirty="0">
                          <a:solidFill>
                            <a:schemeClr val="tx1"/>
                          </a:solidFill>
                          <a:latin typeface="+mj-ea"/>
                          <a:ea typeface="+mj-ea"/>
                        </a:rPr>
                        <a:t>権限</a:t>
                      </a:r>
                      <a:r>
                        <a:rPr kumimoji="1" lang="ja-JP" altLang="en-US" sz="1200" dirty="0">
                          <a:solidFill>
                            <a:schemeClr val="tx1"/>
                          </a:solidFill>
                          <a:latin typeface="+mj-ea"/>
                          <a:ea typeface="+mj-ea"/>
                        </a:rPr>
                        <a:t>と責任を持ち、インセンティブが働き、自主性を発揮できる経営の実現。</a:t>
                      </a:r>
                      <a:endParaRPr kumimoji="1" lang="en-US" altLang="ja-JP" sz="1200" dirty="0">
                        <a:solidFill>
                          <a:schemeClr val="tx1"/>
                        </a:solidFill>
                        <a:latin typeface="+mj-ea"/>
                        <a:ea typeface="+mj-ea"/>
                      </a:endParaRP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kern="1200" dirty="0">
                        <a:solidFill>
                          <a:schemeClr val="tx1"/>
                        </a:solidFill>
                        <a:latin typeface="+mj-ea"/>
                        <a:ea typeface="+mn-ea"/>
                        <a:cs typeface="+mn-cs"/>
                      </a:endParaRPr>
                    </a:p>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kern="1200" dirty="0">
                          <a:solidFill>
                            <a:schemeClr val="tx1"/>
                          </a:solidFill>
                          <a:latin typeface="+mj-ea"/>
                          <a:ea typeface="+mn-ea"/>
                          <a:cs typeface="+mn-cs"/>
                        </a:rPr>
                        <a:t>・今後</a:t>
                      </a:r>
                      <a:r>
                        <a:rPr kumimoji="1" lang="en-US" altLang="ja-JP" sz="1200" kern="1200" dirty="0">
                          <a:solidFill>
                            <a:schemeClr val="tx1"/>
                          </a:solidFill>
                          <a:latin typeface="+mj-ea"/>
                          <a:ea typeface="+mn-ea"/>
                          <a:cs typeface="+mn-cs"/>
                        </a:rPr>
                        <a:t>10</a:t>
                      </a:r>
                      <a:r>
                        <a:rPr kumimoji="1" lang="ja-JP" altLang="en-US" sz="1200" kern="1200" dirty="0">
                          <a:solidFill>
                            <a:schemeClr val="tx1"/>
                          </a:solidFill>
                          <a:latin typeface="+mj-ea"/>
                          <a:ea typeface="+mn-ea"/>
                          <a:cs typeface="+mn-cs"/>
                        </a:rPr>
                        <a:t>年で目指す方向を示した「大阪市ミュージアムビジョン」を策定（</a:t>
                      </a:r>
                      <a:r>
                        <a:rPr kumimoji="1" lang="en-US" altLang="ja-JP" sz="1200" kern="1200" dirty="0">
                          <a:solidFill>
                            <a:schemeClr val="tx1"/>
                          </a:solidFill>
                          <a:latin typeface="+mj-ea"/>
                          <a:ea typeface="+mn-ea"/>
                          <a:cs typeface="+mn-cs"/>
                        </a:rPr>
                        <a:t>2016</a:t>
                      </a:r>
                      <a:r>
                        <a:rPr kumimoji="1" lang="ja-JP" altLang="en-US" sz="1200" kern="1200" dirty="0">
                          <a:solidFill>
                            <a:schemeClr val="tx1"/>
                          </a:solidFill>
                          <a:latin typeface="+mj-ea"/>
                          <a:ea typeface="+mn-ea"/>
                          <a:cs typeface="+mn-cs"/>
                        </a:rPr>
                        <a:t>年）。</a:t>
                      </a:r>
                      <a:endParaRPr kumimoji="1" lang="en-US" altLang="ja-JP" sz="1200" dirty="0">
                        <a:solidFill>
                          <a:schemeClr val="tx1"/>
                        </a:solidFill>
                        <a:latin typeface="+mj-ea"/>
                        <a:ea typeface="+mj-ea"/>
                      </a:endParaRP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kern="1200" dirty="0">
                        <a:solidFill>
                          <a:schemeClr val="tx1"/>
                        </a:solidFill>
                        <a:latin typeface="+mj-ea"/>
                        <a:ea typeface="+mn-ea"/>
                        <a:cs typeface="+mn-cs"/>
                      </a:endParaRPr>
                    </a:p>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kern="1200" dirty="0">
                          <a:solidFill>
                            <a:schemeClr val="tx1"/>
                          </a:solidFill>
                          <a:latin typeface="+mj-ea"/>
                          <a:ea typeface="+mn-ea"/>
                          <a:cs typeface="+mn-cs"/>
                        </a:rPr>
                        <a:t>・「地方独立行政法人化に向けた基本プラン」の策定（</a:t>
                      </a:r>
                      <a:r>
                        <a:rPr kumimoji="1" lang="en-US" altLang="ja-JP" sz="1200" kern="1200" dirty="0">
                          <a:solidFill>
                            <a:schemeClr val="tx1"/>
                          </a:solidFill>
                          <a:latin typeface="+mj-ea"/>
                          <a:ea typeface="+mn-ea"/>
                          <a:cs typeface="+mn-cs"/>
                        </a:rPr>
                        <a:t>2017</a:t>
                      </a:r>
                      <a:r>
                        <a:rPr kumimoji="1" lang="ja-JP" altLang="en-US" sz="1200" kern="1200" dirty="0">
                          <a:solidFill>
                            <a:schemeClr val="tx1"/>
                          </a:solidFill>
                          <a:latin typeface="+mj-ea"/>
                          <a:ea typeface="+mn-ea"/>
                          <a:cs typeface="+mn-cs"/>
                        </a:rPr>
                        <a:t>年）。</a:t>
                      </a:r>
                      <a:endParaRPr kumimoji="1" lang="en-US" altLang="ja-JP" sz="1200" kern="1200" dirty="0">
                        <a:solidFill>
                          <a:schemeClr val="tx1"/>
                        </a:solidFill>
                        <a:latin typeface="+mj-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dirty="0">
                          <a:solidFill>
                            <a:schemeClr val="tx1"/>
                          </a:solidFill>
                          <a:latin typeface="+mj-ea"/>
                          <a:ea typeface="+mj-ea"/>
                        </a:rPr>
                        <a:t>・</a:t>
                      </a:r>
                      <a:r>
                        <a:rPr kumimoji="1" lang="ja-JP" altLang="en-US" sz="1200" kern="1200" dirty="0">
                          <a:solidFill>
                            <a:schemeClr val="tx1"/>
                          </a:solidFill>
                          <a:latin typeface="+mj-ea"/>
                          <a:ea typeface="+mn-ea"/>
                          <a:cs typeface="+mn-cs"/>
                        </a:rPr>
                        <a:t>今すぐできる改善として、利用者の声の多かったトイレ等の</a:t>
                      </a:r>
                      <a:r>
                        <a:rPr kumimoji="1" lang="ja-JP" altLang="en-US" sz="1200" strike="noStrike" kern="1200" baseline="0" dirty="0">
                          <a:solidFill>
                            <a:schemeClr val="tx1"/>
                          </a:solidFill>
                          <a:latin typeface="+mj-ea"/>
                          <a:ea typeface="+mn-ea"/>
                          <a:cs typeface="+mn-cs"/>
                        </a:rPr>
                        <a:t>改修や表示の改善を実施。</a:t>
                      </a:r>
                      <a:endParaRPr kumimoji="1" lang="en-US" altLang="ja-JP" sz="1200" strike="noStrike" kern="1200" baseline="0" dirty="0">
                        <a:solidFill>
                          <a:schemeClr val="tx1"/>
                        </a:solidFill>
                        <a:latin typeface="+mj-ea"/>
                        <a:ea typeface="+mn-ea"/>
                        <a:cs typeface="+mn-cs"/>
                      </a:endParaRP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strike="noStrike" kern="1200" baseline="0" dirty="0">
                        <a:solidFill>
                          <a:schemeClr val="tx1"/>
                        </a:solidFill>
                        <a:latin typeface="+mj-ea"/>
                        <a:ea typeface="+mn-ea"/>
                        <a:cs typeface="+mn-cs"/>
                      </a:endParaRPr>
                    </a:p>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strike="noStrike" kern="1200" baseline="0" dirty="0">
                          <a:solidFill>
                            <a:schemeClr val="tx1"/>
                          </a:solidFill>
                          <a:latin typeface="+mj-ea"/>
                          <a:ea typeface="+mn-ea"/>
                          <a:cs typeface="+mn-cs"/>
                        </a:rPr>
                        <a:t>・自主性を発揮するため、</a:t>
                      </a:r>
                      <a:r>
                        <a:rPr kumimoji="1" lang="ja-JP" altLang="en-US" sz="1200" kern="1200" dirty="0">
                          <a:solidFill>
                            <a:schemeClr val="tx1"/>
                          </a:solidFill>
                          <a:latin typeface="+mj-ea"/>
                          <a:ea typeface="+mn-ea"/>
                          <a:cs typeface="+mn-cs"/>
                        </a:rPr>
                        <a:t>現行体制下での各館への権限移譲に向けた検討に着手。</a:t>
                      </a:r>
                      <a:endParaRPr kumimoji="1" lang="en-US" altLang="ja-JP" sz="1200" kern="1200" dirty="0">
                        <a:solidFill>
                          <a:schemeClr val="tx1"/>
                        </a:solidFill>
                        <a:latin typeface="+mj-ea"/>
                        <a:ea typeface="+mn-ea"/>
                        <a:cs typeface="+mn-cs"/>
                      </a:endParaRP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dirty="0">
                        <a:solidFill>
                          <a:schemeClr val="tx1"/>
                        </a:solidFill>
                        <a:latin typeface="+mj-ea"/>
                        <a:ea typeface="+mj-ea"/>
                      </a:endParaRPr>
                    </a:p>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dirty="0">
                          <a:solidFill>
                            <a:schemeClr val="tx1"/>
                          </a:solidFill>
                          <a:latin typeface="+mj-ea"/>
                          <a:ea typeface="+mj-ea"/>
                        </a:rPr>
                        <a:t>・改革の方向性に最適な経営形態について検討し、独立行政法人化をめざす。</a:t>
                      </a:r>
                      <a:endParaRPr kumimoji="1" lang="en-US" altLang="ja-JP" sz="1200" dirty="0">
                        <a:solidFill>
                          <a:schemeClr val="tx1"/>
                        </a:solidFill>
                        <a:latin typeface="+mj-ea"/>
                        <a:ea typeface="+mj-ea"/>
                      </a:endParaRP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dirty="0">
                        <a:solidFill>
                          <a:schemeClr val="tx1"/>
                        </a:solidFill>
                        <a:latin typeface="+mj-ea"/>
                        <a:ea typeface="+mj-ea"/>
                      </a:endParaRPr>
                    </a:p>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dirty="0">
                          <a:solidFill>
                            <a:schemeClr val="tx1"/>
                          </a:solidFill>
                          <a:latin typeface="+mj-ea"/>
                          <a:ea typeface="+mj-ea"/>
                        </a:rPr>
                        <a:t>・独立行政法人化の壁となっていた政令改正をめざす。</a:t>
                      </a:r>
                      <a:endParaRPr kumimoji="1" lang="en-US" altLang="ja-JP" sz="1200" dirty="0">
                        <a:solidFill>
                          <a:schemeClr val="tx1"/>
                        </a:solidFill>
                        <a:latin typeface="+mj-ea"/>
                        <a:ea typeface="+mj-ea"/>
                      </a:endParaRP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ja-JP" altLang="en-US" sz="1200" dirty="0">
                        <a:solidFill>
                          <a:schemeClr val="tx1"/>
                        </a:solidFill>
                        <a:latin typeface="+mj-ea"/>
                        <a:ea typeface="+mj-ea"/>
                      </a:endParaRPr>
                    </a:p>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dirty="0">
                          <a:solidFill>
                            <a:schemeClr val="tx1"/>
                          </a:solidFill>
                          <a:latin typeface="+mj-ea"/>
                          <a:ea typeface="+mj-ea"/>
                        </a:rPr>
                        <a:t>・独立行政法人化の実現に向けた更なる調査や詳細検討に着手。</a:t>
                      </a:r>
                      <a:endParaRPr kumimoji="1" lang="en-US" altLang="ja-JP" sz="1200" dirty="0">
                        <a:solidFill>
                          <a:schemeClr val="tx1"/>
                        </a:solidFill>
                        <a:latin typeface="+mj-ea"/>
                        <a:ea typeface="+mj-ea"/>
                      </a:endParaRP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dirty="0">
                        <a:solidFill>
                          <a:schemeClr val="tx1"/>
                        </a:solidFill>
                        <a:latin typeface="+mj-ea"/>
                        <a:ea typeface="+mj-ea"/>
                      </a:endParaRPr>
                    </a:p>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kern="1200" dirty="0">
                          <a:solidFill>
                            <a:schemeClr val="tx1"/>
                          </a:solidFill>
                          <a:latin typeface="+mj-ea"/>
                          <a:ea typeface="+mn-ea"/>
                          <a:cs typeface="+mn-cs"/>
                        </a:rPr>
                        <a:t>・</a:t>
                      </a:r>
                      <a:r>
                        <a:rPr kumimoji="1" lang="en-US" altLang="ja-JP" sz="1200" kern="1200" dirty="0">
                          <a:solidFill>
                            <a:schemeClr val="tx1"/>
                          </a:solidFill>
                          <a:latin typeface="+mj-ea"/>
                          <a:ea typeface="+mn-ea"/>
                          <a:cs typeface="+mn-cs"/>
                        </a:rPr>
                        <a:t>2016</a:t>
                      </a:r>
                      <a:r>
                        <a:rPr kumimoji="1" lang="ja-JP" altLang="en-US" sz="1200" kern="1200" dirty="0">
                          <a:solidFill>
                            <a:schemeClr val="tx1"/>
                          </a:solidFill>
                          <a:latin typeface="+mj-ea"/>
                          <a:ea typeface="+mn-ea"/>
                          <a:cs typeface="+mn-cs"/>
                        </a:rPr>
                        <a:t>年</a:t>
                      </a:r>
                      <a:r>
                        <a:rPr kumimoji="1" lang="en-US" altLang="ja-JP" sz="1200" kern="1200" dirty="0">
                          <a:solidFill>
                            <a:schemeClr val="tx1"/>
                          </a:solidFill>
                          <a:latin typeface="+mj-ea"/>
                          <a:ea typeface="+mn-ea"/>
                          <a:cs typeface="+mn-cs"/>
                        </a:rPr>
                        <a:t>10</a:t>
                      </a:r>
                      <a:r>
                        <a:rPr kumimoji="1" lang="ja-JP" altLang="en-US" sz="1200" kern="1200" dirty="0">
                          <a:solidFill>
                            <a:schemeClr val="tx1"/>
                          </a:solidFill>
                          <a:latin typeface="+mj-ea"/>
                          <a:ea typeface="+mn-ea"/>
                          <a:cs typeface="+mn-cs"/>
                        </a:rPr>
                        <a:t>月の戦略会議で、左記「ビジョン」の実現に望ましい経営形態が地方独立行政法人であることを再確認。</a:t>
                      </a:r>
                      <a:endParaRPr kumimoji="1" lang="en-US" altLang="ja-JP" sz="1200" kern="1200" dirty="0">
                        <a:solidFill>
                          <a:schemeClr val="tx1"/>
                        </a:solidFill>
                        <a:latin typeface="+mj-ea"/>
                        <a:ea typeface="+mn-ea"/>
                        <a:cs typeface="+mn-cs"/>
                      </a:endParaRP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kern="1200" dirty="0">
                        <a:solidFill>
                          <a:schemeClr val="tx1"/>
                        </a:solidFill>
                        <a:latin typeface="+mj-ea"/>
                        <a:ea typeface="+mn-ea"/>
                        <a:cs typeface="+mn-cs"/>
                      </a:endParaRPr>
                    </a:p>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dirty="0">
                          <a:solidFill>
                            <a:schemeClr val="tx1"/>
                          </a:solidFill>
                          <a:latin typeface="+mj-ea"/>
                          <a:ea typeface="+mj-ea"/>
                        </a:rPr>
                        <a:t>・</a:t>
                      </a:r>
                      <a:r>
                        <a:rPr kumimoji="1" lang="en-US" altLang="ja-JP" sz="1200" dirty="0">
                          <a:solidFill>
                            <a:schemeClr val="tx1"/>
                          </a:solidFill>
                          <a:latin typeface="+mj-ea"/>
                          <a:ea typeface="+mj-ea"/>
                        </a:rPr>
                        <a:t>2019</a:t>
                      </a:r>
                      <a:r>
                        <a:rPr kumimoji="1" lang="ja-JP" altLang="en-US" sz="1200" dirty="0">
                          <a:solidFill>
                            <a:schemeClr val="tx1"/>
                          </a:solidFill>
                          <a:latin typeface="+mj-ea"/>
                          <a:ea typeface="+mj-ea"/>
                        </a:rPr>
                        <a:t>年</a:t>
                      </a:r>
                      <a:r>
                        <a:rPr kumimoji="1" lang="en-US" altLang="ja-JP" sz="1200" dirty="0">
                          <a:solidFill>
                            <a:schemeClr val="tx1"/>
                          </a:solidFill>
                          <a:latin typeface="+mj-ea"/>
                          <a:ea typeface="+mj-ea"/>
                        </a:rPr>
                        <a:t>4</a:t>
                      </a:r>
                      <a:r>
                        <a:rPr kumimoji="1" lang="ja-JP" altLang="en-US" sz="1200" dirty="0">
                          <a:solidFill>
                            <a:schemeClr val="tx1"/>
                          </a:solidFill>
                          <a:latin typeface="+mj-ea"/>
                          <a:ea typeface="+mj-ea"/>
                        </a:rPr>
                        <a:t>月の法人設立に向けた具体的準備業務に着手</a:t>
                      </a:r>
                      <a:r>
                        <a:rPr kumimoji="1" lang="ja-JP" altLang="en-US" sz="1200" kern="1200" dirty="0">
                          <a:solidFill>
                            <a:schemeClr val="tx1"/>
                          </a:solidFill>
                          <a:latin typeface="+mj-ea"/>
                          <a:ea typeface="+mn-ea"/>
                          <a:cs typeface="+mn-cs"/>
                        </a:rPr>
                        <a:t>（</a:t>
                      </a:r>
                      <a:r>
                        <a:rPr kumimoji="1" lang="en-US" altLang="ja-JP" sz="1200" kern="1200" dirty="0">
                          <a:solidFill>
                            <a:schemeClr val="tx1"/>
                          </a:solidFill>
                          <a:latin typeface="+mj-ea"/>
                          <a:ea typeface="+mn-ea"/>
                          <a:cs typeface="+mn-cs"/>
                        </a:rPr>
                        <a:t>2017</a:t>
                      </a:r>
                      <a:r>
                        <a:rPr kumimoji="1" lang="ja-JP" altLang="en-US" sz="1200" kern="1200" dirty="0">
                          <a:solidFill>
                            <a:schemeClr val="tx1"/>
                          </a:solidFill>
                          <a:latin typeface="+mj-ea"/>
                          <a:ea typeface="+mn-ea"/>
                          <a:cs typeface="+mn-cs"/>
                        </a:rPr>
                        <a:t>年）。</a:t>
                      </a:r>
                      <a:endParaRPr kumimoji="1" lang="en-US" altLang="ja-JP" sz="1200" kern="1200" dirty="0">
                        <a:solidFill>
                          <a:schemeClr val="tx1"/>
                        </a:solidFill>
                        <a:latin typeface="+mj-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dirty="0">
                          <a:solidFill>
                            <a:schemeClr val="tx1"/>
                          </a:solidFill>
                          <a:latin typeface="+mj-ea"/>
                          <a:ea typeface="+mj-ea"/>
                        </a:rPr>
                        <a:t>・指定管理者である博物館協会職員アンケートを含む現状分析を</a:t>
                      </a:r>
                      <a:r>
                        <a:rPr kumimoji="1" lang="ja-JP" altLang="en-US" sz="1200" strike="noStrike" baseline="0" dirty="0">
                          <a:solidFill>
                            <a:schemeClr val="tx1"/>
                          </a:solidFill>
                          <a:latin typeface="+mj-ea"/>
                          <a:ea typeface="+mj-ea"/>
                        </a:rPr>
                        <a:t>行い、</a:t>
                      </a:r>
                      <a:r>
                        <a:rPr kumimoji="1" lang="ja-JP" altLang="en-US" sz="1200" dirty="0">
                          <a:solidFill>
                            <a:schemeClr val="tx1"/>
                          </a:solidFill>
                          <a:latin typeface="+mj-ea"/>
                          <a:ea typeface="+mj-ea"/>
                        </a:rPr>
                        <a:t>博物館運営改革に着手</a:t>
                      </a:r>
                      <a:r>
                        <a:rPr kumimoji="1" lang="ja-JP" altLang="en-US" sz="1200" kern="1200" dirty="0">
                          <a:solidFill>
                            <a:schemeClr val="tx1"/>
                          </a:solidFill>
                          <a:latin typeface="+mj-ea"/>
                          <a:ea typeface="+mn-ea"/>
                          <a:cs typeface="+mn-cs"/>
                        </a:rPr>
                        <a:t>（</a:t>
                      </a:r>
                      <a:r>
                        <a:rPr kumimoji="1" lang="en-US" altLang="ja-JP" sz="1200" kern="1200" dirty="0">
                          <a:solidFill>
                            <a:schemeClr val="tx1"/>
                          </a:solidFill>
                          <a:latin typeface="+mj-ea"/>
                          <a:ea typeface="+mn-ea"/>
                          <a:cs typeface="+mn-cs"/>
                        </a:rPr>
                        <a:t>2013</a:t>
                      </a:r>
                      <a:r>
                        <a:rPr kumimoji="1" lang="ja-JP" altLang="en-US" sz="1200" kern="1200" dirty="0">
                          <a:solidFill>
                            <a:schemeClr val="tx1"/>
                          </a:solidFill>
                          <a:latin typeface="+mj-ea"/>
                          <a:ea typeface="+mn-ea"/>
                          <a:cs typeface="+mn-cs"/>
                        </a:rPr>
                        <a:t>年）</a:t>
                      </a:r>
                      <a:r>
                        <a:rPr kumimoji="1" lang="ja-JP" altLang="en-US" sz="1200" dirty="0">
                          <a:solidFill>
                            <a:schemeClr val="tx1"/>
                          </a:solidFill>
                          <a:latin typeface="+mj-ea"/>
                          <a:ea typeface="+mj-ea"/>
                        </a:rPr>
                        <a:t>。</a:t>
                      </a:r>
                      <a:endParaRPr kumimoji="1" lang="en-US" altLang="ja-JP" sz="1200" dirty="0">
                        <a:solidFill>
                          <a:schemeClr val="tx1"/>
                        </a:solidFill>
                        <a:latin typeface="+mj-ea"/>
                        <a:ea typeface="+mj-ea"/>
                      </a:endParaRPr>
                    </a:p>
                    <a:p>
                      <a:pPr marL="88900" marR="0" lvl="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ＭＳ Ｐゴシック"/>
                        <a:ea typeface="+mn-ea"/>
                        <a:cs typeface="+mn-cs"/>
                      </a:endParaRPr>
                    </a:p>
                    <a:p>
                      <a:pPr marL="88900" marR="0" lvl="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a:ea typeface="+mn-ea"/>
                          <a:cs typeface="+mn-cs"/>
                        </a:rPr>
                        <a:t>・</a:t>
                      </a:r>
                      <a:r>
                        <a:rPr kumimoji="1" lang="ja-JP" altLang="en-US" sz="1200" kern="1200" dirty="0">
                          <a:solidFill>
                            <a:schemeClr val="tx1"/>
                          </a:solidFill>
                          <a:latin typeface="+mj-ea"/>
                          <a:ea typeface="+mn-ea"/>
                          <a:cs typeface="+mn-cs"/>
                        </a:rPr>
                        <a:t>新美術館を含めた市立美術館・東洋陶磁美術館の今後の方向性（あり方）を検討・決定（</a:t>
                      </a:r>
                      <a:r>
                        <a:rPr kumimoji="1" lang="en-US" altLang="ja-JP" sz="1200" kern="1200" dirty="0">
                          <a:solidFill>
                            <a:schemeClr val="tx1"/>
                          </a:solidFill>
                          <a:latin typeface="+mj-ea"/>
                          <a:ea typeface="+mn-ea"/>
                          <a:cs typeface="+mn-cs"/>
                        </a:rPr>
                        <a:t>2013</a:t>
                      </a:r>
                      <a:r>
                        <a:rPr kumimoji="1" lang="ja-JP" altLang="en-US" sz="1200" kern="1200" dirty="0">
                          <a:solidFill>
                            <a:schemeClr val="tx1"/>
                          </a:solidFill>
                          <a:latin typeface="+mj-ea"/>
                          <a:ea typeface="+mn-ea"/>
                          <a:cs typeface="+mn-cs"/>
                        </a:rPr>
                        <a:t>年）。</a:t>
                      </a:r>
                      <a:endParaRPr kumimoji="1" lang="en-US" altLang="ja-JP" sz="1200" kern="1200" dirty="0">
                        <a:solidFill>
                          <a:schemeClr val="tx1"/>
                        </a:solidFill>
                        <a:latin typeface="+mj-ea"/>
                        <a:ea typeface="+mn-ea"/>
                        <a:cs typeface="+mn-cs"/>
                      </a:endParaRPr>
                    </a:p>
                    <a:p>
                      <a:pPr marL="88900" marR="0" indent="-88900" algn="just" defTabSz="914400" rtl="0" eaLnBrk="1" fontAlgn="auto" latinLnBrk="0" hangingPunct="1">
                        <a:lnSpc>
                          <a:spcPts val="1600"/>
                        </a:lnSpc>
                        <a:spcBef>
                          <a:spcPts val="0"/>
                        </a:spcBef>
                        <a:spcAft>
                          <a:spcPts val="0"/>
                        </a:spcAft>
                        <a:buClrTx/>
                        <a:buSzTx/>
                        <a:buFontTx/>
                        <a:buNone/>
                        <a:tabLst/>
                        <a:defRPr/>
                      </a:pPr>
                      <a:r>
                        <a:rPr kumimoji="1" lang="ja-JP" altLang="en-US" sz="1200" kern="1200" dirty="0">
                          <a:solidFill>
                            <a:schemeClr val="tx1"/>
                          </a:solidFill>
                          <a:latin typeface="+mj-ea"/>
                          <a:ea typeface="+mn-ea"/>
                          <a:cs typeface="+mn-cs"/>
                        </a:rPr>
                        <a:t>・</a:t>
                      </a:r>
                      <a:r>
                        <a:rPr kumimoji="1" lang="en-US" altLang="ja-JP" sz="1200" kern="1200" dirty="0">
                          <a:solidFill>
                            <a:schemeClr val="tx1"/>
                          </a:solidFill>
                          <a:latin typeface="+mj-ea"/>
                          <a:ea typeface="+mn-ea"/>
                          <a:cs typeface="+mn-cs"/>
                        </a:rPr>
                        <a:t>2014</a:t>
                      </a:r>
                      <a:r>
                        <a:rPr kumimoji="1" lang="ja-JP" altLang="en-US" sz="1200" kern="1200" dirty="0">
                          <a:solidFill>
                            <a:schemeClr val="tx1"/>
                          </a:solidFill>
                          <a:latin typeface="+mj-ea"/>
                          <a:ea typeface="+mn-ea"/>
                          <a:cs typeface="+mn-cs"/>
                        </a:rPr>
                        <a:t>年から、利用者サービス及び美術館機能向上をめざし、市立美術館の新棟増設のあり方調査に着手。</a:t>
                      </a:r>
                      <a:endParaRPr kumimoji="1" lang="en-US" altLang="ja-JP" sz="1200" kern="1200" dirty="0">
                        <a:solidFill>
                          <a:schemeClr val="tx1"/>
                        </a:solidFill>
                        <a:latin typeface="+mj-ea"/>
                        <a:ea typeface="+mn-ea"/>
                        <a:cs typeface="+mn-cs"/>
                      </a:endParaRPr>
                    </a:p>
                    <a:p>
                      <a:pPr marL="88900" marR="0" indent="-88900" algn="just" defTabSz="914400" rtl="0" eaLnBrk="1" fontAlgn="auto" latinLnBrk="0" hangingPunct="1">
                        <a:lnSpc>
                          <a:spcPts val="1600"/>
                        </a:lnSpc>
                        <a:spcBef>
                          <a:spcPts val="0"/>
                        </a:spcBef>
                        <a:spcAft>
                          <a:spcPts val="0"/>
                        </a:spcAft>
                        <a:buClrTx/>
                        <a:buSzTx/>
                        <a:buFontTx/>
                        <a:buNone/>
                        <a:tabLst/>
                        <a:defRPr/>
                      </a:pPr>
                      <a:endParaRPr kumimoji="1" lang="en-US" altLang="ja-JP" sz="1200" dirty="0">
                        <a:solidFill>
                          <a:schemeClr val="tx1"/>
                        </a:solidFill>
                        <a:latin typeface="+mj-ea"/>
                        <a:ea typeface="+mj-ea"/>
                      </a:endParaRPr>
                    </a:p>
                    <a:p>
                      <a:pPr marL="88900" indent="-88900" algn="just">
                        <a:lnSpc>
                          <a:spcPts val="1600"/>
                        </a:lnSpc>
                      </a:pPr>
                      <a:r>
                        <a:rPr kumimoji="1" lang="ja-JP" altLang="en-US" sz="1200" dirty="0">
                          <a:solidFill>
                            <a:schemeClr val="tx1"/>
                          </a:solidFill>
                          <a:latin typeface="+mj-ea"/>
                          <a:ea typeface="+mj-ea"/>
                        </a:rPr>
                        <a:t>・本市の働きかけにより、博物館の独立行政法人化を可能とする政令改正が実現</a:t>
                      </a:r>
                      <a:r>
                        <a:rPr kumimoji="1" lang="ja-JP" altLang="en-US" sz="1200" kern="1200" dirty="0">
                          <a:solidFill>
                            <a:schemeClr val="tx1"/>
                          </a:solidFill>
                          <a:latin typeface="+mj-ea"/>
                          <a:ea typeface="+mn-ea"/>
                          <a:cs typeface="+mn-cs"/>
                        </a:rPr>
                        <a:t>（</a:t>
                      </a:r>
                      <a:r>
                        <a:rPr kumimoji="1" lang="en-US" altLang="ja-JP" sz="1200" kern="1200" dirty="0">
                          <a:solidFill>
                            <a:schemeClr val="tx1"/>
                          </a:solidFill>
                          <a:latin typeface="+mj-ea"/>
                          <a:ea typeface="+mn-ea"/>
                          <a:cs typeface="+mn-cs"/>
                        </a:rPr>
                        <a:t>2013</a:t>
                      </a:r>
                      <a:r>
                        <a:rPr kumimoji="1" lang="ja-JP" altLang="en-US" sz="1200" kern="1200" dirty="0">
                          <a:solidFill>
                            <a:schemeClr val="tx1"/>
                          </a:solidFill>
                          <a:latin typeface="+mj-ea"/>
                          <a:ea typeface="+mn-ea"/>
                          <a:cs typeface="+mn-cs"/>
                        </a:rPr>
                        <a:t>年）</a:t>
                      </a:r>
                      <a:r>
                        <a:rPr kumimoji="1" lang="ja-JP" altLang="en-US" sz="1200" dirty="0">
                          <a:solidFill>
                            <a:schemeClr val="tx1"/>
                          </a:solidFill>
                          <a:latin typeface="+mj-ea"/>
                          <a:ea typeface="+mj-ea"/>
                        </a:rPr>
                        <a:t>。</a:t>
                      </a:r>
                      <a:endParaRPr kumimoji="1" lang="en-US" altLang="ja-JP" sz="1200" dirty="0">
                        <a:solidFill>
                          <a:schemeClr val="tx1"/>
                        </a:solidFill>
                        <a:latin typeface="+mj-ea"/>
                        <a:ea typeface="+mj-ea"/>
                      </a:endParaRPr>
                    </a:p>
                    <a:p>
                      <a:pPr marL="88900" indent="-88900" algn="just">
                        <a:lnSpc>
                          <a:spcPts val="1600"/>
                        </a:lnSpc>
                      </a:pPr>
                      <a:endParaRPr kumimoji="1" lang="en-US" altLang="ja-JP" sz="1200" dirty="0">
                        <a:solidFill>
                          <a:schemeClr val="tx1"/>
                        </a:solidFill>
                        <a:latin typeface="+mj-ea"/>
                        <a:ea typeface="+mj-ea"/>
                      </a:endParaRPr>
                    </a:p>
                    <a:p>
                      <a:pPr marL="85725" indent="-85725" algn="just">
                        <a:lnSpc>
                          <a:spcPts val="1600"/>
                        </a:lnSpc>
                      </a:pPr>
                      <a:r>
                        <a:rPr kumimoji="1" lang="ja-JP" altLang="en-US" sz="1200" strike="noStrike" dirty="0">
                          <a:solidFill>
                            <a:schemeClr val="tx1"/>
                          </a:solidFill>
                        </a:rPr>
                        <a:t>・継続性と機動性・柔軟性・自主性を備えた地方独法による経営と運営の</a:t>
                      </a:r>
                      <a:r>
                        <a:rPr kumimoji="1" lang="ja-JP" altLang="en-US" sz="1200" strike="noStrike" dirty="0" smtClean="0">
                          <a:solidFill>
                            <a:schemeClr val="tx1"/>
                          </a:solidFill>
                        </a:rPr>
                        <a:t>一元化（</a:t>
                      </a:r>
                      <a:r>
                        <a:rPr kumimoji="1" lang="en-US" altLang="ja-JP" sz="1200" strike="noStrike" dirty="0" smtClean="0">
                          <a:solidFill>
                            <a:schemeClr val="tx1"/>
                          </a:solidFill>
                        </a:rPr>
                        <a:t>2019</a:t>
                      </a:r>
                      <a:r>
                        <a:rPr kumimoji="1" lang="ja-JP" altLang="en-US" sz="1200" strike="noStrike" dirty="0" smtClean="0">
                          <a:solidFill>
                            <a:schemeClr val="tx1"/>
                          </a:solidFill>
                        </a:rPr>
                        <a:t>年</a:t>
                      </a:r>
                      <a:r>
                        <a:rPr kumimoji="1" lang="en-US" altLang="ja-JP" sz="1200" strike="noStrike" dirty="0" smtClean="0">
                          <a:solidFill>
                            <a:schemeClr val="tx1"/>
                          </a:solidFill>
                        </a:rPr>
                        <a:t>4</a:t>
                      </a:r>
                      <a:r>
                        <a:rPr kumimoji="1" lang="ja-JP" altLang="en-US" sz="1200" strike="noStrike" dirty="0" smtClean="0">
                          <a:solidFill>
                            <a:schemeClr val="tx1"/>
                          </a:solidFill>
                        </a:rPr>
                        <a:t>月（予定））</a:t>
                      </a:r>
                      <a:endParaRPr kumimoji="1" lang="ja-JP" altLang="en-US" sz="1200" strike="noStrike"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sp>
        <p:nvSpPr>
          <p:cNvPr id="6" name="大かっこ 5"/>
          <p:cNvSpPr/>
          <p:nvPr/>
        </p:nvSpPr>
        <p:spPr>
          <a:xfrm>
            <a:off x="366961" y="1688973"/>
            <a:ext cx="2016224" cy="72008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0" rIns="36000" rtlCol="0" anchor="ctr"/>
          <a:lstStyle/>
          <a:p>
            <a:pPr marL="88900" indent="6350" algn="just">
              <a:lnSpc>
                <a:spcPts val="1700"/>
              </a:lnSpc>
              <a:defRPr/>
            </a:pPr>
            <a:r>
              <a:rPr lang="ja-JP" altLang="en-US" sz="1100" dirty="0">
                <a:solidFill>
                  <a:prstClr val="black"/>
                </a:solidFill>
                <a:latin typeface="ＭＳ Ｐゴシック" panose="020B0600070205080204" pitchFamily="50" charset="-128"/>
              </a:rPr>
              <a:t>大阪歴史博物館、市立美術館、東洋陶磁美術館、自然史博物館、科学館、（新美術館）</a:t>
            </a:r>
            <a:endParaRPr lang="en-US" altLang="ja-JP" sz="1100" dirty="0">
              <a:solidFill>
                <a:prstClr val="black"/>
              </a:solidFill>
              <a:latin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106</a:t>
            </a:fld>
            <a:endParaRPr kumimoji="1" lang="ja-JP" altLang="en-US"/>
          </a:p>
        </p:txBody>
      </p:sp>
    </p:spTree>
    <p:extLst>
      <p:ext uri="{BB962C8B-B14F-4D97-AF65-F5344CB8AC3E}">
        <p14:creationId xmlns:p14="http://schemas.microsoft.com/office/powerpoint/2010/main" val="23619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153541" y="6014250"/>
            <a:ext cx="8892000" cy="535861"/>
          </a:xfrm>
          <a:prstGeom prst="roundRect">
            <a:avLst>
              <a:gd name="adj" fmla="val 17234"/>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角丸四角形 22"/>
          <p:cNvSpPr/>
          <p:nvPr/>
        </p:nvSpPr>
        <p:spPr>
          <a:xfrm>
            <a:off x="160462" y="5527294"/>
            <a:ext cx="8892000" cy="216000"/>
          </a:xfrm>
          <a:prstGeom prst="roundRect">
            <a:avLst>
              <a:gd name="adj" fmla="val 24289"/>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角丸四角形 19"/>
          <p:cNvSpPr/>
          <p:nvPr/>
        </p:nvSpPr>
        <p:spPr>
          <a:xfrm>
            <a:off x="152215" y="1940984"/>
            <a:ext cx="8892000" cy="1694333"/>
          </a:xfrm>
          <a:prstGeom prst="roundRect">
            <a:avLst>
              <a:gd name="adj" fmla="val 7934"/>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角丸四角形 20"/>
          <p:cNvSpPr/>
          <p:nvPr/>
        </p:nvSpPr>
        <p:spPr>
          <a:xfrm>
            <a:off x="248798" y="3861047"/>
            <a:ext cx="8795416" cy="737793"/>
          </a:xfrm>
          <a:prstGeom prst="roundRect">
            <a:avLst>
              <a:gd name="adj" fmla="val 17234"/>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p:nvSpPr>
        <p:spPr>
          <a:xfrm>
            <a:off x="251520" y="323364"/>
            <a:ext cx="5904656" cy="369332"/>
          </a:xfrm>
          <a:prstGeom prst="rect">
            <a:avLst/>
          </a:prstGeom>
        </p:spPr>
        <p:txBody>
          <a:bodyPr wrap="square">
            <a:spAutoFit/>
          </a:bodyPr>
          <a:lstStyle/>
          <a:p>
            <a:r>
              <a:rPr lang="ja-JP" altLang="en-US" b="1" dirty="0">
                <a:solidFill>
                  <a:srgbClr val="000000"/>
                </a:solidFill>
              </a:rPr>
              <a:t>本市施設の現状　（対象施設）</a:t>
            </a:r>
          </a:p>
        </p:txBody>
      </p:sp>
      <p:cxnSp>
        <p:nvCxnSpPr>
          <p:cNvPr id="10" name="直線コネクタ 9"/>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7891245" y="332656"/>
            <a:ext cx="1073243"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solidFill>
                  <a:prstClr val="black"/>
                </a:solidFill>
              </a:rPr>
              <a:t>＜</a:t>
            </a:r>
            <a:r>
              <a:rPr lang="en-US" altLang="ja-JP" dirty="0">
                <a:solidFill>
                  <a:prstClr val="black"/>
                </a:solidFill>
              </a:rPr>
              <a:t>Why</a:t>
            </a:r>
            <a:r>
              <a:rPr lang="ja-JP" altLang="en-US" dirty="0">
                <a:solidFill>
                  <a:prstClr val="black"/>
                </a:solidFill>
              </a:rPr>
              <a:t>＞</a:t>
            </a:r>
          </a:p>
        </p:txBody>
      </p:sp>
      <p:sp>
        <p:nvSpPr>
          <p:cNvPr id="11" name="テキスト ボックス 10"/>
          <p:cNvSpPr txBox="1"/>
          <p:nvPr/>
        </p:nvSpPr>
        <p:spPr>
          <a:xfrm>
            <a:off x="8172400" y="1"/>
            <a:ext cx="971600" cy="307777"/>
          </a:xfrm>
          <a:prstGeom prst="rect">
            <a:avLst/>
          </a:prstGeom>
          <a:noFill/>
        </p:spPr>
        <p:txBody>
          <a:bodyPr wrap="square" rtlCol="0">
            <a:spAutoFit/>
          </a:bodyPr>
          <a:lstStyle/>
          <a:p>
            <a:r>
              <a:rPr lang="en-US" altLang="ja-JP" sz="1400" dirty="0" smtClean="0">
                <a:solidFill>
                  <a:prstClr val="black"/>
                </a:solidFill>
              </a:rPr>
              <a:t>A10.(27)</a:t>
            </a:r>
            <a:endParaRPr lang="ja-JP" altLang="en-US" sz="1400" dirty="0">
              <a:solidFill>
                <a:prstClr val="black"/>
              </a:solidFill>
            </a:endParaRPr>
          </a:p>
        </p:txBody>
      </p:sp>
      <p:graphicFrame>
        <p:nvGraphicFramePr>
          <p:cNvPr id="12" name="表 11"/>
          <p:cNvGraphicFramePr>
            <a:graphicFrameLocks noGrp="1"/>
          </p:cNvGraphicFramePr>
          <p:nvPr>
            <p:extLst/>
          </p:nvPr>
        </p:nvGraphicFramePr>
        <p:xfrm>
          <a:off x="245811" y="811945"/>
          <a:ext cx="8704807" cy="5730854"/>
        </p:xfrm>
        <a:graphic>
          <a:graphicData uri="http://schemas.openxmlformats.org/drawingml/2006/table">
            <a:tbl>
              <a:tblPr firstRow="1" bandRow="1">
                <a:tableStyleId>{5940675A-B579-460E-94D1-54222C63F5DA}</a:tableStyleId>
              </a:tblPr>
              <a:tblGrid>
                <a:gridCol w="1232867">
                  <a:extLst>
                    <a:ext uri="{9D8B030D-6E8A-4147-A177-3AD203B41FA5}">
                      <a16:colId xmlns:a16="http://schemas.microsoft.com/office/drawing/2014/main" xmlns="" val="20000"/>
                    </a:ext>
                  </a:extLst>
                </a:gridCol>
                <a:gridCol w="1494388">
                  <a:extLst>
                    <a:ext uri="{9D8B030D-6E8A-4147-A177-3AD203B41FA5}">
                      <a16:colId xmlns:a16="http://schemas.microsoft.com/office/drawing/2014/main" xmlns="" val="20001"/>
                    </a:ext>
                  </a:extLst>
                </a:gridCol>
                <a:gridCol w="1494388">
                  <a:extLst>
                    <a:ext uri="{9D8B030D-6E8A-4147-A177-3AD203B41FA5}">
                      <a16:colId xmlns:a16="http://schemas.microsoft.com/office/drawing/2014/main" xmlns="" val="20002"/>
                    </a:ext>
                  </a:extLst>
                </a:gridCol>
                <a:gridCol w="1494388">
                  <a:extLst>
                    <a:ext uri="{9D8B030D-6E8A-4147-A177-3AD203B41FA5}">
                      <a16:colId xmlns:a16="http://schemas.microsoft.com/office/drawing/2014/main" xmlns="" val="20003"/>
                    </a:ext>
                  </a:extLst>
                </a:gridCol>
                <a:gridCol w="1494388">
                  <a:extLst>
                    <a:ext uri="{9D8B030D-6E8A-4147-A177-3AD203B41FA5}">
                      <a16:colId xmlns:a16="http://schemas.microsoft.com/office/drawing/2014/main" xmlns="" val="20004"/>
                    </a:ext>
                  </a:extLst>
                </a:gridCol>
                <a:gridCol w="1494388">
                  <a:extLst>
                    <a:ext uri="{9D8B030D-6E8A-4147-A177-3AD203B41FA5}">
                      <a16:colId xmlns:a16="http://schemas.microsoft.com/office/drawing/2014/main" xmlns="" val="20005"/>
                    </a:ext>
                  </a:extLst>
                </a:gridCol>
              </a:tblGrid>
              <a:tr h="214172">
                <a:tc>
                  <a:txBody>
                    <a:bodyPr/>
                    <a:lstStyle/>
                    <a:p>
                      <a:pPr algn="dist" fontAlgn="ctr"/>
                      <a:r>
                        <a:rPr lang="ja-JP" altLang="en-US" sz="1050" u="none" strike="noStrike" dirty="0">
                          <a:solidFill>
                            <a:schemeClr val="tx1"/>
                          </a:solidFill>
                          <a:effectLst/>
                          <a:latin typeface="+mj-ea"/>
                          <a:ea typeface="+mj-ea"/>
                        </a:rPr>
                        <a:t>　</a:t>
                      </a:r>
                      <a:endParaRPr lang="ja-JP" altLang="en-US" sz="1050" b="0" i="0" u="none" strike="noStrike" dirty="0">
                        <a:solidFill>
                          <a:schemeClr val="tx1"/>
                        </a:solidFill>
                        <a:effectLst/>
                        <a:latin typeface="+mj-ea"/>
                        <a:ea typeface="+mj-ea"/>
                      </a:endParaRPr>
                    </a:p>
                  </a:txBody>
                  <a:tcPr marL="33231" marR="33231" marT="33231" marB="33231" anchor="ctr">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dist" fontAlgn="ctr"/>
                      <a:r>
                        <a:rPr lang="ja-JP" altLang="en-US" sz="1050" u="none" strike="noStrike" dirty="0">
                          <a:solidFill>
                            <a:schemeClr val="tx1"/>
                          </a:solidFill>
                          <a:effectLst/>
                          <a:latin typeface="+mj-ea"/>
                          <a:ea typeface="+mj-ea"/>
                        </a:rPr>
                        <a:t>大阪歴史博物館</a:t>
                      </a:r>
                      <a:endParaRPr lang="ja-JP" altLang="en-US" sz="1050" b="1" i="0" u="none" strike="noStrike" dirty="0">
                        <a:solidFill>
                          <a:schemeClr val="tx1"/>
                        </a:solidFill>
                        <a:effectLst/>
                        <a:latin typeface="+mj-ea"/>
                        <a:ea typeface="+mj-ea"/>
                      </a:endParaRPr>
                    </a:p>
                  </a:txBody>
                  <a:tcPr marL="33231" marR="33231" marT="33231" marB="33231" anchor="ctr">
                    <a:solidFill>
                      <a:schemeClr val="accent5">
                        <a:lumMod val="40000"/>
                        <a:lumOff val="60000"/>
                      </a:schemeClr>
                    </a:solidFill>
                  </a:tcPr>
                </a:tc>
                <a:tc>
                  <a:txBody>
                    <a:bodyPr/>
                    <a:lstStyle/>
                    <a:p>
                      <a:pPr algn="dist" fontAlgn="ctr"/>
                      <a:r>
                        <a:rPr lang="ja-JP" altLang="en-US" sz="1050" u="none" strike="noStrike" dirty="0">
                          <a:solidFill>
                            <a:schemeClr val="tx1"/>
                          </a:solidFill>
                          <a:effectLst/>
                          <a:latin typeface="+mj-ea"/>
                          <a:ea typeface="+mj-ea"/>
                        </a:rPr>
                        <a:t>市立美術館</a:t>
                      </a:r>
                      <a:endParaRPr lang="ja-JP" altLang="en-US" sz="1050" b="1" i="0" u="none" strike="noStrike" dirty="0">
                        <a:solidFill>
                          <a:schemeClr val="tx1"/>
                        </a:solidFill>
                        <a:effectLst/>
                        <a:latin typeface="+mj-ea"/>
                        <a:ea typeface="+mj-ea"/>
                      </a:endParaRPr>
                    </a:p>
                  </a:txBody>
                  <a:tcPr marL="33231" marR="33231" marT="33231" marB="33231" anchor="ctr">
                    <a:solidFill>
                      <a:schemeClr val="accent5">
                        <a:lumMod val="40000"/>
                        <a:lumOff val="60000"/>
                      </a:schemeClr>
                    </a:solidFill>
                  </a:tcPr>
                </a:tc>
                <a:tc>
                  <a:txBody>
                    <a:bodyPr/>
                    <a:lstStyle/>
                    <a:p>
                      <a:pPr algn="dist" fontAlgn="ctr"/>
                      <a:r>
                        <a:rPr lang="ja-JP" altLang="en-US" sz="1050" u="none" strike="noStrike" dirty="0">
                          <a:solidFill>
                            <a:schemeClr val="tx1"/>
                          </a:solidFill>
                          <a:effectLst/>
                          <a:latin typeface="+mj-ea"/>
                          <a:ea typeface="+mj-ea"/>
                        </a:rPr>
                        <a:t>東洋陶磁美術館</a:t>
                      </a:r>
                      <a:endParaRPr lang="ja-JP" altLang="en-US" sz="1050" b="1" i="0" u="none" strike="noStrike" dirty="0">
                        <a:solidFill>
                          <a:schemeClr val="tx1"/>
                        </a:solidFill>
                        <a:effectLst/>
                        <a:latin typeface="+mj-ea"/>
                        <a:ea typeface="+mj-ea"/>
                      </a:endParaRPr>
                    </a:p>
                  </a:txBody>
                  <a:tcPr marL="33231" marR="33231" marT="33231" marB="33231" anchor="ctr">
                    <a:solidFill>
                      <a:schemeClr val="accent5">
                        <a:lumMod val="40000"/>
                        <a:lumOff val="60000"/>
                      </a:schemeClr>
                    </a:solidFill>
                  </a:tcPr>
                </a:tc>
                <a:tc>
                  <a:txBody>
                    <a:bodyPr/>
                    <a:lstStyle/>
                    <a:p>
                      <a:pPr algn="dist" fontAlgn="ctr"/>
                      <a:r>
                        <a:rPr lang="ja-JP" altLang="en-US" sz="1050" u="none" strike="noStrike" dirty="0">
                          <a:solidFill>
                            <a:schemeClr val="tx1"/>
                          </a:solidFill>
                          <a:effectLst/>
                          <a:latin typeface="+mj-ea"/>
                          <a:ea typeface="+mj-ea"/>
                        </a:rPr>
                        <a:t>自然史博物館</a:t>
                      </a:r>
                      <a:endParaRPr lang="ja-JP" altLang="en-US" sz="1050" b="1" i="0" u="none" strike="noStrike" dirty="0">
                        <a:solidFill>
                          <a:schemeClr val="tx1"/>
                        </a:solidFill>
                        <a:effectLst/>
                        <a:latin typeface="+mj-ea"/>
                        <a:ea typeface="+mj-ea"/>
                      </a:endParaRPr>
                    </a:p>
                  </a:txBody>
                  <a:tcPr marL="33231" marR="33231" marT="33231" marB="33231" anchor="ctr">
                    <a:solidFill>
                      <a:schemeClr val="accent5">
                        <a:lumMod val="40000"/>
                        <a:lumOff val="60000"/>
                      </a:schemeClr>
                    </a:solidFill>
                  </a:tcPr>
                </a:tc>
                <a:tc>
                  <a:txBody>
                    <a:bodyPr/>
                    <a:lstStyle/>
                    <a:p>
                      <a:pPr algn="dist" fontAlgn="ctr"/>
                      <a:r>
                        <a:rPr lang="ja-JP" altLang="en-US" sz="1050" u="none" strike="noStrike" dirty="0">
                          <a:solidFill>
                            <a:schemeClr val="tx1"/>
                          </a:solidFill>
                          <a:effectLst/>
                          <a:latin typeface="+mj-ea"/>
                          <a:ea typeface="+mj-ea"/>
                        </a:rPr>
                        <a:t>市立科学館</a:t>
                      </a:r>
                      <a:endParaRPr lang="ja-JP" altLang="en-US" sz="1050" b="1" i="0" u="none" strike="noStrike" dirty="0">
                        <a:solidFill>
                          <a:schemeClr val="tx1"/>
                        </a:solidFill>
                        <a:effectLst/>
                        <a:latin typeface="+mj-ea"/>
                        <a:ea typeface="+mj-ea"/>
                      </a:endParaRPr>
                    </a:p>
                  </a:txBody>
                  <a:tcPr marL="33231" marR="33231" marT="33231" marB="33231" anchor="ctr">
                    <a:solidFill>
                      <a:schemeClr val="accent5">
                        <a:lumMod val="40000"/>
                        <a:lumOff val="60000"/>
                      </a:schemeClr>
                    </a:solidFill>
                  </a:tcPr>
                </a:tc>
                <a:extLst>
                  <a:ext uri="{0D108BD9-81ED-4DB2-BD59-A6C34878D82A}">
                    <a16:rowId xmlns:a16="http://schemas.microsoft.com/office/drawing/2014/main" xmlns="" val="10000"/>
                  </a:ext>
                </a:extLst>
              </a:tr>
              <a:tr h="207138">
                <a:tc>
                  <a:txBody>
                    <a:bodyPr/>
                    <a:lstStyle/>
                    <a:p>
                      <a:pPr algn="dist" fontAlgn="ctr"/>
                      <a:r>
                        <a:rPr lang="ja-JP" altLang="en-US" sz="1050" u="none" strike="noStrike" dirty="0">
                          <a:solidFill>
                            <a:schemeClr val="tx1"/>
                          </a:solidFill>
                          <a:effectLst/>
                          <a:latin typeface="+mj-ea"/>
                          <a:ea typeface="+mj-ea"/>
                        </a:rPr>
                        <a:t>所在地</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just" fontAlgn="ctr"/>
                      <a:r>
                        <a:rPr lang="ja-JP" altLang="en-US" sz="1050" u="none" strike="noStrike" dirty="0">
                          <a:solidFill>
                            <a:schemeClr val="tx1"/>
                          </a:solidFill>
                          <a:effectLst/>
                          <a:latin typeface="+mj-ea"/>
                          <a:ea typeface="+mj-ea"/>
                        </a:rPr>
                        <a:t>中央区大手前</a:t>
                      </a:r>
                      <a:r>
                        <a:rPr lang="en-US" altLang="ja-JP" sz="1050" u="none" strike="noStrike" dirty="0">
                          <a:solidFill>
                            <a:schemeClr val="tx1"/>
                          </a:solidFill>
                          <a:effectLst/>
                          <a:latin typeface="+mj-ea"/>
                          <a:ea typeface="+mj-ea"/>
                        </a:rPr>
                        <a:t>4-1-32</a:t>
                      </a:r>
                      <a:endParaRPr lang="en-US" altLang="ja-JP" sz="1050" b="0" i="0" u="none" strike="noStrike" dirty="0">
                        <a:solidFill>
                          <a:schemeClr val="tx1"/>
                        </a:solidFill>
                        <a:effectLst/>
                        <a:latin typeface="+mj-ea"/>
                        <a:ea typeface="+mj-ea"/>
                      </a:endParaRPr>
                    </a:p>
                  </a:txBody>
                  <a:tcPr marL="33231" marR="33231" marT="33231" marB="33231" anchor="ctr"/>
                </a:tc>
                <a:tc>
                  <a:txBody>
                    <a:bodyPr/>
                    <a:lstStyle/>
                    <a:p>
                      <a:pPr algn="just" fontAlgn="ctr"/>
                      <a:r>
                        <a:rPr lang="ja-JP" altLang="en-US" sz="1050" u="none" strike="noStrike" dirty="0">
                          <a:solidFill>
                            <a:schemeClr val="tx1"/>
                          </a:solidFill>
                          <a:effectLst/>
                          <a:latin typeface="+mj-ea"/>
                          <a:ea typeface="+mj-ea"/>
                        </a:rPr>
                        <a:t>天王寺区茶臼山町</a:t>
                      </a:r>
                      <a:r>
                        <a:rPr lang="en-US" altLang="ja-JP" sz="1050" u="none" strike="noStrike" dirty="0">
                          <a:solidFill>
                            <a:schemeClr val="tx1"/>
                          </a:solidFill>
                          <a:effectLst/>
                          <a:latin typeface="+mj-ea"/>
                          <a:ea typeface="+mj-ea"/>
                        </a:rPr>
                        <a:t>1</a:t>
                      </a:r>
                      <a:r>
                        <a:rPr lang="ja-JP" altLang="en-US" sz="1050" u="none" strike="noStrike" dirty="0">
                          <a:solidFill>
                            <a:schemeClr val="tx1"/>
                          </a:solidFill>
                          <a:effectLst/>
                          <a:latin typeface="+mj-ea"/>
                          <a:ea typeface="+mj-ea"/>
                        </a:rPr>
                        <a:t>－</a:t>
                      </a:r>
                      <a:r>
                        <a:rPr lang="en-US" altLang="ja-JP" sz="1050" u="none" strike="noStrike" dirty="0">
                          <a:solidFill>
                            <a:schemeClr val="tx1"/>
                          </a:solidFill>
                          <a:effectLst/>
                          <a:latin typeface="+mj-ea"/>
                          <a:ea typeface="+mj-ea"/>
                        </a:rPr>
                        <a:t>82</a:t>
                      </a:r>
                      <a:endParaRPr lang="en-US" altLang="ja-JP" sz="1050" b="0" i="0" u="none" strike="noStrike" dirty="0">
                        <a:solidFill>
                          <a:schemeClr val="tx1"/>
                        </a:solidFill>
                        <a:effectLst/>
                        <a:latin typeface="+mj-ea"/>
                        <a:ea typeface="+mj-ea"/>
                      </a:endParaRPr>
                    </a:p>
                  </a:txBody>
                  <a:tcPr marL="33231" marR="33231" marT="33231" marB="33231" anchor="ctr"/>
                </a:tc>
                <a:tc>
                  <a:txBody>
                    <a:bodyPr/>
                    <a:lstStyle/>
                    <a:p>
                      <a:pPr algn="just" fontAlgn="ctr"/>
                      <a:r>
                        <a:rPr lang="ja-JP" altLang="en-US" sz="1050" u="none" strike="noStrike" dirty="0">
                          <a:solidFill>
                            <a:schemeClr val="tx1"/>
                          </a:solidFill>
                          <a:effectLst/>
                          <a:latin typeface="+mj-ea"/>
                          <a:ea typeface="+mj-ea"/>
                        </a:rPr>
                        <a:t>北区中之島</a:t>
                      </a:r>
                      <a:r>
                        <a:rPr lang="en-US" altLang="ja-JP" sz="1050" u="none" strike="noStrike" dirty="0">
                          <a:solidFill>
                            <a:schemeClr val="tx1"/>
                          </a:solidFill>
                          <a:effectLst/>
                          <a:latin typeface="+mj-ea"/>
                          <a:ea typeface="+mj-ea"/>
                        </a:rPr>
                        <a:t>1−1−26</a:t>
                      </a:r>
                      <a:endParaRPr lang="en-US" altLang="ja-JP" sz="1050" b="0" i="0" u="none" strike="noStrike" dirty="0">
                        <a:solidFill>
                          <a:schemeClr val="tx1"/>
                        </a:solidFill>
                        <a:effectLst/>
                        <a:latin typeface="+mj-ea"/>
                        <a:ea typeface="+mj-ea"/>
                      </a:endParaRPr>
                    </a:p>
                  </a:txBody>
                  <a:tcPr marL="33231" marR="33231" marT="33231" marB="33231" anchor="ctr"/>
                </a:tc>
                <a:tc>
                  <a:txBody>
                    <a:bodyPr/>
                    <a:lstStyle/>
                    <a:p>
                      <a:pPr algn="just" fontAlgn="ctr"/>
                      <a:r>
                        <a:rPr lang="ja-JP" altLang="en-US" sz="1050" u="none" strike="noStrike" dirty="0">
                          <a:solidFill>
                            <a:schemeClr val="tx1"/>
                          </a:solidFill>
                          <a:effectLst/>
                          <a:latin typeface="+mj-ea"/>
                          <a:ea typeface="+mj-ea"/>
                        </a:rPr>
                        <a:t>東住吉区長居公園</a:t>
                      </a:r>
                      <a:r>
                        <a:rPr lang="en-US" altLang="ja-JP" sz="1050" u="none" strike="noStrike" dirty="0">
                          <a:solidFill>
                            <a:schemeClr val="tx1"/>
                          </a:solidFill>
                          <a:effectLst/>
                          <a:latin typeface="+mj-ea"/>
                          <a:ea typeface="+mj-ea"/>
                        </a:rPr>
                        <a:t>1-23</a:t>
                      </a:r>
                      <a:endParaRPr lang="en-US" altLang="ja-JP" sz="1050" b="0" i="0" u="none" strike="noStrike" dirty="0">
                        <a:solidFill>
                          <a:schemeClr val="tx1"/>
                        </a:solidFill>
                        <a:effectLst/>
                        <a:latin typeface="+mj-ea"/>
                        <a:ea typeface="+mj-ea"/>
                      </a:endParaRPr>
                    </a:p>
                  </a:txBody>
                  <a:tcPr marL="33231" marR="33231" marT="33231" marB="33231" anchor="ctr"/>
                </a:tc>
                <a:tc>
                  <a:txBody>
                    <a:bodyPr/>
                    <a:lstStyle/>
                    <a:p>
                      <a:pPr algn="just" fontAlgn="ctr"/>
                      <a:r>
                        <a:rPr lang="ja-JP" altLang="en-US" sz="1050" u="none" strike="noStrike" dirty="0">
                          <a:solidFill>
                            <a:schemeClr val="tx1"/>
                          </a:solidFill>
                          <a:effectLst/>
                          <a:latin typeface="+mj-ea"/>
                          <a:ea typeface="+mj-ea"/>
                        </a:rPr>
                        <a:t>北区中之島</a:t>
                      </a:r>
                      <a:r>
                        <a:rPr lang="en-US" altLang="ja-JP" sz="1050" u="none" strike="noStrike" dirty="0">
                          <a:solidFill>
                            <a:schemeClr val="tx1"/>
                          </a:solidFill>
                          <a:effectLst/>
                          <a:latin typeface="+mj-ea"/>
                          <a:ea typeface="+mj-ea"/>
                        </a:rPr>
                        <a:t>4-2-1</a:t>
                      </a:r>
                      <a:endParaRPr lang="en-US" altLang="ja-JP" sz="1050" b="0" i="0" u="none" strike="noStrike" dirty="0">
                        <a:solidFill>
                          <a:schemeClr val="tx1"/>
                        </a:solidFill>
                        <a:effectLst/>
                        <a:latin typeface="+mj-ea"/>
                        <a:ea typeface="+mj-ea"/>
                      </a:endParaRPr>
                    </a:p>
                  </a:txBody>
                  <a:tcPr marL="33231" marR="33231" marT="33231" marB="33231" anchor="ctr"/>
                </a:tc>
                <a:extLst>
                  <a:ext uri="{0D108BD9-81ED-4DB2-BD59-A6C34878D82A}">
                    <a16:rowId xmlns:a16="http://schemas.microsoft.com/office/drawing/2014/main" xmlns="" val="10001"/>
                  </a:ext>
                </a:extLst>
              </a:tr>
              <a:tr h="207138">
                <a:tc>
                  <a:txBody>
                    <a:bodyPr/>
                    <a:lstStyle/>
                    <a:p>
                      <a:pPr algn="dist" fontAlgn="ctr"/>
                      <a:r>
                        <a:rPr lang="ja-JP" altLang="en-US" sz="1050" u="none" strike="noStrike" dirty="0">
                          <a:solidFill>
                            <a:schemeClr val="tx1"/>
                          </a:solidFill>
                          <a:effectLst/>
                          <a:latin typeface="+mj-ea"/>
                          <a:ea typeface="+mj-ea"/>
                        </a:rPr>
                        <a:t>設立年月日</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l" fontAlgn="ctr"/>
                      <a:r>
                        <a:rPr lang="en-US" altLang="ja-JP" sz="1050" u="none" strike="noStrike" dirty="0">
                          <a:solidFill>
                            <a:schemeClr val="tx1"/>
                          </a:solidFill>
                          <a:effectLst/>
                          <a:latin typeface="+mj-ea"/>
                          <a:ea typeface="+mj-ea"/>
                        </a:rPr>
                        <a:t>2001</a:t>
                      </a:r>
                      <a:r>
                        <a:rPr lang="ja-JP" altLang="en-US" sz="1050" u="none" strike="noStrike" dirty="0">
                          <a:solidFill>
                            <a:schemeClr val="tx1"/>
                          </a:solidFill>
                          <a:effectLst/>
                          <a:latin typeface="+mj-ea"/>
                          <a:ea typeface="+mj-ea"/>
                        </a:rPr>
                        <a:t>年</a:t>
                      </a:r>
                      <a:r>
                        <a:rPr lang="en-US" altLang="ja-JP" sz="1050" u="none" strike="noStrike" dirty="0">
                          <a:solidFill>
                            <a:schemeClr val="tx1"/>
                          </a:solidFill>
                          <a:effectLst/>
                          <a:latin typeface="+mj-ea"/>
                          <a:ea typeface="+mj-ea"/>
                        </a:rPr>
                        <a:t>11</a:t>
                      </a:r>
                      <a:r>
                        <a:rPr lang="ja-JP" altLang="en-US" sz="1050" u="none" strike="noStrike" dirty="0">
                          <a:solidFill>
                            <a:schemeClr val="tx1"/>
                          </a:solidFill>
                          <a:effectLst/>
                          <a:latin typeface="+mj-ea"/>
                          <a:ea typeface="+mj-ea"/>
                        </a:rPr>
                        <a:t>月</a:t>
                      </a:r>
                      <a:r>
                        <a:rPr lang="en-US" altLang="ja-JP" sz="1050" u="none" strike="noStrike" dirty="0">
                          <a:solidFill>
                            <a:schemeClr val="tx1"/>
                          </a:solidFill>
                          <a:effectLst/>
                          <a:latin typeface="+mj-ea"/>
                          <a:ea typeface="+mj-ea"/>
                        </a:rPr>
                        <a:t>3</a:t>
                      </a:r>
                      <a:r>
                        <a:rPr lang="ja-JP" altLang="en-US" sz="1050" u="none" strike="noStrike" dirty="0">
                          <a:solidFill>
                            <a:schemeClr val="tx1"/>
                          </a:solidFill>
                          <a:effectLst/>
                          <a:latin typeface="+mj-ea"/>
                          <a:ea typeface="+mj-ea"/>
                        </a:rPr>
                        <a:t>日</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l" fontAlgn="ctr"/>
                      <a:r>
                        <a:rPr lang="en-US" altLang="ja-JP" sz="1050" u="none" strike="noStrike" dirty="0">
                          <a:solidFill>
                            <a:schemeClr val="tx1"/>
                          </a:solidFill>
                          <a:effectLst/>
                          <a:latin typeface="+mj-ea"/>
                          <a:ea typeface="+mj-ea"/>
                        </a:rPr>
                        <a:t>1936</a:t>
                      </a:r>
                      <a:r>
                        <a:rPr lang="ja-JP" altLang="en-US" sz="1050" u="none" strike="noStrike" dirty="0">
                          <a:solidFill>
                            <a:schemeClr val="tx1"/>
                          </a:solidFill>
                          <a:effectLst/>
                          <a:latin typeface="+mj-ea"/>
                          <a:ea typeface="+mj-ea"/>
                        </a:rPr>
                        <a:t>年</a:t>
                      </a:r>
                      <a:r>
                        <a:rPr lang="en-US" altLang="ja-JP" sz="1050" u="none" strike="noStrike" dirty="0">
                          <a:solidFill>
                            <a:schemeClr val="tx1"/>
                          </a:solidFill>
                          <a:effectLst/>
                          <a:latin typeface="+mj-ea"/>
                          <a:ea typeface="+mj-ea"/>
                        </a:rPr>
                        <a:t>5</a:t>
                      </a:r>
                      <a:r>
                        <a:rPr lang="ja-JP" altLang="en-US" sz="1050" u="none" strike="noStrike" dirty="0">
                          <a:solidFill>
                            <a:schemeClr val="tx1"/>
                          </a:solidFill>
                          <a:effectLst/>
                          <a:latin typeface="+mj-ea"/>
                          <a:ea typeface="+mj-ea"/>
                        </a:rPr>
                        <a:t>月</a:t>
                      </a:r>
                      <a:r>
                        <a:rPr lang="en-US" altLang="ja-JP" sz="1050" u="none" strike="noStrike" dirty="0">
                          <a:solidFill>
                            <a:schemeClr val="tx1"/>
                          </a:solidFill>
                          <a:effectLst/>
                          <a:latin typeface="+mj-ea"/>
                          <a:ea typeface="+mj-ea"/>
                        </a:rPr>
                        <a:t>1</a:t>
                      </a:r>
                      <a:r>
                        <a:rPr lang="ja-JP" altLang="en-US" sz="1050" u="none" strike="noStrike" dirty="0">
                          <a:solidFill>
                            <a:schemeClr val="tx1"/>
                          </a:solidFill>
                          <a:effectLst/>
                          <a:latin typeface="+mj-ea"/>
                          <a:ea typeface="+mj-ea"/>
                        </a:rPr>
                        <a:t>日</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l" fontAlgn="ctr"/>
                      <a:r>
                        <a:rPr lang="en-US" altLang="ja-JP" sz="1050" u="none" strike="noStrike" dirty="0">
                          <a:solidFill>
                            <a:schemeClr val="tx1"/>
                          </a:solidFill>
                          <a:effectLst/>
                          <a:latin typeface="+mj-ea"/>
                          <a:ea typeface="+mj-ea"/>
                        </a:rPr>
                        <a:t>1982</a:t>
                      </a:r>
                      <a:r>
                        <a:rPr lang="ja-JP" altLang="en-US" sz="1050" u="none" strike="noStrike" dirty="0">
                          <a:solidFill>
                            <a:schemeClr val="tx1"/>
                          </a:solidFill>
                          <a:effectLst/>
                          <a:latin typeface="+mj-ea"/>
                          <a:ea typeface="+mj-ea"/>
                        </a:rPr>
                        <a:t>年</a:t>
                      </a:r>
                      <a:r>
                        <a:rPr lang="en-US" altLang="ja-JP" sz="1050" u="none" strike="noStrike" dirty="0">
                          <a:solidFill>
                            <a:schemeClr val="tx1"/>
                          </a:solidFill>
                          <a:effectLst/>
                          <a:latin typeface="+mj-ea"/>
                          <a:ea typeface="+mj-ea"/>
                        </a:rPr>
                        <a:t>11</a:t>
                      </a:r>
                      <a:r>
                        <a:rPr lang="ja-JP" altLang="en-US" sz="1050" u="none" strike="noStrike" dirty="0">
                          <a:solidFill>
                            <a:schemeClr val="tx1"/>
                          </a:solidFill>
                          <a:effectLst/>
                          <a:latin typeface="+mj-ea"/>
                          <a:ea typeface="+mj-ea"/>
                        </a:rPr>
                        <a:t>月</a:t>
                      </a:r>
                      <a:r>
                        <a:rPr lang="en-US" altLang="ja-JP" sz="1050" u="none" strike="noStrike" dirty="0">
                          <a:solidFill>
                            <a:schemeClr val="tx1"/>
                          </a:solidFill>
                          <a:effectLst/>
                          <a:latin typeface="+mj-ea"/>
                          <a:ea typeface="+mj-ea"/>
                        </a:rPr>
                        <a:t>6</a:t>
                      </a:r>
                      <a:r>
                        <a:rPr lang="ja-JP" altLang="en-US" sz="1050" u="none" strike="noStrike" dirty="0">
                          <a:solidFill>
                            <a:schemeClr val="tx1"/>
                          </a:solidFill>
                          <a:effectLst/>
                          <a:latin typeface="+mj-ea"/>
                          <a:ea typeface="+mj-ea"/>
                        </a:rPr>
                        <a:t>日</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l" fontAlgn="ctr"/>
                      <a:r>
                        <a:rPr lang="en-US" altLang="ja-JP" sz="1050" u="none" strike="noStrike" dirty="0">
                          <a:solidFill>
                            <a:schemeClr val="tx1"/>
                          </a:solidFill>
                          <a:effectLst/>
                          <a:latin typeface="+mj-ea"/>
                          <a:ea typeface="+mj-ea"/>
                        </a:rPr>
                        <a:t>1950</a:t>
                      </a:r>
                      <a:r>
                        <a:rPr lang="ja-JP" altLang="en-US" sz="1050" u="none" strike="noStrike" dirty="0">
                          <a:solidFill>
                            <a:schemeClr val="tx1"/>
                          </a:solidFill>
                          <a:effectLst/>
                          <a:latin typeface="+mj-ea"/>
                          <a:ea typeface="+mj-ea"/>
                        </a:rPr>
                        <a:t>年</a:t>
                      </a:r>
                      <a:r>
                        <a:rPr lang="en-US" altLang="ja-JP" sz="1050" u="none" strike="noStrike" dirty="0">
                          <a:solidFill>
                            <a:schemeClr val="tx1"/>
                          </a:solidFill>
                          <a:effectLst/>
                          <a:latin typeface="+mj-ea"/>
                          <a:ea typeface="+mj-ea"/>
                        </a:rPr>
                        <a:t>4</a:t>
                      </a:r>
                      <a:r>
                        <a:rPr lang="ja-JP" altLang="en-US" sz="1050" u="none" strike="noStrike" dirty="0">
                          <a:solidFill>
                            <a:schemeClr val="tx1"/>
                          </a:solidFill>
                          <a:effectLst/>
                          <a:latin typeface="+mj-ea"/>
                          <a:ea typeface="+mj-ea"/>
                        </a:rPr>
                        <a:t>月</a:t>
                      </a:r>
                      <a:r>
                        <a:rPr lang="en-US" altLang="ja-JP" sz="1050" u="none" strike="noStrike" dirty="0">
                          <a:solidFill>
                            <a:schemeClr val="tx1"/>
                          </a:solidFill>
                          <a:effectLst/>
                          <a:latin typeface="+mj-ea"/>
                          <a:ea typeface="+mj-ea"/>
                        </a:rPr>
                        <a:t>1</a:t>
                      </a:r>
                      <a:r>
                        <a:rPr lang="ja-JP" altLang="en-US" sz="1050" u="none" strike="noStrike" dirty="0">
                          <a:solidFill>
                            <a:schemeClr val="tx1"/>
                          </a:solidFill>
                          <a:effectLst/>
                          <a:latin typeface="+mj-ea"/>
                          <a:ea typeface="+mj-ea"/>
                        </a:rPr>
                        <a:t>日</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l" fontAlgn="ctr"/>
                      <a:r>
                        <a:rPr lang="en-US" altLang="ja-JP" sz="1050" u="none" strike="noStrike" dirty="0">
                          <a:solidFill>
                            <a:schemeClr val="tx1"/>
                          </a:solidFill>
                          <a:effectLst/>
                          <a:latin typeface="+mj-ea"/>
                          <a:ea typeface="+mj-ea"/>
                        </a:rPr>
                        <a:t>1989</a:t>
                      </a:r>
                      <a:r>
                        <a:rPr lang="ja-JP" altLang="en-US" sz="1050" u="none" strike="noStrike" dirty="0">
                          <a:solidFill>
                            <a:schemeClr val="tx1"/>
                          </a:solidFill>
                          <a:effectLst/>
                          <a:latin typeface="+mj-ea"/>
                          <a:ea typeface="+mj-ea"/>
                        </a:rPr>
                        <a:t>年</a:t>
                      </a:r>
                      <a:r>
                        <a:rPr lang="en-US" altLang="ja-JP" sz="1050" u="none" strike="noStrike" dirty="0">
                          <a:solidFill>
                            <a:schemeClr val="tx1"/>
                          </a:solidFill>
                          <a:effectLst/>
                          <a:latin typeface="+mj-ea"/>
                          <a:ea typeface="+mj-ea"/>
                        </a:rPr>
                        <a:t>10</a:t>
                      </a:r>
                      <a:r>
                        <a:rPr lang="ja-JP" altLang="en-US" sz="1050" u="none" strike="noStrike" dirty="0">
                          <a:solidFill>
                            <a:schemeClr val="tx1"/>
                          </a:solidFill>
                          <a:effectLst/>
                          <a:latin typeface="+mj-ea"/>
                          <a:ea typeface="+mj-ea"/>
                        </a:rPr>
                        <a:t>月</a:t>
                      </a:r>
                      <a:r>
                        <a:rPr lang="en-US" altLang="ja-JP" sz="1050" u="none" strike="noStrike" dirty="0">
                          <a:solidFill>
                            <a:schemeClr val="tx1"/>
                          </a:solidFill>
                          <a:effectLst/>
                          <a:latin typeface="+mj-ea"/>
                          <a:ea typeface="+mj-ea"/>
                        </a:rPr>
                        <a:t>7</a:t>
                      </a:r>
                      <a:r>
                        <a:rPr lang="ja-JP" altLang="en-US" sz="1050" u="none" strike="noStrike" dirty="0">
                          <a:solidFill>
                            <a:schemeClr val="tx1"/>
                          </a:solidFill>
                          <a:effectLst/>
                          <a:latin typeface="+mj-ea"/>
                          <a:ea typeface="+mj-ea"/>
                        </a:rPr>
                        <a:t>日</a:t>
                      </a:r>
                      <a:endParaRPr lang="ja-JP" altLang="en-US" sz="1050" b="0" i="0" u="none" strike="noStrike" dirty="0">
                        <a:solidFill>
                          <a:schemeClr val="tx1"/>
                        </a:solidFill>
                        <a:effectLst/>
                        <a:latin typeface="+mj-ea"/>
                        <a:ea typeface="+mj-ea"/>
                      </a:endParaRPr>
                    </a:p>
                  </a:txBody>
                  <a:tcPr marL="33231" marR="33231" marT="33231" marB="33231" anchor="ctr"/>
                </a:tc>
                <a:extLst>
                  <a:ext uri="{0D108BD9-81ED-4DB2-BD59-A6C34878D82A}">
                    <a16:rowId xmlns:a16="http://schemas.microsoft.com/office/drawing/2014/main" xmlns="" val="10002"/>
                  </a:ext>
                </a:extLst>
              </a:tr>
              <a:tr h="319680">
                <a:tc>
                  <a:txBody>
                    <a:bodyPr/>
                    <a:lstStyle/>
                    <a:p>
                      <a:pPr algn="dist" fontAlgn="ctr"/>
                      <a:r>
                        <a:rPr lang="ja-JP" altLang="en-US" sz="1050" u="none" strike="noStrike" dirty="0">
                          <a:solidFill>
                            <a:schemeClr val="tx1"/>
                          </a:solidFill>
                          <a:effectLst/>
                          <a:latin typeface="+mj-ea"/>
                          <a:ea typeface="+mj-ea"/>
                        </a:rPr>
                        <a:t>登録・公開承認</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just" fontAlgn="ctr"/>
                      <a:r>
                        <a:rPr lang="ja-JP" altLang="en-US" sz="1050" u="none" strike="noStrike" dirty="0">
                          <a:solidFill>
                            <a:schemeClr val="tx1"/>
                          </a:solidFill>
                          <a:effectLst/>
                          <a:latin typeface="+mj-ea"/>
                          <a:ea typeface="+mj-ea"/>
                        </a:rPr>
                        <a:t>登録博物館・公開承認施設</a:t>
                      </a:r>
                      <a:endParaRPr lang="ja-JP" altLang="en-US" sz="1050" b="0" i="0" u="none" strike="noStrike" dirty="0">
                        <a:solidFill>
                          <a:schemeClr val="tx1"/>
                        </a:solidFill>
                        <a:effectLst/>
                        <a:latin typeface="+mj-ea"/>
                        <a:ea typeface="+mj-ea"/>
                      </a:endParaRPr>
                    </a:p>
                  </a:txBody>
                  <a:tcPr marL="33231" marR="33231" marT="33231" marB="33231"/>
                </a:tc>
                <a:tc>
                  <a:txBody>
                    <a:bodyPr/>
                    <a:lstStyle/>
                    <a:p>
                      <a:pPr algn="just" fontAlgn="ctr"/>
                      <a:r>
                        <a:rPr lang="ja-JP" altLang="en-US" sz="1050" u="none" strike="noStrike" dirty="0">
                          <a:solidFill>
                            <a:schemeClr val="tx1"/>
                          </a:solidFill>
                          <a:effectLst/>
                          <a:latin typeface="+mj-ea"/>
                          <a:ea typeface="+mj-ea"/>
                        </a:rPr>
                        <a:t>登録博物館・公開承認施設・勧告承認出品館</a:t>
                      </a:r>
                      <a:endParaRPr lang="ja-JP" altLang="en-US" sz="1050" b="0" i="0" u="none" strike="noStrike" dirty="0">
                        <a:solidFill>
                          <a:schemeClr val="tx1"/>
                        </a:solidFill>
                        <a:effectLst/>
                        <a:latin typeface="+mj-ea"/>
                        <a:ea typeface="+mj-ea"/>
                      </a:endParaRPr>
                    </a:p>
                  </a:txBody>
                  <a:tcPr marL="33231" marR="33231" marT="33231" marB="33231"/>
                </a:tc>
                <a:tc>
                  <a:txBody>
                    <a:bodyPr/>
                    <a:lstStyle/>
                    <a:p>
                      <a:pPr algn="just" fontAlgn="ctr"/>
                      <a:endParaRPr lang="ja-JP" altLang="en-US" sz="1050" b="0" i="0" u="none" strike="noStrike" dirty="0">
                        <a:solidFill>
                          <a:schemeClr val="tx1"/>
                        </a:solidFill>
                        <a:effectLst/>
                        <a:latin typeface="+mj-ea"/>
                        <a:ea typeface="+mj-ea"/>
                      </a:endParaRPr>
                    </a:p>
                  </a:txBody>
                  <a:tcPr marL="33231" marR="33231" marT="33231" marB="33231"/>
                </a:tc>
                <a:tc>
                  <a:txBody>
                    <a:bodyPr/>
                    <a:lstStyle/>
                    <a:p>
                      <a:pPr algn="just" fontAlgn="ctr"/>
                      <a:r>
                        <a:rPr lang="ja-JP" altLang="en-US" sz="1050" u="none" strike="noStrike" dirty="0">
                          <a:solidFill>
                            <a:schemeClr val="tx1"/>
                          </a:solidFill>
                          <a:effectLst/>
                          <a:latin typeface="+mj-ea"/>
                          <a:ea typeface="+mj-ea"/>
                        </a:rPr>
                        <a:t>登録博物館</a:t>
                      </a:r>
                      <a:endParaRPr lang="ja-JP" altLang="en-US" sz="1050" b="0" i="0" u="none" strike="noStrike" dirty="0">
                        <a:solidFill>
                          <a:schemeClr val="tx1"/>
                        </a:solidFill>
                        <a:effectLst/>
                        <a:latin typeface="+mj-ea"/>
                        <a:ea typeface="+mj-ea"/>
                      </a:endParaRPr>
                    </a:p>
                  </a:txBody>
                  <a:tcPr marL="33231" marR="33231" marT="33231" marB="33231"/>
                </a:tc>
                <a:tc>
                  <a:txBody>
                    <a:bodyPr/>
                    <a:lstStyle/>
                    <a:p>
                      <a:pPr algn="just" fontAlgn="ctr"/>
                      <a:r>
                        <a:rPr lang="ja-JP" altLang="en-US" sz="1050" u="none" strike="noStrike" dirty="0">
                          <a:solidFill>
                            <a:schemeClr val="tx1"/>
                          </a:solidFill>
                          <a:effectLst/>
                          <a:latin typeface="+mj-ea"/>
                          <a:ea typeface="+mj-ea"/>
                        </a:rPr>
                        <a:t>登録博物館</a:t>
                      </a:r>
                      <a:endParaRPr lang="ja-JP" altLang="en-US" sz="1050" b="0" i="0" u="none" strike="noStrike" dirty="0">
                        <a:solidFill>
                          <a:schemeClr val="tx1"/>
                        </a:solidFill>
                        <a:effectLst/>
                        <a:latin typeface="+mj-ea"/>
                        <a:ea typeface="+mj-ea"/>
                      </a:endParaRPr>
                    </a:p>
                  </a:txBody>
                  <a:tcPr marL="33231" marR="33231" marT="33231" marB="33231"/>
                </a:tc>
                <a:extLst>
                  <a:ext uri="{0D108BD9-81ED-4DB2-BD59-A6C34878D82A}">
                    <a16:rowId xmlns:a16="http://schemas.microsoft.com/office/drawing/2014/main" xmlns="" val="10003"/>
                  </a:ext>
                </a:extLst>
              </a:tr>
              <a:tr h="1585772">
                <a:tc>
                  <a:txBody>
                    <a:bodyPr/>
                    <a:lstStyle/>
                    <a:p>
                      <a:pPr algn="dist" fontAlgn="ctr"/>
                      <a:r>
                        <a:rPr lang="ja-JP" altLang="en-US" sz="1050" u="none" strike="noStrike" dirty="0">
                          <a:solidFill>
                            <a:schemeClr val="tx1"/>
                          </a:solidFill>
                          <a:effectLst/>
                          <a:latin typeface="+mj-ea"/>
                          <a:ea typeface="+mj-ea"/>
                        </a:rPr>
                        <a:t>館の概要・特徴</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marL="72000" indent="-93663" algn="just" fontAlgn="ctr"/>
                      <a:r>
                        <a:rPr kumimoji="1" lang="ja-JP" altLang="en-US" sz="900" u="none" strike="noStrike" kern="1200" dirty="0">
                          <a:solidFill>
                            <a:schemeClr val="tx1"/>
                          </a:solidFill>
                          <a:effectLst/>
                          <a:latin typeface="+mj-ea"/>
                          <a:ea typeface="+mj-ea"/>
                        </a:rPr>
                        <a:t>・</a:t>
                      </a:r>
                      <a:r>
                        <a:rPr lang="ja-JP" altLang="en-US" sz="900" u="none" strike="noStrike" dirty="0">
                          <a:solidFill>
                            <a:schemeClr val="tx1"/>
                          </a:solidFill>
                          <a:effectLst/>
                          <a:latin typeface="+mj-ea"/>
                          <a:ea typeface="+mj-ea"/>
                        </a:rPr>
                        <a:t>市立博物館（</a:t>
                      </a:r>
                      <a:r>
                        <a:rPr lang="en-US" altLang="ja-JP" sz="900" u="none" strike="noStrike" dirty="0">
                          <a:solidFill>
                            <a:schemeClr val="tx1"/>
                          </a:solidFill>
                          <a:effectLst/>
                          <a:latin typeface="+mj-ea"/>
                          <a:ea typeface="+mj-ea"/>
                        </a:rPr>
                        <a:t>1960</a:t>
                      </a:r>
                      <a:r>
                        <a:rPr lang="ja-JP" altLang="en-US" sz="900" u="none" strike="noStrike" dirty="0">
                          <a:solidFill>
                            <a:schemeClr val="tx1"/>
                          </a:solidFill>
                          <a:effectLst/>
                          <a:latin typeface="+mj-ea"/>
                          <a:ea typeface="+mj-ea"/>
                        </a:rPr>
                        <a:t>年</a:t>
                      </a:r>
                      <a:r>
                        <a:rPr lang="en-US" altLang="ja-JP" sz="900" u="none" strike="noStrike" dirty="0">
                          <a:solidFill>
                            <a:schemeClr val="tx1"/>
                          </a:solidFill>
                          <a:effectLst/>
                          <a:latin typeface="+mj-ea"/>
                          <a:ea typeface="+mj-ea"/>
                        </a:rPr>
                        <a:t>12</a:t>
                      </a:r>
                      <a:r>
                        <a:rPr lang="ja-JP" altLang="en-US" sz="900" u="none" strike="noStrike" dirty="0">
                          <a:solidFill>
                            <a:schemeClr val="tx1"/>
                          </a:solidFill>
                          <a:effectLst/>
                          <a:latin typeface="+mj-ea"/>
                          <a:ea typeface="+mj-ea"/>
                        </a:rPr>
                        <a:t>月</a:t>
                      </a:r>
                      <a:r>
                        <a:rPr lang="en-US" altLang="ja-JP" sz="900" u="none" strike="noStrike" dirty="0">
                          <a:solidFill>
                            <a:schemeClr val="tx1"/>
                          </a:solidFill>
                          <a:effectLst/>
                          <a:latin typeface="+mj-ea"/>
                          <a:ea typeface="+mj-ea"/>
                        </a:rPr>
                        <a:t>1</a:t>
                      </a:r>
                      <a:r>
                        <a:rPr lang="ja-JP" altLang="en-US" sz="900" u="none" strike="noStrike" dirty="0">
                          <a:solidFill>
                            <a:schemeClr val="tx1"/>
                          </a:solidFill>
                          <a:effectLst/>
                          <a:latin typeface="+mj-ea"/>
                          <a:ea typeface="+mj-ea"/>
                        </a:rPr>
                        <a:t>日開館）の新館と、考古資料センター機能を併設し、開館。</a:t>
                      </a:r>
                    </a:p>
                    <a:p>
                      <a:pPr marL="72000" indent="-93663" algn="just" fontAlgn="ctr"/>
                      <a:r>
                        <a:rPr kumimoji="1" lang="ja-JP" altLang="en-US" sz="900" u="none" strike="noStrike" kern="1200" dirty="0">
                          <a:solidFill>
                            <a:schemeClr val="tx1"/>
                          </a:solidFill>
                          <a:effectLst/>
                          <a:latin typeface="+mj-ea"/>
                          <a:ea typeface="+mj-ea"/>
                        </a:rPr>
                        <a:t>・</a:t>
                      </a:r>
                      <a:r>
                        <a:rPr lang="ja-JP" altLang="en-US" sz="900" u="none" strike="noStrike" dirty="0">
                          <a:solidFill>
                            <a:schemeClr val="tx1"/>
                          </a:solidFill>
                          <a:effectLst/>
                          <a:latin typeface="+mj-ea"/>
                          <a:ea typeface="+mj-ea"/>
                        </a:rPr>
                        <a:t>大阪が日本史上の中心都市として栄えた古代の難波宮、中世の大坂本願寺、近世の天下の台所、近代の大大阪時代をメインとする都市史の展示を展開。難波宮跡や大阪城の歴史的眺望も楽しめる。</a:t>
                      </a:r>
                      <a:endParaRPr lang="ja-JP" altLang="en-US" sz="900" b="0" i="0" u="none" strike="noStrike" dirty="0">
                        <a:solidFill>
                          <a:schemeClr val="tx1"/>
                        </a:solidFill>
                        <a:effectLst/>
                        <a:latin typeface="+mj-ea"/>
                        <a:ea typeface="+mj-ea"/>
                        <a:cs typeface="メイリオ" pitchFamily="50" charset="-128"/>
                      </a:endParaRPr>
                    </a:p>
                  </a:txBody>
                  <a:tcPr marL="33231" marR="33231" marT="33231" marB="33231"/>
                </a:tc>
                <a:tc>
                  <a:txBody>
                    <a:bodyPr/>
                    <a:lstStyle/>
                    <a:p>
                      <a:pPr marL="72000" indent="-93663" algn="just" fontAlgn="t"/>
                      <a:r>
                        <a:rPr kumimoji="1" lang="ja-JP" altLang="en-US" sz="900" u="none" strike="noStrike" kern="1200" dirty="0">
                          <a:solidFill>
                            <a:schemeClr val="tx1"/>
                          </a:solidFill>
                          <a:effectLst/>
                          <a:latin typeface="+mj-ea"/>
                          <a:ea typeface="+mj-ea"/>
                        </a:rPr>
                        <a:t>・</a:t>
                      </a:r>
                      <a:r>
                        <a:rPr lang="ja-JP" altLang="en-US" sz="900" u="none" strike="noStrike" dirty="0">
                          <a:solidFill>
                            <a:schemeClr val="tx1"/>
                          </a:solidFill>
                          <a:effectLst/>
                          <a:latin typeface="+mj-ea"/>
                          <a:ea typeface="+mj-ea"/>
                        </a:rPr>
                        <a:t>東洋の古美術を中心に、</a:t>
                      </a:r>
                      <a:r>
                        <a:rPr lang="en-US" altLang="ja-JP" sz="900" u="none" strike="noStrike" dirty="0">
                          <a:solidFill>
                            <a:schemeClr val="tx1"/>
                          </a:solidFill>
                          <a:effectLst/>
                          <a:latin typeface="+mj-ea"/>
                          <a:ea typeface="+mj-ea"/>
                        </a:rPr>
                        <a:t>80</a:t>
                      </a:r>
                      <a:r>
                        <a:rPr lang="ja-JP" altLang="en-US" sz="900" u="none" strike="noStrike" dirty="0">
                          <a:solidFill>
                            <a:schemeClr val="tx1"/>
                          </a:solidFill>
                          <a:effectLst/>
                          <a:latin typeface="+mj-ea"/>
                          <a:ea typeface="+mj-ea"/>
                        </a:rPr>
                        <a:t>年間にわたり、さまざまなコレクションの収集などの活動を展開。</a:t>
                      </a:r>
                    </a:p>
                    <a:p>
                      <a:pPr marL="72000" indent="-93663" algn="just" fontAlgn="t"/>
                      <a:r>
                        <a:rPr lang="ja-JP" altLang="en-US" sz="900" u="none" strike="noStrike" dirty="0">
                          <a:solidFill>
                            <a:schemeClr val="tx1"/>
                          </a:solidFill>
                          <a:effectLst/>
                          <a:latin typeface="+mj-ea"/>
                          <a:ea typeface="+mj-ea"/>
                        </a:rPr>
                        <a:t>・重要文化財</a:t>
                      </a:r>
                      <a:r>
                        <a:rPr lang="en-US" altLang="ja-JP" sz="900" u="none" strike="noStrike" dirty="0">
                          <a:solidFill>
                            <a:schemeClr val="tx1"/>
                          </a:solidFill>
                          <a:effectLst/>
                          <a:latin typeface="+mj-ea"/>
                          <a:ea typeface="+mj-ea"/>
                        </a:rPr>
                        <a:t>14</a:t>
                      </a:r>
                      <a:r>
                        <a:rPr lang="ja-JP" altLang="en-US" sz="900" u="none" strike="noStrike" dirty="0">
                          <a:solidFill>
                            <a:schemeClr val="tx1"/>
                          </a:solidFill>
                          <a:effectLst/>
                          <a:latin typeface="+mj-ea"/>
                          <a:ea typeface="+mj-ea"/>
                        </a:rPr>
                        <a:t>点を含む</a:t>
                      </a:r>
                      <a:r>
                        <a:rPr kumimoji="1" lang="en-US" altLang="ja-JP" sz="900" u="none" strike="noStrike" kern="1200" dirty="0">
                          <a:solidFill>
                            <a:schemeClr val="tx1"/>
                          </a:solidFill>
                          <a:effectLst/>
                          <a:latin typeface="+mj-ea"/>
                          <a:ea typeface="+mj-ea"/>
                        </a:rPr>
                        <a:t>8,373</a:t>
                      </a:r>
                      <a:r>
                        <a:rPr kumimoji="1" lang="ja-JP" altLang="en-US" sz="900" u="none" strike="noStrike" kern="1200" dirty="0">
                          <a:solidFill>
                            <a:schemeClr val="tx1"/>
                          </a:solidFill>
                          <a:effectLst/>
                          <a:latin typeface="+mj-ea"/>
                          <a:ea typeface="+mj-ea"/>
                        </a:rPr>
                        <a:t>件</a:t>
                      </a:r>
                      <a:r>
                        <a:rPr lang="ja-JP" altLang="en-US" sz="900" u="none" strike="noStrike" dirty="0">
                          <a:solidFill>
                            <a:schemeClr val="tx1"/>
                          </a:solidFill>
                          <a:effectLst/>
                          <a:latin typeface="+mj-ea"/>
                          <a:ea typeface="+mj-ea"/>
                        </a:rPr>
                        <a:t>の収蔵品と、国宝</a:t>
                      </a:r>
                      <a:r>
                        <a:rPr lang="en-US" altLang="ja-JP" sz="900" u="none" strike="noStrike" dirty="0">
                          <a:solidFill>
                            <a:schemeClr val="tx1"/>
                          </a:solidFill>
                          <a:effectLst/>
                          <a:latin typeface="+mj-ea"/>
                          <a:ea typeface="+mj-ea"/>
                        </a:rPr>
                        <a:t>5</a:t>
                      </a:r>
                      <a:r>
                        <a:rPr lang="ja-JP" altLang="en-US" sz="900" u="none" strike="noStrike" dirty="0">
                          <a:solidFill>
                            <a:schemeClr val="tx1"/>
                          </a:solidFill>
                          <a:effectLst/>
                          <a:latin typeface="+mj-ea"/>
                          <a:ea typeface="+mj-ea"/>
                        </a:rPr>
                        <a:t>点や重要文化財</a:t>
                      </a:r>
                      <a:r>
                        <a:rPr lang="en-US" altLang="ja-JP" sz="900" u="none" strike="noStrike" dirty="0">
                          <a:solidFill>
                            <a:schemeClr val="tx1"/>
                          </a:solidFill>
                          <a:effectLst/>
                          <a:latin typeface="+mj-ea"/>
                          <a:ea typeface="+mj-ea"/>
                        </a:rPr>
                        <a:t>104</a:t>
                      </a:r>
                      <a:r>
                        <a:rPr lang="ja-JP" altLang="en-US" sz="900" u="none" strike="noStrike" dirty="0">
                          <a:solidFill>
                            <a:schemeClr val="tx1"/>
                          </a:solidFill>
                          <a:effectLst/>
                          <a:latin typeface="+mj-ea"/>
                          <a:ea typeface="+mj-ea"/>
                        </a:rPr>
                        <a:t>点を含む</a:t>
                      </a:r>
                      <a:r>
                        <a:rPr lang="en-US" altLang="ja-JP" sz="900" u="none" strike="noStrike" dirty="0">
                          <a:solidFill>
                            <a:schemeClr val="tx1"/>
                          </a:solidFill>
                          <a:effectLst/>
                          <a:latin typeface="+mj-ea"/>
                          <a:ea typeface="+mj-ea"/>
                        </a:rPr>
                        <a:t>5,171</a:t>
                      </a:r>
                      <a:r>
                        <a:rPr lang="ja-JP" altLang="en-US" sz="900" u="none" strike="noStrike" dirty="0">
                          <a:solidFill>
                            <a:schemeClr val="tx1"/>
                          </a:solidFill>
                          <a:effectLst/>
                          <a:latin typeface="+mj-ea"/>
                          <a:ea typeface="+mj-ea"/>
                        </a:rPr>
                        <a:t>件にのぼる寄託品。</a:t>
                      </a:r>
                    </a:p>
                    <a:p>
                      <a:pPr marL="72000" indent="-93663" algn="just" fontAlgn="t"/>
                      <a:r>
                        <a:rPr lang="ja-JP" altLang="en-US" sz="900" u="none" strike="noStrike" dirty="0">
                          <a:solidFill>
                            <a:schemeClr val="tx1"/>
                          </a:solidFill>
                          <a:effectLst/>
                          <a:latin typeface="+mj-ea"/>
                          <a:ea typeface="+mj-ea"/>
                        </a:rPr>
                        <a:t>・公募美術展を開催する地下展覧会室を有する。</a:t>
                      </a:r>
                      <a:endParaRPr lang="ja-JP" altLang="en-US" sz="900" b="0" i="0" u="none" strike="noStrike" dirty="0">
                        <a:solidFill>
                          <a:schemeClr val="tx1"/>
                        </a:solidFill>
                        <a:effectLst/>
                        <a:latin typeface="+mj-ea"/>
                        <a:ea typeface="+mj-ea"/>
                      </a:endParaRPr>
                    </a:p>
                  </a:txBody>
                  <a:tcPr marL="33231" marR="33231" marT="33231" marB="33231"/>
                </a:tc>
                <a:tc>
                  <a:txBody>
                    <a:bodyPr/>
                    <a:lstStyle/>
                    <a:p>
                      <a:pPr marL="72000" indent="-93663" algn="just" fontAlgn="t"/>
                      <a:r>
                        <a:rPr lang="ja-JP" altLang="en-US" sz="900" u="none" strike="noStrike" dirty="0">
                          <a:solidFill>
                            <a:schemeClr val="tx1"/>
                          </a:solidFill>
                          <a:effectLst/>
                          <a:latin typeface="+mj-ea"/>
                          <a:ea typeface="+mj-ea"/>
                        </a:rPr>
                        <a:t>・安宅コレクションの寄贈を契機に、</a:t>
                      </a:r>
                      <a:r>
                        <a:rPr lang="en-US" altLang="ja-JP" sz="900" u="none" strike="noStrike" dirty="0">
                          <a:solidFill>
                            <a:schemeClr val="tx1"/>
                          </a:solidFill>
                          <a:effectLst/>
                          <a:latin typeface="+mj-ea"/>
                          <a:ea typeface="+mj-ea"/>
                        </a:rPr>
                        <a:t>1982</a:t>
                      </a:r>
                      <a:r>
                        <a:rPr lang="ja-JP" altLang="en-US" sz="900" u="none" strike="noStrike" dirty="0">
                          <a:solidFill>
                            <a:schemeClr val="tx1"/>
                          </a:solidFill>
                          <a:effectLst/>
                          <a:latin typeface="+mj-ea"/>
                          <a:ea typeface="+mj-ea"/>
                        </a:rPr>
                        <a:t>年に開館した陶磁器専門館で、本市では比較的新しい施設。</a:t>
                      </a:r>
                    </a:p>
                    <a:p>
                      <a:pPr marL="72000" indent="-93663" algn="just" fontAlgn="t"/>
                      <a:r>
                        <a:rPr lang="ja-JP" altLang="en-US" sz="900" u="none" strike="noStrike" dirty="0">
                          <a:solidFill>
                            <a:schemeClr val="tx1"/>
                          </a:solidFill>
                          <a:effectLst/>
                          <a:latin typeface="+mj-ea"/>
                          <a:ea typeface="+mj-ea"/>
                        </a:rPr>
                        <a:t>・国宝２点や重要文化財</a:t>
                      </a:r>
                      <a:r>
                        <a:rPr lang="en-US" altLang="ja-JP" sz="900" u="none" strike="noStrike" dirty="0">
                          <a:solidFill>
                            <a:schemeClr val="tx1"/>
                          </a:solidFill>
                          <a:effectLst/>
                          <a:latin typeface="+mj-ea"/>
                          <a:ea typeface="+mj-ea"/>
                        </a:rPr>
                        <a:t>13</a:t>
                      </a:r>
                      <a:r>
                        <a:rPr lang="ja-JP" altLang="en-US" sz="900" u="none" strike="noStrike" dirty="0">
                          <a:solidFill>
                            <a:schemeClr val="tx1"/>
                          </a:solidFill>
                          <a:effectLst/>
                          <a:latin typeface="+mj-ea"/>
                          <a:ea typeface="+mj-ea"/>
                        </a:rPr>
                        <a:t>点を含む中国・韓国陶磁等、</a:t>
                      </a:r>
                      <a:r>
                        <a:rPr kumimoji="1" lang="en-US" altLang="ja-JP" sz="900" u="none" strike="noStrike" kern="1200" dirty="0">
                          <a:solidFill>
                            <a:schemeClr val="tx1"/>
                          </a:solidFill>
                          <a:effectLst/>
                          <a:latin typeface="+mj-ea"/>
                          <a:ea typeface="+mj-ea"/>
                        </a:rPr>
                        <a:t>7,048</a:t>
                      </a:r>
                      <a:r>
                        <a:rPr lang="ja-JP" altLang="en-US" sz="900" u="none" strike="noStrike" dirty="0">
                          <a:solidFill>
                            <a:schemeClr val="tx1"/>
                          </a:solidFill>
                          <a:effectLst/>
                          <a:latin typeface="+mj-ea"/>
                          <a:ea typeface="+mj-ea"/>
                        </a:rPr>
                        <a:t>点を収蔵。</a:t>
                      </a:r>
                    </a:p>
                    <a:p>
                      <a:pPr marL="72000" indent="-93663" algn="just" fontAlgn="t"/>
                      <a:r>
                        <a:rPr lang="ja-JP" altLang="en-US" sz="900" u="none" strike="noStrike" dirty="0">
                          <a:solidFill>
                            <a:schemeClr val="tx1"/>
                          </a:solidFill>
                          <a:effectLst/>
                          <a:latin typeface="+mj-ea"/>
                          <a:ea typeface="+mj-ea"/>
                        </a:rPr>
                        <a:t>・東洋陶磁に限らず、西洋や現代の作品の展覧会も開催し、新たなファン層も獲得。</a:t>
                      </a:r>
                      <a:endParaRPr lang="ja-JP" altLang="en-US" sz="900" b="0" i="0" u="none" strike="noStrike" dirty="0">
                        <a:solidFill>
                          <a:schemeClr val="tx1"/>
                        </a:solidFill>
                        <a:effectLst/>
                        <a:latin typeface="+mj-ea"/>
                        <a:ea typeface="+mj-ea"/>
                      </a:endParaRPr>
                    </a:p>
                  </a:txBody>
                  <a:tcPr marL="33231" marR="33231" marT="33231" marB="33231"/>
                </a:tc>
                <a:tc>
                  <a:txBody>
                    <a:bodyPr/>
                    <a:lstStyle/>
                    <a:p>
                      <a:pPr marL="72000" indent="-93663" algn="just" fontAlgn="t"/>
                      <a:r>
                        <a:rPr lang="ja-JP" altLang="en-US" sz="900" u="none" strike="noStrike" dirty="0">
                          <a:solidFill>
                            <a:schemeClr val="tx1"/>
                          </a:solidFill>
                          <a:effectLst/>
                          <a:latin typeface="+mj-ea"/>
                          <a:ea typeface="+mj-ea"/>
                        </a:rPr>
                        <a:t>・自然史博物館の草分け的存在で、</a:t>
                      </a:r>
                      <a:r>
                        <a:rPr lang="en-US" altLang="ja-JP" sz="900" u="none" strike="noStrike" dirty="0">
                          <a:solidFill>
                            <a:schemeClr val="tx1"/>
                          </a:solidFill>
                          <a:effectLst/>
                          <a:latin typeface="+mj-ea"/>
                          <a:ea typeface="+mj-ea"/>
                        </a:rPr>
                        <a:t>1972</a:t>
                      </a:r>
                      <a:r>
                        <a:rPr lang="ja-JP" altLang="en-US" sz="900" u="none" strike="noStrike" dirty="0">
                          <a:solidFill>
                            <a:schemeClr val="tx1"/>
                          </a:solidFill>
                          <a:effectLst/>
                          <a:latin typeface="+mj-ea"/>
                          <a:ea typeface="+mj-ea"/>
                        </a:rPr>
                        <a:t>年に現在地（長居公園内）に新築。</a:t>
                      </a:r>
                      <a:endParaRPr lang="en-US" altLang="ja-JP" sz="900" u="none" strike="noStrike" dirty="0">
                        <a:solidFill>
                          <a:schemeClr val="tx1"/>
                        </a:solidFill>
                        <a:effectLst/>
                        <a:latin typeface="+mj-ea"/>
                        <a:ea typeface="+mj-ea"/>
                      </a:endParaRPr>
                    </a:p>
                    <a:p>
                      <a:pPr marL="72000" indent="-93663" algn="just" fontAlgn="t"/>
                      <a:r>
                        <a:rPr lang="ja-JP" altLang="en-US" sz="900" u="none" strike="noStrike" dirty="0">
                          <a:solidFill>
                            <a:schemeClr val="tx1"/>
                          </a:solidFill>
                          <a:effectLst/>
                          <a:latin typeface="+mj-ea"/>
                          <a:ea typeface="+mj-ea"/>
                        </a:rPr>
                        <a:t>・西日本自然史系博物館ネットワークの基幹館。</a:t>
                      </a:r>
                    </a:p>
                    <a:p>
                      <a:pPr marL="72000" indent="-93663" algn="just" fontAlgn="t"/>
                      <a:r>
                        <a:rPr lang="ja-JP" altLang="en-US" sz="900" u="none" strike="noStrike" dirty="0">
                          <a:solidFill>
                            <a:schemeClr val="tx1"/>
                          </a:solidFill>
                          <a:effectLst/>
                          <a:latin typeface="+mj-ea"/>
                          <a:ea typeface="+mj-ea"/>
                        </a:rPr>
                        <a:t>・種の同定作業の世界基準となる模式標本は約</a:t>
                      </a:r>
                      <a:r>
                        <a:rPr lang="en-US" altLang="ja-JP" sz="900" u="none" strike="noStrike" dirty="0">
                          <a:solidFill>
                            <a:schemeClr val="tx1"/>
                          </a:solidFill>
                          <a:effectLst/>
                          <a:latin typeface="+mj-ea"/>
                          <a:ea typeface="+mj-ea"/>
                        </a:rPr>
                        <a:t>1,700</a:t>
                      </a:r>
                      <a:r>
                        <a:rPr lang="ja-JP" altLang="en-US" sz="900" u="none" strike="noStrike" dirty="0">
                          <a:solidFill>
                            <a:schemeClr val="tx1"/>
                          </a:solidFill>
                          <a:effectLst/>
                          <a:latin typeface="+mj-ea"/>
                          <a:ea typeface="+mj-ea"/>
                        </a:rPr>
                        <a:t>点にのぼる。</a:t>
                      </a:r>
                    </a:p>
                    <a:p>
                      <a:pPr marL="72000" indent="-93663" algn="just" fontAlgn="t"/>
                      <a:r>
                        <a:rPr lang="ja-JP" altLang="en-US" sz="900" u="none" strike="noStrike" dirty="0">
                          <a:solidFill>
                            <a:schemeClr val="tx1"/>
                          </a:solidFill>
                          <a:effectLst/>
                          <a:latin typeface="+mj-ea"/>
                          <a:ea typeface="+mj-ea"/>
                        </a:rPr>
                        <a:t>・市民協働の先駆者的施設で、現在も</a:t>
                      </a:r>
                      <a:r>
                        <a:rPr lang="en-US" altLang="ja-JP" sz="900" u="none" strike="noStrike" dirty="0">
                          <a:solidFill>
                            <a:schemeClr val="tx1"/>
                          </a:solidFill>
                          <a:effectLst/>
                          <a:latin typeface="+mj-ea"/>
                          <a:ea typeface="+mj-ea"/>
                        </a:rPr>
                        <a:t>NPO</a:t>
                      </a:r>
                      <a:r>
                        <a:rPr lang="ja-JP" altLang="en-US" sz="900" u="none" strike="noStrike" dirty="0">
                          <a:solidFill>
                            <a:schemeClr val="tx1"/>
                          </a:solidFill>
                          <a:effectLst/>
                          <a:latin typeface="+mj-ea"/>
                          <a:ea typeface="+mj-ea"/>
                        </a:rPr>
                        <a:t>と連携して事業を展開。</a:t>
                      </a:r>
                      <a:endParaRPr lang="ja-JP" altLang="en-US" sz="900" b="0" i="0" u="none" strike="noStrike" dirty="0">
                        <a:solidFill>
                          <a:schemeClr val="tx1"/>
                        </a:solidFill>
                        <a:effectLst/>
                        <a:latin typeface="+mj-ea"/>
                        <a:ea typeface="+mj-ea"/>
                      </a:endParaRPr>
                    </a:p>
                  </a:txBody>
                  <a:tcPr marL="33231" marR="33231" marT="33231" marB="33231"/>
                </a:tc>
                <a:tc>
                  <a:txBody>
                    <a:bodyPr/>
                    <a:lstStyle/>
                    <a:p>
                      <a:pPr marL="72000" indent="-93663" algn="just" fontAlgn="t"/>
                      <a:r>
                        <a:rPr lang="ja-JP" altLang="en-US" sz="900" u="none" strike="noStrike" dirty="0">
                          <a:solidFill>
                            <a:schemeClr val="tx1"/>
                          </a:solidFill>
                          <a:effectLst/>
                          <a:latin typeface="+mj-ea"/>
                          <a:ea typeface="+mj-ea"/>
                        </a:rPr>
                        <a:t>・東洋初のプラネタリウムを導入した、日本初の科学館「大阪市立電気科学館」</a:t>
                      </a:r>
                      <a:r>
                        <a:rPr lang="en-US" altLang="ja-JP" sz="900" u="none" strike="noStrike" dirty="0">
                          <a:solidFill>
                            <a:schemeClr val="tx1"/>
                          </a:solidFill>
                          <a:effectLst/>
                          <a:latin typeface="+mj-ea"/>
                          <a:ea typeface="+mj-ea"/>
                        </a:rPr>
                        <a:t>(1937</a:t>
                      </a:r>
                      <a:r>
                        <a:rPr lang="ja-JP" altLang="en-US" sz="900" u="none" strike="noStrike" dirty="0">
                          <a:solidFill>
                            <a:schemeClr val="tx1"/>
                          </a:solidFill>
                          <a:effectLst/>
                          <a:latin typeface="+mj-ea"/>
                          <a:ea typeface="+mj-ea"/>
                        </a:rPr>
                        <a:t>年</a:t>
                      </a:r>
                      <a:r>
                        <a:rPr lang="en-US" altLang="ja-JP" sz="900" u="none" strike="noStrike" dirty="0">
                          <a:solidFill>
                            <a:schemeClr val="tx1"/>
                          </a:solidFill>
                          <a:effectLst/>
                          <a:latin typeface="+mj-ea"/>
                          <a:ea typeface="+mj-ea"/>
                        </a:rPr>
                        <a:t>)</a:t>
                      </a:r>
                      <a:r>
                        <a:rPr lang="ja-JP" altLang="en-US" sz="900" u="none" strike="noStrike" dirty="0">
                          <a:solidFill>
                            <a:schemeClr val="tx1"/>
                          </a:solidFill>
                          <a:effectLst/>
                          <a:latin typeface="+mj-ea"/>
                          <a:ea typeface="+mj-ea"/>
                        </a:rPr>
                        <a:t>が前身。</a:t>
                      </a:r>
                    </a:p>
                    <a:p>
                      <a:pPr marL="72000" indent="-93663" algn="just" fontAlgn="t"/>
                      <a:r>
                        <a:rPr lang="ja-JP" altLang="en-US" sz="900" u="none" strike="noStrike" dirty="0">
                          <a:solidFill>
                            <a:schemeClr val="tx1"/>
                          </a:solidFill>
                          <a:effectLst/>
                          <a:latin typeface="+mj-ea"/>
                          <a:ea typeface="+mj-ea"/>
                        </a:rPr>
                        <a:t>・宇宙、科学、化学の仕組み・成り立ちを、ハンズオンやサイエンスショーなどでわかりやすく展示。</a:t>
                      </a:r>
                    </a:p>
                    <a:p>
                      <a:pPr marL="72000" indent="-93663" algn="just" fontAlgn="t"/>
                      <a:r>
                        <a:rPr lang="ja-JP" altLang="en-US" sz="900" u="none" strike="noStrike" dirty="0">
                          <a:solidFill>
                            <a:schemeClr val="tx1"/>
                          </a:solidFill>
                          <a:effectLst/>
                          <a:latin typeface="+mj-ea"/>
                          <a:ea typeface="+mj-ea"/>
                        </a:rPr>
                        <a:t>・学芸員のライブによるプラネタリウムや常設展示の日常的な改善・改良で、実物による科学を楽しむ空間を実現。</a:t>
                      </a:r>
                      <a:endParaRPr lang="ja-JP" altLang="en-US" sz="900" b="0" i="0" u="none" strike="noStrike" dirty="0">
                        <a:solidFill>
                          <a:schemeClr val="tx1"/>
                        </a:solidFill>
                        <a:effectLst/>
                        <a:latin typeface="+mj-ea"/>
                        <a:ea typeface="+mj-ea"/>
                      </a:endParaRPr>
                    </a:p>
                  </a:txBody>
                  <a:tcPr marL="33231" marR="33231" marT="33231" marB="33231"/>
                </a:tc>
                <a:extLst>
                  <a:ext uri="{0D108BD9-81ED-4DB2-BD59-A6C34878D82A}">
                    <a16:rowId xmlns:a16="http://schemas.microsoft.com/office/drawing/2014/main" xmlns="" val="10004"/>
                  </a:ext>
                </a:extLst>
              </a:tr>
              <a:tr h="207138">
                <a:tc>
                  <a:txBody>
                    <a:bodyPr/>
                    <a:lstStyle/>
                    <a:p>
                      <a:pPr algn="dist" fontAlgn="ctr"/>
                      <a:r>
                        <a:rPr lang="ja-JP" altLang="en-US" sz="1050" u="none" strike="noStrike" dirty="0">
                          <a:solidFill>
                            <a:schemeClr val="tx1"/>
                          </a:solidFill>
                          <a:effectLst/>
                          <a:latin typeface="+mj-ea"/>
                          <a:ea typeface="+mj-ea"/>
                        </a:rPr>
                        <a:t>管理運営</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just" fontAlgn="t"/>
                      <a:r>
                        <a:rPr lang="ja-JP" altLang="en-US" sz="1000" u="none" strike="noStrike" dirty="0">
                          <a:solidFill>
                            <a:schemeClr val="tx1"/>
                          </a:solidFill>
                          <a:effectLst/>
                          <a:latin typeface="+mj-ea"/>
                          <a:ea typeface="+mj-ea"/>
                        </a:rPr>
                        <a:t>（公財）大阪市博物館協会</a:t>
                      </a:r>
                      <a:endParaRPr lang="ja-JP" altLang="en-US" sz="1000" b="0" i="0" u="none" strike="noStrike" dirty="0">
                        <a:solidFill>
                          <a:schemeClr val="tx1"/>
                        </a:solidFill>
                        <a:effectLst/>
                        <a:latin typeface="+mj-ea"/>
                        <a:ea typeface="+mj-ea"/>
                      </a:endParaRPr>
                    </a:p>
                  </a:txBody>
                  <a:tcPr marL="33231" marR="33231" marT="33231" marB="33231"/>
                </a:tc>
                <a:tc>
                  <a:txBody>
                    <a:bodyPr/>
                    <a:lstStyle/>
                    <a:p>
                      <a:pPr algn="just" fontAlgn="t"/>
                      <a:r>
                        <a:rPr lang="ja-JP" altLang="en-US" sz="1000" u="none" strike="noStrike" dirty="0">
                          <a:solidFill>
                            <a:schemeClr val="tx1"/>
                          </a:solidFill>
                          <a:effectLst/>
                          <a:latin typeface="+mj-ea"/>
                          <a:ea typeface="+mj-ea"/>
                        </a:rPr>
                        <a:t>（公財）大阪市博物館協会</a:t>
                      </a:r>
                      <a:endParaRPr lang="en-US" altLang="ja-JP" sz="1000" b="0" i="0" u="none" strike="noStrike" dirty="0">
                        <a:solidFill>
                          <a:schemeClr val="tx1"/>
                        </a:solidFill>
                        <a:effectLst/>
                        <a:latin typeface="+mj-ea"/>
                        <a:ea typeface="+mj-ea"/>
                      </a:endParaRPr>
                    </a:p>
                  </a:txBody>
                  <a:tcPr marL="33231" marR="33231" marT="33231" marB="33231"/>
                </a:tc>
                <a:tc>
                  <a:txBody>
                    <a:bodyPr/>
                    <a:lstStyle/>
                    <a:p>
                      <a:pPr algn="just" fontAlgn="t"/>
                      <a:r>
                        <a:rPr lang="ja-JP" altLang="en-US" sz="1000" u="none" strike="noStrike" dirty="0">
                          <a:solidFill>
                            <a:schemeClr val="tx1"/>
                          </a:solidFill>
                          <a:effectLst/>
                          <a:latin typeface="+mj-ea"/>
                          <a:ea typeface="+mj-ea"/>
                        </a:rPr>
                        <a:t>（公財）大阪市博物館協会</a:t>
                      </a:r>
                      <a:endParaRPr lang="ja-JP" altLang="en-US" sz="1000" b="0" i="0" u="none" strike="noStrike" dirty="0">
                        <a:solidFill>
                          <a:schemeClr val="tx1"/>
                        </a:solidFill>
                        <a:effectLst/>
                        <a:latin typeface="+mj-ea"/>
                        <a:ea typeface="+mj-ea"/>
                      </a:endParaRPr>
                    </a:p>
                  </a:txBody>
                  <a:tcPr marL="33231" marR="33231" marT="33231" marB="33231"/>
                </a:tc>
                <a:tc>
                  <a:txBody>
                    <a:bodyPr/>
                    <a:lstStyle/>
                    <a:p>
                      <a:pPr algn="just" fontAlgn="t"/>
                      <a:r>
                        <a:rPr lang="ja-JP" altLang="en-US" sz="1000" u="none" strike="noStrike" dirty="0">
                          <a:solidFill>
                            <a:schemeClr val="tx1"/>
                          </a:solidFill>
                          <a:effectLst/>
                          <a:latin typeface="+mj-ea"/>
                          <a:ea typeface="+mj-ea"/>
                        </a:rPr>
                        <a:t>（公財）大阪市博物館協会</a:t>
                      </a:r>
                      <a:endParaRPr lang="ja-JP" altLang="en-US" sz="1000" b="0" i="0" u="none" strike="noStrike" dirty="0">
                        <a:solidFill>
                          <a:schemeClr val="tx1"/>
                        </a:solidFill>
                        <a:effectLst/>
                        <a:latin typeface="+mj-ea"/>
                        <a:ea typeface="+mj-ea"/>
                      </a:endParaRPr>
                    </a:p>
                  </a:txBody>
                  <a:tcPr marL="33231" marR="33231" marT="33231" marB="33231"/>
                </a:tc>
                <a:tc>
                  <a:txBody>
                    <a:bodyPr/>
                    <a:lstStyle/>
                    <a:p>
                      <a:pPr algn="just" fontAlgn="t"/>
                      <a:r>
                        <a:rPr lang="ja-JP" altLang="en-US" sz="1000" u="none" strike="noStrike" dirty="0">
                          <a:solidFill>
                            <a:schemeClr val="tx1"/>
                          </a:solidFill>
                          <a:effectLst/>
                          <a:latin typeface="+mj-ea"/>
                          <a:ea typeface="+mj-ea"/>
                        </a:rPr>
                        <a:t>（公財）大阪科学振興協会</a:t>
                      </a:r>
                      <a:endParaRPr lang="ja-JP" altLang="en-US" sz="1000" b="0" i="0" u="none" strike="noStrike" dirty="0">
                        <a:solidFill>
                          <a:schemeClr val="tx1"/>
                        </a:solidFill>
                        <a:effectLst/>
                        <a:latin typeface="+mj-ea"/>
                        <a:ea typeface="+mj-ea"/>
                      </a:endParaRPr>
                    </a:p>
                  </a:txBody>
                  <a:tcPr marL="33231" marR="33231" marT="33231" marB="33231"/>
                </a:tc>
                <a:extLst>
                  <a:ext uri="{0D108BD9-81ED-4DB2-BD59-A6C34878D82A}">
                    <a16:rowId xmlns:a16="http://schemas.microsoft.com/office/drawing/2014/main" xmlns="" val="10005"/>
                  </a:ext>
                </a:extLst>
              </a:tr>
              <a:tr h="249235">
                <a:tc>
                  <a:txBody>
                    <a:bodyPr/>
                    <a:lstStyle/>
                    <a:p>
                      <a:pPr algn="dist" fontAlgn="ctr"/>
                      <a:r>
                        <a:rPr lang="ja-JP" altLang="en-US" sz="1050" u="none" strike="noStrike" dirty="0">
                          <a:solidFill>
                            <a:schemeClr val="tx1"/>
                          </a:solidFill>
                          <a:effectLst/>
                          <a:latin typeface="+mj-ea"/>
                          <a:ea typeface="+mj-ea"/>
                        </a:rPr>
                        <a:t>職員数</a:t>
                      </a:r>
                      <a:r>
                        <a:rPr lang="en-US" altLang="ja-JP" sz="1050" u="none" strike="noStrike" dirty="0">
                          <a:solidFill>
                            <a:schemeClr val="tx1"/>
                          </a:solidFill>
                          <a:effectLst/>
                          <a:latin typeface="+mj-ea"/>
                          <a:ea typeface="+mj-ea"/>
                        </a:rPr>
                        <a:t>(2016)</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r>
                        <a:rPr lang="en-US" altLang="ja-JP" sz="1050" u="none" strike="noStrike" dirty="0">
                          <a:solidFill>
                            <a:schemeClr val="tx1"/>
                          </a:solidFill>
                          <a:effectLst/>
                          <a:latin typeface="+mj-ea"/>
                          <a:ea typeface="+mj-ea"/>
                        </a:rPr>
                        <a:t>32</a:t>
                      </a:r>
                      <a:r>
                        <a:rPr lang="ja-JP" altLang="en-US" sz="1050" u="none" strike="noStrike" dirty="0">
                          <a:solidFill>
                            <a:schemeClr val="tx1"/>
                          </a:solidFill>
                          <a:effectLst/>
                          <a:latin typeface="+mj-ea"/>
                          <a:ea typeface="+mj-ea"/>
                        </a:rPr>
                        <a:t>（うち、学芸員</a:t>
                      </a:r>
                      <a:r>
                        <a:rPr lang="en-US" altLang="ja-JP" sz="1050" u="none" strike="noStrike" dirty="0">
                          <a:solidFill>
                            <a:schemeClr val="tx1"/>
                          </a:solidFill>
                          <a:effectLst/>
                          <a:latin typeface="+mj-ea"/>
                          <a:ea typeface="+mj-ea"/>
                        </a:rPr>
                        <a:t>20</a:t>
                      </a:r>
                      <a:r>
                        <a:rPr lang="ja-JP" altLang="en-US" sz="1050" u="none" strike="noStrike" dirty="0">
                          <a:solidFill>
                            <a:schemeClr val="tx1"/>
                          </a:solidFill>
                          <a:effectLst/>
                          <a:latin typeface="+mj-ea"/>
                          <a:ea typeface="+mj-ea"/>
                        </a:rPr>
                        <a:t>）</a:t>
                      </a:r>
                      <a:r>
                        <a:rPr kumimoji="1" lang="ja-JP" altLang="en-US" sz="1050" u="none" strike="noStrike" kern="1200" dirty="0">
                          <a:solidFill>
                            <a:schemeClr val="tx1"/>
                          </a:solidFill>
                          <a:effectLst/>
                          <a:latin typeface="+mj-ea"/>
                          <a:ea typeface="+mj-ea"/>
                        </a:rPr>
                        <a:t>人</a:t>
                      </a:r>
                      <a:endParaRPr lang="ja-JP" altLang="en-US" sz="1050" b="0" i="0" u="none" strike="noStrike" dirty="0">
                        <a:solidFill>
                          <a:schemeClr val="tx1"/>
                        </a:solidFill>
                        <a:effectLst/>
                        <a:latin typeface="+mj-ea"/>
                        <a:ea typeface="+mj-ea"/>
                        <a:cs typeface="メイリオ" pitchFamily="50" charset="-128"/>
                      </a:endParaRPr>
                    </a:p>
                  </a:txBody>
                  <a:tcPr marL="33231" marR="33231" marT="33231" marB="33231" anchor="ctr"/>
                </a:tc>
                <a:tc>
                  <a:txBody>
                    <a:bodyPr/>
                    <a:lstStyle/>
                    <a:p>
                      <a:pPr algn="r" fontAlgn="ctr"/>
                      <a:r>
                        <a:rPr lang="en-US" altLang="ja-JP" sz="1050" u="none" strike="noStrike" dirty="0">
                          <a:solidFill>
                            <a:schemeClr val="tx1"/>
                          </a:solidFill>
                          <a:effectLst/>
                          <a:latin typeface="+mj-ea"/>
                          <a:ea typeface="+mj-ea"/>
                        </a:rPr>
                        <a:t>18</a:t>
                      </a:r>
                      <a:r>
                        <a:rPr lang="ja-JP" altLang="en-US" sz="1050" u="none" strike="noStrike" dirty="0">
                          <a:solidFill>
                            <a:schemeClr val="tx1"/>
                          </a:solidFill>
                          <a:effectLst/>
                          <a:latin typeface="+mj-ea"/>
                          <a:ea typeface="+mj-ea"/>
                        </a:rPr>
                        <a:t>（うち、学芸員</a:t>
                      </a:r>
                      <a:r>
                        <a:rPr lang="en-US" altLang="ja-JP" sz="1050" u="none" strike="noStrike" dirty="0">
                          <a:solidFill>
                            <a:schemeClr val="tx1"/>
                          </a:solidFill>
                          <a:effectLst/>
                          <a:latin typeface="+mj-ea"/>
                          <a:ea typeface="+mj-ea"/>
                        </a:rPr>
                        <a:t>9</a:t>
                      </a:r>
                      <a:r>
                        <a:rPr lang="ja-JP" altLang="en-US" sz="1050" u="none" strike="noStrike" dirty="0">
                          <a:solidFill>
                            <a:schemeClr val="tx1"/>
                          </a:solidFill>
                          <a:effectLst/>
                          <a:latin typeface="+mj-ea"/>
                          <a:ea typeface="+mj-ea"/>
                        </a:rPr>
                        <a:t>）</a:t>
                      </a:r>
                      <a:r>
                        <a:rPr kumimoji="1" lang="ja-JP" altLang="en-US" sz="1050" u="none" strike="noStrike" kern="1200" dirty="0">
                          <a:solidFill>
                            <a:schemeClr val="tx1"/>
                          </a:solidFill>
                          <a:effectLst/>
                          <a:latin typeface="+mj-ea"/>
                          <a:ea typeface="+mj-ea"/>
                        </a:rPr>
                        <a:t>人</a:t>
                      </a:r>
                      <a:endParaRPr lang="en-US" altLang="ja-JP" sz="1050" b="0" i="0" u="none" strike="noStrike" dirty="0">
                        <a:solidFill>
                          <a:schemeClr val="tx1"/>
                        </a:solidFill>
                        <a:effectLst/>
                        <a:latin typeface="+mj-ea"/>
                        <a:ea typeface="+mj-ea"/>
                      </a:endParaRPr>
                    </a:p>
                  </a:txBody>
                  <a:tcPr marL="33231" marR="33231" marT="33231" marB="33231" anchor="ctr"/>
                </a:tc>
                <a:tc>
                  <a:txBody>
                    <a:bodyPr/>
                    <a:lstStyle/>
                    <a:p>
                      <a:pPr algn="r" fontAlgn="ctr"/>
                      <a:r>
                        <a:rPr lang="en-US" altLang="ja-JP" sz="1050" u="none" strike="noStrike" dirty="0">
                          <a:solidFill>
                            <a:schemeClr val="tx1"/>
                          </a:solidFill>
                          <a:effectLst/>
                          <a:latin typeface="+mj-ea"/>
                          <a:ea typeface="+mj-ea"/>
                        </a:rPr>
                        <a:t>9</a:t>
                      </a:r>
                      <a:r>
                        <a:rPr lang="ja-JP" altLang="en-US" sz="1050" u="none" strike="noStrike" dirty="0">
                          <a:solidFill>
                            <a:schemeClr val="tx1"/>
                          </a:solidFill>
                          <a:effectLst/>
                          <a:latin typeface="+mj-ea"/>
                          <a:ea typeface="+mj-ea"/>
                        </a:rPr>
                        <a:t>（うち、学芸員</a:t>
                      </a:r>
                      <a:r>
                        <a:rPr lang="en-US" altLang="ja-JP" sz="1050" u="none" strike="noStrike" dirty="0">
                          <a:solidFill>
                            <a:schemeClr val="tx1"/>
                          </a:solidFill>
                          <a:effectLst/>
                          <a:latin typeface="+mj-ea"/>
                          <a:ea typeface="+mj-ea"/>
                        </a:rPr>
                        <a:t>6</a:t>
                      </a:r>
                      <a:r>
                        <a:rPr lang="ja-JP" altLang="en-US" sz="1050" u="none" strike="noStrike" dirty="0">
                          <a:solidFill>
                            <a:schemeClr val="tx1"/>
                          </a:solidFill>
                          <a:effectLst/>
                          <a:latin typeface="+mj-ea"/>
                          <a:ea typeface="+mj-ea"/>
                        </a:rPr>
                        <a:t>）</a:t>
                      </a:r>
                      <a:r>
                        <a:rPr kumimoji="1" lang="ja-JP" altLang="en-US" sz="1050" u="none" strike="noStrike" kern="1200" dirty="0">
                          <a:solidFill>
                            <a:schemeClr val="tx1"/>
                          </a:solidFill>
                          <a:effectLst/>
                          <a:latin typeface="+mj-ea"/>
                          <a:ea typeface="+mj-ea"/>
                        </a:rPr>
                        <a:t>人</a:t>
                      </a:r>
                      <a:endParaRPr lang="en-US" altLang="ja-JP" sz="1050" b="0" i="0" u="none" strike="noStrike" dirty="0">
                        <a:solidFill>
                          <a:schemeClr val="tx1"/>
                        </a:solidFill>
                        <a:effectLst/>
                        <a:latin typeface="+mj-ea"/>
                        <a:ea typeface="+mj-ea"/>
                      </a:endParaRPr>
                    </a:p>
                  </a:txBody>
                  <a:tcPr marL="33231" marR="33231" marT="33231" marB="33231" anchor="ctr"/>
                </a:tc>
                <a:tc>
                  <a:txBody>
                    <a:bodyPr/>
                    <a:lstStyle/>
                    <a:p>
                      <a:pPr algn="r" fontAlgn="ctr"/>
                      <a:r>
                        <a:rPr lang="en-US" altLang="ja-JP" sz="1050" u="none" strike="noStrike" dirty="0">
                          <a:solidFill>
                            <a:schemeClr val="tx1"/>
                          </a:solidFill>
                          <a:effectLst/>
                          <a:latin typeface="+mj-ea"/>
                          <a:ea typeface="+mj-ea"/>
                        </a:rPr>
                        <a:t>22</a:t>
                      </a:r>
                      <a:r>
                        <a:rPr lang="ja-JP" altLang="en-US" sz="1050" u="none" strike="noStrike" dirty="0">
                          <a:solidFill>
                            <a:schemeClr val="tx1"/>
                          </a:solidFill>
                          <a:effectLst/>
                          <a:latin typeface="+mj-ea"/>
                          <a:ea typeface="+mj-ea"/>
                        </a:rPr>
                        <a:t>（うち、学芸員</a:t>
                      </a:r>
                      <a:r>
                        <a:rPr lang="en-US" altLang="ja-JP" sz="1050" u="none" strike="noStrike" dirty="0">
                          <a:solidFill>
                            <a:schemeClr val="tx1"/>
                          </a:solidFill>
                          <a:effectLst/>
                          <a:latin typeface="+mj-ea"/>
                          <a:ea typeface="+mj-ea"/>
                        </a:rPr>
                        <a:t>15</a:t>
                      </a:r>
                      <a:r>
                        <a:rPr lang="ja-JP" altLang="en-US" sz="1050" u="none" strike="noStrike" dirty="0">
                          <a:solidFill>
                            <a:schemeClr val="tx1"/>
                          </a:solidFill>
                          <a:effectLst/>
                          <a:latin typeface="+mj-ea"/>
                          <a:ea typeface="+mj-ea"/>
                        </a:rPr>
                        <a:t>）</a:t>
                      </a:r>
                      <a:r>
                        <a:rPr kumimoji="1" lang="ja-JP" altLang="en-US" sz="1050" u="none" strike="noStrike" kern="1200" dirty="0">
                          <a:solidFill>
                            <a:schemeClr val="tx1"/>
                          </a:solidFill>
                          <a:effectLst/>
                          <a:latin typeface="+mj-ea"/>
                          <a:ea typeface="+mj-ea"/>
                        </a:rPr>
                        <a:t>人</a:t>
                      </a:r>
                      <a:endParaRPr lang="en-US" altLang="ja-JP" sz="1050" b="0" i="0" u="none" strike="noStrike" dirty="0">
                        <a:solidFill>
                          <a:schemeClr val="tx1"/>
                        </a:solidFill>
                        <a:effectLst/>
                        <a:latin typeface="+mj-ea"/>
                        <a:ea typeface="+mj-ea"/>
                      </a:endParaRPr>
                    </a:p>
                  </a:txBody>
                  <a:tcPr marL="33231" marR="33231" marT="33231" marB="33231"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050" u="none" strike="noStrike" dirty="0">
                          <a:solidFill>
                            <a:schemeClr val="tx1"/>
                          </a:solidFill>
                          <a:effectLst/>
                          <a:latin typeface="+mj-ea"/>
                          <a:ea typeface="+mj-ea"/>
                        </a:rPr>
                        <a:t>24</a:t>
                      </a:r>
                      <a:r>
                        <a:rPr lang="ja-JP" altLang="en-US" sz="1050" u="none" strike="noStrike" dirty="0">
                          <a:solidFill>
                            <a:schemeClr val="tx1"/>
                          </a:solidFill>
                          <a:effectLst/>
                          <a:latin typeface="+mj-ea"/>
                          <a:ea typeface="+mj-ea"/>
                        </a:rPr>
                        <a:t>（うち、学芸員</a:t>
                      </a:r>
                      <a:r>
                        <a:rPr lang="en-US" altLang="ja-JP" sz="1050" u="none" strike="noStrike" dirty="0">
                          <a:solidFill>
                            <a:schemeClr val="tx1"/>
                          </a:solidFill>
                          <a:effectLst/>
                          <a:latin typeface="+mj-ea"/>
                          <a:ea typeface="+mj-ea"/>
                        </a:rPr>
                        <a:t>12</a:t>
                      </a:r>
                      <a:r>
                        <a:rPr lang="ja-JP" altLang="en-US" sz="1050" u="none" strike="noStrike" dirty="0">
                          <a:solidFill>
                            <a:schemeClr val="tx1"/>
                          </a:solidFill>
                          <a:effectLst/>
                          <a:latin typeface="+mj-ea"/>
                          <a:ea typeface="+mj-ea"/>
                        </a:rPr>
                        <a:t>）</a:t>
                      </a:r>
                      <a:r>
                        <a:rPr kumimoji="1" lang="ja-JP" altLang="en-US" sz="1050" u="none" strike="noStrike" kern="1200" dirty="0">
                          <a:solidFill>
                            <a:schemeClr val="tx1"/>
                          </a:solidFill>
                          <a:effectLst/>
                          <a:latin typeface="+mj-ea"/>
                          <a:ea typeface="+mj-ea"/>
                        </a:rPr>
                        <a:t>人</a:t>
                      </a:r>
                      <a:endParaRPr lang="ja-JP" altLang="en-US" sz="1050" b="0" i="0" u="none" strike="noStrike" dirty="0">
                        <a:solidFill>
                          <a:schemeClr val="tx1"/>
                        </a:solidFill>
                        <a:effectLst/>
                        <a:latin typeface="+mj-ea"/>
                        <a:ea typeface="+mj-ea"/>
                        <a:cs typeface="メイリオ" pitchFamily="50" charset="-128"/>
                      </a:endParaRPr>
                    </a:p>
                  </a:txBody>
                  <a:tcPr marL="33231" marR="33231" marT="33231" marB="33231" anchor="ctr"/>
                </a:tc>
                <a:extLst>
                  <a:ext uri="{0D108BD9-81ED-4DB2-BD59-A6C34878D82A}">
                    <a16:rowId xmlns:a16="http://schemas.microsoft.com/office/drawing/2014/main" xmlns="" val="10007"/>
                  </a:ext>
                </a:extLst>
              </a:tr>
              <a:tr h="249235">
                <a:tc>
                  <a:txBody>
                    <a:bodyPr/>
                    <a:lstStyle/>
                    <a:p>
                      <a:pPr algn="dist" fontAlgn="ctr"/>
                      <a:r>
                        <a:rPr kumimoji="1" lang="ja-JP" altLang="en-US" sz="1050" u="none" strike="noStrike" kern="1200" dirty="0">
                          <a:solidFill>
                            <a:schemeClr val="tx1"/>
                          </a:solidFill>
                          <a:effectLst/>
                          <a:latin typeface="+mj-ea"/>
                          <a:ea typeface="+mn-ea"/>
                          <a:cs typeface="+mn-cs"/>
                        </a:rPr>
                        <a:t>館蔵品（</a:t>
                      </a:r>
                      <a:r>
                        <a:rPr kumimoji="1" lang="en-US" altLang="ja-JP" sz="1050" u="none" strike="noStrike" kern="1200" dirty="0">
                          <a:solidFill>
                            <a:schemeClr val="tx1"/>
                          </a:solidFill>
                          <a:effectLst/>
                          <a:latin typeface="+mj-ea"/>
                          <a:ea typeface="+mn-ea"/>
                          <a:cs typeface="+mn-cs"/>
                        </a:rPr>
                        <a:t>201</a:t>
                      </a:r>
                      <a:r>
                        <a:rPr kumimoji="1" lang="en-US" altLang="ja-JP" sz="1050" u="none" strike="noStrike" kern="1200" dirty="0">
                          <a:solidFill>
                            <a:srgbClr val="FF0000"/>
                          </a:solidFill>
                          <a:effectLst/>
                          <a:latin typeface="+mj-ea"/>
                          <a:ea typeface="+mn-ea"/>
                          <a:cs typeface="+mn-cs"/>
                        </a:rPr>
                        <a:t>7</a:t>
                      </a:r>
                      <a:r>
                        <a:rPr kumimoji="1" lang="ja-JP" altLang="en-US" sz="1050" u="none" strike="noStrike" kern="1200" dirty="0">
                          <a:solidFill>
                            <a:schemeClr val="tx1"/>
                          </a:solidFill>
                          <a:effectLst/>
                          <a:latin typeface="+mj-ea"/>
                          <a:ea typeface="+mn-ea"/>
                          <a:cs typeface="+mn-cs"/>
                        </a:rPr>
                        <a:t>）</a:t>
                      </a:r>
                      <a:endParaRPr kumimoji="1" lang="ja-JP" altLang="en-US" sz="1050" b="0" i="0" u="none" strike="noStrike" kern="1200" dirty="0">
                        <a:solidFill>
                          <a:schemeClr val="tx1"/>
                        </a:solidFill>
                        <a:effectLst/>
                        <a:latin typeface="+mj-ea"/>
                        <a:ea typeface="+mn-ea"/>
                        <a:cs typeface="+mn-cs"/>
                      </a:endParaRPr>
                    </a:p>
                  </a:txBody>
                  <a:tcPr marL="33231" marR="33231" marT="33231" marB="33231" anchor="ctr"/>
                </a:tc>
                <a:tc>
                  <a:txBody>
                    <a:bodyPr/>
                    <a:lstStyle/>
                    <a:p>
                      <a:pPr algn="r" fontAlgn="ctr"/>
                      <a:r>
                        <a:rPr kumimoji="1" lang="en-US" altLang="ja-JP" sz="1050" b="0" i="0" u="none" strike="noStrike" kern="1200" dirty="0">
                          <a:solidFill>
                            <a:schemeClr val="tx1"/>
                          </a:solidFill>
                          <a:effectLst/>
                          <a:latin typeface="+mj-ea"/>
                          <a:ea typeface="+mn-ea"/>
                          <a:cs typeface="+mn-cs"/>
                        </a:rPr>
                        <a:t>143,314</a:t>
                      </a:r>
                      <a:r>
                        <a:rPr kumimoji="1" lang="ja-JP" altLang="en-US" sz="1050" b="0" i="0" u="none" strike="noStrike" kern="1200" dirty="0">
                          <a:solidFill>
                            <a:schemeClr val="tx1"/>
                          </a:solidFill>
                          <a:effectLst/>
                          <a:latin typeface="+mj-ea"/>
                          <a:ea typeface="+mn-ea"/>
                          <a:cs typeface="+mn-cs"/>
                        </a:rPr>
                        <a:t>点</a:t>
                      </a:r>
                      <a:endParaRPr kumimoji="1" lang="en-US" altLang="ja-JP" sz="1050" b="0" i="0" u="none" strike="noStrike" kern="1200" dirty="0">
                        <a:solidFill>
                          <a:schemeClr val="tx1"/>
                        </a:solidFill>
                        <a:effectLst/>
                        <a:latin typeface="+mj-ea"/>
                        <a:ea typeface="+mn-ea"/>
                        <a:cs typeface="+mn-cs"/>
                      </a:endParaRPr>
                    </a:p>
                  </a:txBody>
                  <a:tcPr marL="33231" marR="33231" marT="33231" marB="33231" anchor="ctr"/>
                </a:tc>
                <a:tc>
                  <a:txBody>
                    <a:bodyPr/>
                    <a:lstStyle/>
                    <a:p>
                      <a:pPr algn="r" fontAlgn="ctr"/>
                      <a:r>
                        <a:rPr kumimoji="1" lang="en-US" altLang="ja-JP" sz="1050" b="0" i="0" u="none" strike="noStrike" kern="1200" dirty="0">
                          <a:solidFill>
                            <a:schemeClr val="tx1"/>
                          </a:solidFill>
                          <a:effectLst/>
                          <a:latin typeface="+mj-ea"/>
                          <a:ea typeface="+mn-ea"/>
                          <a:cs typeface="+mn-cs"/>
                        </a:rPr>
                        <a:t>8,490</a:t>
                      </a:r>
                      <a:r>
                        <a:rPr kumimoji="1" lang="ja-JP" altLang="en-US" sz="1050" b="0" i="0" u="none" strike="noStrike" kern="1200" dirty="0">
                          <a:solidFill>
                            <a:schemeClr val="tx1"/>
                          </a:solidFill>
                          <a:effectLst/>
                          <a:latin typeface="+mj-ea"/>
                          <a:ea typeface="+mn-ea"/>
                          <a:cs typeface="+mn-cs"/>
                        </a:rPr>
                        <a:t>件</a:t>
                      </a:r>
                    </a:p>
                  </a:txBody>
                  <a:tcPr marL="33231" marR="33231" marT="33231" marB="33231" anchor="ctr"/>
                </a:tc>
                <a:tc>
                  <a:txBody>
                    <a:bodyPr/>
                    <a:lstStyle/>
                    <a:p>
                      <a:pPr algn="r" fontAlgn="ctr"/>
                      <a:r>
                        <a:rPr kumimoji="1" lang="en-US" altLang="ja-JP" sz="1050" b="0" i="0" u="none" strike="noStrike" kern="1200" dirty="0">
                          <a:solidFill>
                            <a:schemeClr val="tx1"/>
                          </a:solidFill>
                          <a:effectLst/>
                          <a:latin typeface="+mj-ea"/>
                          <a:ea typeface="+mn-ea"/>
                          <a:cs typeface="+mn-cs"/>
                        </a:rPr>
                        <a:t>7,362</a:t>
                      </a:r>
                      <a:r>
                        <a:rPr kumimoji="1" lang="ja-JP" altLang="en-US" sz="1050" b="0" i="0" u="none" strike="noStrike" kern="1200" dirty="0">
                          <a:solidFill>
                            <a:schemeClr val="tx1"/>
                          </a:solidFill>
                          <a:effectLst/>
                          <a:latin typeface="+mj-ea"/>
                          <a:ea typeface="+mn-ea"/>
                          <a:cs typeface="+mn-cs"/>
                        </a:rPr>
                        <a:t>点</a:t>
                      </a:r>
                      <a:endParaRPr kumimoji="1" lang="en-US" altLang="ja-JP" sz="1050" b="0" i="0" u="none" strike="noStrike" kern="1200" dirty="0">
                        <a:solidFill>
                          <a:schemeClr val="tx1"/>
                        </a:solidFill>
                        <a:effectLst/>
                        <a:latin typeface="+mj-ea"/>
                        <a:ea typeface="+mn-ea"/>
                        <a:cs typeface="+mn-cs"/>
                      </a:endParaRPr>
                    </a:p>
                  </a:txBody>
                  <a:tcPr marL="33231" marR="33231" marT="33231" marB="33231" anchor="ctr"/>
                </a:tc>
                <a:tc>
                  <a:txBody>
                    <a:bodyPr/>
                    <a:lstStyle/>
                    <a:p>
                      <a:pPr algn="r" fontAlgn="ctr"/>
                      <a:r>
                        <a:rPr kumimoji="1" lang="is-IS" altLang="ja-JP" sz="1050" b="0" i="0" u="none" strike="noStrike" kern="1200" dirty="0">
                          <a:solidFill>
                            <a:schemeClr val="tx1"/>
                          </a:solidFill>
                          <a:effectLst/>
                          <a:latin typeface="+mj-ea"/>
                          <a:ea typeface="+mn-ea"/>
                          <a:cs typeface="+mn-cs"/>
                        </a:rPr>
                        <a:t>1,719,202</a:t>
                      </a:r>
                      <a:r>
                        <a:rPr kumimoji="1" lang="ja-JP" altLang="en-US" sz="1050" b="0" i="0" u="none" strike="noStrike" kern="1200" dirty="0">
                          <a:solidFill>
                            <a:schemeClr val="tx1"/>
                          </a:solidFill>
                          <a:effectLst/>
                          <a:latin typeface="+mj-ea"/>
                          <a:ea typeface="+mn-ea"/>
                          <a:cs typeface="+mn-cs"/>
                        </a:rPr>
                        <a:t>点</a:t>
                      </a:r>
                      <a:endParaRPr lang="en-US" altLang="ja-JP" sz="1050" b="0" i="0" u="none" strike="noStrike" dirty="0">
                        <a:solidFill>
                          <a:schemeClr val="tx1"/>
                        </a:solidFill>
                        <a:effectLst/>
                        <a:latin typeface="+mj-ea"/>
                        <a:ea typeface="+mj-ea"/>
                      </a:endParaRPr>
                    </a:p>
                  </a:txBody>
                  <a:tcPr marL="33231" marR="33231" marT="33231" marB="33231" anchor="ctr"/>
                </a:tc>
                <a:tc>
                  <a:txBody>
                    <a:bodyPr/>
                    <a:lstStyle/>
                    <a:p>
                      <a:pPr algn="r" fontAlgn="ctr"/>
                      <a:r>
                        <a:rPr kumimoji="1" lang="is-IS" altLang="ja-JP" sz="1050" b="0" i="0" u="none" strike="noStrike" kern="1200" dirty="0">
                          <a:solidFill>
                            <a:schemeClr val="tx1"/>
                          </a:solidFill>
                          <a:effectLst/>
                          <a:latin typeface="+mj-ea"/>
                          <a:ea typeface="+mn-ea"/>
                          <a:cs typeface="+mn-cs"/>
                        </a:rPr>
                        <a:t>14,966</a:t>
                      </a:r>
                      <a:r>
                        <a:rPr kumimoji="1" lang="ja-JP" altLang="en-US" sz="1050" b="0" i="0" u="none" strike="noStrike" kern="1200" dirty="0">
                          <a:solidFill>
                            <a:schemeClr val="tx1"/>
                          </a:solidFill>
                          <a:effectLst/>
                          <a:latin typeface="+mj-ea"/>
                          <a:ea typeface="+mn-ea"/>
                          <a:cs typeface="+mn-cs"/>
                        </a:rPr>
                        <a:t>点</a:t>
                      </a:r>
                      <a:endParaRPr kumimoji="1" lang="en-US" altLang="ja-JP" sz="1050" b="0" i="0" u="none" strike="noStrike" kern="1200" dirty="0">
                        <a:solidFill>
                          <a:schemeClr val="tx1"/>
                        </a:solidFill>
                        <a:effectLst/>
                        <a:latin typeface="+mj-ea"/>
                        <a:ea typeface="+mn-ea"/>
                        <a:cs typeface="+mn-cs"/>
                      </a:endParaRPr>
                    </a:p>
                  </a:txBody>
                  <a:tcPr marL="33231" marR="33231" marT="33231" marB="33231" anchor="ctr"/>
                </a:tc>
                <a:extLst>
                  <a:ext uri="{0D108BD9-81ED-4DB2-BD59-A6C34878D82A}">
                    <a16:rowId xmlns:a16="http://schemas.microsoft.com/office/drawing/2014/main" xmlns="" val="10006"/>
                  </a:ext>
                </a:extLst>
              </a:tr>
              <a:tr h="207138">
                <a:tc>
                  <a:txBody>
                    <a:bodyPr/>
                    <a:lstStyle/>
                    <a:p>
                      <a:pPr algn="dist" fontAlgn="ctr"/>
                      <a:r>
                        <a:rPr lang="ja-JP" altLang="en-US" sz="1050" u="none" strike="noStrike" dirty="0">
                          <a:solidFill>
                            <a:schemeClr val="tx1"/>
                          </a:solidFill>
                          <a:effectLst/>
                          <a:latin typeface="+mj-ea"/>
                          <a:ea typeface="+mj-ea"/>
                        </a:rPr>
                        <a:t>事業費</a:t>
                      </a:r>
                      <a:r>
                        <a:rPr lang="en-US" altLang="ja-JP" sz="1050" u="none" strike="noStrike" dirty="0">
                          <a:solidFill>
                            <a:schemeClr val="tx1"/>
                          </a:solidFill>
                          <a:effectLst/>
                          <a:latin typeface="+mj-ea"/>
                          <a:ea typeface="+mj-ea"/>
                        </a:rPr>
                        <a:t>(201</a:t>
                      </a:r>
                      <a:r>
                        <a:rPr lang="en-US" altLang="ja-JP" sz="1050" u="none" strike="noStrike" dirty="0">
                          <a:solidFill>
                            <a:srgbClr val="FF0000"/>
                          </a:solidFill>
                          <a:effectLst/>
                          <a:latin typeface="+mj-ea"/>
                          <a:ea typeface="+mj-ea"/>
                        </a:rPr>
                        <a:t>7</a:t>
                      </a:r>
                      <a:r>
                        <a:rPr lang="en-US" altLang="ja-JP" sz="1050" u="none" strike="noStrike" dirty="0">
                          <a:solidFill>
                            <a:schemeClr val="tx1"/>
                          </a:solidFill>
                          <a:effectLst/>
                          <a:latin typeface="+mj-ea"/>
                          <a:ea typeface="+mj-ea"/>
                        </a:rPr>
                        <a:t>)</a:t>
                      </a:r>
                      <a:r>
                        <a:rPr lang="en-US" altLang="ja-JP" sz="1050" dirty="0">
                          <a:solidFill>
                            <a:schemeClr val="tx1"/>
                          </a:solidFill>
                          <a:latin typeface="+mj-ea"/>
                          <a:ea typeface="+mj-ea"/>
                        </a:rPr>
                        <a:t> ※</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dirty="0">
                          <a:solidFill>
                            <a:schemeClr val="tx1"/>
                          </a:solidFill>
                          <a:effectLst/>
                          <a:latin typeface="+mj-ea"/>
                          <a:ea typeface="+mn-ea"/>
                          <a:cs typeface="+mn-cs"/>
                        </a:rPr>
                        <a:t>725</a:t>
                      </a:r>
                      <a:r>
                        <a:rPr kumimoji="1" lang="ja-JP" altLang="en-US" sz="1050" b="0" i="0" u="none" strike="noStrike" kern="1200" dirty="0">
                          <a:solidFill>
                            <a:schemeClr val="tx1"/>
                          </a:solidFill>
                          <a:effectLst/>
                          <a:latin typeface="+mj-ea"/>
                          <a:ea typeface="+mn-ea"/>
                          <a:cs typeface="+mn-cs"/>
                        </a:rPr>
                        <a:t>百万円</a:t>
                      </a:r>
                      <a:endParaRPr kumimoji="1" lang="en-US" altLang="ja-JP" sz="1050" b="0" i="0" u="none" strike="noStrike" kern="1200" dirty="0">
                        <a:solidFill>
                          <a:schemeClr val="tx1"/>
                        </a:solidFill>
                        <a:effectLst/>
                        <a:latin typeface="+mj-ea"/>
                        <a:ea typeface="+mn-ea"/>
                        <a:cs typeface="+mn-cs"/>
                      </a:endParaRPr>
                    </a:p>
                  </a:txBody>
                  <a:tcPr marL="33231" marR="33231" marT="33231" marB="33231" anchor="ctr"/>
                </a:tc>
                <a:tc>
                  <a:txBody>
                    <a:bodyPr/>
                    <a:lstStyle/>
                    <a:p>
                      <a:pPr algn="r" fontAlgn="ctr"/>
                      <a:r>
                        <a:rPr kumimoji="1" lang="fi-FI" altLang="ja-JP" sz="1050" b="0" i="0" u="none" strike="noStrike" kern="1200" dirty="0">
                          <a:solidFill>
                            <a:schemeClr val="tx1"/>
                          </a:solidFill>
                          <a:effectLst/>
                          <a:latin typeface="+mj-ea"/>
                          <a:ea typeface="+mn-ea"/>
                          <a:cs typeface="+mn-cs"/>
                        </a:rPr>
                        <a:t>410</a:t>
                      </a:r>
                      <a:r>
                        <a:rPr kumimoji="1" lang="ja-JP" altLang="en-US" sz="1050" b="0" i="0" u="none" strike="noStrike" kern="1200" dirty="0">
                          <a:solidFill>
                            <a:schemeClr val="tx1"/>
                          </a:solidFill>
                          <a:effectLst/>
                          <a:latin typeface="+mj-ea"/>
                          <a:ea typeface="+mn-ea"/>
                          <a:cs typeface="+mn-cs"/>
                        </a:rPr>
                        <a:t>百万円</a:t>
                      </a:r>
                      <a:endParaRPr kumimoji="1" lang="en-US" altLang="ja-JP" sz="1050" b="0" i="0" u="none" strike="noStrike" kern="1200" dirty="0">
                        <a:solidFill>
                          <a:schemeClr val="tx1"/>
                        </a:solidFill>
                        <a:effectLst/>
                        <a:latin typeface="+mj-ea"/>
                        <a:ea typeface="+mn-ea"/>
                        <a:cs typeface="+mn-cs"/>
                      </a:endParaRPr>
                    </a:p>
                  </a:txBody>
                  <a:tcPr marL="33231" marR="33231" marT="33231" marB="33231" anchor="ctr"/>
                </a:tc>
                <a:tc>
                  <a:txBody>
                    <a:bodyPr/>
                    <a:lstStyle/>
                    <a:p>
                      <a:pPr algn="r" fontAlgn="ctr"/>
                      <a:r>
                        <a:rPr kumimoji="1" lang="en-US" altLang="ja-JP" sz="1050" b="0" i="0" u="none" strike="noStrike" kern="1200" dirty="0">
                          <a:solidFill>
                            <a:schemeClr val="tx1"/>
                          </a:solidFill>
                          <a:effectLst/>
                          <a:latin typeface="+mj-ea"/>
                          <a:ea typeface="+mn-ea"/>
                          <a:cs typeface="+mn-cs"/>
                        </a:rPr>
                        <a:t>267</a:t>
                      </a:r>
                      <a:r>
                        <a:rPr kumimoji="1" lang="ja-JP" altLang="en-US" sz="1050" b="0" i="0" u="none" strike="noStrike" kern="1200" dirty="0">
                          <a:solidFill>
                            <a:schemeClr val="tx1"/>
                          </a:solidFill>
                          <a:effectLst/>
                          <a:latin typeface="+mj-ea"/>
                          <a:ea typeface="+mn-ea"/>
                          <a:cs typeface="+mn-cs"/>
                        </a:rPr>
                        <a:t>百万円</a:t>
                      </a:r>
                      <a:endParaRPr kumimoji="1" lang="en-US" altLang="ja-JP" sz="1050" b="0" i="0" u="none" strike="noStrike" kern="1200" dirty="0">
                        <a:solidFill>
                          <a:schemeClr val="tx1"/>
                        </a:solidFill>
                        <a:effectLst/>
                        <a:latin typeface="+mj-ea"/>
                        <a:ea typeface="+mn-ea"/>
                        <a:cs typeface="+mn-cs"/>
                      </a:endParaRPr>
                    </a:p>
                  </a:txBody>
                  <a:tcPr marL="33231" marR="33231" marT="33231" marB="33231" anchor="ctr"/>
                </a:tc>
                <a:tc>
                  <a:txBody>
                    <a:bodyPr/>
                    <a:lstStyle/>
                    <a:p>
                      <a:pPr algn="r" fontAlgn="ctr"/>
                      <a:r>
                        <a:rPr kumimoji="1" lang="en-US" altLang="ja-JP" sz="1050" b="0" i="0" u="none" strike="noStrike" kern="1200" dirty="0">
                          <a:solidFill>
                            <a:schemeClr val="tx1"/>
                          </a:solidFill>
                          <a:effectLst/>
                          <a:latin typeface="+mj-ea"/>
                          <a:ea typeface="+mn-ea"/>
                          <a:cs typeface="+mn-cs"/>
                        </a:rPr>
                        <a:t>361</a:t>
                      </a:r>
                      <a:r>
                        <a:rPr kumimoji="1" lang="ja-JP" altLang="en-US" sz="1050" b="0" i="0" u="none" strike="noStrike" kern="1200" dirty="0">
                          <a:solidFill>
                            <a:schemeClr val="tx1"/>
                          </a:solidFill>
                          <a:effectLst/>
                          <a:latin typeface="+mj-ea"/>
                          <a:ea typeface="+mn-ea"/>
                          <a:cs typeface="+mn-cs"/>
                        </a:rPr>
                        <a:t>百万円</a:t>
                      </a:r>
                      <a:endParaRPr kumimoji="1" lang="en-US" altLang="ja-JP" sz="1050" b="0" i="0" u="none" strike="noStrike" kern="1200" dirty="0">
                        <a:solidFill>
                          <a:schemeClr val="tx1"/>
                        </a:solidFill>
                        <a:effectLst/>
                        <a:latin typeface="+mj-ea"/>
                        <a:ea typeface="+mn-ea"/>
                        <a:cs typeface="+mn-cs"/>
                      </a:endParaRPr>
                    </a:p>
                  </a:txBody>
                  <a:tcPr marL="33231" marR="33231" marT="33231" marB="33231" anchor="ctr"/>
                </a:tc>
                <a:tc>
                  <a:txBody>
                    <a:bodyPr/>
                    <a:lstStyle/>
                    <a:p>
                      <a:pPr algn="r" fontAlgn="ctr"/>
                      <a:r>
                        <a:rPr kumimoji="1" lang="is-IS" altLang="ja-JP" sz="1050" b="0" i="0" u="none" strike="noStrike" kern="1200" dirty="0">
                          <a:solidFill>
                            <a:schemeClr val="tx1"/>
                          </a:solidFill>
                          <a:effectLst/>
                          <a:latin typeface="+mj-ea"/>
                          <a:ea typeface="+mn-ea"/>
                          <a:cs typeface="+mn-cs"/>
                        </a:rPr>
                        <a:t>243</a:t>
                      </a:r>
                      <a:r>
                        <a:rPr kumimoji="1" lang="ja-JP" altLang="en-US" sz="1050" b="0" i="0" u="none" strike="noStrike" kern="1200" dirty="0">
                          <a:solidFill>
                            <a:schemeClr val="tx1"/>
                          </a:solidFill>
                          <a:effectLst/>
                          <a:latin typeface="+mj-ea"/>
                          <a:ea typeface="+mn-ea"/>
                          <a:cs typeface="+mn-cs"/>
                        </a:rPr>
                        <a:t>百万円</a:t>
                      </a:r>
                      <a:endParaRPr kumimoji="1" lang="en-US" altLang="ja-JP" sz="1050" b="0" i="0" u="none" strike="noStrike" kern="1200" dirty="0">
                        <a:solidFill>
                          <a:schemeClr val="tx1"/>
                        </a:solidFill>
                        <a:effectLst/>
                        <a:latin typeface="+mj-ea"/>
                        <a:ea typeface="+mn-ea"/>
                        <a:cs typeface="+mn-cs"/>
                      </a:endParaRPr>
                    </a:p>
                  </a:txBody>
                  <a:tcPr marL="33231" marR="33231" marT="33231" marB="33231" anchor="ctr"/>
                </a:tc>
                <a:extLst>
                  <a:ext uri="{0D108BD9-81ED-4DB2-BD59-A6C34878D82A}">
                    <a16:rowId xmlns:a16="http://schemas.microsoft.com/office/drawing/2014/main" xmlns="" val="10008"/>
                  </a:ext>
                </a:extLst>
              </a:tr>
              <a:tr h="207138">
                <a:tc>
                  <a:txBody>
                    <a:bodyPr/>
                    <a:lstStyle/>
                    <a:p>
                      <a:pPr algn="dist" fontAlgn="ctr"/>
                      <a:r>
                        <a:rPr lang="ja-JP" altLang="en-US" sz="1050" u="none" strike="noStrike" dirty="0">
                          <a:solidFill>
                            <a:schemeClr val="tx1"/>
                          </a:solidFill>
                          <a:effectLst/>
                          <a:latin typeface="+mj-ea"/>
                          <a:ea typeface="+mj-ea"/>
                        </a:rPr>
                        <a:t>開館時間</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l" fontAlgn="t"/>
                      <a:r>
                        <a:rPr lang="ja-JP" altLang="en-US" sz="1050" u="none" strike="noStrike" dirty="0">
                          <a:solidFill>
                            <a:schemeClr val="tx1"/>
                          </a:solidFill>
                          <a:effectLst/>
                          <a:latin typeface="+mj-ea"/>
                          <a:ea typeface="+mj-ea"/>
                        </a:rPr>
                        <a:t>午前</a:t>
                      </a:r>
                      <a:r>
                        <a:rPr lang="en-US" altLang="ja-JP" sz="1050" u="none" strike="noStrike" dirty="0">
                          <a:solidFill>
                            <a:schemeClr val="tx1"/>
                          </a:solidFill>
                          <a:effectLst/>
                          <a:latin typeface="+mj-ea"/>
                          <a:ea typeface="+mj-ea"/>
                        </a:rPr>
                        <a:t>9</a:t>
                      </a:r>
                      <a:r>
                        <a:rPr lang="ja-JP" altLang="en-US" sz="1050" u="none" strike="noStrike" dirty="0">
                          <a:solidFill>
                            <a:schemeClr val="tx1"/>
                          </a:solidFill>
                          <a:effectLst/>
                          <a:latin typeface="+mj-ea"/>
                          <a:ea typeface="+mj-ea"/>
                        </a:rPr>
                        <a:t>時</a:t>
                      </a:r>
                      <a:r>
                        <a:rPr lang="en-US" altLang="ja-JP" sz="1050" u="none" strike="noStrike" dirty="0">
                          <a:solidFill>
                            <a:schemeClr val="tx1"/>
                          </a:solidFill>
                          <a:effectLst/>
                          <a:latin typeface="+mj-ea"/>
                          <a:ea typeface="+mj-ea"/>
                        </a:rPr>
                        <a:t>30</a:t>
                      </a:r>
                      <a:r>
                        <a:rPr lang="ja-JP" altLang="en-US" sz="1050" u="none" strike="noStrike" dirty="0">
                          <a:solidFill>
                            <a:schemeClr val="tx1"/>
                          </a:solidFill>
                          <a:effectLst/>
                          <a:latin typeface="+mj-ea"/>
                          <a:ea typeface="+mj-ea"/>
                        </a:rPr>
                        <a:t>分～午後</a:t>
                      </a:r>
                      <a:r>
                        <a:rPr lang="en-US" altLang="ja-JP" sz="1050" u="none" strike="noStrike" dirty="0">
                          <a:solidFill>
                            <a:schemeClr val="tx1"/>
                          </a:solidFill>
                          <a:effectLst/>
                          <a:latin typeface="+mj-ea"/>
                          <a:ea typeface="+mj-ea"/>
                        </a:rPr>
                        <a:t>5</a:t>
                      </a:r>
                      <a:r>
                        <a:rPr lang="ja-JP" altLang="en-US" sz="1050" u="none" strike="noStrike" dirty="0">
                          <a:solidFill>
                            <a:schemeClr val="tx1"/>
                          </a:solidFill>
                          <a:effectLst/>
                          <a:latin typeface="+mj-ea"/>
                          <a:ea typeface="+mj-ea"/>
                        </a:rPr>
                        <a:t>時、一部の金曜日は午後</a:t>
                      </a:r>
                      <a:r>
                        <a:rPr lang="en-US" altLang="ja-JP" sz="1050" u="none" strike="noStrike" dirty="0">
                          <a:solidFill>
                            <a:schemeClr val="tx1"/>
                          </a:solidFill>
                          <a:effectLst/>
                          <a:latin typeface="+mj-ea"/>
                          <a:ea typeface="+mj-ea"/>
                        </a:rPr>
                        <a:t>8</a:t>
                      </a:r>
                      <a:r>
                        <a:rPr lang="ja-JP" altLang="en-US" sz="1050" u="none" strike="noStrike" dirty="0">
                          <a:solidFill>
                            <a:schemeClr val="tx1"/>
                          </a:solidFill>
                          <a:effectLst/>
                          <a:latin typeface="+mj-ea"/>
                          <a:ea typeface="+mj-ea"/>
                        </a:rPr>
                        <a:t>時まで</a:t>
                      </a:r>
                      <a:endParaRPr lang="ja-JP" altLang="en-US" sz="1050" b="0" i="0" u="none" strike="noStrike" dirty="0">
                        <a:solidFill>
                          <a:schemeClr val="tx1"/>
                        </a:solidFill>
                        <a:effectLst/>
                        <a:latin typeface="+mj-ea"/>
                        <a:ea typeface="+mj-ea"/>
                      </a:endParaRPr>
                    </a:p>
                  </a:txBody>
                  <a:tcPr marL="33231" marR="33231" marT="33231" marB="33231"/>
                </a:tc>
                <a:tc>
                  <a:txBody>
                    <a:bodyPr/>
                    <a:lstStyle/>
                    <a:p>
                      <a:pPr algn="l" fontAlgn="t"/>
                      <a:r>
                        <a:rPr lang="ja-JP" altLang="en-US" sz="1050" u="none" strike="noStrike" dirty="0">
                          <a:solidFill>
                            <a:schemeClr val="tx1"/>
                          </a:solidFill>
                          <a:effectLst/>
                          <a:latin typeface="+mj-ea"/>
                          <a:ea typeface="+mj-ea"/>
                        </a:rPr>
                        <a:t>午前</a:t>
                      </a:r>
                      <a:r>
                        <a:rPr lang="en-US" altLang="ja-JP" sz="1050" u="none" strike="noStrike" dirty="0">
                          <a:solidFill>
                            <a:schemeClr val="tx1"/>
                          </a:solidFill>
                          <a:effectLst/>
                          <a:latin typeface="+mj-ea"/>
                          <a:ea typeface="+mj-ea"/>
                        </a:rPr>
                        <a:t>9</a:t>
                      </a:r>
                      <a:r>
                        <a:rPr lang="ja-JP" altLang="en-US" sz="1050" u="none" strike="noStrike" dirty="0">
                          <a:solidFill>
                            <a:schemeClr val="tx1"/>
                          </a:solidFill>
                          <a:effectLst/>
                          <a:latin typeface="+mj-ea"/>
                          <a:ea typeface="+mj-ea"/>
                        </a:rPr>
                        <a:t>時</a:t>
                      </a:r>
                      <a:r>
                        <a:rPr lang="en-US" altLang="ja-JP" sz="1050" u="none" strike="noStrike" dirty="0">
                          <a:solidFill>
                            <a:schemeClr val="tx1"/>
                          </a:solidFill>
                          <a:effectLst/>
                          <a:latin typeface="+mj-ea"/>
                          <a:ea typeface="+mj-ea"/>
                        </a:rPr>
                        <a:t>30</a:t>
                      </a:r>
                      <a:r>
                        <a:rPr lang="ja-JP" altLang="en-US" sz="1050" u="none" strike="noStrike" dirty="0">
                          <a:solidFill>
                            <a:schemeClr val="tx1"/>
                          </a:solidFill>
                          <a:effectLst/>
                          <a:latin typeface="+mj-ea"/>
                          <a:ea typeface="+mj-ea"/>
                        </a:rPr>
                        <a:t>分～午後</a:t>
                      </a:r>
                      <a:r>
                        <a:rPr lang="en-US" altLang="ja-JP" sz="1050" u="none" strike="noStrike" dirty="0">
                          <a:solidFill>
                            <a:schemeClr val="tx1"/>
                          </a:solidFill>
                          <a:effectLst/>
                          <a:latin typeface="+mj-ea"/>
                          <a:ea typeface="+mj-ea"/>
                        </a:rPr>
                        <a:t>5</a:t>
                      </a:r>
                      <a:r>
                        <a:rPr lang="ja-JP" altLang="en-US" sz="1050" u="none" strike="noStrike" dirty="0">
                          <a:solidFill>
                            <a:schemeClr val="tx1"/>
                          </a:solidFill>
                          <a:effectLst/>
                          <a:latin typeface="+mj-ea"/>
                          <a:ea typeface="+mj-ea"/>
                        </a:rPr>
                        <a:t>時</a:t>
                      </a:r>
                      <a:endParaRPr lang="ja-JP" altLang="en-US" sz="1050" b="0" i="0" u="none" strike="noStrike" dirty="0">
                        <a:solidFill>
                          <a:schemeClr val="tx1"/>
                        </a:solidFill>
                        <a:effectLst/>
                        <a:latin typeface="+mj-ea"/>
                        <a:ea typeface="+mj-ea"/>
                      </a:endParaRPr>
                    </a:p>
                  </a:txBody>
                  <a:tcPr marL="33231" marR="33231" marT="33231" marB="33231"/>
                </a:tc>
                <a:tc>
                  <a:txBody>
                    <a:bodyPr/>
                    <a:lstStyle/>
                    <a:p>
                      <a:pPr algn="l" fontAlgn="t"/>
                      <a:r>
                        <a:rPr lang="ja-JP" altLang="en-US" sz="1050" u="none" strike="noStrike" dirty="0">
                          <a:solidFill>
                            <a:schemeClr val="tx1"/>
                          </a:solidFill>
                          <a:effectLst/>
                          <a:latin typeface="+mj-ea"/>
                          <a:ea typeface="+mj-ea"/>
                        </a:rPr>
                        <a:t>午前</a:t>
                      </a:r>
                      <a:r>
                        <a:rPr lang="en-US" altLang="ja-JP" sz="1050" u="none" strike="noStrike" dirty="0">
                          <a:solidFill>
                            <a:schemeClr val="tx1"/>
                          </a:solidFill>
                          <a:effectLst/>
                          <a:latin typeface="+mj-ea"/>
                          <a:ea typeface="+mj-ea"/>
                        </a:rPr>
                        <a:t>9</a:t>
                      </a:r>
                      <a:r>
                        <a:rPr lang="ja-JP" altLang="en-US" sz="1050" u="none" strike="noStrike" dirty="0">
                          <a:solidFill>
                            <a:schemeClr val="tx1"/>
                          </a:solidFill>
                          <a:effectLst/>
                          <a:latin typeface="+mj-ea"/>
                          <a:ea typeface="+mj-ea"/>
                        </a:rPr>
                        <a:t>時</a:t>
                      </a:r>
                      <a:r>
                        <a:rPr lang="en-US" altLang="ja-JP" sz="1050" u="none" strike="noStrike" dirty="0">
                          <a:solidFill>
                            <a:schemeClr val="tx1"/>
                          </a:solidFill>
                          <a:effectLst/>
                          <a:latin typeface="+mj-ea"/>
                          <a:ea typeface="+mj-ea"/>
                        </a:rPr>
                        <a:t>30</a:t>
                      </a:r>
                      <a:r>
                        <a:rPr lang="ja-JP" altLang="en-US" sz="1050" u="none" strike="noStrike" dirty="0">
                          <a:solidFill>
                            <a:schemeClr val="tx1"/>
                          </a:solidFill>
                          <a:effectLst/>
                          <a:latin typeface="+mj-ea"/>
                          <a:ea typeface="+mj-ea"/>
                        </a:rPr>
                        <a:t>分～午後</a:t>
                      </a:r>
                      <a:r>
                        <a:rPr lang="en-US" altLang="ja-JP" sz="1050" u="none" strike="noStrike" dirty="0">
                          <a:solidFill>
                            <a:schemeClr val="tx1"/>
                          </a:solidFill>
                          <a:effectLst/>
                          <a:latin typeface="+mj-ea"/>
                          <a:ea typeface="+mj-ea"/>
                        </a:rPr>
                        <a:t>5</a:t>
                      </a:r>
                      <a:r>
                        <a:rPr lang="ja-JP" altLang="en-US" sz="1050" u="none" strike="noStrike" dirty="0">
                          <a:solidFill>
                            <a:schemeClr val="tx1"/>
                          </a:solidFill>
                          <a:effectLst/>
                          <a:latin typeface="+mj-ea"/>
                          <a:ea typeface="+mj-ea"/>
                        </a:rPr>
                        <a:t>時</a:t>
                      </a:r>
                      <a:endParaRPr lang="ja-JP" altLang="en-US" sz="1050" b="0" i="0" u="none" strike="noStrike" dirty="0">
                        <a:solidFill>
                          <a:schemeClr val="tx1"/>
                        </a:solidFill>
                        <a:effectLst/>
                        <a:latin typeface="+mj-ea"/>
                        <a:ea typeface="+mj-ea"/>
                      </a:endParaRPr>
                    </a:p>
                  </a:txBody>
                  <a:tcPr marL="33231" marR="33231" marT="33231" marB="33231"/>
                </a:tc>
                <a:tc>
                  <a:txBody>
                    <a:bodyPr/>
                    <a:lstStyle/>
                    <a:p>
                      <a:pPr algn="l" fontAlgn="t"/>
                      <a:r>
                        <a:rPr lang="ja-JP" altLang="en-US" sz="1050" u="none" strike="noStrike" dirty="0">
                          <a:solidFill>
                            <a:schemeClr val="tx1"/>
                          </a:solidFill>
                          <a:effectLst/>
                          <a:latin typeface="+mj-ea"/>
                          <a:ea typeface="+mj-ea"/>
                        </a:rPr>
                        <a:t>午前</a:t>
                      </a:r>
                      <a:r>
                        <a:rPr lang="en-US" altLang="ja-JP" sz="1050" u="none" strike="noStrike" dirty="0">
                          <a:solidFill>
                            <a:schemeClr val="tx1"/>
                          </a:solidFill>
                          <a:effectLst/>
                          <a:latin typeface="+mj-ea"/>
                          <a:ea typeface="+mj-ea"/>
                        </a:rPr>
                        <a:t>9</a:t>
                      </a:r>
                      <a:r>
                        <a:rPr lang="ja-JP" altLang="en-US" sz="1050" u="none" strike="noStrike" dirty="0">
                          <a:solidFill>
                            <a:schemeClr val="tx1"/>
                          </a:solidFill>
                          <a:effectLst/>
                          <a:latin typeface="+mj-ea"/>
                          <a:ea typeface="+mj-ea"/>
                        </a:rPr>
                        <a:t>時</a:t>
                      </a:r>
                      <a:r>
                        <a:rPr lang="en-US" altLang="ja-JP" sz="1050" u="none" strike="noStrike" dirty="0">
                          <a:solidFill>
                            <a:schemeClr val="tx1"/>
                          </a:solidFill>
                          <a:effectLst/>
                          <a:latin typeface="+mj-ea"/>
                          <a:ea typeface="+mj-ea"/>
                        </a:rPr>
                        <a:t>30</a:t>
                      </a:r>
                      <a:r>
                        <a:rPr lang="ja-JP" altLang="en-US" sz="1050" u="none" strike="noStrike" dirty="0">
                          <a:solidFill>
                            <a:schemeClr val="tx1"/>
                          </a:solidFill>
                          <a:effectLst/>
                          <a:latin typeface="+mj-ea"/>
                          <a:ea typeface="+mj-ea"/>
                        </a:rPr>
                        <a:t>分～午後</a:t>
                      </a:r>
                      <a:r>
                        <a:rPr lang="en-US" altLang="ja-JP" sz="1050" u="none" strike="noStrike" dirty="0">
                          <a:solidFill>
                            <a:schemeClr val="tx1"/>
                          </a:solidFill>
                          <a:effectLst/>
                          <a:latin typeface="+mj-ea"/>
                          <a:ea typeface="+mj-ea"/>
                        </a:rPr>
                        <a:t>4</a:t>
                      </a:r>
                      <a:r>
                        <a:rPr lang="ja-JP" altLang="en-US" sz="1050" u="none" strike="noStrike" dirty="0">
                          <a:solidFill>
                            <a:schemeClr val="tx1"/>
                          </a:solidFill>
                          <a:effectLst/>
                          <a:latin typeface="+mj-ea"/>
                          <a:ea typeface="+mj-ea"/>
                        </a:rPr>
                        <a:t>時</a:t>
                      </a:r>
                      <a:r>
                        <a:rPr lang="en-US" altLang="ja-JP" sz="1050" u="none" strike="noStrike" dirty="0">
                          <a:solidFill>
                            <a:schemeClr val="tx1"/>
                          </a:solidFill>
                          <a:effectLst/>
                          <a:latin typeface="+mj-ea"/>
                          <a:ea typeface="+mj-ea"/>
                        </a:rPr>
                        <a:t>30</a:t>
                      </a:r>
                      <a:r>
                        <a:rPr lang="ja-JP" altLang="en-US" sz="1050" u="none" strike="noStrike" dirty="0">
                          <a:solidFill>
                            <a:schemeClr val="tx1"/>
                          </a:solidFill>
                          <a:effectLst/>
                          <a:latin typeface="+mj-ea"/>
                          <a:ea typeface="+mj-ea"/>
                        </a:rPr>
                        <a:t>分</a:t>
                      </a:r>
                      <a:r>
                        <a:rPr lang="en-US" altLang="ja-JP" sz="1050" u="none" strike="noStrike" dirty="0">
                          <a:solidFill>
                            <a:schemeClr val="tx1"/>
                          </a:solidFill>
                          <a:effectLst/>
                          <a:latin typeface="+mj-ea"/>
                          <a:ea typeface="+mj-ea"/>
                        </a:rPr>
                        <a:t>(11〜2</a:t>
                      </a:r>
                      <a:r>
                        <a:rPr lang="ja-JP" altLang="en-US" sz="1050" u="none" strike="noStrike" dirty="0">
                          <a:solidFill>
                            <a:schemeClr val="tx1"/>
                          </a:solidFill>
                          <a:effectLst/>
                          <a:latin typeface="+mj-ea"/>
                          <a:ea typeface="+mj-ea"/>
                        </a:rPr>
                        <a:t>月</a:t>
                      </a:r>
                      <a:r>
                        <a:rPr lang="en-US" altLang="ja-JP" sz="1050" u="none" strike="noStrike" dirty="0">
                          <a:solidFill>
                            <a:schemeClr val="tx1"/>
                          </a:solidFill>
                          <a:effectLst/>
                          <a:latin typeface="+mj-ea"/>
                          <a:ea typeface="+mj-ea"/>
                        </a:rPr>
                        <a:t>)</a:t>
                      </a:r>
                      <a:r>
                        <a:rPr lang="ja-JP" altLang="en-US" sz="1050" u="none" strike="noStrike" dirty="0" err="1">
                          <a:solidFill>
                            <a:schemeClr val="tx1"/>
                          </a:solidFill>
                          <a:effectLst/>
                          <a:latin typeface="+mj-ea"/>
                          <a:ea typeface="+mj-ea"/>
                        </a:rPr>
                        <a:t>、</a:t>
                      </a:r>
                      <a:r>
                        <a:rPr lang="en-US" altLang="ja-JP" sz="1050" u="none" strike="noStrike" dirty="0">
                          <a:solidFill>
                            <a:schemeClr val="tx1"/>
                          </a:solidFill>
                          <a:effectLst/>
                          <a:latin typeface="+mj-ea"/>
                          <a:ea typeface="+mj-ea"/>
                        </a:rPr>
                        <a:t>5</a:t>
                      </a:r>
                      <a:r>
                        <a:rPr lang="ja-JP" altLang="en-US" sz="1050" u="none" strike="noStrike" dirty="0">
                          <a:solidFill>
                            <a:schemeClr val="tx1"/>
                          </a:solidFill>
                          <a:effectLst/>
                          <a:latin typeface="+mj-ea"/>
                          <a:ea typeface="+mj-ea"/>
                        </a:rPr>
                        <a:t>時</a:t>
                      </a:r>
                      <a:r>
                        <a:rPr lang="en-US" altLang="ja-JP" sz="1050" u="none" strike="noStrike" dirty="0">
                          <a:solidFill>
                            <a:schemeClr val="tx1"/>
                          </a:solidFill>
                          <a:effectLst/>
                          <a:latin typeface="+mj-ea"/>
                          <a:ea typeface="+mj-ea"/>
                        </a:rPr>
                        <a:t>(3〜10</a:t>
                      </a:r>
                      <a:r>
                        <a:rPr lang="ja-JP" altLang="en-US" sz="1050" u="none" strike="noStrike" dirty="0">
                          <a:solidFill>
                            <a:schemeClr val="tx1"/>
                          </a:solidFill>
                          <a:effectLst/>
                          <a:latin typeface="+mj-ea"/>
                          <a:ea typeface="+mj-ea"/>
                        </a:rPr>
                        <a:t>月</a:t>
                      </a:r>
                      <a:r>
                        <a:rPr lang="en-US" altLang="ja-JP" sz="1050" u="none" strike="noStrike" dirty="0">
                          <a:solidFill>
                            <a:schemeClr val="tx1"/>
                          </a:solidFill>
                          <a:effectLst/>
                          <a:latin typeface="+mj-ea"/>
                          <a:ea typeface="+mj-ea"/>
                        </a:rPr>
                        <a:t>)</a:t>
                      </a:r>
                      <a:endParaRPr lang="en-US" altLang="ja-JP" sz="1050" b="0" i="0" u="none" strike="noStrike" dirty="0">
                        <a:solidFill>
                          <a:schemeClr val="tx1"/>
                        </a:solidFill>
                        <a:effectLst/>
                        <a:latin typeface="+mj-ea"/>
                        <a:ea typeface="+mj-ea"/>
                      </a:endParaRPr>
                    </a:p>
                  </a:txBody>
                  <a:tcPr marL="33231" marR="33231" marT="33231" marB="33231"/>
                </a:tc>
                <a:tc>
                  <a:txBody>
                    <a:bodyPr/>
                    <a:lstStyle/>
                    <a:p>
                      <a:pPr algn="l" fontAlgn="t"/>
                      <a:r>
                        <a:rPr lang="ja-JP" altLang="en-US" sz="1050" u="none" strike="noStrike" dirty="0">
                          <a:solidFill>
                            <a:schemeClr val="tx1"/>
                          </a:solidFill>
                          <a:effectLst/>
                          <a:latin typeface="+mj-ea"/>
                          <a:ea typeface="+mj-ea"/>
                        </a:rPr>
                        <a:t>午前</a:t>
                      </a:r>
                      <a:r>
                        <a:rPr lang="en-US" altLang="ja-JP" sz="1050" u="none" strike="noStrike" dirty="0">
                          <a:solidFill>
                            <a:schemeClr val="tx1"/>
                          </a:solidFill>
                          <a:effectLst/>
                          <a:latin typeface="+mj-ea"/>
                          <a:ea typeface="+mj-ea"/>
                        </a:rPr>
                        <a:t>9</a:t>
                      </a:r>
                      <a:r>
                        <a:rPr lang="ja-JP" altLang="en-US" sz="1050" u="none" strike="noStrike" dirty="0">
                          <a:solidFill>
                            <a:schemeClr val="tx1"/>
                          </a:solidFill>
                          <a:effectLst/>
                          <a:latin typeface="+mj-ea"/>
                          <a:ea typeface="+mj-ea"/>
                        </a:rPr>
                        <a:t>時</a:t>
                      </a:r>
                      <a:r>
                        <a:rPr lang="en-US" altLang="ja-JP" sz="1050" u="none" strike="noStrike" dirty="0">
                          <a:solidFill>
                            <a:schemeClr val="tx1"/>
                          </a:solidFill>
                          <a:effectLst/>
                          <a:latin typeface="+mj-ea"/>
                          <a:ea typeface="+mj-ea"/>
                        </a:rPr>
                        <a:t>30</a:t>
                      </a:r>
                      <a:r>
                        <a:rPr lang="ja-JP" altLang="en-US" sz="1050" u="none" strike="noStrike" dirty="0">
                          <a:solidFill>
                            <a:schemeClr val="tx1"/>
                          </a:solidFill>
                          <a:effectLst/>
                          <a:latin typeface="+mj-ea"/>
                          <a:ea typeface="+mj-ea"/>
                        </a:rPr>
                        <a:t>分～午後</a:t>
                      </a:r>
                      <a:r>
                        <a:rPr lang="en-US" altLang="ja-JP" sz="1050" u="none" strike="noStrike" dirty="0">
                          <a:solidFill>
                            <a:schemeClr val="tx1"/>
                          </a:solidFill>
                          <a:effectLst/>
                          <a:latin typeface="+mj-ea"/>
                          <a:ea typeface="+mj-ea"/>
                        </a:rPr>
                        <a:t>5</a:t>
                      </a:r>
                      <a:r>
                        <a:rPr lang="ja-JP" altLang="en-US" sz="1050" u="none" strike="noStrike" dirty="0">
                          <a:solidFill>
                            <a:schemeClr val="tx1"/>
                          </a:solidFill>
                          <a:effectLst/>
                          <a:latin typeface="+mj-ea"/>
                          <a:ea typeface="+mj-ea"/>
                        </a:rPr>
                        <a:t>時</a:t>
                      </a:r>
                      <a:endParaRPr lang="ja-JP" altLang="en-US" sz="1050" b="0" i="0" u="none" strike="noStrike" dirty="0">
                        <a:solidFill>
                          <a:schemeClr val="tx1"/>
                        </a:solidFill>
                        <a:effectLst/>
                        <a:latin typeface="+mj-ea"/>
                        <a:ea typeface="+mj-ea"/>
                      </a:endParaRPr>
                    </a:p>
                  </a:txBody>
                  <a:tcPr marL="33231" marR="33231" marT="33231" marB="33231"/>
                </a:tc>
                <a:extLst>
                  <a:ext uri="{0D108BD9-81ED-4DB2-BD59-A6C34878D82A}">
                    <a16:rowId xmlns:a16="http://schemas.microsoft.com/office/drawing/2014/main" xmlns="" val="10009"/>
                  </a:ext>
                </a:extLst>
              </a:tr>
              <a:tr h="207138">
                <a:tc>
                  <a:txBody>
                    <a:bodyPr/>
                    <a:lstStyle/>
                    <a:p>
                      <a:pPr algn="dist" fontAlgn="ctr"/>
                      <a:r>
                        <a:rPr lang="ja-JP" altLang="en-US" sz="1050" u="none" strike="noStrike" dirty="0">
                          <a:solidFill>
                            <a:schemeClr val="tx1"/>
                          </a:solidFill>
                          <a:effectLst/>
                          <a:latin typeface="+mj-ea"/>
                          <a:ea typeface="+mj-ea"/>
                        </a:rPr>
                        <a:t>常設展観覧料</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l" fontAlgn="t"/>
                      <a:r>
                        <a:rPr lang="en-US" altLang="ja-JP" sz="1050" u="none" strike="noStrike" dirty="0">
                          <a:solidFill>
                            <a:schemeClr val="tx1"/>
                          </a:solidFill>
                          <a:effectLst/>
                          <a:latin typeface="+mj-ea"/>
                          <a:ea typeface="+mj-ea"/>
                        </a:rPr>
                        <a:t>600</a:t>
                      </a:r>
                      <a:r>
                        <a:rPr lang="ja-JP" altLang="en-US" sz="1050" u="none" strike="noStrike" dirty="0">
                          <a:solidFill>
                            <a:schemeClr val="tx1"/>
                          </a:solidFill>
                          <a:effectLst/>
                          <a:latin typeface="+mj-ea"/>
                          <a:ea typeface="+mj-ea"/>
                        </a:rPr>
                        <a:t>円（大人）、</a:t>
                      </a:r>
                      <a:endParaRPr lang="en-US" altLang="ja-JP" sz="1050" u="none" strike="noStrike" dirty="0">
                        <a:solidFill>
                          <a:schemeClr val="tx1"/>
                        </a:solidFill>
                        <a:effectLst/>
                        <a:latin typeface="+mj-ea"/>
                        <a:ea typeface="+mj-ea"/>
                      </a:endParaRPr>
                    </a:p>
                    <a:p>
                      <a:pPr algn="l" fontAlgn="t"/>
                      <a:r>
                        <a:rPr lang="en-US" altLang="ja-JP" sz="1050" u="none" strike="noStrike" dirty="0">
                          <a:solidFill>
                            <a:schemeClr val="tx1"/>
                          </a:solidFill>
                          <a:effectLst/>
                          <a:latin typeface="+mj-ea"/>
                          <a:ea typeface="+mj-ea"/>
                        </a:rPr>
                        <a:t>400</a:t>
                      </a:r>
                      <a:r>
                        <a:rPr lang="ja-JP" altLang="en-US" sz="1050" u="none" strike="noStrike" dirty="0">
                          <a:solidFill>
                            <a:schemeClr val="tx1"/>
                          </a:solidFill>
                          <a:effectLst/>
                          <a:latin typeface="+mj-ea"/>
                          <a:ea typeface="+mj-ea"/>
                        </a:rPr>
                        <a:t>円（高校・大学生）</a:t>
                      </a:r>
                      <a:endParaRPr lang="ja-JP" altLang="en-US" sz="1050" b="0" i="0" u="none" strike="noStrike" dirty="0">
                        <a:solidFill>
                          <a:schemeClr val="tx1"/>
                        </a:solidFill>
                        <a:effectLst/>
                        <a:latin typeface="+mj-ea"/>
                        <a:ea typeface="+mj-ea"/>
                      </a:endParaRPr>
                    </a:p>
                  </a:txBody>
                  <a:tcPr marL="33231" marR="33231" marT="33231" marB="33231" anchor="b"/>
                </a:tc>
                <a:tc>
                  <a:txBody>
                    <a:bodyPr/>
                    <a:lstStyle/>
                    <a:p>
                      <a:pPr algn="l" fontAlgn="t"/>
                      <a:r>
                        <a:rPr lang="en-US" altLang="ja-JP" sz="1050" u="none" strike="noStrike" dirty="0">
                          <a:solidFill>
                            <a:schemeClr val="tx1"/>
                          </a:solidFill>
                          <a:effectLst/>
                          <a:latin typeface="+mj-ea"/>
                          <a:ea typeface="+mj-ea"/>
                        </a:rPr>
                        <a:t>300</a:t>
                      </a:r>
                      <a:r>
                        <a:rPr lang="ja-JP" altLang="en-US" sz="1050" u="none" strike="noStrike" dirty="0">
                          <a:solidFill>
                            <a:schemeClr val="tx1"/>
                          </a:solidFill>
                          <a:effectLst/>
                          <a:latin typeface="+mj-ea"/>
                          <a:ea typeface="+mj-ea"/>
                        </a:rPr>
                        <a:t>円（大人）、</a:t>
                      </a:r>
                      <a:endParaRPr lang="en-US" altLang="ja-JP" sz="1050" u="none" strike="noStrike" dirty="0">
                        <a:solidFill>
                          <a:schemeClr val="tx1"/>
                        </a:solidFill>
                        <a:effectLst/>
                        <a:latin typeface="+mj-ea"/>
                        <a:ea typeface="+mj-ea"/>
                      </a:endParaRPr>
                    </a:p>
                    <a:p>
                      <a:pPr algn="l" fontAlgn="t"/>
                      <a:r>
                        <a:rPr lang="en-US" altLang="ja-JP" sz="1050" u="none" strike="noStrike" dirty="0">
                          <a:solidFill>
                            <a:schemeClr val="tx1"/>
                          </a:solidFill>
                          <a:effectLst/>
                          <a:latin typeface="+mj-ea"/>
                          <a:ea typeface="+mj-ea"/>
                        </a:rPr>
                        <a:t>200</a:t>
                      </a:r>
                      <a:r>
                        <a:rPr lang="ja-JP" altLang="en-US" sz="1050" u="none" strike="noStrike" dirty="0">
                          <a:solidFill>
                            <a:schemeClr val="tx1"/>
                          </a:solidFill>
                          <a:effectLst/>
                          <a:latin typeface="+mj-ea"/>
                          <a:ea typeface="+mj-ea"/>
                        </a:rPr>
                        <a:t>円（</a:t>
                      </a:r>
                      <a:r>
                        <a:rPr kumimoji="1" lang="ja-JP" altLang="en-US" sz="1050" u="none" strike="noStrike" kern="1200" dirty="0">
                          <a:solidFill>
                            <a:schemeClr val="tx1"/>
                          </a:solidFill>
                          <a:effectLst/>
                          <a:latin typeface="+mj-ea"/>
                          <a:ea typeface="+mj-ea"/>
                        </a:rPr>
                        <a:t>高校・大学生</a:t>
                      </a:r>
                      <a:r>
                        <a:rPr lang="ja-JP" altLang="en-US" sz="1050" u="none" strike="noStrike" dirty="0">
                          <a:solidFill>
                            <a:schemeClr val="tx1"/>
                          </a:solidFill>
                          <a:effectLst/>
                          <a:latin typeface="+mj-ea"/>
                          <a:ea typeface="+mj-ea"/>
                        </a:rPr>
                        <a:t>）</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l" fontAlgn="t"/>
                      <a:r>
                        <a:rPr lang="en-US" altLang="ja-JP" sz="1050" u="none" strike="noStrike" dirty="0">
                          <a:solidFill>
                            <a:schemeClr val="tx1"/>
                          </a:solidFill>
                          <a:effectLst/>
                          <a:latin typeface="+mj-ea"/>
                          <a:ea typeface="+mj-ea"/>
                        </a:rPr>
                        <a:t>500</a:t>
                      </a:r>
                      <a:r>
                        <a:rPr lang="ja-JP" altLang="en-US" sz="1050" u="none" strike="noStrike" dirty="0">
                          <a:solidFill>
                            <a:schemeClr val="tx1"/>
                          </a:solidFill>
                          <a:effectLst/>
                          <a:latin typeface="+mj-ea"/>
                          <a:ea typeface="+mj-ea"/>
                        </a:rPr>
                        <a:t>円（大人）、</a:t>
                      </a:r>
                      <a:endParaRPr lang="en-US" altLang="ja-JP" sz="1050" u="none" strike="noStrike" dirty="0">
                        <a:solidFill>
                          <a:schemeClr val="tx1"/>
                        </a:solidFill>
                        <a:effectLst/>
                        <a:latin typeface="+mj-ea"/>
                        <a:ea typeface="+mj-ea"/>
                      </a:endParaRPr>
                    </a:p>
                    <a:p>
                      <a:pPr algn="l" fontAlgn="t"/>
                      <a:r>
                        <a:rPr lang="en-US" altLang="ja-JP" sz="1050" u="none" strike="noStrike" dirty="0">
                          <a:solidFill>
                            <a:schemeClr val="tx1"/>
                          </a:solidFill>
                          <a:effectLst/>
                          <a:latin typeface="+mj-ea"/>
                          <a:ea typeface="+mj-ea"/>
                        </a:rPr>
                        <a:t>300</a:t>
                      </a:r>
                      <a:r>
                        <a:rPr lang="ja-JP" altLang="en-US" sz="1050" u="none" strike="noStrike" dirty="0">
                          <a:solidFill>
                            <a:schemeClr val="tx1"/>
                          </a:solidFill>
                          <a:effectLst/>
                          <a:latin typeface="+mj-ea"/>
                          <a:ea typeface="+mj-ea"/>
                        </a:rPr>
                        <a:t>円（</a:t>
                      </a:r>
                      <a:r>
                        <a:rPr kumimoji="1" lang="ja-JP" altLang="en-US" sz="1050" u="none" strike="noStrike" kern="1200" dirty="0">
                          <a:solidFill>
                            <a:schemeClr val="tx1"/>
                          </a:solidFill>
                          <a:effectLst/>
                          <a:latin typeface="+mj-ea"/>
                          <a:ea typeface="+mj-ea"/>
                        </a:rPr>
                        <a:t>高校・大学生</a:t>
                      </a:r>
                      <a:r>
                        <a:rPr lang="ja-JP" altLang="en-US" sz="1050" u="none" strike="noStrike" dirty="0">
                          <a:solidFill>
                            <a:schemeClr val="tx1"/>
                          </a:solidFill>
                          <a:effectLst/>
                          <a:latin typeface="+mj-ea"/>
                          <a:ea typeface="+mj-ea"/>
                        </a:rPr>
                        <a:t>）</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l" fontAlgn="t"/>
                      <a:r>
                        <a:rPr lang="en-US" altLang="ja-JP" sz="1050" u="none" strike="noStrike" dirty="0">
                          <a:solidFill>
                            <a:schemeClr val="tx1"/>
                          </a:solidFill>
                          <a:effectLst/>
                          <a:latin typeface="+mj-ea"/>
                          <a:ea typeface="+mj-ea"/>
                        </a:rPr>
                        <a:t>300</a:t>
                      </a:r>
                      <a:r>
                        <a:rPr lang="ja-JP" altLang="en-US" sz="1050" u="none" strike="noStrike" dirty="0">
                          <a:solidFill>
                            <a:schemeClr val="tx1"/>
                          </a:solidFill>
                          <a:effectLst/>
                          <a:latin typeface="+mj-ea"/>
                          <a:ea typeface="+mj-ea"/>
                        </a:rPr>
                        <a:t>円（大人）、</a:t>
                      </a:r>
                      <a:endParaRPr lang="en-US" altLang="ja-JP" sz="1050" u="none" strike="noStrike" dirty="0">
                        <a:solidFill>
                          <a:schemeClr val="tx1"/>
                        </a:solidFill>
                        <a:effectLst/>
                        <a:latin typeface="+mj-ea"/>
                        <a:ea typeface="+mj-ea"/>
                      </a:endParaRPr>
                    </a:p>
                    <a:p>
                      <a:pPr algn="l" fontAlgn="t"/>
                      <a:r>
                        <a:rPr lang="en-US" altLang="ja-JP" sz="1050" u="none" strike="noStrike" dirty="0">
                          <a:solidFill>
                            <a:schemeClr val="tx1"/>
                          </a:solidFill>
                          <a:effectLst/>
                          <a:latin typeface="+mj-ea"/>
                          <a:ea typeface="+mj-ea"/>
                        </a:rPr>
                        <a:t>200</a:t>
                      </a:r>
                      <a:r>
                        <a:rPr lang="ja-JP" altLang="en-US" sz="1050" u="none" strike="noStrike" dirty="0">
                          <a:solidFill>
                            <a:schemeClr val="tx1"/>
                          </a:solidFill>
                          <a:effectLst/>
                          <a:latin typeface="+mj-ea"/>
                          <a:ea typeface="+mj-ea"/>
                        </a:rPr>
                        <a:t>円（</a:t>
                      </a:r>
                      <a:r>
                        <a:rPr kumimoji="1" lang="ja-JP" altLang="en-US" sz="1050" u="none" strike="noStrike" kern="1200" dirty="0">
                          <a:solidFill>
                            <a:schemeClr val="tx1"/>
                          </a:solidFill>
                          <a:effectLst/>
                          <a:latin typeface="+mj-ea"/>
                          <a:ea typeface="+mj-ea"/>
                        </a:rPr>
                        <a:t>高校・大学生</a:t>
                      </a:r>
                      <a:r>
                        <a:rPr lang="ja-JP" altLang="en-US" sz="1050" u="none" strike="noStrike" dirty="0">
                          <a:solidFill>
                            <a:schemeClr val="tx1"/>
                          </a:solidFill>
                          <a:effectLst/>
                          <a:latin typeface="+mj-ea"/>
                          <a:ea typeface="+mj-ea"/>
                        </a:rPr>
                        <a:t>）</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l" fontAlgn="t"/>
                      <a:r>
                        <a:rPr lang="ja-JP" altLang="en-US" sz="1050" u="none" strike="noStrike" dirty="0">
                          <a:solidFill>
                            <a:schemeClr val="tx1"/>
                          </a:solidFill>
                          <a:effectLst/>
                          <a:latin typeface="+mj-ea"/>
                          <a:ea typeface="+mj-ea"/>
                        </a:rPr>
                        <a:t>展示場</a:t>
                      </a:r>
                      <a:r>
                        <a:rPr lang="en-US" altLang="ja-JP" sz="1050" u="none" strike="noStrike" dirty="0">
                          <a:solidFill>
                            <a:schemeClr val="tx1"/>
                          </a:solidFill>
                          <a:effectLst/>
                          <a:latin typeface="+mj-ea"/>
                          <a:ea typeface="+mj-ea"/>
                        </a:rPr>
                        <a:t>400</a:t>
                      </a:r>
                      <a:r>
                        <a:rPr lang="ja-JP" altLang="en-US" sz="1050" u="none" strike="noStrike" dirty="0">
                          <a:solidFill>
                            <a:schemeClr val="tx1"/>
                          </a:solidFill>
                          <a:effectLst/>
                          <a:latin typeface="+mj-ea"/>
                          <a:ea typeface="+mj-ea"/>
                        </a:rPr>
                        <a:t>円（大人）、</a:t>
                      </a:r>
                      <a:endParaRPr lang="en-US" altLang="ja-JP" sz="1050" u="none" strike="noStrike" dirty="0">
                        <a:solidFill>
                          <a:schemeClr val="tx1"/>
                        </a:solidFill>
                        <a:effectLst/>
                        <a:latin typeface="+mj-ea"/>
                        <a:ea typeface="+mj-ea"/>
                      </a:endParaRPr>
                    </a:p>
                    <a:p>
                      <a:pPr algn="l" fontAlgn="t"/>
                      <a:r>
                        <a:rPr lang="en-US" altLang="ja-JP" sz="1050" u="none" strike="noStrike" dirty="0">
                          <a:solidFill>
                            <a:schemeClr val="tx1"/>
                          </a:solidFill>
                          <a:effectLst/>
                          <a:latin typeface="+mj-ea"/>
                          <a:ea typeface="+mj-ea"/>
                        </a:rPr>
                        <a:t>300</a:t>
                      </a:r>
                      <a:r>
                        <a:rPr lang="ja-JP" altLang="en-US" sz="1050" u="none" strike="noStrike" dirty="0">
                          <a:solidFill>
                            <a:schemeClr val="tx1"/>
                          </a:solidFill>
                          <a:effectLst/>
                          <a:latin typeface="+mj-ea"/>
                          <a:ea typeface="+mj-ea"/>
                        </a:rPr>
                        <a:t>円（</a:t>
                      </a:r>
                      <a:r>
                        <a:rPr kumimoji="1" lang="ja-JP" altLang="en-US" sz="1050" u="none" strike="noStrike" kern="1200" dirty="0">
                          <a:solidFill>
                            <a:schemeClr val="tx1"/>
                          </a:solidFill>
                          <a:effectLst/>
                          <a:latin typeface="+mj-ea"/>
                          <a:ea typeface="+mj-ea"/>
                        </a:rPr>
                        <a:t>高校・大学生</a:t>
                      </a:r>
                      <a:r>
                        <a:rPr lang="ja-JP" altLang="en-US" sz="1050" u="none" strike="noStrike" dirty="0">
                          <a:solidFill>
                            <a:schemeClr val="tx1"/>
                          </a:solidFill>
                          <a:effectLst/>
                          <a:latin typeface="+mj-ea"/>
                          <a:ea typeface="+mj-ea"/>
                        </a:rPr>
                        <a:t>）</a:t>
                      </a:r>
                      <a:endParaRPr lang="ja-JP" altLang="en-US" sz="1050" b="0" i="0" u="none" strike="noStrike" dirty="0">
                        <a:solidFill>
                          <a:schemeClr val="tx1"/>
                        </a:solidFill>
                        <a:effectLst/>
                        <a:latin typeface="+mj-ea"/>
                        <a:ea typeface="+mj-ea"/>
                      </a:endParaRPr>
                    </a:p>
                  </a:txBody>
                  <a:tcPr marL="33231" marR="33231" marT="33231" marB="33231" anchor="ctr"/>
                </a:tc>
                <a:extLst>
                  <a:ext uri="{0D108BD9-81ED-4DB2-BD59-A6C34878D82A}">
                    <a16:rowId xmlns:a16="http://schemas.microsoft.com/office/drawing/2014/main" xmlns="" val="10010"/>
                  </a:ext>
                </a:extLst>
              </a:tr>
              <a:tr h="207138">
                <a:tc>
                  <a:txBody>
                    <a:bodyPr/>
                    <a:lstStyle/>
                    <a:p>
                      <a:pPr algn="dist" fontAlgn="ctr"/>
                      <a:r>
                        <a:rPr lang="ja-JP" altLang="en-US" sz="1050" u="none" strike="noStrike" dirty="0">
                          <a:solidFill>
                            <a:schemeClr val="tx1"/>
                          </a:solidFill>
                          <a:effectLst/>
                          <a:latin typeface="+mj-ea"/>
                          <a:ea typeface="+mj-ea"/>
                        </a:rPr>
                        <a:t>年間観覧者</a:t>
                      </a:r>
                      <a:r>
                        <a:rPr lang="en-US" altLang="ja-JP" sz="1050" u="none" strike="noStrike" dirty="0">
                          <a:solidFill>
                            <a:schemeClr val="tx1"/>
                          </a:solidFill>
                          <a:effectLst/>
                          <a:latin typeface="+mj-ea"/>
                          <a:ea typeface="+mj-ea"/>
                        </a:rPr>
                        <a:t>(2017)</a:t>
                      </a:r>
                      <a:endParaRPr lang="en-US" altLang="ja-JP" sz="1050" b="0" i="0" u="none" strike="noStrike" dirty="0">
                        <a:solidFill>
                          <a:schemeClr val="tx1"/>
                        </a:solidFill>
                        <a:effectLst/>
                        <a:latin typeface="+mj-ea"/>
                        <a:ea typeface="+mj-ea"/>
                      </a:endParaRPr>
                    </a:p>
                  </a:txBody>
                  <a:tcPr marL="33231" marR="33231" marT="33231" marB="33231" anchor="ctr"/>
                </a:tc>
                <a:tc>
                  <a:txBody>
                    <a:bodyPr/>
                    <a:lstStyle/>
                    <a:p>
                      <a:pPr algn="r" fontAlgn="ctr"/>
                      <a:r>
                        <a:rPr kumimoji="1" lang="fi-FI" altLang="ja-JP" sz="1100" b="0" i="0" u="none" strike="noStrike" kern="1200" dirty="0">
                          <a:solidFill>
                            <a:schemeClr val="tx1"/>
                          </a:solidFill>
                          <a:effectLst/>
                          <a:latin typeface="+mj-ea"/>
                          <a:ea typeface="+mn-ea"/>
                          <a:cs typeface="+mn-cs"/>
                        </a:rPr>
                        <a:t>414,385</a:t>
                      </a:r>
                      <a:r>
                        <a:rPr kumimoji="1" lang="ja-JP" altLang="en-US" sz="1100" b="0" i="0" u="none" strike="noStrike" kern="1200" dirty="0">
                          <a:solidFill>
                            <a:schemeClr val="tx1"/>
                          </a:solidFill>
                          <a:effectLst/>
                          <a:latin typeface="+mj-ea"/>
                          <a:ea typeface="+mn-ea"/>
                          <a:cs typeface="+mn-cs"/>
                        </a:rPr>
                        <a:t>人</a:t>
                      </a:r>
                      <a:endParaRPr kumimoji="1" lang="en-US" altLang="ja-JP" sz="1100" b="0" i="0" u="none" strike="noStrike" kern="1200" dirty="0">
                        <a:solidFill>
                          <a:schemeClr val="tx1"/>
                        </a:solidFill>
                        <a:effectLst/>
                        <a:latin typeface="+mj-ea"/>
                        <a:ea typeface="+mn-ea"/>
                        <a:cs typeface="+mn-cs"/>
                      </a:endParaRPr>
                    </a:p>
                  </a:txBody>
                  <a:tcPr marL="9525" marR="9525" marT="9525" marB="0" anchor="ctr"/>
                </a:tc>
                <a:tc>
                  <a:txBody>
                    <a:bodyPr/>
                    <a:lstStyle/>
                    <a:p>
                      <a:pPr algn="r" fontAlgn="ctr"/>
                      <a:r>
                        <a:rPr kumimoji="1" lang="fi-FI" altLang="ja-JP" sz="1050" b="0" i="0" u="none" strike="noStrike" kern="1200" dirty="0">
                          <a:solidFill>
                            <a:schemeClr val="tx1"/>
                          </a:solidFill>
                          <a:effectLst/>
                          <a:latin typeface="+mj-ea"/>
                          <a:ea typeface="+mn-ea"/>
                          <a:cs typeface="+mn-cs"/>
                        </a:rPr>
                        <a:t>622,896</a:t>
                      </a:r>
                      <a:r>
                        <a:rPr kumimoji="1" lang="ja-JP" altLang="en-US" sz="1050" b="0" i="0" u="none" strike="noStrike" kern="1200" dirty="0">
                          <a:solidFill>
                            <a:schemeClr val="tx1"/>
                          </a:solidFill>
                          <a:effectLst/>
                          <a:latin typeface="+mj-ea"/>
                          <a:ea typeface="+mn-ea"/>
                          <a:cs typeface="+mn-cs"/>
                        </a:rPr>
                        <a:t>人</a:t>
                      </a:r>
                      <a:endParaRPr kumimoji="1" lang="en-US" altLang="ja-JP" sz="1050" b="0" i="0" u="none" strike="noStrike" kern="1200" dirty="0">
                        <a:solidFill>
                          <a:schemeClr val="tx1"/>
                        </a:solidFill>
                        <a:effectLst/>
                        <a:latin typeface="+mj-ea"/>
                        <a:ea typeface="+mn-ea"/>
                        <a:cs typeface="+mn-cs"/>
                      </a:endParaRPr>
                    </a:p>
                  </a:txBody>
                  <a:tcPr marL="33231" marR="33231" marT="33231" marB="33231" anchor="ctr"/>
                </a:tc>
                <a:tc>
                  <a:txBody>
                    <a:bodyPr/>
                    <a:lstStyle/>
                    <a:p>
                      <a:pPr algn="r" fontAlgn="ctr"/>
                      <a:r>
                        <a:rPr kumimoji="1" lang="fi-FI" altLang="ja-JP" sz="1100" b="0" i="0" u="none" strike="noStrike" kern="1200" dirty="0">
                          <a:solidFill>
                            <a:schemeClr val="tx1"/>
                          </a:solidFill>
                          <a:effectLst/>
                          <a:latin typeface="+mj-ea"/>
                          <a:ea typeface="+mn-ea"/>
                          <a:cs typeface="+mn-cs"/>
                        </a:rPr>
                        <a:t>187,272</a:t>
                      </a:r>
                      <a:r>
                        <a:rPr kumimoji="1" lang="ja-JP" altLang="en-US" sz="1100" b="0" i="0" u="none" strike="noStrike" kern="1200" dirty="0">
                          <a:solidFill>
                            <a:schemeClr val="tx1"/>
                          </a:solidFill>
                          <a:effectLst/>
                          <a:latin typeface="+mj-ea"/>
                          <a:ea typeface="+mn-ea"/>
                          <a:cs typeface="+mn-cs"/>
                        </a:rPr>
                        <a:t>人</a:t>
                      </a:r>
                      <a:endParaRPr kumimoji="1" lang="en-US" altLang="ja-JP" sz="1100" b="0" i="0" u="none" strike="noStrike" kern="1200" dirty="0">
                        <a:solidFill>
                          <a:schemeClr val="tx1"/>
                        </a:solidFill>
                        <a:effectLst/>
                        <a:latin typeface="+mj-ea"/>
                        <a:ea typeface="+mn-ea"/>
                        <a:cs typeface="+mn-cs"/>
                      </a:endParaRPr>
                    </a:p>
                  </a:txBody>
                  <a:tcPr marL="9525" marR="9525" marT="9525" marB="0" anchor="ctr"/>
                </a:tc>
                <a:tc>
                  <a:txBody>
                    <a:bodyPr/>
                    <a:lstStyle/>
                    <a:p>
                      <a:pPr algn="r" fontAlgn="ctr"/>
                      <a:r>
                        <a:rPr kumimoji="1" lang="en-US" altLang="ja-JP" sz="1100" b="0" i="0" u="none" strike="noStrike" kern="1200" dirty="0">
                          <a:solidFill>
                            <a:schemeClr val="tx1"/>
                          </a:solidFill>
                          <a:effectLst/>
                          <a:latin typeface="+mj-ea"/>
                          <a:ea typeface="+mn-ea"/>
                          <a:cs typeface="+mn-cs"/>
                        </a:rPr>
                        <a:t>394,466</a:t>
                      </a:r>
                      <a:r>
                        <a:rPr kumimoji="1" lang="ja-JP" altLang="en-US" sz="1100" b="0" i="0" u="none" strike="noStrike" kern="1200" dirty="0">
                          <a:solidFill>
                            <a:schemeClr val="tx1"/>
                          </a:solidFill>
                          <a:effectLst/>
                          <a:latin typeface="+mj-ea"/>
                          <a:ea typeface="+mn-ea"/>
                          <a:cs typeface="+mn-cs"/>
                        </a:rPr>
                        <a:t>人</a:t>
                      </a:r>
                      <a:endParaRPr kumimoji="1" lang="en-US" altLang="ja-JP" sz="1100" b="0" i="0" u="none" strike="noStrike" kern="1200" dirty="0">
                        <a:solidFill>
                          <a:schemeClr val="tx1"/>
                        </a:solidFill>
                        <a:effectLst/>
                        <a:latin typeface="+mj-ea"/>
                        <a:ea typeface="+mn-ea"/>
                        <a:cs typeface="+mn-cs"/>
                      </a:endParaRPr>
                    </a:p>
                  </a:txBody>
                  <a:tcPr marL="9525" marR="9525" marT="9525" marB="0" anchor="ctr"/>
                </a:tc>
                <a:tc>
                  <a:txBody>
                    <a:bodyPr/>
                    <a:lstStyle/>
                    <a:p>
                      <a:pPr algn="r" fontAlgn="ctr"/>
                      <a:r>
                        <a:rPr kumimoji="1" lang="fi-FI" altLang="ja-JP" sz="1100" b="0" i="0" u="none" strike="noStrike" kern="1200" dirty="0">
                          <a:solidFill>
                            <a:schemeClr val="tx1"/>
                          </a:solidFill>
                          <a:effectLst/>
                          <a:latin typeface="+mj-ea"/>
                          <a:ea typeface="+mn-ea"/>
                          <a:cs typeface="+mn-cs"/>
                        </a:rPr>
                        <a:t>720,032</a:t>
                      </a:r>
                      <a:r>
                        <a:rPr kumimoji="1" lang="ja-JP" altLang="en-US" sz="1100" b="0" i="0" u="none" strike="noStrike" kern="1200" dirty="0">
                          <a:solidFill>
                            <a:schemeClr val="tx1"/>
                          </a:solidFill>
                          <a:effectLst/>
                          <a:latin typeface="+mj-ea"/>
                          <a:ea typeface="+mn-ea"/>
                          <a:cs typeface="+mn-cs"/>
                        </a:rPr>
                        <a:t>人</a:t>
                      </a:r>
                      <a:endParaRPr kumimoji="1" lang="en-US" altLang="ja-JP" sz="1100" b="0" i="0" u="none" strike="noStrike" kern="1200" dirty="0">
                        <a:solidFill>
                          <a:schemeClr val="tx1"/>
                        </a:solidFill>
                        <a:effectLst/>
                        <a:latin typeface="+mj-ea"/>
                        <a:ea typeface="+mn-ea"/>
                        <a:cs typeface="+mn-cs"/>
                      </a:endParaRPr>
                    </a:p>
                  </a:txBody>
                  <a:tcPr marL="9525" marR="9525" marT="9525" marB="0" anchor="ctr"/>
                </a:tc>
                <a:extLst>
                  <a:ext uri="{0D108BD9-81ED-4DB2-BD59-A6C34878D82A}">
                    <a16:rowId xmlns:a16="http://schemas.microsoft.com/office/drawing/2014/main" xmlns="" val="10011"/>
                  </a:ext>
                </a:extLst>
              </a:tr>
              <a:tr h="207138">
                <a:tc>
                  <a:txBody>
                    <a:bodyPr/>
                    <a:lstStyle/>
                    <a:p>
                      <a:pPr algn="dist" fontAlgn="ctr"/>
                      <a:r>
                        <a:rPr lang="ja-JP" altLang="en-US" sz="1050" u="none" strike="noStrike" dirty="0">
                          <a:solidFill>
                            <a:schemeClr val="tx1"/>
                          </a:solidFill>
                          <a:effectLst/>
                          <a:latin typeface="+mj-ea"/>
                          <a:ea typeface="+mj-ea"/>
                        </a:rPr>
                        <a:t>展示面積</a:t>
                      </a:r>
                      <a:r>
                        <a:rPr lang="en-US" altLang="ja-JP" sz="1050" u="none" strike="noStrike" dirty="0">
                          <a:solidFill>
                            <a:schemeClr val="tx1"/>
                          </a:solidFill>
                          <a:effectLst/>
                          <a:latin typeface="+mj-ea"/>
                          <a:ea typeface="+mj-ea"/>
                        </a:rPr>
                        <a:t>(</a:t>
                      </a:r>
                      <a:r>
                        <a:rPr lang="ja-JP" altLang="en-US" sz="1050" u="none" strike="noStrike" dirty="0">
                          <a:solidFill>
                            <a:schemeClr val="tx1"/>
                          </a:solidFill>
                          <a:effectLst/>
                          <a:latin typeface="+mj-ea"/>
                          <a:ea typeface="+mj-ea"/>
                        </a:rPr>
                        <a:t>㎡</a:t>
                      </a:r>
                      <a:r>
                        <a:rPr lang="en-US" altLang="ja-JP" sz="1050" u="none" strike="noStrike" dirty="0">
                          <a:solidFill>
                            <a:schemeClr val="tx1"/>
                          </a:solidFill>
                          <a:effectLst/>
                          <a:latin typeface="+mj-ea"/>
                          <a:ea typeface="+mj-ea"/>
                        </a:rPr>
                        <a:t>)</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r" fontAlgn="ctr"/>
                      <a:r>
                        <a:rPr lang="en-US" altLang="ja-JP" sz="1050" u="none" strike="noStrike" dirty="0">
                          <a:solidFill>
                            <a:schemeClr val="tx1"/>
                          </a:solidFill>
                          <a:effectLst/>
                          <a:latin typeface="+mj-ea"/>
                          <a:ea typeface="+mj-ea"/>
                        </a:rPr>
                        <a:t>5,011</a:t>
                      </a:r>
                      <a:endParaRPr lang="en-US" altLang="ja-JP" sz="1050" b="0" i="0" u="none" strike="noStrike" dirty="0">
                        <a:solidFill>
                          <a:schemeClr val="tx1"/>
                        </a:solidFill>
                        <a:effectLst/>
                        <a:latin typeface="+mj-ea"/>
                        <a:ea typeface="+mj-ea"/>
                      </a:endParaRPr>
                    </a:p>
                  </a:txBody>
                  <a:tcPr marL="33231" marR="33231" marT="33231" marB="33231" anchor="ctr"/>
                </a:tc>
                <a:tc>
                  <a:txBody>
                    <a:bodyPr/>
                    <a:lstStyle/>
                    <a:p>
                      <a:pPr algn="r" fontAlgn="ctr"/>
                      <a:r>
                        <a:rPr lang="en-US" altLang="ja-JP" sz="1050" u="none" strike="noStrike" dirty="0">
                          <a:solidFill>
                            <a:schemeClr val="tx1"/>
                          </a:solidFill>
                          <a:effectLst/>
                          <a:latin typeface="+mj-ea"/>
                          <a:ea typeface="+mj-ea"/>
                        </a:rPr>
                        <a:t>6,680</a:t>
                      </a:r>
                      <a:endParaRPr lang="en-US" altLang="ja-JP" sz="1050" b="0" i="0" u="none" strike="noStrike" dirty="0">
                        <a:solidFill>
                          <a:schemeClr val="tx1"/>
                        </a:solidFill>
                        <a:effectLst/>
                        <a:latin typeface="+mj-ea"/>
                        <a:ea typeface="+mj-ea"/>
                      </a:endParaRPr>
                    </a:p>
                  </a:txBody>
                  <a:tcPr marL="33231" marR="33231" marT="33231" marB="33231" anchor="ctr"/>
                </a:tc>
                <a:tc>
                  <a:txBody>
                    <a:bodyPr/>
                    <a:lstStyle/>
                    <a:p>
                      <a:pPr algn="r" fontAlgn="ctr"/>
                      <a:r>
                        <a:rPr lang="en-US" altLang="ja-JP" sz="1050" u="none" strike="noStrike" dirty="0">
                          <a:solidFill>
                            <a:schemeClr val="tx1"/>
                          </a:solidFill>
                          <a:effectLst/>
                          <a:latin typeface="+mj-ea"/>
                          <a:ea typeface="+mj-ea"/>
                        </a:rPr>
                        <a:t>1,053</a:t>
                      </a:r>
                      <a:endParaRPr lang="en-US" altLang="ja-JP" sz="1050" b="0" i="0" u="none" strike="noStrike" dirty="0">
                        <a:solidFill>
                          <a:schemeClr val="tx1"/>
                        </a:solidFill>
                        <a:effectLst/>
                        <a:latin typeface="+mj-ea"/>
                        <a:ea typeface="+mj-ea"/>
                      </a:endParaRPr>
                    </a:p>
                  </a:txBody>
                  <a:tcPr marL="33231" marR="33231" marT="33231" marB="33231" anchor="ctr"/>
                </a:tc>
                <a:tc>
                  <a:txBody>
                    <a:bodyPr/>
                    <a:lstStyle/>
                    <a:p>
                      <a:pPr algn="r" fontAlgn="ctr"/>
                      <a:r>
                        <a:rPr lang="en-US" altLang="ja-JP" sz="1050" u="none" strike="noStrike" dirty="0">
                          <a:solidFill>
                            <a:schemeClr val="tx1"/>
                          </a:solidFill>
                          <a:effectLst/>
                          <a:latin typeface="+mj-ea"/>
                          <a:ea typeface="+mj-ea"/>
                        </a:rPr>
                        <a:t>3,830</a:t>
                      </a:r>
                      <a:endParaRPr lang="en-US" altLang="ja-JP" sz="1050" b="0" i="0" u="none" strike="noStrike" dirty="0">
                        <a:solidFill>
                          <a:schemeClr val="tx1"/>
                        </a:solidFill>
                        <a:effectLst/>
                        <a:latin typeface="+mj-ea"/>
                        <a:ea typeface="+mj-ea"/>
                      </a:endParaRPr>
                    </a:p>
                  </a:txBody>
                  <a:tcPr marL="33231" marR="33231" marT="33231" marB="33231" anchor="ctr"/>
                </a:tc>
                <a:tc>
                  <a:txBody>
                    <a:bodyPr/>
                    <a:lstStyle/>
                    <a:p>
                      <a:pPr algn="r" fontAlgn="ctr"/>
                      <a:r>
                        <a:rPr lang="en-US" altLang="ja-JP" sz="1050" u="none" strike="noStrike" dirty="0">
                          <a:solidFill>
                            <a:schemeClr val="tx1"/>
                          </a:solidFill>
                          <a:effectLst/>
                          <a:latin typeface="+mj-ea"/>
                          <a:ea typeface="+mj-ea"/>
                        </a:rPr>
                        <a:t>3,156</a:t>
                      </a:r>
                      <a:endParaRPr lang="en-US" altLang="ja-JP" sz="1050" b="0" i="0" u="none" strike="noStrike" dirty="0">
                        <a:solidFill>
                          <a:schemeClr val="tx1"/>
                        </a:solidFill>
                        <a:effectLst/>
                        <a:latin typeface="+mj-ea"/>
                        <a:ea typeface="+mj-ea"/>
                      </a:endParaRPr>
                    </a:p>
                  </a:txBody>
                  <a:tcPr marL="33231" marR="33231" marT="33231" marB="33231" anchor="ctr"/>
                </a:tc>
                <a:extLst>
                  <a:ext uri="{0D108BD9-81ED-4DB2-BD59-A6C34878D82A}">
                    <a16:rowId xmlns:a16="http://schemas.microsoft.com/office/drawing/2014/main" xmlns="" val="10012"/>
                  </a:ext>
                </a:extLst>
              </a:tr>
              <a:tr h="446289">
                <a:tc>
                  <a:txBody>
                    <a:bodyPr/>
                    <a:lstStyle/>
                    <a:p>
                      <a:pPr algn="ctr" fontAlgn="ctr"/>
                      <a:r>
                        <a:rPr lang="ja-JP" altLang="en-US" sz="1050" u="none" strike="noStrike" dirty="0">
                          <a:solidFill>
                            <a:schemeClr val="tx1"/>
                          </a:solidFill>
                          <a:effectLst/>
                          <a:latin typeface="+mj-ea"/>
                          <a:ea typeface="+mj-ea"/>
                        </a:rPr>
                        <a:t>最近の主な特別展等観覧者（人数）</a:t>
                      </a:r>
                      <a:endParaRPr lang="ja-JP" altLang="en-US" sz="1050" b="0" i="0" u="none" strike="noStrike" dirty="0">
                        <a:solidFill>
                          <a:schemeClr val="tx1"/>
                        </a:solidFill>
                        <a:effectLst/>
                        <a:latin typeface="+mj-ea"/>
                        <a:ea typeface="+mj-ea"/>
                      </a:endParaRPr>
                    </a:p>
                  </a:txBody>
                  <a:tcPr marL="33231" marR="33231" marT="33231" marB="33231" anchor="ctr"/>
                </a:tc>
                <a:tc>
                  <a:txBody>
                    <a:bodyPr/>
                    <a:lstStyle/>
                    <a:p>
                      <a:pPr algn="l" fontAlgn="t"/>
                      <a:r>
                        <a:rPr lang="en-US" altLang="ja-JP" sz="900" u="none" strike="noStrike" dirty="0">
                          <a:solidFill>
                            <a:schemeClr val="tx1"/>
                          </a:solidFill>
                          <a:effectLst/>
                          <a:latin typeface="+mj-ea"/>
                          <a:ea typeface="+mj-ea"/>
                        </a:rPr>
                        <a:t>2016</a:t>
                      </a:r>
                      <a:r>
                        <a:rPr lang="ja-JP" altLang="en-US" sz="900" u="none" strike="noStrike" dirty="0">
                          <a:solidFill>
                            <a:schemeClr val="tx1"/>
                          </a:solidFill>
                          <a:effectLst/>
                          <a:latin typeface="+mj-ea"/>
                          <a:ea typeface="+mj-ea"/>
                        </a:rPr>
                        <a:t>真田丸展（</a:t>
                      </a:r>
                      <a:r>
                        <a:rPr lang="en-US" altLang="ja-JP" sz="900" u="none" strike="noStrike" dirty="0">
                          <a:solidFill>
                            <a:schemeClr val="tx1"/>
                          </a:solidFill>
                          <a:effectLst/>
                          <a:latin typeface="+mj-ea"/>
                          <a:ea typeface="+mj-ea"/>
                        </a:rPr>
                        <a:t>84,072</a:t>
                      </a:r>
                      <a:r>
                        <a:rPr lang="ja-JP" altLang="en-US" sz="900" u="none" strike="noStrike" dirty="0">
                          <a:solidFill>
                            <a:schemeClr val="tx1"/>
                          </a:solidFill>
                          <a:effectLst/>
                          <a:latin typeface="+mj-ea"/>
                          <a:ea typeface="+mj-ea"/>
                        </a:rPr>
                        <a:t>人）、</a:t>
                      </a:r>
                      <a:endParaRPr lang="en-US" altLang="ja-JP" sz="900" u="none" strike="noStrike" dirty="0">
                        <a:solidFill>
                          <a:schemeClr val="tx1"/>
                        </a:solidFill>
                        <a:effectLst/>
                        <a:latin typeface="+mj-ea"/>
                        <a:ea typeface="+mj-ea"/>
                      </a:endParaRPr>
                    </a:p>
                    <a:p>
                      <a:pPr algn="l" fontAlgn="t"/>
                      <a:r>
                        <a:rPr lang="en-US" altLang="ja-JP" sz="900" u="none" strike="noStrike" dirty="0">
                          <a:solidFill>
                            <a:schemeClr val="tx1"/>
                          </a:solidFill>
                          <a:effectLst/>
                          <a:latin typeface="+mj-ea"/>
                          <a:ea typeface="+mj-ea"/>
                        </a:rPr>
                        <a:t>2013</a:t>
                      </a:r>
                      <a:r>
                        <a:rPr lang="ja-JP" altLang="en-US" sz="900" u="none" strike="noStrike" dirty="0">
                          <a:solidFill>
                            <a:schemeClr val="tx1"/>
                          </a:solidFill>
                          <a:effectLst/>
                          <a:latin typeface="+mj-ea"/>
                          <a:ea typeface="+mj-ea"/>
                        </a:rPr>
                        <a:t>幽霊・妖怪画大全集（</a:t>
                      </a:r>
                      <a:r>
                        <a:rPr lang="fi-FI" altLang="ja-JP" sz="900" u="none" strike="noStrike" dirty="0">
                          <a:solidFill>
                            <a:schemeClr val="tx1"/>
                          </a:solidFill>
                          <a:effectLst/>
                          <a:latin typeface="+mj-ea"/>
                          <a:ea typeface="+mj-ea"/>
                        </a:rPr>
                        <a:t>67,964</a:t>
                      </a:r>
                      <a:r>
                        <a:rPr kumimoji="1" lang="ja-JP" altLang="en-US" sz="900" u="none" strike="noStrike" kern="1200" dirty="0">
                          <a:solidFill>
                            <a:schemeClr val="tx1"/>
                          </a:solidFill>
                          <a:effectLst/>
                          <a:latin typeface="+mj-ea"/>
                          <a:ea typeface="+mj-ea"/>
                        </a:rPr>
                        <a:t>人</a:t>
                      </a:r>
                      <a:r>
                        <a:rPr lang="ja-JP" altLang="en-US" sz="900" u="none" strike="noStrike" dirty="0">
                          <a:solidFill>
                            <a:schemeClr val="tx1"/>
                          </a:solidFill>
                          <a:effectLst/>
                          <a:latin typeface="+mj-ea"/>
                          <a:ea typeface="+mj-ea"/>
                        </a:rPr>
                        <a:t>）</a:t>
                      </a:r>
                      <a:endParaRPr lang="ja-JP" altLang="en-US" sz="900" b="0" i="0" u="none" strike="noStrike" dirty="0">
                        <a:solidFill>
                          <a:schemeClr val="tx1"/>
                        </a:solidFill>
                        <a:effectLst/>
                        <a:latin typeface="+mj-ea"/>
                        <a:ea typeface="+mj-ea"/>
                      </a:endParaRPr>
                    </a:p>
                  </a:txBody>
                  <a:tcPr marL="33231" marR="33231" marT="33231" marB="33231"/>
                </a:tc>
                <a:tc>
                  <a:txBody>
                    <a:bodyPr/>
                    <a:lstStyle/>
                    <a:p>
                      <a:pPr algn="l" fontAlgn="t"/>
                      <a:r>
                        <a:rPr lang="en-US" altLang="ja-JP" sz="900" u="none" strike="noStrike" dirty="0">
                          <a:solidFill>
                            <a:schemeClr val="tx1"/>
                          </a:solidFill>
                          <a:effectLst/>
                          <a:latin typeface="+mj-ea"/>
                          <a:ea typeface="+mj-ea"/>
                        </a:rPr>
                        <a:t>2017</a:t>
                      </a:r>
                      <a:r>
                        <a:rPr lang="ja-JP" altLang="en-US" sz="900" u="none" strike="noStrike" dirty="0">
                          <a:solidFill>
                            <a:schemeClr val="tx1"/>
                          </a:solidFill>
                          <a:effectLst/>
                          <a:latin typeface="+mj-ea"/>
                          <a:ea typeface="+mj-ea"/>
                        </a:rPr>
                        <a:t>ディズニー・アート展</a:t>
                      </a:r>
                      <a:r>
                        <a:rPr lang="en-US" altLang="ja-JP" sz="900" u="none" strike="noStrike" dirty="0">
                          <a:solidFill>
                            <a:schemeClr val="tx1"/>
                          </a:solidFill>
                          <a:effectLst/>
                          <a:latin typeface="+mj-ea"/>
                          <a:ea typeface="+mj-ea"/>
                        </a:rPr>
                        <a:t>(170,758</a:t>
                      </a:r>
                      <a:r>
                        <a:rPr lang="ja-JP" altLang="en-US" sz="900" u="none" strike="noStrike" dirty="0">
                          <a:solidFill>
                            <a:schemeClr val="tx1"/>
                          </a:solidFill>
                          <a:effectLst/>
                          <a:latin typeface="+mj-ea"/>
                          <a:ea typeface="+mj-ea"/>
                        </a:rPr>
                        <a:t>人</a:t>
                      </a:r>
                      <a:r>
                        <a:rPr lang="en-US" altLang="ja-JP" sz="900" u="none" strike="noStrike" dirty="0">
                          <a:solidFill>
                            <a:schemeClr val="tx1"/>
                          </a:solidFill>
                          <a:effectLst/>
                          <a:latin typeface="+mj-ea"/>
                          <a:ea typeface="+mj-ea"/>
                        </a:rPr>
                        <a:t>)</a:t>
                      </a:r>
                      <a:r>
                        <a:rPr lang="ja-JP" altLang="en-US" sz="900" u="none" strike="noStrike" dirty="0" err="1">
                          <a:solidFill>
                            <a:schemeClr val="tx1"/>
                          </a:solidFill>
                          <a:effectLst/>
                          <a:latin typeface="+mj-ea"/>
                          <a:ea typeface="+mj-ea"/>
                        </a:rPr>
                        <a:t>、</a:t>
                      </a:r>
                      <a:r>
                        <a:rPr lang="en-US" altLang="ja-JP" sz="900" u="none" strike="noStrike" dirty="0">
                          <a:solidFill>
                            <a:schemeClr val="tx1"/>
                          </a:solidFill>
                          <a:effectLst/>
                          <a:latin typeface="+mj-ea"/>
                          <a:ea typeface="+mj-ea"/>
                        </a:rPr>
                        <a:t>2016</a:t>
                      </a:r>
                      <a:r>
                        <a:rPr lang="ja-JP" altLang="en-US" sz="900" u="none" strike="noStrike" dirty="0">
                          <a:solidFill>
                            <a:schemeClr val="tx1"/>
                          </a:solidFill>
                          <a:effectLst/>
                          <a:latin typeface="+mj-ea"/>
                          <a:ea typeface="+mj-ea"/>
                        </a:rPr>
                        <a:t>デトロイト美術館展（</a:t>
                      </a:r>
                      <a:r>
                        <a:rPr lang="en-US" altLang="ja-JP" sz="900" u="none" strike="noStrike" dirty="0">
                          <a:solidFill>
                            <a:schemeClr val="tx1"/>
                          </a:solidFill>
                          <a:effectLst/>
                          <a:latin typeface="+mj-ea"/>
                          <a:ea typeface="+mj-ea"/>
                        </a:rPr>
                        <a:t>231,781</a:t>
                      </a:r>
                      <a:r>
                        <a:rPr lang="ja-JP" altLang="en-US" sz="900" u="none" strike="noStrike" dirty="0">
                          <a:solidFill>
                            <a:schemeClr val="tx1"/>
                          </a:solidFill>
                          <a:effectLst/>
                          <a:latin typeface="+mj-ea"/>
                          <a:ea typeface="+mj-ea"/>
                        </a:rPr>
                        <a:t>人）、</a:t>
                      </a:r>
                      <a:r>
                        <a:rPr lang="en-US" altLang="ja-JP" sz="900" u="none" strike="noStrike" dirty="0">
                          <a:solidFill>
                            <a:schemeClr val="tx1"/>
                          </a:solidFill>
                          <a:effectLst/>
                          <a:latin typeface="+mj-ea"/>
                          <a:ea typeface="+mj-ea"/>
                        </a:rPr>
                        <a:t>2013</a:t>
                      </a:r>
                      <a:r>
                        <a:rPr lang="ja-JP" altLang="en-US" sz="900" u="none" strike="noStrike" dirty="0">
                          <a:solidFill>
                            <a:schemeClr val="tx1"/>
                          </a:solidFill>
                          <a:effectLst/>
                          <a:latin typeface="+mj-ea"/>
                          <a:ea typeface="+mj-ea"/>
                        </a:rPr>
                        <a:t>ボストン美術館展</a:t>
                      </a:r>
                      <a:r>
                        <a:rPr lang="en-US" altLang="ja-JP" sz="900" u="none" strike="noStrike" dirty="0">
                          <a:solidFill>
                            <a:schemeClr val="tx1"/>
                          </a:solidFill>
                          <a:effectLst/>
                          <a:latin typeface="+mj-ea"/>
                          <a:ea typeface="+mj-ea"/>
                        </a:rPr>
                        <a:t>(</a:t>
                      </a:r>
                      <a:r>
                        <a:rPr lang="is-IS" altLang="ja-JP" sz="900" u="none" strike="noStrike" dirty="0">
                          <a:solidFill>
                            <a:schemeClr val="tx1"/>
                          </a:solidFill>
                          <a:effectLst/>
                          <a:latin typeface="+mj-ea"/>
                          <a:ea typeface="+mj-ea"/>
                        </a:rPr>
                        <a:t>242,725</a:t>
                      </a:r>
                      <a:r>
                        <a:rPr kumimoji="1" lang="ja-JP" altLang="en-US" sz="900" u="none" strike="noStrike" kern="1200" dirty="0">
                          <a:solidFill>
                            <a:schemeClr val="tx1"/>
                          </a:solidFill>
                          <a:effectLst/>
                          <a:latin typeface="+mj-ea"/>
                          <a:ea typeface="+mj-ea"/>
                        </a:rPr>
                        <a:t>人</a:t>
                      </a:r>
                      <a:r>
                        <a:rPr lang="en-US" altLang="ja-JP" sz="900" u="none" strike="noStrike" dirty="0">
                          <a:solidFill>
                            <a:schemeClr val="tx1"/>
                          </a:solidFill>
                          <a:effectLst/>
                          <a:latin typeface="+mj-ea"/>
                          <a:ea typeface="+mj-ea"/>
                        </a:rPr>
                        <a:t>)</a:t>
                      </a:r>
                      <a:endParaRPr lang="en-US" altLang="ja-JP" sz="900" b="0" i="0" u="none" strike="noStrike" dirty="0">
                        <a:solidFill>
                          <a:schemeClr val="tx1"/>
                        </a:solidFill>
                        <a:effectLst/>
                        <a:latin typeface="+mj-ea"/>
                        <a:ea typeface="+mj-ea"/>
                      </a:endParaRPr>
                    </a:p>
                  </a:txBody>
                  <a:tcPr marL="33231" marR="33231" marT="33231" marB="33231"/>
                </a:tc>
                <a:tc>
                  <a:txBody>
                    <a:bodyPr/>
                    <a:lstStyle/>
                    <a:p>
                      <a:pPr algn="l" fontAlgn="t"/>
                      <a:r>
                        <a:rPr kumimoji="1" lang="en-US" altLang="ja-JP" sz="900" u="none" strike="noStrike" kern="1200" cap="none" spc="0" normalizeH="0" baseline="0" noProof="0" dirty="0">
                          <a:ln>
                            <a:noFill/>
                          </a:ln>
                          <a:solidFill>
                            <a:schemeClr val="tx1"/>
                          </a:solidFill>
                          <a:effectLst/>
                          <a:uLnTx/>
                          <a:uFillTx/>
                          <a:latin typeface="+mj-ea"/>
                          <a:ea typeface="+mj-ea"/>
                        </a:rPr>
                        <a:t>2017</a:t>
                      </a:r>
                      <a:r>
                        <a:rPr kumimoji="1" lang="ja-JP" altLang="en-US" sz="900" u="none" strike="noStrike" kern="1200" cap="none" spc="0" normalizeH="0" baseline="0" noProof="0" dirty="0">
                          <a:ln>
                            <a:noFill/>
                          </a:ln>
                          <a:solidFill>
                            <a:schemeClr val="tx1"/>
                          </a:solidFill>
                          <a:effectLst/>
                          <a:uLnTx/>
                          <a:uFillTx/>
                          <a:latin typeface="+mj-ea"/>
                          <a:ea typeface="+mj-ea"/>
                        </a:rPr>
                        <a:t>ハンガリーの名窯ヘレンド</a:t>
                      </a:r>
                      <a:r>
                        <a:rPr kumimoji="1" lang="en-US" altLang="ja-JP" sz="900" u="none" strike="noStrike" kern="1200" cap="none" spc="0" normalizeH="0" baseline="0" noProof="0" dirty="0">
                          <a:ln>
                            <a:noFill/>
                          </a:ln>
                          <a:solidFill>
                            <a:schemeClr val="tx1"/>
                          </a:solidFill>
                          <a:effectLst/>
                          <a:uLnTx/>
                          <a:uFillTx/>
                          <a:latin typeface="+mj-ea"/>
                          <a:ea typeface="+mj-ea"/>
                        </a:rPr>
                        <a:t>(44,405</a:t>
                      </a:r>
                      <a:r>
                        <a:rPr kumimoji="1" lang="ja-JP" altLang="en-US" sz="900" u="none" strike="noStrike" kern="1200" cap="none" spc="0" normalizeH="0" baseline="0" noProof="0" dirty="0">
                          <a:ln>
                            <a:noFill/>
                          </a:ln>
                          <a:solidFill>
                            <a:schemeClr val="tx1"/>
                          </a:solidFill>
                          <a:effectLst/>
                          <a:uLnTx/>
                          <a:uFillTx/>
                          <a:latin typeface="+mj-ea"/>
                          <a:ea typeface="+mj-ea"/>
                        </a:rPr>
                        <a:t>人</a:t>
                      </a:r>
                      <a:r>
                        <a:rPr kumimoji="1" lang="en-US" altLang="ja-JP" sz="900" u="none" strike="noStrike" kern="1200" cap="none" spc="0" normalizeH="0" baseline="0" noProof="0" dirty="0">
                          <a:ln>
                            <a:noFill/>
                          </a:ln>
                          <a:solidFill>
                            <a:schemeClr val="tx1"/>
                          </a:solidFill>
                          <a:effectLst/>
                          <a:uLnTx/>
                          <a:uFillTx/>
                          <a:latin typeface="+mj-ea"/>
                          <a:ea typeface="+mj-ea"/>
                        </a:rPr>
                        <a:t>)</a:t>
                      </a:r>
                      <a:r>
                        <a:rPr kumimoji="1" lang="ja-JP" altLang="en-US" sz="900" u="none" strike="noStrike" kern="1200" cap="none" spc="0" normalizeH="0" baseline="0" noProof="0" dirty="0" err="1">
                          <a:ln>
                            <a:noFill/>
                          </a:ln>
                          <a:solidFill>
                            <a:schemeClr val="tx1"/>
                          </a:solidFill>
                          <a:effectLst/>
                          <a:uLnTx/>
                          <a:uFillTx/>
                          <a:latin typeface="+mj-ea"/>
                          <a:ea typeface="+mj-ea"/>
                        </a:rPr>
                        <a:t>、</a:t>
                      </a:r>
                      <a:r>
                        <a:rPr kumimoji="1" lang="en-US" altLang="ja-JP" sz="900" u="none" strike="noStrike" kern="1200" cap="none" spc="0" normalizeH="0" baseline="0" noProof="0" dirty="0">
                          <a:ln>
                            <a:noFill/>
                          </a:ln>
                          <a:solidFill>
                            <a:schemeClr val="tx1"/>
                          </a:solidFill>
                          <a:effectLst/>
                          <a:uLnTx/>
                          <a:uFillTx/>
                          <a:latin typeface="+mj-ea"/>
                          <a:ea typeface="+mj-ea"/>
                        </a:rPr>
                        <a:t>2016</a:t>
                      </a:r>
                      <a:r>
                        <a:rPr kumimoji="1" lang="ja-JP" altLang="en-US" sz="900" u="none" strike="noStrike" kern="1200" cap="none" spc="0" normalizeH="0" baseline="0" noProof="0" dirty="0">
                          <a:ln>
                            <a:noFill/>
                          </a:ln>
                          <a:solidFill>
                            <a:schemeClr val="tx1"/>
                          </a:solidFill>
                          <a:effectLst/>
                          <a:uLnTx/>
                          <a:uFillTx/>
                          <a:latin typeface="+mj-ea"/>
                          <a:ea typeface="+mj-ea"/>
                        </a:rPr>
                        <a:t>宮川香山（</a:t>
                      </a:r>
                      <a:r>
                        <a:rPr kumimoji="1" lang="en-US" altLang="ja-JP" sz="900" u="none" strike="noStrike" kern="1200" cap="none" spc="0" normalizeH="0" baseline="0" noProof="0" dirty="0">
                          <a:ln>
                            <a:noFill/>
                          </a:ln>
                          <a:solidFill>
                            <a:schemeClr val="tx1"/>
                          </a:solidFill>
                          <a:effectLst/>
                          <a:uLnTx/>
                          <a:uFillTx/>
                          <a:latin typeface="+mj-ea"/>
                          <a:ea typeface="+mj-ea"/>
                        </a:rPr>
                        <a:t>52,201</a:t>
                      </a:r>
                      <a:r>
                        <a:rPr kumimoji="1" lang="ja-JP" altLang="en-US" sz="900" u="none" strike="noStrike" kern="1200" cap="none" spc="0" normalizeH="0" baseline="0" noProof="0" dirty="0">
                          <a:ln>
                            <a:noFill/>
                          </a:ln>
                          <a:solidFill>
                            <a:schemeClr val="tx1"/>
                          </a:solidFill>
                          <a:effectLst/>
                          <a:uLnTx/>
                          <a:uFillTx/>
                          <a:latin typeface="+mj-ea"/>
                          <a:ea typeface="+mj-ea"/>
                        </a:rPr>
                        <a:t>人）、</a:t>
                      </a:r>
                      <a:r>
                        <a:rPr kumimoji="1" lang="en-US" altLang="ja-JP" sz="900" u="none" strike="noStrike" kern="1200" cap="none" spc="0" normalizeH="0" baseline="0" noProof="0" dirty="0">
                          <a:ln>
                            <a:noFill/>
                          </a:ln>
                          <a:solidFill>
                            <a:schemeClr val="tx1"/>
                          </a:solidFill>
                          <a:effectLst/>
                          <a:uLnTx/>
                          <a:uFillTx/>
                          <a:latin typeface="+mj-ea"/>
                          <a:ea typeface="+mj-ea"/>
                        </a:rPr>
                        <a:t>2012</a:t>
                      </a:r>
                      <a:r>
                        <a:rPr lang="ja-JP" altLang="en-US" sz="900" u="none" strike="noStrike" dirty="0">
                          <a:solidFill>
                            <a:schemeClr val="tx1"/>
                          </a:solidFill>
                          <a:effectLst/>
                          <a:latin typeface="+mj-ea"/>
                          <a:ea typeface="+mj-ea"/>
                        </a:rPr>
                        <a:t>マイセン磁器展</a:t>
                      </a:r>
                      <a:r>
                        <a:rPr lang="en-US" altLang="ja-JP" sz="900" u="none" strike="noStrike" dirty="0">
                          <a:solidFill>
                            <a:schemeClr val="tx1"/>
                          </a:solidFill>
                          <a:effectLst/>
                          <a:latin typeface="+mj-ea"/>
                          <a:ea typeface="+mj-ea"/>
                        </a:rPr>
                        <a:t>(65,837</a:t>
                      </a:r>
                      <a:r>
                        <a:rPr kumimoji="1" lang="ja-JP" altLang="en-US" sz="900" u="none" strike="noStrike" kern="1200" dirty="0">
                          <a:solidFill>
                            <a:schemeClr val="tx1"/>
                          </a:solidFill>
                          <a:effectLst/>
                          <a:latin typeface="+mj-ea"/>
                          <a:ea typeface="+mj-ea"/>
                        </a:rPr>
                        <a:t>人</a:t>
                      </a:r>
                      <a:r>
                        <a:rPr lang="en-US" altLang="ja-JP" sz="900" u="none" strike="noStrike" dirty="0">
                          <a:solidFill>
                            <a:schemeClr val="tx1"/>
                          </a:solidFill>
                          <a:effectLst/>
                          <a:latin typeface="+mj-ea"/>
                          <a:ea typeface="+mj-ea"/>
                        </a:rPr>
                        <a:t>)</a:t>
                      </a:r>
                      <a:endParaRPr lang="en-US" altLang="ja-JP" sz="900" b="0" i="0" u="none" strike="noStrike" dirty="0">
                        <a:solidFill>
                          <a:schemeClr val="tx1"/>
                        </a:solidFill>
                        <a:effectLst/>
                        <a:latin typeface="+mj-ea"/>
                        <a:ea typeface="+mj-ea"/>
                      </a:endParaRPr>
                    </a:p>
                  </a:txBody>
                  <a:tcPr marL="33231" marR="33231" marT="33231" marB="33231"/>
                </a:tc>
                <a:tc>
                  <a:txBody>
                    <a:bodyPr/>
                    <a:lstStyle/>
                    <a:p>
                      <a:pPr algn="l" fontAlgn="t"/>
                      <a:r>
                        <a:rPr lang="en-US" altLang="ja-JP" sz="900" u="none" strike="noStrike" dirty="0">
                          <a:solidFill>
                            <a:schemeClr val="tx1"/>
                          </a:solidFill>
                          <a:effectLst/>
                          <a:latin typeface="+mj-ea"/>
                          <a:ea typeface="+mj-ea"/>
                        </a:rPr>
                        <a:t>2017</a:t>
                      </a:r>
                      <a:r>
                        <a:rPr lang="ja-JP" altLang="en-US" sz="900" u="none" strike="noStrike" dirty="0">
                          <a:solidFill>
                            <a:schemeClr val="tx1"/>
                          </a:solidFill>
                          <a:effectLst/>
                          <a:latin typeface="+mj-ea"/>
                          <a:ea typeface="+mj-ea"/>
                        </a:rPr>
                        <a:t>メガ恐竜展</a:t>
                      </a:r>
                      <a:r>
                        <a:rPr lang="en-US" altLang="ja-JP" sz="900" u="none" strike="noStrike" dirty="0">
                          <a:solidFill>
                            <a:schemeClr val="tx1"/>
                          </a:solidFill>
                          <a:effectLst/>
                          <a:latin typeface="+mj-ea"/>
                          <a:ea typeface="+mj-ea"/>
                        </a:rPr>
                        <a:t>(142,188</a:t>
                      </a:r>
                      <a:r>
                        <a:rPr lang="ja-JP" altLang="en-US" sz="900" u="none" strike="noStrike" dirty="0">
                          <a:solidFill>
                            <a:schemeClr val="tx1"/>
                          </a:solidFill>
                          <a:effectLst/>
                          <a:latin typeface="+mj-ea"/>
                          <a:ea typeface="+mj-ea"/>
                        </a:rPr>
                        <a:t>人</a:t>
                      </a:r>
                      <a:r>
                        <a:rPr lang="en-US" altLang="ja-JP" sz="900" u="none" strike="noStrike" dirty="0">
                          <a:solidFill>
                            <a:schemeClr val="tx1"/>
                          </a:solidFill>
                          <a:effectLst/>
                          <a:latin typeface="+mj-ea"/>
                          <a:ea typeface="+mj-ea"/>
                        </a:rPr>
                        <a:t>)</a:t>
                      </a:r>
                      <a:r>
                        <a:rPr lang="ja-JP" altLang="en-US" sz="900" u="none" strike="noStrike" dirty="0" err="1">
                          <a:solidFill>
                            <a:schemeClr val="tx1"/>
                          </a:solidFill>
                          <a:effectLst/>
                          <a:latin typeface="+mj-ea"/>
                          <a:ea typeface="+mj-ea"/>
                        </a:rPr>
                        <a:t>、</a:t>
                      </a:r>
                      <a:r>
                        <a:rPr lang="en-US" altLang="ja-JP" sz="900" u="none" strike="noStrike" dirty="0">
                          <a:solidFill>
                            <a:schemeClr val="tx1"/>
                          </a:solidFill>
                          <a:effectLst/>
                          <a:latin typeface="+mj-ea"/>
                          <a:ea typeface="+mj-ea"/>
                        </a:rPr>
                        <a:t>2016</a:t>
                      </a:r>
                      <a:r>
                        <a:rPr lang="ja-JP" altLang="en-US" sz="900" u="none" strike="noStrike" dirty="0">
                          <a:solidFill>
                            <a:schemeClr val="tx1"/>
                          </a:solidFill>
                          <a:effectLst/>
                          <a:latin typeface="+mj-ea"/>
                          <a:ea typeface="+mj-ea"/>
                        </a:rPr>
                        <a:t>生命大躍進</a:t>
                      </a:r>
                      <a:r>
                        <a:rPr kumimoji="1" lang="en-US" altLang="ja-JP" sz="900" u="none" strike="noStrike" kern="1200" dirty="0">
                          <a:solidFill>
                            <a:schemeClr val="tx1"/>
                          </a:solidFill>
                          <a:effectLst/>
                          <a:latin typeface="+mj-ea"/>
                          <a:ea typeface="+mj-ea"/>
                        </a:rPr>
                        <a:t>(108,089</a:t>
                      </a:r>
                      <a:r>
                        <a:rPr kumimoji="1" lang="ja-JP" altLang="en-US" sz="900" u="none" strike="noStrike" kern="1200" dirty="0">
                          <a:solidFill>
                            <a:schemeClr val="tx1"/>
                          </a:solidFill>
                          <a:effectLst/>
                          <a:latin typeface="+mj-ea"/>
                          <a:ea typeface="+mj-ea"/>
                        </a:rPr>
                        <a:t>人</a:t>
                      </a:r>
                      <a:r>
                        <a:rPr kumimoji="1" lang="en-US" altLang="ja-JP" sz="900" u="none" strike="noStrike" kern="1200" dirty="0">
                          <a:solidFill>
                            <a:schemeClr val="tx1"/>
                          </a:solidFill>
                          <a:effectLst/>
                          <a:latin typeface="+mj-ea"/>
                          <a:ea typeface="+mj-ea"/>
                        </a:rPr>
                        <a:t>)</a:t>
                      </a:r>
                      <a:r>
                        <a:rPr kumimoji="1" lang="ja-JP" altLang="en-US" sz="900" u="none" strike="noStrike" kern="1200" dirty="0" err="1">
                          <a:solidFill>
                            <a:schemeClr val="tx1"/>
                          </a:solidFill>
                          <a:effectLst/>
                          <a:latin typeface="+mj-ea"/>
                          <a:ea typeface="+mj-ea"/>
                        </a:rPr>
                        <a:t>、</a:t>
                      </a:r>
                      <a:r>
                        <a:rPr kumimoji="1" lang="en-US" altLang="ja-JP" sz="900" u="none" strike="noStrike" kern="1200" dirty="0">
                          <a:solidFill>
                            <a:schemeClr val="tx1"/>
                          </a:solidFill>
                          <a:effectLst/>
                          <a:latin typeface="+mj-ea"/>
                          <a:ea typeface="+mj-ea"/>
                        </a:rPr>
                        <a:t>2012</a:t>
                      </a:r>
                      <a:r>
                        <a:rPr lang="ja-JP" altLang="en-US" sz="900" u="none" strike="noStrike" dirty="0">
                          <a:solidFill>
                            <a:schemeClr val="tx1"/>
                          </a:solidFill>
                          <a:effectLst/>
                          <a:latin typeface="+mj-ea"/>
                          <a:ea typeface="+mj-ea"/>
                        </a:rPr>
                        <a:t>新説・恐竜の成長</a:t>
                      </a:r>
                      <a:r>
                        <a:rPr lang="en-US" altLang="ja-JP" sz="900" u="none" strike="noStrike" dirty="0">
                          <a:solidFill>
                            <a:schemeClr val="tx1"/>
                          </a:solidFill>
                          <a:effectLst/>
                          <a:latin typeface="+mj-ea"/>
                          <a:ea typeface="+mj-ea"/>
                        </a:rPr>
                        <a:t>(</a:t>
                      </a:r>
                      <a:r>
                        <a:rPr lang="cs-CZ" altLang="ja-JP" sz="900" u="none" strike="noStrike" dirty="0">
                          <a:solidFill>
                            <a:schemeClr val="tx1"/>
                          </a:solidFill>
                          <a:effectLst/>
                          <a:latin typeface="+mj-ea"/>
                          <a:ea typeface="+mj-ea"/>
                        </a:rPr>
                        <a:t>152,183</a:t>
                      </a:r>
                      <a:r>
                        <a:rPr kumimoji="1" lang="ja-JP" altLang="en-US" sz="900" u="none" strike="noStrike" kern="1200" dirty="0">
                          <a:solidFill>
                            <a:schemeClr val="tx1"/>
                          </a:solidFill>
                          <a:effectLst/>
                          <a:latin typeface="+mj-ea"/>
                          <a:ea typeface="+mj-ea"/>
                        </a:rPr>
                        <a:t>人</a:t>
                      </a:r>
                      <a:r>
                        <a:rPr lang="en-US" altLang="ja-JP" sz="900" u="none" strike="noStrike" dirty="0">
                          <a:solidFill>
                            <a:schemeClr val="tx1"/>
                          </a:solidFill>
                          <a:effectLst/>
                          <a:latin typeface="+mj-ea"/>
                          <a:ea typeface="+mj-ea"/>
                        </a:rPr>
                        <a:t>)</a:t>
                      </a:r>
                      <a:endParaRPr lang="en-US" altLang="ja-JP" sz="900" b="0" i="0" u="none" strike="noStrike" dirty="0">
                        <a:solidFill>
                          <a:schemeClr val="tx1"/>
                        </a:solidFill>
                        <a:effectLst/>
                        <a:latin typeface="+mj-ea"/>
                        <a:ea typeface="+mj-ea"/>
                      </a:endParaRPr>
                    </a:p>
                  </a:txBody>
                  <a:tcPr marL="33231" marR="33231" marT="33231" marB="33231"/>
                </a:tc>
                <a:tc>
                  <a:txBody>
                    <a:bodyPr/>
                    <a:lstStyle/>
                    <a:p>
                      <a:pPr algn="l" fontAlgn="t"/>
                      <a:r>
                        <a:rPr lang="en-US" altLang="ja-JP" sz="900" u="none" strike="noStrike" dirty="0">
                          <a:solidFill>
                            <a:schemeClr val="tx1"/>
                          </a:solidFill>
                          <a:effectLst/>
                          <a:latin typeface="+mj-ea"/>
                          <a:ea typeface="+mj-ea"/>
                        </a:rPr>
                        <a:t>2010</a:t>
                      </a:r>
                      <a:r>
                        <a:rPr lang="ja-JP" altLang="en-US" sz="900" u="none" strike="noStrike" dirty="0">
                          <a:solidFill>
                            <a:schemeClr val="tx1"/>
                          </a:solidFill>
                          <a:effectLst/>
                          <a:latin typeface="+mj-ea"/>
                          <a:ea typeface="+mj-ea"/>
                        </a:rPr>
                        <a:t>全天周映像</a:t>
                      </a:r>
                      <a:r>
                        <a:rPr lang="en-US" altLang="ja-JP" sz="900" u="none" strike="noStrike" dirty="0">
                          <a:solidFill>
                            <a:schemeClr val="tx1"/>
                          </a:solidFill>
                          <a:effectLst/>
                          <a:latin typeface="+mj-ea"/>
                          <a:ea typeface="+mj-ea"/>
                        </a:rPr>
                        <a:t>HAYABUSA</a:t>
                      </a:r>
                      <a:br>
                        <a:rPr lang="en-US" altLang="ja-JP" sz="900" u="none" strike="noStrike" dirty="0">
                          <a:solidFill>
                            <a:schemeClr val="tx1"/>
                          </a:solidFill>
                          <a:effectLst/>
                          <a:latin typeface="+mj-ea"/>
                          <a:ea typeface="+mj-ea"/>
                        </a:rPr>
                      </a:br>
                      <a:r>
                        <a:rPr lang="en-US" altLang="ja-JP" sz="900" u="none" strike="noStrike" dirty="0">
                          <a:solidFill>
                            <a:schemeClr val="tx1"/>
                          </a:solidFill>
                          <a:effectLst/>
                          <a:latin typeface="+mj-ea"/>
                          <a:ea typeface="+mj-ea"/>
                        </a:rPr>
                        <a:t>(58,812</a:t>
                      </a:r>
                      <a:r>
                        <a:rPr kumimoji="1" lang="ja-JP" altLang="en-US" sz="900" u="none" strike="noStrike" kern="1200" dirty="0">
                          <a:solidFill>
                            <a:schemeClr val="tx1"/>
                          </a:solidFill>
                          <a:effectLst/>
                          <a:latin typeface="+mj-ea"/>
                          <a:ea typeface="+mj-ea"/>
                        </a:rPr>
                        <a:t>人</a:t>
                      </a:r>
                      <a:r>
                        <a:rPr lang="en-US" altLang="ja-JP" sz="900" u="none" strike="noStrike" dirty="0">
                          <a:solidFill>
                            <a:schemeClr val="tx1"/>
                          </a:solidFill>
                          <a:effectLst/>
                          <a:latin typeface="+mj-ea"/>
                          <a:ea typeface="+mj-ea"/>
                        </a:rPr>
                        <a:t>)</a:t>
                      </a:r>
                      <a:endParaRPr lang="en-US" altLang="ja-JP" sz="900" b="0" i="0" u="none" strike="noStrike" dirty="0">
                        <a:solidFill>
                          <a:schemeClr val="tx1"/>
                        </a:solidFill>
                        <a:effectLst/>
                        <a:latin typeface="+mj-ea"/>
                        <a:ea typeface="+mj-ea"/>
                      </a:endParaRPr>
                    </a:p>
                  </a:txBody>
                  <a:tcPr marL="33231" marR="33231" marT="33231" marB="33231"/>
                </a:tc>
                <a:extLst>
                  <a:ext uri="{0D108BD9-81ED-4DB2-BD59-A6C34878D82A}">
                    <a16:rowId xmlns:a16="http://schemas.microsoft.com/office/drawing/2014/main" xmlns="" val="10013"/>
                  </a:ext>
                </a:extLst>
              </a:tr>
            </a:tbl>
          </a:graphicData>
        </a:graphic>
      </p:graphicFrame>
      <p:sp>
        <p:nvSpPr>
          <p:cNvPr id="13" name="テキスト ボックス 12"/>
          <p:cNvSpPr txBox="1"/>
          <p:nvPr/>
        </p:nvSpPr>
        <p:spPr>
          <a:xfrm>
            <a:off x="248798" y="6559266"/>
            <a:ext cx="2357082" cy="220188"/>
          </a:xfrm>
          <a:prstGeom prst="rect">
            <a:avLst/>
          </a:prstGeom>
          <a:noFill/>
        </p:spPr>
        <p:txBody>
          <a:bodyPr wrap="square" rtlCol="0">
            <a:spAutoFit/>
          </a:bodyPr>
          <a:lstStyle/>
          <a:p>
            <a:r>
              <a:rPr lang="en-US" altLang="ja-JP" sz="831" dirty="0">
                <a:solidFill>
                  <a:prstClr val="black"/>
                </a:solidFill>
              </a:rPr>
              <a:t>※</a:t>
            </a:r>
            <a:r>
              <a:rPr lang="ja-JP" altLang="en-US" sz="831" dirty="0">
                <a:solidFill>
                  <a:prstClr val="black"/>
                </a:solidFill>
              </a:rPr>
              <a:t>事業費には、改修・修繕費用を含む。</a:t>
            </a:r>
          </a:p>
        </p:txBody>
      </p:sp>
      <p:sp>
        <p:nvSpPr>
          <p:cNvPr id="14" name="テキスト ボックス 13"/>
          <p:cNvSpPr txBox="1"/>
          <p:nvPr/>
        </p:nvSpPr>
        <p:spPr>
          <a:xfrm>
            <a:off x="0" y="0"/>
            <a:ext cx="4777066" cy="261610"/>
          </a:xfrm>
          <a:prstGeom prst="rect">
            <a:avLst/>
          </a:prstGeom>
          <a:noFill/>
        </p:spPr>
        <p:txBody>
          <a:bodyPr wrap="square" rtlCol="0">
            <a:spAutoFit/>
          </a:bodyPr>
          <a:lstStyle/>
          <a:p>
            <a:r>
              <a:rPr lang="en-US" altLang="ja-JP" sz="1100" dirty="0">
                <a:solidFill>
                  <a:prstClr val="black"/>
                </a:solidFill>
              </a:rPr>
              <a:t>Ⅱ</a:t>
            </a:r>
            <a:r>
              <a:rPr lang="ja-JP" altLang="en-US" sz="1100" dirty="0">
                <a:solidFill>
                  <a:prstClr val="black"/>
                </a:solidFill>
              </a:rPr>
              <a:t>　公民連携</a:t>
            </a:r>
            <a:r>
              <a:rPr lang="en-US" altLang="ja-JP" sz="1100" dirty="0">
                <a:solidFill>
                  <a:prstClr val="black"/>
                </a:solidFill>
              </a:rPr>
              <a:t>/</a:t>
            </a:r>
            <a:r>
              <a:rPr lang="ja-JP" altLang="en-US" sz="1100" dirty="0">
                <a:solidFill>
                  <a:prstClr val="black"/>
                </a:solidFill>
              </a:rPr>
              <a:t>経営形態の見直し</a:t>
            </a:r>
            <a:r>
              <a:rPr lang="en-US" altLang="ja-JP" sz="1100" dirty="0">
                <a:solidFill>
                  <a:prstClr val="black"/>
                </a:solidFill>
              </a:rPr>
              <a:t>【</a:t>
            </a:r>
            <a:r>
              <a:rPr lang="ja-JP" altLang="en-US" sz="1100" dirty="0">
                <a:solidFill>
                  <a:prstClr val="black"/>
                </a:solidFill>
              </a:rPr>
              <a:t>独立行政法人化</a:t>
            </a:r>
            <a:r>
              <a:rPr lang="en-US" altLang="ja-JP" sz="1100" dirty="0">
                <a:solidFill>
                  <a:prstClr val="black"/>
                </a:solidFill>
              </a:rPr>
              <a:t>】</a:t>
            </a:r>
            <a:r>
              <a:rPr lang="ja-JP" altLang="en-US" sz="1100" dirty="0">
                <a:solidFill>
                  <a:prstClr val="black"/>
                </a:solidFill>
              </a:rPr>
              <a:t>・博物館</a:t>
            </a:r>
            <a:endParaRPr lang="en-US" altLang="ja-JP" sz="1100" dirty="0">
              <a:solidFill>
                <a:prstClr val="black"/>
              </a:solidFill>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107</a:t>
            </a:fld>
            <a:endParaRPr kumimoji="1" lang="ja-JP" altLang="en-US"/>
          </a:p>
        </p:txBody>
      </p:sp>
    </p:spTree>
    <p:extLst>
      <p:ext uri="{BB962C8B-B14F-4D97-AF65-F5344CB8AC3E}">
        <p14:creationId xmlns:p14="http://schemas.microsoft.com/office/powerpoint/2010/main" val="299153268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角丸四角形 39"/>
          <p:cNvSpPr/>
          <p:nvPr/>
        </p:nvSpPr>
        <p:spPr>
          <a:xfrm>
            <a:off x="2050293" y="2052334"/>
            <a:ext cx="756000" cy="262304"/>
          </a:xfrm>
          <a:prstGeom prst="roundRect">
            <a:avLst>
              <a:gd name="adj" fmla="val 12948"/>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角丸四角形 36"/>
          <p:cNvSpPr/>
          <p:nvPr/>
        </p:nvSpPr>
        <p:spPr>
          <a:xfrm>
            <a:off x="4674251" y="2056584"/>
            <a:ext cx="756000" cy="262304"/>
          </a:xfrm>
          <a:prstGeom prst="roundRect">
            <a:avLst>
              <a:gd name="adj" fmla="val 12948"/>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 name="角丸四角形 38"/>
          <p:cNvSpPr/>
          <p:nvPr/>
        </p:nvSpPr>
        <p:spPr>
          <a:xfrm>
            <a:off x="7672166" y="2045021"/>
            <a:ext cx="756000" cy="262304"/>
          </a:xfrm>
          <a:prstGeom prst="roundRect">
            <a:avLst>
              <a:gd name="adj" fmla="val 12948"/>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2" name="グラフ 1"/>
          <p:cNvGraphicFramePr/>
          <p:nvPr>
            <p:extLst>
              <p:ext uri="{D42A27DB-BD31-4B8C-83A1-F6EECF244321}">
                <p14:modId xmlns:p14="http://schemas.microsoft.com/office/powerpoint/2010/main" val="4236023418"/>
              </p:ext>
            </p:extLst>
          </p:nvPr>
        </p:nvGraphicFramePr>
        <p:xfrm>
          <a:off x="3043215" y="2225333"/>
          <a:ext cx="3389915" cy="4402667"/>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直線コネクタ 3"/>
          <p:cNvCxnSpPr/>
          <p:nvPr/>
        </p:nvCxnSpPr>
        <p:spPr>
          <a:xfrm>
            <a:off x="3605834" y="4567480"/>
            <a:ext cx="232615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a:off x="3609157" y="4672829"/>
            <a:ext cx="2326154"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aphicFrame>
        <p:nvGraphicFramePr>
          <p:cNvPr id="38" name="グラフ 37"/>
          <p:cNvGraphicFramePr/>
          <p:nvPr>
            <p:extLst>
              <p:ext uri="{D42A27DB-BD31-4B8C-83A1-F6EECF244321}">
                <p14:modId xmlns:p14="http://schemas.microsoft.com/office/powerpoint/2010/main" val="1036835019"/>
              </p:ext>
            </p:extLst>
          </p:nvPr>
        </p:nvGraphicFramePr>
        <p:xfrm>
          <a:off x="141339" y="2225333"/>
          <a:ext cx="3234221" cy="44026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グラフ 42"/>
          <p:cNvGraphicFramePr/>
          <p:nvPr>
            <p:extLst>
              <p:ext uri="{D42A27DB-BD31-4B8C-83A1-F6EECF244321}">
                <p14:modId xmlns:p14="http://schemas.microsoft.com/office/powerpoint/2010/main" val="1616627014"/>
              </p:ext>
            </p:extLst>
          </p:nvPr>
        </p:nvGraphicFramePr>
        <p:xfrm>
          <a:off x="6100785" y="2225333"/>
          <a:ext cx="3256977" cy="4402667"/>
        </p:xfrm>
        <a:graphic>
          <a:graphicData uri="http://schemas.openxmlformats.org/drawingml/2006/chart">
            <c:chart xmlns:c="http://schemas.openxmlformats.org/drawingml/2006/chart" xmlns:r="http://schemas.openxmlformats.org/officeDocument/2006/relationships" r:id="rId5"/>
          </a:graphicData>
        </a:graphic>
      </p:graphicFrame>
      <p:cxnSp>
        <p:nvCxnSpPr>
          <p:cNvPr id="45" name="直線コネクタ 44"/>
          <p:cNvCxnSpPr/>
          <p:nvPr/>
        </p:nvCxnSpPr>
        <p:spPr>
          <a:xfrm>
            <a:off x="514073" y="4536796"/>
            <a:ext cx="232615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直線コネクタ 45"/>
          <p:cNvCxnSpPr/>
          <p:nvPr/>
        </p:nvCxnSpPr>
        <p:spPr>
          <a:xfrm>
            <a:off x="517654" y="4855608"/>
            <a:ext cx="2326154"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6629213" y="3991416"/>
            <a:ext cx="232615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6632537" y="4639488"/>
            <a:ext cx="2326154"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3" name="テキスト ボックス 2"/>
          <p:cNvSpPr txBox="1"/>
          <p:nvPr/>
        </p:nvSpPr>
        <p:spPr>
          <a:xfrm>
            <a:off x="842322" y="2047199"/>
            <a:ext cx="2077813" cy="276999"/>
          </a:xfrm>
          <a:prstGeom prst="rect">
            <a:avLst/>
          </a:prstGeom>
          <a:noFill/>
        </p:spPr>
        <p:txBody>
          <a:bodyPr wrap="none" rtlCol="0">
            <a:spAutoFit/>
          </a:bodyPr>
          <a:lstStyle/>
          <a:p>
            <a:r>
              <a:rPr lang="ja-JP" altLang="en-US" sz="1200" dirty="0">
                <a:solidFill>
                  <a:prstClr val="black"/>
                </a:solidFill>
                <a:latin typeface="ＭＳ Ｐゴシック" panose="020B0600070205080204" pitchFamily="50" charset="-128"/>
              </a:rPr>
              <a:t>規模（展示面積） （</a:t>
            </a:r>
            <a:r>
              <a:rPr lang="en-US" altLang="ja-JP" sz="1200" dirty="0">
                <a:solidFill>
                  <a:prstClr val="black"/>
                </a:solidFill>
                <a:latin typeface="ＭＳ Ｐゴシック" panose="020B0600070205080204" pitchFamily="50" charset="-128"/>
              </a:rPr>
              <a:t>2016</a:t>
            </a:r>
            <a:r>
              <a:rPr lang="ja-JP" altLang="en-US" sz="1200" dirty="0">
                <a:solidFill>
                  <a:prstClr val="black"/>
                </a:solidFill>
                <a:latin typeface="ＭＳ Ｐゴシック" panose="020B0600070205080204" pitchFamily="50" charset="-128"/>
              </a:rPr>
              <a:t>年度）</a:t>
            </a:r>
            <a:endParaRPr lang="en-US" altLang="ja-JP" sz="1200" dirty="0">
              <a:solidFill>
                <a:prstClr val="black"/>
              </a:solidFill>
              <a:latin typeface="ＭＳ Ｐゴシック" panose="020B0600070205080204" pitchFamily="50" charset="-128"/>
            </a:endParaRPr>
          </a:p>
        </p:txBody>
      </p:sp>
      <p:sp>
        <p:nvSpPr>
          <p:cNvPr id="15" name="テキスト ボックス 14"/>
          <p:cNvSpPr txBox="1"/>
          <p:nvPr/>
        </p:nvSpPr>
        <p:spPr>
          <a:xfrm>
            <a:off x="3962899" y="2047200"/>
            <a:ext cx="1590432" cy="276999"/>
          </a:xfrm>
          <a:prstGeom prst="rect">
            <a:avLst/>
          </a:prstGeom>
          <a:noFill/>
        </p:spPr>
        <p:txBody>
          <a:bodyPr wrap="square" rtlCol="0">
            <a:spAutoFit/>
          </a:bodyPr>
          <a:lstStyle/>
          <a:p>
            <a:r>
              <a:rPr lang="ja-JP" altLang="en-US" sz="1200" dirty="0">
                <a:solidFill>
                  <a:prstClr val="black"/>
                </a:solidFill>
                <a:latin typeface="ＭＳ Ｐゴシック" panose="020B0600070205080204" pitchFamily="50" charset="-128"/>
              </a:rPr>
              <a:t>入館者数 </a:t>
            </a:r>
            <a:r>
              <a:rPr lang="en-US" altLang="ja-JP" sz="1200" dirty="0">
                <a:solidFill>
                  <a:prstClr val="black"/>
                </a:solidFill>
                <a:latin typeface="ＭＳ Ｐゴシック" panose="020B0600070205080204" pitchFamily="50" charset="-128"/>
              </a:rPr>
              <a:t>(2016</a:t>
            </a:r>
            <a:r>
              <a:rPr lang="ja-JP" altLang="en-US" sz="1200" dirty="0">
                <a:solidFill>
                  <a:prstClr val="black"/>
                </a:solidFill>
                <a:latin typeface="ＭＳ Ｐゴシック" panose="020B0600070205080204" pitchFamily="50" charset="-128"/>
              </a:rPr>
              <a:t>年度</a:t>
            </a:r>
            <a:r>
              <a:rPr lang="en-US" altLang="ja-JP" sz="1200" dirty="0">
                <a:solidFill>
                  <a:prstClr val="black"/>
                </a:solidFill>
                <a:latin typeface="ＭＳ Ｐゴシック" panose="020B0600070205080204" pitchFamily="50" charset="-128"/>
              </a:rPr>
              <a:t>)</a:t>
            </a:r>
            <a:endParaRPr lang="ja-JP" altLang="en-US" sz="1200" dirty="0">
              <a:solidFill>
                <a:prstClr val="black"/>
              </a:solidFill>
              <a:latin typeface="ＭＳ Ｐゴシック" panose="020B0600070205080204" pitchFamily="50" charset="-128"/>
            </a:endParaRPr>
          </a:p>
        </p:txBody>
      </p:sp>
      <p:sp>
        <p:nvSpPr>
          <p:cNvPr id="17" name="テキスト ボックス 16"/>
          <p:cNvSpPr txBox="1"/>
          <p:nvPr/>
        </p:nvSpPr>
        <p:spPr>
          <a:xfrm>
            <a:off x="7114860" y="2047199"/>
            <a:ext cx="1489587" cy="276999"/>
          </a:xfrm>
          <a:prstGeom prst="rect">
            <a:avLst/>
          </a:prstGeom>
          <a:noFill/>
        </p:spPr>
        <p:txBody>
          <a:bodyPr wrap="square" rtlCol="0">
            <a:spAutoFit/>
          </a:bodyPr>
          <a:lstStyle/>
          <a:p>
            <a:r>
              <a:rPr lang="ja-JP" altLang="en-US" sz="1200" dirty="0">
                <a:solidFill>
                  <a:prstClr val="black"/>
                </a:solidFill>
              </a:rPr>
              <a:t>事業費 </a:t>
            </a:r>
            <a:r>
              <a:rPr lang="en-US" altLang="ja-JP" sz="1200" dirty="0">
                <a:solidFill>
                  <a:prstClr val="black"/>
                </a:solidFill>
                <a:latin typeface="ＭＳ Ｐゴシック" panose="020B0600070205080204" pitchFamily="50" charset="-128"/>
              </a:rPr>
              <a:t>(2016</a:t>
            </a:r>
            <a:r>
              <a:rPr lang="ja-JP" altLang="en-US" sz="1200" dirty="0">
                <a:solidFill>
                  <a:prstClr val="black"/>
                </a:solidFill>
                <a:latin typeface="ＭＳ Ｐゴシック" panose="020B0600070205080204" pitchFamily="50" charset="-128"/>
              </a:rPr>
              <a:t>年度</a:t>
            </a:r>
            <a:r>
              <a:rPr lang="en-US" altLang="ja-JP" sz="1200" dirty="0">
                <a:solidFill>
                  <a:prstClr val="black"/>
                </a:solidFill>
                <a:latin typeface="ＭＳ Ｐゴシック" panose="020B0600070205080204" pitchFamily="50" charset="-128"/>
              </a:rPr>
              <a:t>)</a:t>
            </a:r>
            <a:endParaRPr lang="ja-JP" altLang="en-US" sz="1200" dirty="0">
              <a:solidFill>
                <a:prstClr val="black"/>
              </a:solidFill>
              <a:latin typeface="ＭＳ Ｐゴシック" panose="020B0600070205080204" pitchFamily="50" charset="-128"/>
            </a:endParaRPr>
          </a:p>
        </p:txBody>
      </p:sp>
      <p:cxnSp>
        <p:nvCxnSpPr>
          <p:cNvPr id="19" name="直線コネクタ 18"/>
          <p:cNvCxnSpPr/>
          <p:nvPr/>
        </p:nvCxnSpPr>
        <p:spPr>
          <a:xfrm>
            <a:off x="1459038" y="2551256"/>
            <a:ext cx="66461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a:off x="1459038" y="2911296"/>
            <a:ext cx="664615"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2123728" y="2432640"/>
            <a:ext cx="723275" cy="253916"/>
          </a:xfrm>
          <a:prstGeom prst="rect">
            <a:avLst/>
          </a:prstGeom>
          <a:noFill/>
        </p:spPr>
        <p:txBody>
          <a:bodyPr wrap="none" rtlCol="0">
            <a:spAutoFit/>
          </a:bodyPr>
          <a:lstStyle/>
          <a:p>
            <a:r>
              <a:rPr lang="ja-JP" altLang="en-US" sz="1050" dirty="0">
                <a:solidFill>
                  <a:prstClr val="black"/>
                </a:solidFill>
              </a:rPr>
              <a:t>国博平均</a:t>
            </a:r>
          </a:p>
        </p:txBody>
      </p:sp>
      <p:sp>
        <p:nvSpPr>
          <p:cNvPr id="21" name="テキスト ボックス 20"/>
          <p:cNvSpPr txBox="1"/>
          <p:nvPr/>
        </p:nvSpPr>
        <p:spPr>
          <a:xfrm>
            <a:off x="2123728" y="2789160"/>
            <a:ext cx="723275" cy="253916"/>
          </a:xfrm>
          <a:prstGeom prst="rect">
            <a:avLst/>
          </a:prstGeom>
          <a:noFill/>
        </p:spPr>
        <p:txBody>
          <a:bodyPr wrap="none" rtlCol="0">
            <a:spAutoFit/>
          </a:bodyPr>
          <a:lstStyle/>
          <a:p>
            <a:r>
              <a:rPr lang="ja-JP" altLang="en-US" sz="1050" dirty="0">
                <a:solidFill>
                  <a:prstClr val="black"/>
                </a:solidFill>
              </a:rPr>
              <a:t>国美平均</a:t>
            </a:r>
          </a:p>
        </p:txBody>
      </p:sp>
      <p:sp>
        <p:nvSpPr>
          <p:cNvPr id="25" name="テキスト ボックス 24"/>
          <p:cNvSpPr txBox="1"/>
          <p:nvPr/>
        </p:nvSpPr>
        <p:spPr>
          <a:xfrm>
            <a:off x="179512" y="2119208"/>
            <a:ext cx="492443" cy="215444"/>
          </a:xfrm>
          <a:prstGeom prst="rect">
            <a:avLst/>
          </a:prstGeom>
          <a:noFill/>
        </p:spPr>
        <p:txBody>
          <a:bodyPr wrap="none" rtlCol="0">
            <a:spAutoFit/>
          </a:bodyPr>
          <a:lstStyle/>
          <a:p>
            <a:r>
              <a:rPr lang="ja-JP" altLang="en-US" sz="800" dirty="0">
                <a:solidFill>
                  <a:prstClr val="black"/>
                </a:solidFill>
              </a:rPr>
              <a:t>（千</a:t>
            </a:r>
            <a:r>
              <a:rPr lang="en-US" altLang="ja-JP" sz="800" dirty="0">
                <a:solidFill>
                  <a:prstClr val="black"/>
                </a:solidFill>
              </a:rPr>
              <a:t>㎡</a:t>
            </a:r>
            <a:r>
              <a:rPr lang="ja-JP" altLang="en-US" sz="800" dirty="0">
                <a:solidFill>
                  <a:prstClr val="black"/>
                </a:solidFill>
              </a:rPr>
              <a:t>）</a:t>
            </a:r>
          </a:p>
        </p:txBody>
      </p:sp>
      <p:sp>
        <p:nvSpPr>
          <p:cNvPr id="26" name="テキスト ボックス 25"/>
          <p:cNvSpPr txBox="1"/>
          <p:nvPr/>
        </p:nvSpPr>
        <p:spPr>
          <a:xfrm>
            <a:off x="3131840" y="2119208"/>
            <a:ext cx="492443" cy="215444"/>
          </a:xfrm>
          <a:prstGeom prst="rect">
            <a:avLst/>
          </a:prstGeom>
          <a:noFill/>
        </p:spPr>
        <p:txBody>
          <a:bodyPr wrap="none" rtlCol="0">
            <a:spAutoFit/>
          </a:bodyPr>
          <a:lstStyle/>
          <a:p>
            <a:r>
              <a:rPr lang="ja-JP" altLang="en-US" sz="800" dirty="0">
                <a:solidFill>
                  <a:prstClr val="black"/>
                </a:solidFill>
              </a:rPr>
              <a:t>（千人）</a:t>
            </a:r>
          </a:p>
        </p:txBody>
      </p:sp>
      <p:sp>
        <p:nvSpPr>
          <p:cNvPr id="27" name="テキスト ボックス 26"/>
          <p:cNvSpPr txBox="1"/>
          <p:nvPr/>
        </p:nvSpPr>
        <p:spPr>
          <a:xfrm>
            <a:off x="6084168" y="2119788"/>
            <a:ext cx="595035" cy="215444"/>
          </a:xfrm>
          <a:prstGeom prst="rect">
            <a:avLst/>
          </a:prstGeom>
          <a:noFill/>
        </p:spPr>
        <p:txBody>
          <a:bodyPr wrap="none" rtlCol="0">
            <a:spAutoFit/>
          </a:bodyPr>
          <a:lstStyle/>
          <a:p>
            <a:r>
              <a:rPr lang="ja-JP" altLang="en-US" sz="800" dirty="0">
                <a:solidFill>
                  <a:prstClr val="black"/>
                </a:solidFill>
              </a:rPr>
              <a:t>（百万円）</a:t>
            </a:r>
          </a:p>
        </p:txBody>
      </p:sp>
      <p:sp>
        <p:nvSpPr>
          <p:cNvPr id="28" name="正方形/長方形 27"/>
          <p:cNvSpPr/>
          <p:nvPr/>
        </p:nvSpPr>
        <p:spPr>
          <a:xfrm>
            <a:off x="251520" y="323364"/>
            <a:ext cx="5904656" cy="369332"/>
          </a:xfrm>
          <a:prstGeom prst="rect">
            <a:avLst/>
          </a:prstGeom>
        </p:spPr>
        <p:txBody>
          <a:bodyPr wrap="square">
            <a:spAutoFit/>
          </a:bodyPr>
          <a:lstStyle/>
          <a:p>
            <a:r>
              <a:rPr lang="ja-JP" altLang="en-US" b="1" dirty="0">
                <a:solidFill>
                  <a:srgbClr val="000000"/>
                </a:solidFill>
              </a:rPr>
              <a:t>本市施設の現状　（国立博物館との比較）</a:t>
            </a:r>
          </a:p>
        </p:txBody>
      </p:sp>
      <p:cxnSp>
        <p:nvCxnSpPr>
          <p:cNvPr id="29" name="直線コネクタ 28"/>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179512" y="836712"/>
            <a:ext cx="8964488" cy="1015663"/>
          </a:xfrm>
          <a:prstGeom prst="rect">
            <a:avLst/>
          </a:prstGeom>
          <a:noFill/>
        </p:spPr>
        <p:txBody>
          <a:bodyPr wrap="square" rtlCol="0">
            <a:spAutoFit/>
          </a:bodyPr>
          <a:lstStyle/>
          <a:p>
            <a:pPr>
              <a:lnSpc>
                <a:spcPts val="2400"/>
              </a:lnSpc>
            </a:pPr>
            <a:r>
              <a:rPr lang="ja-JP" altLang="en-US" sz="1500" dirty="0">
                <a:solidFill>
                  <a:prstClr val="black"/>
                </a:solidFill>
              </a:rPr>
              <a:t>・ 規模では、歴博は東京を除く国立並みの、市美は国立平均を上回る。</a:t>
            </a:r>
          </a:p>
          <a:p>
            <a:pPr>
              <a:lnSpc>
                <a:spcPts val="2400"/>
              </a:lnSpc>
            </a:pPr>
            <a:r>
              <a:rPr lang="ja-JP" altLang="en-US" sz="1500" dirty="0">
                <a:solidFill>
                  <a:prstClr val="black"/>
                </a:solidFill>
              </a:rPr>
              <a:t>・ 観覧者では、歴博は京都国博を上回り奈良国博並の、市美は国立５館の平均と同数程度の観覧者を獲得。</a:t>
            </a:r>
          </a:p>
          <a:p>
            <a:pPr>
              <a:lnSpc>
                <a:spcPts val="2400"/>
              </a:lnSpc>
            </a:pPr>
            <a:r>
              <a:rPr lang="ja-JP" altLang="en-US" sz="1500" dirty="0">
                <a:solidFill>
                  <a:prstClr val="black"/>
                </a:solidFill>
              </a:rPr>
              <a:t>・ 経費では、歴博・市美ともに国立施設よりも少ない額で運営。</a:t>
            </a:r>
          </a:p>
        </p:txBody>
      </p:sp>
      <p:sp>
        <p:nvSpPr>
          <p:cNvPr id="31" name="正方形/長方形 30"/>
          <p:cNvSpPr/>
          <p:nvPr/>
        </p:nvSpPr>
        <p:spPr>
          <a:xfrm>
            <a:off x="7891245" y="332656"/>
            <a:ext cx="1073243"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solidFill>
                  <a:prstClr val="black"/>
                </a:solidFill>
              </a:rPr>
              <a:t>＜</a:t>
            </a:r>
            <a:r>
              <a:rPr lang="en-US" altLang="ja-JP" dirty="0">
                <a:solidFill>
                  <a:prstClr val="black"/>
                </a:solidFill>
              </a:rPr>
              <a:t>Why</a:t>
            </a:r>
            <a:r>
              <a:rPr lang="ja-JP" altLang="en-US" dirty="0">
                <a:solidFill>
                  <a:prstClr val="black"/>
                </a:solidFill>
              </a:rPr>
              <a:t>＞</a:t>
            </a:r>
          </a:p>
        </p:txBody>
      </p:sp>
      <p:sp>
        <p:nvSpPr>
          <p:cNvPr id="34" name="テキスト ボックス 33"/>
          <p:cNvSpPr txBox="1"/>
          <p:nvPr/>
        </p:nvSpPr>
        <p:spPr>
          <a:xfrm>
            <a:off x="8172400" y="1"/>
            <a:ext cx="971600" cy="307777"/>
          </a:xfrm>
          <a:prstGeom prst="rect">
            <a:avLst/>
          </a:prstGeom>
          <a:noFill/>
        </p:spPr>
        <p:txBody>
          <a:bodyPr wrap="square" rtlCol="0">
            <a:spAutoFit/>
          </a:bodyPr>
          <a:lstStyle/>
          <a:p>
            <a:r>
              <a:rPr lang="en-US" altLang="ja-JP" sz="1400" dirty="0" smtClean="0">
                <a:solidFill>
                  <a:prstClr val="black"/>
                </a:solidFill>
              </a:rPr>
              <a:t>A10.(27)</a:t>
            </a:r>
            <a:endParaRPr lang="ja-JP" altLang="en-US" sz="1400" dirty="0">
              <a:solidFill>
                <a:prstClr val="black"/>
              </a:solidFill>
            </a:endParaRPr>
          </a:p>
        </p:txBody>
      </p:sp>
      <p:sp>
        <p:nvSpPr>
          <p:cNvPr id="36" name="テキスト ボックス 35"/>
          <p:cNvSpPr txBox="1"/>
          <p:nvPr/>
        </p:nvSpPr>
        <p:spPr>
          <a:xfrm>
            <a:off x="0" y="0"/>
            <a:ext cx="4777066" cy="261610"/>
          </a:xfrm>
          <a:prstGeom prst="rect">
            <a:avLst/>
          </a:prstGeom>
          <a:noFill/>
        </p:spPr>
        <p:txBody>
          <a:bodyPr wrap="square" rtlCol="0">
            <a:spAutoFit/>
          </a:bodyPr>
          <a:lstStyle/>
          <a:p>
            <a:r>
              <a:rPr lang="en-US" altLang="ja-JP" sz="1100" dirty="0">
                <a:solidFill>
                  <a:prstClr val="black"/>
                </a:solidFill>
              </a:rPr>
              <a:t>Ⅱ</a:t>
            </a:r>
            <a:r>
              <a:rPr lang="ja-JP" altLang="en-US" sz="1100" dirty="0">
                <a:solidFill>
                  <a:prstClr val="black"/>
                </a:solidFill>
              </a:rPr>
              <a:t>　公民連携</a:t>
            </a:r>
            <a:r>
              <a:rPr lang="en-US" altLang="ja-JP" sz="1100" dirty="0">
                <a:solidFill>
                  <a:prstClr val="black"/>
                </a:solidFill>
              </a:rPr>
              <a:t>/</a:t>
            </a:r>
            <a:r>
              <a:rPr lang="ja-JP" altLang="en-US" sz="1100" dirty="0">
                <a:solidFill>
                  <a:prstClr val="black"/>
                </a:solidFill>
              </a:rPr>
              <a:t>経営形態の見直し</a:t>
            </a:r>
            <a:r>
              <a:rPr lang="en-US" altLang="ja-JP" sz="1100" dirty="0">
                <a:solidFill>
                  <a:prstClr val="black"/>
                </a:solidFill>
              </a:rPr>
              <a:t>【</a:t>
            </a:r>
            <a:r>
              <a:rPr lang="ja-JP" altLang="en-US" sz="1100" dirty="0">
                <a:solidFill>
                  <a:prstClr val="black"/>
                </a:solidFill>
              </a:rPr>
              <a:t>独立行政法人化</a:t>
            </a:r>
            <a:r>
              <a:rPr lang="en-US" altLang="ja-JP" sz="1100" dirty="0">
                <a:solidFill>
                  <a:prstClr val="black"/>
                </a:solidFill>
              </a:rPr>
              <a:t>】</a:t>
            </a:r>
            <a:r>
              <a:rPr lang="ja-JP" altLang="en-US" sz="1100" dirty="0">
                <a:solidFill>
                  <a:prstClr val="black"/>
                </a:solidFill>
              </a:rPr>
              <a:t>・博物館</a:t>
            </a:r>
            <a:endParaRPr lang="en-US" altLang="ja-JP" sz="1100" dirty="0">
              <a:solidFill>
                <a:prstClr val="black"/>
              </a:solidFill>
            </a:endParaRPr>
          </a:p>
        </p:txBody>
      </p:sp>
      <p:sp>
        <p:nvSpPr>
          <p:cNvPr id="7" name="スライド番号プレースホルダー 6"/>
          <p:cNvSpPr>
            <a:spLocks noGrp="1"/>
          </p:cNvSpPr>
          <p:nvPr>
            <p:ph type="sldNum" sz="quarter" idx="12"/>
          </p:nvPr>
        </p:nvSpPr>
        <p:spPr/>
        <p:txBody>
          <a:bodyPr/>
          <a:lstStyle/>
          <a:p>
            <a:fld id="{CCEC3038-1CF1-4B63-9920-55248DCFBA97}" type="slidenum">
              <a:rPr kumimoji="1" lang="ja-JP" altLang="en-US" smtClean="0"/>
              <a:pPr/>
              <a:t>108</a:t>
            </a:fld>
            <a:endParaRPr kumimoji="1" lang="ja-JP" altLang="en-US"/>
          </a:p>
        </p:txBody>
      </p:sp>
    </p:spTree>
    <p:extLst>
      <p:ext uri="{BB962C8B-B14F-4D97-AF65-F5344CB8AC3E}">
        <p14:creationId xmlns:p14="http://schemas.microsoft.com/office/powerpoint/2010/main" val="1905663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23528" y="548680"/>
            <a:ext cx="8496944" cy="5832648"/>
          </a:xfrm>
          <a:prstGeom prst="rect">
            <a:avLst/>
          </a:prstGeom>
        </p:spPr>
        <p:txBody>
          <a:bodyPr vert="horz" lIns="91440" tIns="45720" rIns="91440" bIns="45720" rtlCol="0" anchor="ctr">
            <a:normAutofit/>
          </a:bodyPr>
          <a:lstStyle/>
          <a:p>
            <a:pPr>
              <a:spcBef>
                <a:spcPct val="0"/>
              </a:spcBef>
              <a:defRPr/>
            </a:pPr>
            <a:r>
              <a:rPr lang="en-US" altLang="ja-JP" sz="4000" b="1" dirty="0">
                <a:latin typeface="+mn-ea"/>
                <a:cs typeface="+mj-cs"/>
              </a:rPr>
              <a:t>Ⅰ</a:t>
            </a:r>
            <a:r>
              <a:rPr lang="ja-JP" altLang="en-US" sz="4000" b="1" dirty="0">
                <a:latin typeface="+mn-ea"/>
                <a:cs typeface="+mj-cs"/>
              </a:rPr>
              <a:t>　政策の刷新（主なもの）</a:t>
            </a:r>
          </a:p>
          <a:p>
            <a:pPr>
              <a:spcBef>
                <a:spcPct val="0"/>
              </a:spcBef>
              <a:defRPr/>
            </a:pPr>
            <a:endParaRPr lang="en-US" altLang="ja-JP" sz="4000" b="1" dirty="0">
              <a:latin typeface="+mn-ea"/>
              <a:cs typeface="+mj-cs"/>
            </a:endParaRPr>
          </a:p>
          <a:p>
            <a:pPr>
              <a:spcBef>
                <a:spcPct val="0"/>
              </a:spcBef>
              <a:defRPr/>
            </a:pPr>
            <a:r>
              <a:rPr lang="ja-JP" altLang="en-US" sz="4000" b="1" dirty="0">
                <a:latin typeface="+mn-ea"/>
                <a:cs typeface="+mj-cs"/>
              </a:rPr>
              <a:t>　　（１）現役世代への重点投資</a:t>
            </a:r>
            <a:endParaRPr lang="en-US" altLang="ja-JP" sz="4000" b="1" dirty="0">
              <a:latin typeface="+mn-ea"/>
              <a:cs typeface="+mj-cs"/>
            </a:endParaRPr>
          </a:p>
          <a:p>
            <a:pPr>
              <a:spcBef>
                <a:spcPct val="0"/>
              </a:spcBef>
              <a:defRPr/>
            </a:pPr>
            <a:r>
              <a:rPr lang="ja-JP" altLang="en-US" sz="3200" b="1" dirty="0">
                <a:latin typeface="+mn-ea"/>
                <a:cs typeface="+mj-cs"/>
              </a:rPr>
              <a:t>　　　　　　　　　　　　　　　　（子育て</a:t>
            </a:r>
            <a:r>
              <a:rPr lang="en-US" altLang="ja-JP" sz="3200" b="1" dirty="0">
                <a:latin typeface="+mn-ea"/>
                <a:cs typeface="+mj-cs"/>
              </a:rPr>
              <a:t>/</a:t>
            </a:r>
            <a:r>
              <a:rPr lang="ja-JP" altLang="en-US" sz="3200" b="1" dirty="0">
                <a:latin typeface="+mn-ea"/>
                <a:cs typeface="+mj-cs"/>
              </a:rPr>
              <a:t>教育）</a:t>
            </a:r>
          </a:p>
          <a:p>
            <a:pPr>
              <a:spcBef>
                <a:spcPct val="0"/>
              </a:spcBef>
              <a:defRPr/>
            </a:pPr>
            <a:r>
              <a:rPr lang="ja-JP" altLang="en-US" sz="4000" b="1" dirty="0">
                <a:latin typeface="+mn-ea"/>
                <a:cs typeface="+mj-cs"/>
              </a:rPr>
              <a:t>　　（２）教育改革</a:t>
            </a:r>
          </a:p>
          <a:p>
            <a:pPr>
              <a:spcBef>
                <a:spcPct val="0"/>
              </a:spcBef>
              <a:defRPr/>
            </a:pPr>
            <a:r>
              <a:rPr lang="ja-JP" altLang="en-US" sz="4000" b="1" dirty="0">
                <a:latin typeface="+mn-ea"/>
                <a:cs typeface="+mj-cs"/>
              </a:rPr>
              <a:t>　　（３）西成特区構想</a:t>
            </a:r>
          </a:p>
          <a:p>
            <a:pPr>
              <a:spcBef>
                <a:spcPct val="0"/>
              </a:spcBef>
              <a:defRPr/>
            </a:pPr>
            <a:r>
              <a:rPr lang="ja-JP" altLang="en-US" sz="4000" b="1" dirty="0">
                <a:latin typeface="+mn-ea"/>
                <a:cs typeface="+mj-cs"/>
              </a:rPr>
              <a:t>　　（４）福祉施策の再構築</a:t>
            </a:r>
          </a:p>
          <a:p>
            <a:pPr>
              <a:spcBef>
                <a:spcPct val="0"/>
              </a:spcBef>
              <a:defRPr/>
            </a:pPr>
            <a:r>
              <a:rPr lang="ja-JP" altLang="en-US" sz="4000" b="1" dirty="0">
                <a:latin typeface="+mn-ea"/>
                <a:cs typeface="+mj-cs"/>
              </a:rPr>
              <a:t>　　（５）インフラ整備</a:t>
            </a:r>
            <a:endParaRPr lang="en-US" altLang="ja-JP" sz="4000" b="1" dirty="0">
              <a:latin typeface="+mn-ea"/>
              <a:cs typeface="+mj-cs"/>
            </a:endParaRPr>
          </a:p>
          <a:p>
            <a:pPr>
              <a:spcBef>
                <a:spcPct val="0"/>
              </a:spcBef>
              <a:defRPr/>
            </a:pPr>
            <a:endParaRPr lang="ja-JP" altLang="en-US" sz="4000" b="1" dirty="0">
              <a:latin typeface="+mn-ea"/>
              <a:cs typeface="+mj-cs"/>
            </a:endParaRPr>
          </a:p>
        </p:txBody>
      </p:sp>
      <p:sp>
        <p:nvSpPr>
          <p:cNvPr id="4" name="スライド番号プレースホルダ 3"/>
          <p:cNvSpPr>
            <a:spLocks noGrp="1"/>
          </p:cNvSpPr>
          <p:nvPr>
            <p:ph type="sldNum" sz="quarter" idx="12"/>
          </p:nvPr>
        </p:nvSpPr>
        <p:spPr/>
        <p:txBody>
          <a:bodyPr/>
          <a:lstStyle/>
          <a:p>
            <a:fld id="{CCEC3038-1CF1-4B63-9920-55248DCFBA97}" type="slidenum">
              <a:rPr kumimoji="1" lang="ja-JP" altLang="en-US" smtClean="0"/>
              <a:pPr/>
              <a:t>10</a:t>
            </a:fld>
            <a:endParaRPr kumimoji="1" lang="ja-JP" altLang="en-US"/>
          </a:p>
        </p:txBody>
      </p:sp>
    </p:spTree>
    <p:extLst>
      <p:ext uri="{BB962C8B-B14F-4D97-AF65-F5344CB8AC3E}">
        <p14:creationId xmlns:p14="http://schemas.microsoft.com/office/powerpoint/2010/main" val="221596789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357557" y="5785944"/>
            <a:ext cx="8462915" cy="883416"/>
          </a:xfrm>
          <a:prstGeom prst="roundRect">
            <a:avLst>
              <a:gd name="adj" fmla="val 12946"/>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角丸四角形 29"/>
          <p:cNvSpPr/>
          <p:nvPr/>
        </p:nvSpPr>
        <p:spPr>
          <a:xfrm>
            <a:off x="7642333" y="4560773"/>
            <a:ext cx="1375015" cy="233154"/>
          </a:xfrm>
          <a:prstGeom prst="roundRect">
            <a:avLst>
              <a:gd name="adj" fmla="val 30197"/>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テキスト ボックス 15"/>
          <p:cNvSpPr txBox="1"/>
          <p:nvPr/>
        </p:nvSpPr>
        <p:spPr>
          <a:xfrm>
            <a:off x="6632537" y="908720"/>
            <a:ext cx="2259942" cy="307777"/>
          </a:xfrm>
          <a:prstGeom prst="rect">
            <a:avLst/>
          </a:prstGeom>
          <a:noFill/>
        </p:spPr>
        <p:txBody>
          <a:bodyPr wrap="square" rtlCol="0">
            <a:spAutoFit/>
          </a:bodyPr>
          <a:lstStyle/>
          <a:p>
            <a:r>
              <a:rPr lang="en-US" altLang="ja-JP" sz="1400" dirty="0">
                <a:solidFill>
                  <a:prstClr val="black"/>
                </a:solidFill>
                <a:latin typeface="ＭＳ Ｐゴシック" panose="020B0600070205080204" pitchFamily="50" charset="-128"/>
              </a:rPr>
              <a:t>【</a:t>
            </a:r>
            <a:r>
              <a:rPr lang="ja-JP" altLang="en-US" sz="1400" dirty="0">
                <a:solidFill>
                  <a:prstClr val="black"/>
                </a:solidFill>
                <a:latin typeface="ＭＳ Ｐゴシック" panose="020B0600070205080204" pitchFamily="50" charset="-128"/>
              </a:rPr>
              <a:t>学芸員の年齢構成（</a:t>
            </a:r>
            <a:r>
              <a:rPr lang="en-US" altLang="ja-JP" sz="1400" dirty="0">
                <a:solidFill>
                  <a:prstClr val="black"/>
                </a:solidFill>
                <a:latin typeface="ＭＳ Ｐゴシック" panose="020B0600070205080204" pitchFamily="50" charset="-128"/>
              </a:rPr>
              <a:t>※</a:t>
            </a:r>
            <a:r>
              <a:rPr lang="ja-JP" altLang="en-US" sz="1400" dirty="0">
                <a:solidFill>
                  <a:prstClr val="black"/>
                </a:solidFill>
                <a:latin typeface="ＭＳ Ｐゴシック" panose="020B0600070205080204" pitchFamily="50" charset="-128"/>
              </a:rPr>
              <a:t>）</a:t>
            </a:r>
            <a:r>
              <a:rPr lang="en-US" altLang="ja-JP" sz="1400" dirty="0">
                <a:solidFill>
                  <a:prstClr val="black"/>
                </a:solidFill>
                <a:latin typeface="ＭＳ Ｐゴシック" panose="020B0600070205080204" pitchFamily="50" charset="-128"/>
              </a:rPr>
              <a:t>】</a:t>
            </a:r>
            <a:endParaRPr lang="ja-JP" altLang="en-US" sz="1400" dirty="0">
              <a:solidFill>
                <a:prstClr val="black"/>
              </a:solidFill>
              <a:latin typeface="ＭＳ Ｐゴシック" panose="020B0600070205080204" pitchFamily="50" charset="-128"/>
            </a:endParaRPr>
          </a:p>
        </p:txBody>
      </p:sp>
      <p:sp>
        <p:nvSpPr>
          <p:cNvPr id="17" name="テキスト ボックス 16"/>
          <p:cNvSpPr txBox="1"/>
          <p:nvPr/>
        </p:nvSpPr>
        <p:spPr>
          <a:xfrm>
            <a:off x="6444208" y="4289637"/>
            <a:ext cx="2573140" cy="523220"/>
          </a:xfrm>
          <a:prstGeom prst="rect">
            <a:avLst/>
          </a:prstGeom>
          <a:noFill/>
        </p:spPr>
        <p:txBody>
          <a:bodyPr wrap="none" rtlCol="0">
            <a:spAutoFit/>
          </a:bodyPr>
          <a:lstStyle/>
          <a:p>
            <a:r>
              <a:rPr lang="ja-JP" altLang="en-US" sz="1400" dirty="0">
                <a:solidFill>
                  <a:prstClr val="black"/>
                </a:solidFill>
                <a:latin typeface="ＭＳ Ｐゴシック" panose="020B0600070205080204" pitchFamily="50" charset="-128"/>
              </a:rPr>
              <a:t>（</a:t>
            </a:r>
            <a:r>
              <a:rPr lang="en-US" altLang="ja-JP" sz="1400" dirty="0">
                <a:solidFill>
                  <a:prstClr val="black"/>
                </a:solidFill>
                <a:latin typeface="ＭＳ Ｐゴシック" panose="020B0600070205080204" pitchFamily="50" charset="-128"/>
              </a:rPr>
              <a:t>※</a:t>
            </a:r>
            <a:r>
              <a:rPr lang="ja-JP" altLang="en-US" sz="1400" dirty="0">
                <a:solidFill>
                  <a:prstClr val="black"/>
                </a:solidFill>
                <a:latin typeface="ＭＳ Ｐゴシック" panose="020B0600070205080204" pitchFamily="50" charset="-128"/>
              </a:rPr>
              <a:t>） </a:t>
            </a:r>
            <a:r>
              <a:rPr lang="en-US" altLang="ja-JP" sz="1400" dirty="0">
                <a:solidFill>
                  <a:prstClr val="black"/>
                </a:solidFill>
                <a:latin typeface="ＭＳ Ｐゴシック" panose="020B0600070205080204" pitchFamily="50" charset="-128"/>
              </a:rPr>
              <a:t>5</a:t>
            </a:r>
            <a:r>
              <a:rPr lang="ja-JP" altLang="en-US" sz="1400" dirty="0">
                <a:solidFill>
                  <a:prstClr val="black"/>
                </a:solidFill>
                <a:latin typeface="ＭＳ Ｐゴシック" panose="020B0600070205080204" pitchFamily="50" charset="-128"/>
              </a:rPr>
              <a:t>施設（</a:t>
            </a:r>
            <a:r>
              <a:rPr lang="en-US" altLang="ja-JP" sz="1400" dirty="0">
                <a:solidFill>
                  <a:prstClr val="black"/>
                </a:solidFill>
                <a:latin typeface="ＭＳ Ｐゴシック" panose="020B0600070205080204" pitchFamily="50" charset="-128"/>
              </a:rPr>
              <a:t>+</a:t>
            </a:r>
            <a:r>
              <a:rPr lang="ja-JP" altLang="en-US" sz="1400" dirty="0">
                <a:solidFill>
                  <a:prstClr val="black"/>
                </a:solidFill>
                <a:latin typeface="ＭＳ Ｐゴシック" panose="020B0600070205080204" pitchFamily="50" charset="-128"/>
              </a:rPr>
              <a:t>新美術館）の人員</a:t>
            </a:r>
            <a:endParaRPr lang="en-US" altLang="ja-JP" sz="1400" dirty="0">
              <a:solidFill>
                <a:prstClr val="black"/>
              </a:solidFill>
              <a:latin typeface="ＭＳ Ｐゴシック" panose="020B0600070205080204" pitchFamily="50" charset="-128"/>
            </a:endParaRPr>
          </a:p>
          <a:p>
            <a:pPr algn="r"/>
            <a:r>
              <a:rPr lang="en-US" altLang="ja-JP" sz="1400" dirty="0">
                <a:solidFill>
                  <a:prstClr val="black"/>
                </a:solidFill>
                <a:latin typeface="ＭＳ Ｐゴシック" panose="020B0600070205080204" pitchFamily="50" charset="-128"/>
              </a:rPr>
              <a:t>2016</a:t>
            </a:r>
            <a:r>
              <a:rPr lang="ja-JP" altLang="en-US" sz="1400" dirty="0">
                <a:solidFill>
                  <a:prstClr val="black"/>
                </a:solidFill>
                <a:latin typeface="ＭＳ Ｐゴシック" panose="020B0600070205080204" pitchFamily="50" charset="-128"/>
              </a:rPr>
              <a:t>年</a:t>
            </a:r>
            <a:r>
              <a:rPr lang="en-US" altLang="ja-JP" sz="1400" dirty="0">
                <a:solidFill>
                  <a:prstClr val="black"/>
                </a:solidFill>
                <a:latin typeface="ＭＳ Ｐゴシック" panose="020B0600070205080204" pitchFamily="50" charset="-128"/>
              </a:rPr>
              <a:t>4</a:t>
            </a:r>
            <a:r>
              <a:rPr lang="ja-JP" altLang="en-US" sz="1400" dirty="0">
                <a:solidFill>
                  <a:prstClr val="black"/>
                </a:solidFill>
                <a:latin typeface="ＭＳ Ｐゴシック" panose="020B0600070205080204" pitchFamily="50" charset="-128"/>
              </a:rPr>
              <a:t>月現在</a:t>
            </a:r>
          </a:p>
        </p:txBody>
      </p:sp>
      <p:graphicFrame>
        <p:nvGraphicFramePr>
          <p:cNvPr id="18" name="表 17"/>
          <p:cNvGraphicFramePr>
            <a:graphicFrameLocks noGrp="1"/>
          </p:cNvGraphicFramePr>
          <p:nvPr>
            <p:extLst/>
          </p:nvPr>
        </p:nvGraphicFramePr>
        <p:xfrm>
          <a:off x="317989" y="1196565"/>
          <a:ext cx="6048672" cy="3123460"/>
        </p:xfrm>
        <a:graphic>
          <a:graphicData uri="http://schemas.openxmlformats.org/drawingml/2006/table">
            <a:tbl>
              <a:tblPr firstRow="1" bandRow="1">
                <a:tableStyleId>{5C22544A-7EE6-4342-B048-85BDC9FD1C3A}</a:tableStyleId>
              </a:tblPr>
              <a:tblGrid>
                <a:gridCol w="6048672">
                  <a:extLst>
                    <a:ext uri="{9D8B030D-6E8A-4147-A177-3AD203B41FA5}">
                      <a16:colId xmlns:a16="http://schemas.microsoft.com/office/drawing/2014/main" xmlns="" val="20000"/>
                    </a:ext>
                  </a:extLst>
                </a:gridCol>
              </a:tblGrid>
              <a:tr h="289408">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ja-JP" altLang="en-US" sz="1400" b="0" dirty="0">
                          <a:solidFill>
                            <a:srgbClr val="000000"/>
                          </a:solidFill>
                          <a:latin typeface="+mn-ea"/>
                          <a:ea typeface="+mn-ea"/>
                        </a:rPr>
                        <a:t>１．指定管理者制度の課題（期間の制約）</a:t>
                      </a:r>
                      <a:endParaRPr kumimoji="1" lang="ja-JP" altLang="en-US" sz="1400" b="0" u="none" dirty="0">
                        <a:solidFill>
                          <a:srgbClr val="000000"/>
                        </a:solidFill>
                        <a:latin typeface="+mn-ea"/>
                        <a:ea typeface="+mn-ea"/>
                      </a:endParaRPr>
                    </a:p>
                  </a:txBody>
                  <a:tcPr marL="99692" marR="99692"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260468">
                <a:tc>
                  <a:txBody>
                    <a:bodyPr/>
                    <a:lstStyle/>
                    <a:p>
                      <a:pPr marL="177800" marR="0" indent="0" algn="l" defTabSz="914400" rtl="0" eaLnBrk="1" fontAlgn="auto" latinLnBrk="0" hangingPunct="1">
                        <a:lnSpc>
                          <a:spcPts val="1200"/>
                        </a:lnSpc>
                        <a:spcBef>
                          <a:spcPts val="0"/>
                        </a:spcBef>
                        <a:spcAft>
                          <a:spcPts val="0"/>
                        </a:spcAft>
                        <a:buClrTx/>
                        <a:buSzTx/>
                        <a:buFontTx/>
                        <a:buNone/>
                        <a:tabLst/>
                        <a:defRPr/>
                      </a:pPr>
                      <a:r>
                        <a:rPr lang="ja-JP" altLang="en-US" sz="1300" dirty="0">
                          <a:latin typeface="+mn-ea"/>
                          <a:ea typeface="+mn-ea"/>
                          <a:cs typeface="メイリオ"/>
                        </a:rPr>
                        <a:t>・指定期間を超えての人材確保が困難</a:t>
                      </a:r>
                      <a:r>
                        <a:rPr lang="en-US" altLang="ja-JP" sz="1300" dirty="0">
                          <a:latin typeface="+mn-ea"/>
                          <a:ea typeface="+mn-ea"/>
                          <a:cs typeface="メイリオ"/>
                        </a:rPr>
                        <a:t>(</a:t>
                      </a:r>
                      <a:r>
                        <a:rPr lang="ja-JP" altLang="en-US" sz="1300" dirty="0">
                          <a:latin typeface="+mn-ea"/>
                          <a:ea typeface="+mn-ea"/>
                          <a:cs typeface="メイリオ"/>
                        </a:rPr>
                        <a:t>有期契約職員　事務</a:t>
                      </a:r>
                      <a:r>
                        <a:rPr lang="en-US" altLang="ja-JP" sz="1300" dirty="0">
                          <a:latin typeface="+mn-ea"/>
                          <a:ea typeface="+mn-ea"/>
                          <a:cs typeface="メイリオ"/>
                        </a:rPr>
                        <a:t>:47</a:t>
                      </a:r>
                      <a:r>
                        <a:rPr lang="ja-JP" altLang="en-US" sz="1300" dirty="0">
                          <a:latin typeface="+mn-ea"/>
                          <a:ea typeface="+mn-ea"/>
                          <a:cs typeface="メイリオ"/>
                        </a:rPr>
                        <a:t>人、学芸</a:t>
                      </a:r>
                      <a:r>
                        <a:rPr lang="en-US" altLang="ja-JP" sz="1300" dirty="0">
                          <a:latin typeface="+mn-ea"/>
                          <a:ea typeface="+mn-ea"/>
                          <a:cs typeface="メイリオ"/>
                        </a:rPr>
                        <a:t>:9</a:t>
                      </a:r>
                      <a:r>
                        <a:rPr lang="ja-JP" altLang="en-US" sz="1300" dirty="0">
                          <a:latin typeface="+mn-ea"/>
                          <a:ea typeface="+mn-ea"/>
                          <a:cs typeface="メイリオ"/>
                        </a:rPr>
                        <a:t>人</a:t>
                      </a:r>
                      <a:r>
                        <a:rPr lang="en-US" altLang="ja-JP" sz="1300" dirty="0">
                          <a:latin typeface="+mn-ea"/>
                          <a:ea typeface="+mn-ea"/>
                          <a:cs typeface="メイリオ"/>
                        </a:rPr>
                        <a:t>)</a:t>
                      </a:r>
                    </a:p>
                  </a:txBody>
                  <a:tcPr marL="33231" marR="33231"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10001"/>
                  </a:ext>
                </a:extLst>
              </a:tr>
              <a:tr h="260468">
                <a:tc>
                  <a:txBody>
                    <a:bodyPr/>
                    <a:lstStyle/>
                    <a:p>
                      <a:pPr marL="177800" marR="0" indent="0" algn="l" defTabSz="914400" rtl="0" eaLnBrk="1" fontAlgn="auto" latinLnBrk="0" hangingPunct="1">
                        <a:lnSpc>
                          <a:spcPts val="1200"/>
                        </a:lnSpc>
                        <a:spcBef>
                          <a:spcPts val="0"/>
                        </a:spcBef>
                        <a:spcAft>
                          <a:spcPts val="0"/>
                        </a:spcAft>
                        <a:buClrTx/>
                        <a:buSzTx/>
                        <a:buFontTx/>
                        <a:buNone/>
                        <a:tabLst/>
                        <a:defRPr/>
                      </a:pPr>
                      <a:r>
                        <a:rPr lang="ja-JP" altLang="en-US" sz="1300" dirty="0">
                          <a:latin typeface="+mn-ea"/>
                          <a:ea typeface="+mn-ea"/>
                          <a:cs typeface="メイリオ"/>
                        </a:rPr>
                        <a:t>・長期の準備期間を要する海外展や大規模企画展等の誘致・開催に支障</a:t>
                      </a:r>
                      <a:endParaRPr kumimoji="1" lang="ja-JP" altLang="en-US" sz="1300" dirty="0">
                        <a:latin typeface="+mn-ea"/>
                        <a:ea typeface="+mn-ea"/>
                        <a:cs typeface="メイリオ"/>
                      </a:endParaRPr>
                    </a:p>
                  </a:txBody>
                  <a:tcPr marL="33231" marR="33231"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10002"/>
                  </a:ext>
                </a:extLst>
              </a:tr>
              <a:tr h="405325">
                <a:tc>
                  <a:txBody>
                    <a:bodyPr/>
                    <a:lstStyle/>
                    <a:p>
                      <a:pPr marL="268288" marR="0" indent="-90488" algn="l" defTabSz="914400" rtl="0" eaLnBrk="1" fontAlgn="auto" latinLnBrk="0" hangingPunct="1">
                        <a:lnSpc>
                          <a:spcPct val="100000"/>
                        </a:lnSpc>
                        <a:spcBef>
                          <a:spcPts val="0"/>
                        </a:spcBef>
                        <a:spcAft>
                          <a:spcPts val="0"/>
                        </a:spcAft>
                        <a:buClrTx/>
                        <a:buSzTx/>
                        <a:buFontTx/>
                        <a:buNone/>
                        <a:tabLst/>
                        <a:defRPr/>
                      </a:pPr>
                      <a:r>
                        <a:rPr lang="ja-JP" altLang="en-US" sz="1300" dirty="0">
                          <a:latin typeface="+mn-ea"/>
                          <a:ea typeface="+mn-ea"/>
                          <a:cs typeface="メイリオ"/>
                        </a:rPr>
                        <a:t>・学芸員の高齢化に加え、退職者の有期職員による代替では、寄託者等との信頼関係維持や資料獲得が困難</a:t>
                      </a:r>
                      <a:endParaRPr kumimoji="1" lang="ja-JP" altLang="en-US" sz="1300" dirty="0">
                        <a:latin typeface="+mn-ea"/>
                        <a:ea typeface="+mn-ea"/>
                        <a:cs typeface="メイリオ"/>
                      </a:endParaRPr>
                    </a:p>
                  </a:txBody>
                  <a:tcPr marL="33231" marR="33231"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60468">
                <a:tc>
                  <a:txBody>
                    <a:bodyPr/>
                    <a:lstStyle/>
                    <a:p>
                      <a:pPr>
                        <a:lnSpc>
                          <a:spcPts val="1200"/>
                        </a:lnSpc>
                      </a:pPr>
                      <a:r>
                        <a:rPr lang="ja-JP" altLang="en-US" sz="1400" b="0" u="none" dirty="0">
                          <a:solidFill>
                            <a:srgbClr val="000000"/>
                          </a:solidFill>
                          <a:latin typeface="+mn-ea"/>
                          <a:ea typeface="+mn-ea"/>
                        </a:rPr>
                        <a:t>２．利用者サービスの低下（経費削減の限界）</a:t>
                      </a:r>
                    </a:p>
                  </a:txBody>
                  <a:tcPr marL="99692" marR="99692"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4"/>
                  </a:ext>
                </a:extLst>
              </a:tr>
              <a:tr h="260468">
                <a:tc>
                  <a:txBody>
                    <a:bodyPr/>
                    <a:lstStyle/>
                    <a:p>
                      <a:pPr marL="177800" marR="0" indent="0" algn="l" defTabSz="914400" rtl="0" eaLnBrk="1" fontAlgn="auto" latinLnBrk="0" hangingPunct="1">
                        <a:lnSpc>
                          <a:spcPts val="1200"/>
                        </a:lnSpc>
                        <a:spcBef>
                          <a:spcPts val="0"/>
                        </a:spcBef>
                        <a:spcAft>
                          <a:spcPts val="0"/>
                        </a:spcAft>
                        <a:buClrTx/>
                        <a:buSzTx/>
                        <a:buFontTx/>
                        <a:buNone/>
                        <a:tabLst/>
                        <a:defRPr/>
                      </a:pPr>
                      <a:r>
                        <a:rPr kumimoji="1" lang="ja-JP" altLang="en-US" sz="1300" dirty="0">
                          <a:latin typeface="+mn-ea"/>
                          <a:ea typeface="+mn-ea"/>
                          <a:cs typeface="メイリオ"/>
                        </a:rPr>
                        <a:t>・旧式のトイレや展示端末の故障など、機器や設備の補修・整備が滞る</a:t>
                      </a:r>
                      <a:endParaRPr kumimoji="1" lang="en-US" altLang="ja-JP" sz="1300" dirty="0">
                        <a:latin typeface="+mn-ea"/>
                        <a:ea typeface="+mn-ea"/>
                        <a:cs typeface="メイリオ"/>
                      </a:endParaRPr>
                    </a:p>
                  </a:txBody>
                  <a:tcPr marL="99692" marR="99692"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10005"/>
                  </a:ext>
                </a:extLst>
              </a:tr>
              <a:tr h="260468">
                <a:tc>
                  <a:txBody>
                    <a:bodyPr/>
                    <a:lstStyle/>
                    <a:p>
                      <a:pPr marL="177800" marR="0" indent="0" algn="l" defTabSz="914400" rtl="0" eaLnBrk="1" fontAlgn="auto" latinLnBrk="0" hangingPunct="1">
                        <a:lnSpc>
                          <a:spcPts val="1200"/>
                        </a:lnSpc>
                        <a:spcBef>
                          <a:spcPts val="0"/>
                        </a:spcBef>
                        <a:spcAft>
                          <a:spcPts val="0"/>
                        </a:spcAft>
                        <a:buClrTx/>
                        <a:buSzTx/>
                        <a:buFontTx/>
                        <a:buNone/>
                        <a:tabLst/>
                        <a:defRPr/>
                      </a:pPr>
                      <a:r>
                        <a:rPr lang="ja-JP" altLang="en-US" sz="1300" dirty="0">
                          <a:latin typeface="+mn-ea"/>
                          <a:ea typeface="+mn-ea"/>
                          <a:cs typeface="メイリオ"/>
                        </a:rPr>
                        <a:t>・収蔵庫や空調設備など施設機能が不十分であったり、建物の老朽化が進む</a:t>
                      </a:r>
                      <a:endParaRPr kumimoji="1" lang="en-US" altLang="ja-JP" sz="1300" dirty="0">
                        <a:latin typeface="+mn-ea"/>
                        <a:ea typeface="+mn-ea"/>
                        <a:cs typeface="メイリオ"/>
                      </a:endParaRPr>
                    </a:p>
                  </a:txBody>
                  <a:tcPr marL="99692" marR="99692"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10006"/>
                  </a:ext>
                </a:extLst>
              </a:tr>
              <a:tr h="260468">
                <a:tc>
                  <a:txBody>
                    <a:bodyPr/>
                    <a:lstStyle/>
                    <a:p>
                      <a:pPr marL="177800" marR="0" indent="0" algn="l" defTabSz="914400" rtl="0" eaLnBrk="1" fontAlgn="auto" latinLnBrk="0" hangingPunct="1">
                        <a:lnSpc>
                          <a:spcPts val="1200"/>
                        </a:lnSpc>
                        <a:spcBef>
                          <a:spcPts val="0"/>
                        </a:spcBef>
                        <a:spcAft>
                          <a:spcPts val="0"/>
                        </a:spcAft>
                        <a:buClrTx/>
                        <a:buSzTx/>
                        <a:buFontTx/>
                        <a:buNone/>
                        <a:tabLst/>
                        <a:defRPr/>
                      </a:pPr>
                      <a:r>
                        <a:rPr lang="ja-JP" altLang="en-US" sz="1300" dirty="0">
                          <a:latin typeface="+mn-ea"/>
                          <a:ea typeface="+mn-ea"/>
                          <a:cs typeface="メイリオ"/>
                        </a:rPr>
                        <a:t>・レストランやカフェ、ショップが貧弱</a:t>
                      </a:r>
                      <a:endParaRPr kumimoji="1" lang="en-US" altLang="ja-JP" sz="1300" dirty="0">
                        <a:latin typeface="+mn-ea"/>
                        <a:ea typeface="+mn-ea"/>
                        <a:cs typeface="メイリオ"/>
                      </a:endParaRPr>
                    </a:p>
                  </a:txBody>
                  <a:tcPr marL="99692" marR="99692"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260468">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ja-JP" altLang="en-US" sz="1400" dirty="0">
                          <a:latin typeface="+mn-ea"/>
                          <a:ea typeface="+mn-ea"/>
                          <a:cs typeface="メイリオ"/>
                        </a:rPr>
                        <a:t>３．厳しい経営環境（自由度の欠如）</a:t>
                      </a:r>
                      <a:endParaRPr lang="en-US" altLang="ja-JP" sz="1400" dirty="0">
                        <a:latin typeface="+mn-ea"/>
                        <a:ea typeface="+mn-ea"/>
                        <a:cs typeface="メイリオ"/>
                      </a:endParaRPr>
                    </a:p>
                  </a:txBody>
                  <a:tcPr marL="99692" marR="99692"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8"/>
                  </a:ext>
                </a:extLst>
              </a:tr>
              <a:tr h="260468">
                <a:tc>
                  <a:txBody>
                    <a:bodyPr/>
                    <a:lstStyle/>
                    <a:p>
                      <a:pPr marL="177800" marR="0" indent="0" algn="l" defTabSz="914400" rtl="0" eaLnBrk="1" fontAlgn="auto" latinLnBrk="0" hangingPunct="1">
                        <a:lnSpc>
                          <a:spcPts val="1200"/>
                        </a:lnSpc>
                        <a:spcBef>
                          <a:spcPts val="0"/>
                        </a:spcBef>
                        <a:spcAft>
                          <a:spcPts val="0"/>
                        </a:spcAft>
                        <a:buClrTx/>
                        <a:buSzTx/>
                        <a:buFontTx/>
                        <a:buNone/>
                        <a:tabLst/>
                        <a:defRPr/>
                      </a:pPr>
                      <a:r>
                        <a:rPr lang="ja-JP" altLang="en-US" sz="1300" dirty="0">
                          <a:latin typeface="+mn-ea"/>
                          <a:ea typeface="+mn-ea"/>
                          <a:cs typeface="メイリオ"/>
                        </a:rPr>
                        <a:t>・協定書に基づく管理代行にすぎず、自主性が発揮しづらい施設運営</a:t>
                      </a:r>
                      <a:endParaRPr lang="en-US" altLang="ja-JP" sz="1300" dirty="0">
                        <a:latin typeface="+mn-ea"/>
                        <a:ea typeface="+mn-ea"/>
                        <a:cs typeface="メイリオ"/>
                      </a:endParaRPr>
                    </a:p>
                  </a:txBody>
                  <a:tcPr marL="99692" marR="99692"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10009"/>
                  </a:ext>
                </a:extLst>
              </a:tr>
              <a:tr h="260468">
                <a:tc>
                  <a:txBody>
                    <a:bodyPr/>
                    <a:lstStyle/>
                    <a:p>
                      <a:pPr marL="177800" marR="0" indent="0" algn="l" defTabSz="914400" rtl="0" eaLnBrk="1" fontAlgn="auto" latinLnBrk="0" hangingPunct="1">
                        <a:lnSpc>
                          <a:spcPts val="1200"/>
                        </a:lnSpc>
                        <a:spcBef>
                          <a:spcPts val="0"/>
                        </a:spcBef>
                        <a:spcAft>
                          <a:spcPts val="0"/>
                        </a:spcAft>
                        <a:buClrTx/>
                        <a:buSzTx/>
                        <a:buFontTx/>
                        <a:buNone/>
                        <a:tabLst/>
                        <a:defRPr/>
                      </a:pPr>
                      <a:r>
                        <a:rPr lang="ja-JP" altLang="en-US" sz="1300" dirty="0">
                          <a:latin typeface="+mn-ea"/>
                          <a:ea typeface="+mn-ea"/>
                          <a:cs typeface="メイリオ"/>
                        </a:rPr>
                        <a:t>・利用料金制度の特徴が活かされず、インセンティブが有効に働いていない</a:t>
                      </a:r>
                      <a:endParaRPr lang="en-US" altLang="ja-JP" sz="1300" dirty="0">
                        <a:latin typeface="+mn-ea"/>
                        <a:ea typeface="+mn-ea"/>
                        <a:cs typeface="メイリオ"/>
                      </a:endParaRPr>
                    </a:p>
                  </a:txBody>
                  <a:tcPr marL="99692" marR="99692"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bl>
          </a:graphicData>
        </a:graphic>
      </p:graphicFrame>
      <p:sp>
        <p:nvSpPr>
          <p:cNvPr id="27" name="下矢印 26"/>
          <p:cNvSpPr/>
          <p:nvPr/>
        </p:nvSpPr>
        <p:spPr>
          <a:xfrm>
            <a:off x="2976746" y="4436550"/>
            <a:ext cx="797627" cy="36004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正方形/長方形 18"/>
          <p:cNvSpPr/>
          <p:nvPr/>
        </p:nvSpPr>
        <p:spPr>
          <a:xfrm>
            <a:off x="251520" y="323364"/>
            <a:ext cx="5904656" cy="369332"/>
          </a:xfrm>
          <a:prstGeom prst="rect">
            <a:avLst/>
          </a:prstGeom>
        </p:spPr>
        <p:txBody>
          <a:bodyPr wrap="square">
            <a:spAutoFit/>
          </a:bodyPr>
          <a:lstStyle/>
          <a:p>
            <a:r>
              <a:rPr lang="ja-JP" altLang="en-US" b="1" dirty="0">
                <a:solidFill>
                  <a:srgbClr val="000000"/>
                </a:solidFill>
              </a:rPr>
              <a:t>現状課題</a:t>
            </a:r>
          </a:p>
        </p:txBody>
      </p:sp>
      <p:cxnSp>
        <p:nvCxnSpPr>
          <p:cNvPr id="20" name="直線コネクタ 19"/>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7383845" y="332656"/>
            <a:ext cx="1760155"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solidFill>
                  <a:prstClr val="black"/>
                </a:solidFill>
              </a:rPr>
              <a:t>＜</a:t>
            </a:r>
            <a:r>
              <a:rPr lang="en-US" altLang="ja-JP" dirty="0">
                <a:solidFill>
                  <a:prstClr val="black"/>
                </a:solidFill>
              </a:rPr>
              <a:t>Outcome</a:t>
            </a:r>
            <a:r>
              <a:rPr lang="ja-JP" altLang="en-US" dirty="0">
                <a:solidFill>
                  <a:prstClr val="black"/>
                </a:solidFill>
              </a:rPr>
              <a:t>＞</a:t>
            </a:r>
          </a:p>
        </p:txBody>
      </p:sp>
      <p:sp>
        <p:nvSpPr>
          <p:cNvPr id="24" name="テキスト ボックス 23"/>
          <p:cNvSpPr txBox="1"/>
          <p:nvPr/>
        </p:nvSpPr>
        <p:spPr>
          <a:xfrm>
            <a:off x="0" y="822291"/>
            <a:ext cx="8707429" cy="374461"/>
          </a:xfrm>
          <a:prstGeom prst="rect">
            <a:avLst/>
          </a:prstGeom>
          <a:noFill/>
        </p:spPr>
        <p:txBody>
          <a:bodyPr wrap="square" rtlCol="0">
            <a:spAutoFit/>
          </a:bodyPr>
          <a:lstStyle/>
          <a:p>
            <a:pPr marL="285750" indent="-285750">
              <a:lnSpc>
                <a:spcPts val="2200"/>
              </a:lnSpc>
            </a:pPr>
            <a:r>
              <a:rPr lang="en-US" altLang="ja-JP" sz="1600" dirty="0">
                <a:solidFill>
                  <a:prstClr val="black"/>
                </a:solidFill>
                <a:latin typeface="メイリオ" pitchFamily="50" charset="-128"/>
                <a:ea typeface="メイリオ" pitchFamily="50" charset="-128"/>
                <a:cs typeface="メイリオ" pitchFamily="50" charset="-128"/>
              </a:rPr>
              <a:t>【2006</a:t>
            </a:r>
            <a:r>
              <a:rPr lang="ja-JP" altLang="en-US" sz="1600" dirty="0">
                <a:solidFill>
                  <a:prstClr val="black"/>
                </a:solidFill>
                <a:latin typeface="メイリオ" pitchFamily="50" charset="-128"/>
                <a:ea typeface="メイリオ" pitchFamily="50" charset="-128"/>
                <a:cs typeface="メイリオ" pitchFamily="50" charset="-128"/>
              </a:rPr>
              <a:t>年度から指定管理者制度を導入</a:t>
            </a:r>
            <a:r>
              <a:rPr lang="en-US" altLang="ja-JP" sz="1600" dirty="0">
                <a:solidFill>
                  <a:prstClr val="black"/>
                </a:solidFill>
                <a:latin typeface="メイリオ" pitchFamily="50" charset="-128"/>
                <a:ea typeface="メイリオ" pitchFamily="50" charset="-128"/>
                <a:cs typeface="メイリオ" pitchFamily="50" charset="-128"/>
              </a:rPr>
              <a:t>】</a:t>
            </a:r>
          </a:p>
        </p:txBody>
      </p:sp>
      <p:sp>
        <p:nvSpPr>
          <p:cNvPr id="25" name="Rectangle 37"/>
          <p:cNvSpPr>
            <a:spLocks noChangeArrowheads="1"/>
          </p:cNvSpPr>
          <p:nvPr/>
        </p:nvSpPr>
        <p:spPr bwMode="auto">
          <a:xfrm>
            <a:off x="357557" y="4902529"/>
            <a:ext cx="8462915" cy="1766831"/>
          </a:xfrm>
          <a:prstGeom prst="rect">
            <a:avLst/>
          </a:pr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8000" tIns="93600" rIns="108000" bIns="46800" anchor="ctr" anchorCtr="0">
            <a:spAutoFit/>
          </a:bodyPr>
          <a:lstStyle/>
          <a:p>
            <a:pPr algn="just">
              <a:lnSpc>
                <a:spcPct val="110000"/>
              </a:lnSpc>
            </a:pPr>
            <a:r>
              <a:rPr lang="en-US" altLang="ja-JP" sz="1600" dirty="0">
                <a:solidFill>
                  <a:prstClr val="black"/>
                </a:solidFill>
                <a:latin typeface="ＭＳ Ｐゴシック" panose="020B0600070205080204" pitchFamily="50" charset="-128"/>
                <a:cs typeface="メイリオ" pitchFamily="50" charset="-128"/>
              </a:rPr>
              <a:t>【</a:t>
            </a:r>
            <a:r>
              <a:rPr lang="ja-JP" altLang="en-US" sz="1600" dirty="0">
                <a:solidFill>
                  <a:prstClr val="black"/>
                </a:solidFill>
                <a:latin typeface="ＭＳ Ｐゴシック" panose="020B0600070205080204" pitchFamily="50" charset="-128"/>
                <a:cs typeface="メイリオ" pitchFamily="50" charset="-128"/>
              </a:rPr>
              <a:t>第</a:t>
            </a:r>
            <a:r>
              <a:rPr lang="en-US" altLang="ja-JP" sz="1600" dirty="0">
                <a:solidFill>
                  <a:prstClr val="black"/>
                </a:solidFill>
                <a:latin typeface="ＭＳ Ｐゴシック" panose="020B0600070205080204" pitchFamily="50" charset="-128"/>
                <a:cs typeface="メイリオ" pitchFamily="50" charset="-128"/>
              </a:rPr>
              <a:t>22</a:t>
            </a:r>
            <a:r>
              <a:rPr lang="ja-JP" altLang="en-US" sz="1600" dirty="0">
                <a:solidFill>
                  <a:prstClr val="black"/>
                </a:solidFill>
                <a:latin typeface="ＭＳ Ｐゴシック" panose="020B0600070205080204" pitchFamily="50" charset="-128"/>
                <a:cs typeface="メイリオ" pitchFamily="50" charset="-128"/>
              </a:rPr>
              <a:t>回府市統合本部会議</a:t>
            </a:r>
            <a:r>
              <a:rPr lang="en-US" altLang="ja-JP" sz="1400" dirty="0">
                <a:solidFill>
                  <a:prstClr val="black"/>
                </a:solidFill>
                <a:latin typeface="ＭＳ Ｐゴシック" panose="020B0600070205080204" pitchFamily="50" charset="-128"/>
                <a:cs typeface="メイリオ" pitchFamily="50" charset="-128"/>
              </a:rPr>
              <a:t>】(2014</a:t>
            </a:r>
            <a:r>
              <a:rPr lang="ja-JP" altLang="en-US" sz="1400" dirty="0">
                <a:solidFill>
                  <a:prstClr val="black"/>
                </a:solidFill>
                <a:latin typeface="ＭＳ Ｐゴシック" panose="020B0600070205080204" pitchFamily="50" charset="-128"/>
                <a:cs typeface="メイリオ" pitchFamily="50" charset="-128"/>
              </a:rPr>
              <a:t>年</a:t>
            </a:r>
            <a:r>
              <a:rPr lang="en-US" altLang="ja-JP" sz="1400" dirty="0">
                <a:solidFill>
                  <a:prstClr val="black"/>
                </a:solidFill>
                <a:latin typeface="ＭＳ Ｐゴシック" panose="020B0600070205080204" pitchFamily="50" charset="-128"/>
                <a:cs typeface="メイリオ" pitchFamily="50" charset="-128"/>
              </a:rPr>
              <a:t>1</a:t>
            </a:r>
            <a:r>
              <a:rPr lang="ja-JP" altLang="en-US" sz="1400" dirty="0">
                <a:solidFill>
                  <a:prstClr val="black"/>
                </a:solidFill>
                <a:latin typeface="ＭＳ Ｐゴシック" panose="020B0600070205080204" pitchFamily="50" charset="-128"/>
                <a:cs typeface="メイリオ" pitchFamily="50" charset="-128"/>
              </a:rPr>
              <a:t>月</a:t>
            </a:r>
            <a:r>
              <a:rPr lang="en-US" altLang="ja-JP" sz="1400" dirty="0">
                <a:solidFill>
                  <a:prstClr val="black"/>
                </a:solidFill>
                <a:latin typeface="ＭＳ Ｐゴシック" panose="020B0600070205080204" pitchFamily="50" charset="-128"/>
                <a:cs typeface="メイリオ" pitchFamily="50" charset="-128"/>
              </a:rPr>
              <a:t>28</a:t>
            </a:r>
            <a:r>
              <a:rPr lang="ja-JP" altLang="en-US" sz="1400" dirty="0">
                <a:solidFill>
                  <a:prstClr val="black"/>
                </a:solidFill>
                <a:latin typeface="ＭＳ Ｐゴシック" panose="020B0600070205080204" pitchFamily="50" charset="-128"/>
                <a:cs typeface="メイリオ" pitchFamily="50" charset="-128"/>
              </a:rPr>
              <a:t>日</a:t>
            </a:r>
            <a:r>
              <a:rPr lang="en-US" altLang="ja-JP" sz="1400" dirty="0">
                <a:solidFill>
                  <a:prstClr val="black"/>
                </a:solidFill>
                <a:latin typeface="ＭＳ Ｐゴシック" panose="020B0600070205080204" pitchFamily="50" charset="-128"/>
                <a:cs typeface="メイリオ" pitchFamily="50" charset="-128"/>
              </a:rPr>
              <a:t>)</a:t>
            </a:r>
            <a:r>
              <a:rPr lang="ja-JP" altLang="en-US" sz="1400" dirty="0">
                <a:solidFill>
                  <a:prstClr val="black"/>
                </a:solidFill>
                <a:latin typeface="ＭＳ Ｐゴシック" panose="020B0600070205080204" pitchFamily="50" charset="-128"/>
                <a:cs typeface="メイリオ" pitchFamily="50" charset="-128"/>
              </a:rPr>
              <a:t>：</a:t>
            </a:r>
            <a:r>
              <a:rPr lang="ja-JP" altLang="en-US" sz="1600" dirty="0">
                <a:solidFill>
                  <a:prstClr val="black"/>
                </a:solidFill>
                <a:latin typeface="ＭＳ Ｐゴシック" panose="020B0600070205080204" pitchFamily="50" charset="-128"/>
                <a:cs typeface="ＭＳ Ｐ明朝"/>
              </a:rPr>
              <a:t>国立館等に匹敵する規模・内容を備えた本市施設の特徴を引き出すため、専門人材や事業の継続性の確保、利用者サービスの向上、業務改善や自主性の発揮が期待できる独立行政法人化を、</a:t>
            </a:r>
            <a:r>
              <a:rPr lang="en-US" altLang="ja-JP" sz="1600" dirty="0">
                <a:solidFill>
                  <a:prstClr val="black"/>
                </a:solidFill>
                <a:latin typeface="ＭＳ Ｐゴシック" panose="020B0600070205080204" pitchFamily="50" charset="-128"/>
                <a:cs typeface="ＭＳ Ｐ明朝"/>
              </a:rPr>
              <a:t>2015</a:t>
            </a:r>
            <a:r>
              <a:rPr lang="ja-JP" altLang="en-US" sz="1600" dirty="0">
                <a:solidFill>
                  <a:prstClr val="black"/>
                </a:solidFill>
                <a:latin typeface="ＭＳ Ｐゴシック" panose="020B0600070205080204" pitchFamily="50" charset="-128"/>
                <a:cs typeface="ＭＳ Ｐ明朝"/>
              </a:rPr>
              <a:t>年度を目標にめざす。</a:t>
            </a:r>
            <a:endParaRPr lang="en-US" altLang="ja-JP" sz="1600" dirty="0">
              <a:solidFill>
                <a:prstClr val="black"/>
              </a:solidFill>
              <a:latin typeface="ＭＳ Ｐゴシック" panose="020B0600070205080204" pitchFamily="50" charset="-128"/>
              <a:cs typeface="ＭＳ Ｐ明朝"/>
            </a:endParaRPr>
          </a:p>
          <a:p>
            <a:pPr algn="just">
              <a:lnSpc>
                <a:spcPct val="110000"/>
              </a:lnSpc>
            </a:pPr>
            <a:r>
              <a:rPr lang="en-US" altLang="ja-JP" sz="1600" dirty="0">
                <a:solidFill>
                  <a:prstClr val="black"/>
                </a:solidFill>
                <a:latin typeface="ＭＳ Ｐゴシック" panose="020B0600070205080204" pitchFamily="50" charset="-128"/>
                <a:cs typeface="メイリオ" pitchFamily="50" charset="-128"/>
              </a:rPr>
              <a:t>【</a:t>
            </a:r>
            <a:r>
              <a:rPr lang="ja-JP" altLang="en-US" sz="1600" dirty="0">
                <a:solidFill>
                  <a:prstClr val="black"/>
                </a:solidFill>
                <a:latin typeface="ＭＳ Ｐゴシック" panose="020B0600070205080204" pitchFamily="50" charset="-128"/>
                <a:cs typeface="メイリオ" pitchFamily="50" charset="-128"/>
              </a:rPr>
              <a:t>戦略会議</a:t>
            </a:r>
            <a:r>
              <a:rPr lang="en-US" altLang="ja-JP" sz="1600" dirty="0">
                <a:solidFill>
                  <a:prstClr val="black"/>
                </a:solidFill>
                <a:latin typeface="ＭＳ Ｐゴシック" panose="020B0600070205080204" pitchFamily="50" charset="-128"/>
                <a:cs typeface="メイリオ" pitchFamily="50" charset="-128"/>
              </a:rPr>
              <a:t>】</a:t>
            </a:r>
            <a:r>
              <a:rPr lang="en-US" altLang="ja-JP" sz="1400" dirty="0">
                <a:solidFill>
                  <a:prstClr val="black"/>
                </a:solidFill>
                <a:latin typeface="ＭＳ Ｐゴシック" panose="020B0600070205080204" pitchFamily="50" charset="-128"/>
                <a:cs typeface="メイリオ" pitchFamily="50" charset="-128"/>
              </a:rPr>
              <a:t>(2016</a:t>
            </a:r>
            <a:r>
              <a:rPr lang="ja-JP" altLang="en-US" sz="1400" dirty="0">
                <a:solidFill>
                  <a:prstClr val="black"/>
                </a:solidFill>
                <a:latin typeface="ＭＳ Ｐゴシック" panose="020B0600070205080204" pitchFamily="50" charset="-128"/>
                <a:cs typeface="メイリオ" pitchFamily="50" charset="-128"/>
              </a:rPr>
              <a:t>年</a:t>
            </a:r>
            <a:r>
              <a:rPr lang="en-US" altLang="ja-JP" sz="1400" dirty="0">
                <a:solidFill>
                  <a:prstClr val="black"/>
                </a:solidFill>
                <a:latin typeface="ＭＳ Ｐゴシック" panose="020B0600070205080204" pitchFamily="50" charset="-128"/>
                <a:cs typeface="メイリオ" pitchFamily="50" charset="-128"/>
              </a:rPr>
              <a:t>10</a:t>
            </a:r>
            <a:r>
              <a:rPr lang="ja-JP" altLang="en-US" sz="1400" dirty="0">
                <a:solidFill>
                  <a:prstClr val="black"/>
                </a:solidFill>
                <a:latin typeface="ＭＳ Ｐゴシック" panose="020B0600070205080204" pitchFamily="50" charset="-128"/>
                <a:cs typeface="メイリオ" pitchFamily="50" charset="-128"/>
              </a:rPr>
              <a:t>月</a:t>
            </a:r>
            <a:r>
              <a:rPr lang="en-US" altLang="ja-JP" sz="1400" dirty="0">
                <a:solidFill>
                  <a:prstClr val="black"/>
                </a:solidFill>
                <a:latin typeface="ＭＳ Ｐゴシック" panose="020B0600070205080204" pitchFamily="50" charset="-128"/>
                <a:cs typeface="メイリオ" pitchFamily="50" charset="-128"/>
              </a:rPr>
              <a:t>5</a:t>
            </a:r>
            <a:r>
              <a:rPr lang="ja-JP" altLang="en-US" sz="1400" dirty="0">
                <a:solidFill>
                  <a:prstClr val="black"/>
                </a:solidFill>
                <a:latin typeface="ＭＳ Ｐゴシック" panose="020B0600070205080204" pitchFamily="50" charset="-128"/>
                <a:cs typeface="メイリオ" pitchFamily="50" charset="-128"/>
              </a:rPr>
              <a:t>日</a:t>
            </a:r>
            <a:r>
              <a:rPr lang="en-US" altLang="ja-JP" sz="1400" dirty="0">
                <a:solidFill>
                  <a:prstClr val="black"/>
                </a:solidFill>
                <a:latin typeface="ＭＳ Ｐゴシック" panose="020B0600070205080204" pitchFamily="50" charset="-128"/>
                <a:cs typeface="メイリオ" pitchFamily="50" charset="-128"/>
              </a:rPr>
              <a:t>)</a:t>
            </a:r>
            <a:r>
              <a:rPr lang="ja-JP" altLang="en-US" sz="1400" dirty="0">
                <a:solidFill>
                  <a:prstClr val="black"/>
                </a:solidFill>
                <a:latin typeface="ＭＳ Ｐゴシック" panose="020B0600070205080204" pitchFamily="50" charset="-128"/>
                <a:cs typeface="メイリオ" pitchFamily="50" charset="-128"/>
              </a:rPr>
              <a:t>：</a:t>
            </a:r>
            <a:r>
              <a:rPr lang="ja-JP" altLang="en-US" sz="1600" dirty="0">
                <a:solidFill>
                  <a:prstClr val="black"/>
                </a:solidFill>
                <a:latin typeface="ＭＳ Ｐゴシック" panose="020B0600070205080204" pitchFamily="50" charset="-128"/>
                <a:cs typeface="ＭＳ Ｐ明朝"/>
              </a:rPr>
              <a:t>博物館のめざすべき姿について取りまとめた「大阪市ミュージアムビジョン（案）」について決定するとともに、地方独立行政法人がビジョン実現に適した経営形態であることを確認。</a:t>
            </a:r>
          </a:p>
        </p:txBody>
      </p:sp>
      <p:sp>
        <p:nvSpPr>
          <p:cNvPr id="26" name="テキスト ボックス 25"/>
          <p:cNvSpPr txBox="1"/>
          <p:nvPr/>
        </p:nvSpPr>
        <p:spPr>
          <a:xfrm>
            <a:off x="8172400" y="1"/>
            <a:ext cx="971600" cy="307777"/>
          </a:xfrm>
          <a:prstGeom prst="rect">
            <a:avLst/>
          </a:prstGeom>
          <a:noFill/>
        </p:spPr>
        <p:txBody>
          <a:bodyPr wrap="square" rtlCol="0">
            <a:spAutoFit/>
          </a:bodyPr>
          <a:lstStyle/>
          <a:p>
            <a:r>
              <a:rPr lang="en-US" altLang="ja-JP" sz="1400" dirty="0" smtClean="0">
                <a:solidFill>
                  <a:prstClr val="black"/>
                </a:solidFill>
              </a:rPr>
              <a:t>A10.(27)</a:t>
            </a:r>
            <a:endParaRPr lang="ja-JP" altLang="en-US" sz="1400" dirty="0">
              <a:solidFill>
                <a:prstClr val="black"/>
              </a:solidFill>
            </a:endParaRPr>
          </a:p>
        </p:txBody>
      </p:sp>
      <p:sp>
        <p:nvSpPr>
          <p:cNvPr id="23" name="テキスト ボックス 22"/>
          <p:cNvSpPr txBox="1"/>
          <p:nvPr/>
        </p:nvSpPr>
        <p:spPr>
          <a:xfrm>
            <a:off x="0" y="0"/>
            <a:ext cx="4777066" cy="261610"/>
          </a:xfrm>
          <a:prstGeom prst="rect">
            <a:avLst/>
          </a:prstGeom>
          <a:noFill/>
        </p:spPr>
        <p:txBody>
          <a:bodyPr wrap="square" rtlCol="0">
            <a:spAutoFit/>
          </a:bodyPr>
          <a:lstStyle/>
          <a:p>
            <a:r>
              <a:rPr lang="en-US" altLang="ja-JP" sz="1100" dirty="0">
                <a:solidFill>
                  <a:prstClr val="black"/>
                </a:solidFill>
              </a:rPr>
              <a:t>Ⅱ</a:t>
            </a:r>
            <a:r>
              <a:rPr lang="ja-JP" altLang="en-US" sz="1100" dirty="0">
                <a:solidFill>
                  <a:prstClr val="black"/>
                </a:solidFill>
              </a:rPr>
              <a:t>　公民連携</a:t>
            </a:r>
            <a:r>
              <a:rPr lang="en-US" altLang="ja-JP" sz="1100" dirty="0">
                <a:solidFill>
                  <a:prstClr val="black"/>
                </a:solidFill>
              </a:rPr>
              <a:t>/</a:t>
            </a:r>
            <a:r>
              <a:rPr lang="ja-JP" altLang="en-US" sz="1100" dirty="0">
                <a:solidFill>
                  <a:prstClr val="black"/>
                </a:solidFill>
              </a:rPr>
              <a:t>経営形態の見直し</a:t>
            </a:r>
            <a:r>
              <a:rPr lang="en-US" altLang="ja-JP" sz="1100" dirty="0">
                <a:solidFill>
                  <a:prstClr val="black"/>
                </a:solidFill>
              </a:rPr>
              <a:t>【</a:t>
            </a:r>
            <a:r>
              <a:rPr lang="ja-JP" altLang="en-US" sz="1100" dirty="0">
                <a:solidFill>
                  <a:prstClr val="black"/>
                </a:solidFill>
              </a:rPr>
              <a:t>独立行政法人化</a:t>
            </a:r>
            <a:r>
              <a:rPr lang="en-US" altLang="ja-JP" sz="1100" dirty="0">
                <a:solidFill>
                  <a:prstClr val="black"/>
                </a:solidFill>
              </a:rPr>
              <a:t>】</a:t>
            </a:r>
            <a:r>
              <a:rPr lang="ja-JP" altLang="en-US" sz="1100" dirty="0">
                <a:solidFill>
                  <a:prstClr val="black"/>
                </a:solidFill>
              </a:rPr>
              <a:t>・博物館</a:t>
            </a:r>
            <a:endParaRPr lang="en-US" altLang="ja-JP" sz="1100" dirty="0">
              <a:solidFill>
                <a:prstClr val="black"/>
              </a:solidFill>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109</a:t>
            </a:fld>
            <a:endParaRPr kumimoji="1" lang="ja-JP" altLang="en-US"/>
          </a:p>
        </p:txBody>
      </p:sp>
      <p:pic>
        <p:nvPicPr>
          <p:cNvPr id="3" name="図 2"/>
          <p:cNvPicPr>
            <a:picLocks noChangeAspect="1"/>
          </p:cNvPicPr>
          <p:nvPr/>
        </p:nvPicPr>
        <p:blipFill>
          <a:blip r:embed="rId3"/>
          <a:stretch>
            <a:fillRect/>
          </a:stretch>
        </p:blipFill>
        <p:spPr>
          <a:xfrm>
            <a:off x="6638021" y="1264450"/>
            <a:ext cx="2365453" cy="3243353"/>
          </a:xfrm>
          <a:prstGeom prst="rect">
            <a:avLst/>
          </a:prstGeom>
        </p:spPr>
      </p:pic>
    </p:spTree>
    <p:extLst>
      <p:ext uri="{BB962C8B-B14F-4D97-AF65-F5344CB8AC3E}">
        <p14:creationId xmlns:p14="http://schemas.microsoft.com/office/powerpoint/2010/main" val="25656615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251520" y="323364"/>
            <a:ext cx="5904656" cy="369332"/>
          </a:xfrm>
          <a:prstGeom prst="rect">
            <a:avLst/>
          </a:prstGeom>
        </p:spPr>
        <p:txBody>
          <a:bodyPr wrap="square">
            <a:spAutoFit/>
          </a:bodyPr>
          <a:lstStyle/>
          <a:p>
            <a:r>
              <a:rPr lang="ja-JP" altLang="en-US" b="1" dirty="0">
                <a:solidFill>
                  <a:srgbClr val="000000"/>
                </a:solidFill>
              </a:rPr>
              <a:t>めざす方向</a:t>
            </a:r>
          </a:p>
        </p:txBody>
      </p:sp>
      <p:cxnSp>
        <p:nvCxnSpPr>
          <p:cNvPr id="20" name="直線コネクタ 19"/>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7383845" y="332656"/>
            <a:ext cx="1760155"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solidFill>
                  <a:prstClr val="black"/>
                </a:solidFill>
              </a:rPr>
              <a:t>＜</a:t>
            </a:r>
            <a:r>
              <a:rPr lang="en-US" altLang="ja-JP" dirty="0">
                <a:solidFill>
                  <a:prstClr val="black"/>
                </a:solidFill>
              </a:rPr>
              <a:t>Outcome</a:t>
            </a:r>
            <a:r>
              <a:rPr lang="ja-JP" altLang="en-US" dirty="0">
                <a:solidFill>
                  <a:prstClr val="black"/>
                </a:solidFill>
              </a:rPr>
              <a:t>＞</a:t>
            </a:r>
          </a:p>
        </p:txBody>
      </p:sp>
      <p:sp>
        <p:nvSpPr>
          <p:cNvPr id="32" name="角丸四角形 31"/>
          <p:cNvSpPr/>
          <p:nvPr/>
        </p:nvSpPr>
        <p:spPr>
          <a:xfrm>
            <a:off x="827584" y="1873290"/>
            <a:ext cx="7452320" cy="4824536"/>
          </a:xfrm>
          <a:prstGeom prst="roundRect">
            <a:avLst>
              <a:gd name="adj" fmla="val 5188"/>
            </a:avLst>
          </a:prstGeom>
          <a:solidFill>
            <a:schemeClr val="bg1">
              <a:lumMod val="9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33" name="角丸四角形 32"/>
          <p:cNvSpPr/>
          <p:nvPr/>
        </p:nvSpPr>
        <p:spPr>
          <a:xfrm>
            <a:off x="3683488" y="2233330"/>
            <a:ext cx="4254246" cy="1872208"/>
          </a:xfrm>
          <a:prstGeom prst="roundRect">
            <a:avLst/>
          </a:prstGeom>
          <a:gradFill>
            <a:gsLst>
              <a:gs pos="0">
                <a:schemeClr val="bg1"/>
              </a:gs>
              <a:gs pos="39999">
                <a:srgbClr val="85C2FF"/>
              </a:gs>
              <a:gs pos="70000">
                <a:srgbClr val="C4D6EB"/>
              </a:gs>
              <a:gs pos="100000">
                <a:srgbClr val="FFEBFA"/>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algn="ctr"/>
            <a:r>
              <a:rPr lang="ja-JP" altLang="en-US" sz="1200" b="1" dirty="0">
                <a:solidFill>
                  <a:prstClr val="black"/>
                </a:solidFill>
              </a:rPr>
              <a:t>継続性の確保</a:t>
            </a:r>
            <a:endParaRPr lang="en-US" altLang="ja-JP" sz="1200" b="1" dirty="0">
              <a:solidFill>
                <a:prstClr val="black"/>
              </a:solidFill>
            </a:endParaRPr>
          </a:p>
        </p:txBody>
      </p:sp>
      <p:sp>
        <p:nvSpPr>
          <p:cNvPr id="34" name="角丸四角形 33"/>
          <p:cNvSpPr/>
          <p:nvPr/>
        </p:nvSpPr>
        <p:spPr>
          <a:xfrm>
            <a:off x="1121152" y="2233330"/>
            <a:ext cx="2139739" cy="4327969"/>
          </a:xfrm>
          <a:prstGeom prst="roundRect">
            <a:avLst/>
          </a:prstGeom>
          <a:gradFill>
            <a:gsLst>
              <a:gs pos="0">
                <a:schemeClr val="bg1"/>
              </a:gs>
              <a:gs pos="39999">
                <a:srgbClr val="85C2FF"/>
              </a:gs>
              <a:gs pos="70000">
                <a:srgbClr val="C4D6EB"/>
              </a:gs>
              <a:gs pos="100000">
                <a:srgbClr val="FFEBFA"/>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ja-JP" altLang="en-US" sz="1200" b="1" dirty="0">
                <a:solidFill>
                  <a:prstClr val="black"/>
                </a:solidFill>
                <a:latin typeface="ＭＳ Ｐゴシック" panose="020B0600070205080204" pitchFamily="50" charset="-128"/>
              </a:rPr>
              <a:t>サービスの充実や</a:t>
            </a:r>
            <a:endParaRPr lang="en-US" altLang="ja-JP" sz="1200" b="1" dirty="0">
              <a:solidFill>
                <a:prstClr val="black"/>
              </a:solidFill>
              <a:latin typeface="ＭＳ Ｐゴシック" panose="020B0600070205080204" pitchFamily="50" charset="-128"/>
            </a:endParaRPr>
          </a:p>
          <a:p>
            <a:pPr algn="ctr"/>
            <a:r>
              <a:rPr lang="ja-JP" altLang="en-US" sz="1200" b="1" dirty="0">
                <a:solidFill>
                  <a:prstClr val="black"/>
                </a:solidFill>
                <a:latin typeface="ＭＳ Ｐゴシック" panose="020B0600070205080204" pitchFamily="50" charset="-128"/>
              </a:rPr>
              <a:t>資金獲得</a:t>
            </a:r>
            <a:endParaRPr lang="en-US" altLang="ja-JP" sz="1200" b="1" dirty="0">
              <a:solidFill>
                <a:prstClr val="black"/>
              </a:solidFill>
              <a:latin typeface="ＭＳ Ｐゴシック" panose="020B0600070205080204" pitchFamily="50" charset="-128"/>
            </a:endParaRPr>
          </a:p>
        </p:txBody>
      </p:sp>
      <p:pic>
        <p:nvPicPr>
          <p:cNvPr id="35" name="Picture 4" descr="C:\Users\i4120311\AppData\Local\Microsoft\Windows\Temporary Internet Files\Content.IE5\B6IC1EPV\MC900431638[1].png"/>
          <p:cNvPicPr>
            <a:picLocks noChangeAspect="1" noChangeArrowheads="1"/>
          </p:cNvPicPr>
          <p:nvPr/>
        </p:nvPicPr>
        <p:blipFill>
          <a:blip r:embed="rId3" cstate="email"/>
          <a:srcRect/>
          <a:stretch>
            <a:fillRect/>
          </a:stretch>
        </p:blipFill>
        <p:spPr bwMode="auto">
          <a:xfrm>
            <a:off x="1818067" y="3987656"/>
            <a:ext cx="953733" cy="939866"/>
          </a:xfrm>
          <a:prstGeom prst="rect">
            <a:avLst/>
          </a:prstGeom>
          <a:noFill/>
        </p:spPr>
      </p:pic>
      <p:pic>
        <p:nvPicPr>
          <p:cNvPr id="36" name="Picture 9" descr="C:\Users\i4120311\AppData\Local\Microsoft\Windows\Temporary Internet Files\Content.IE5\WVK8Q3ML\MC900292070[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85589" y="2776280"/>
            <a:ext cx="1174385" cy="863455"/>
          </a:xfrm>
          <a:prstGeom prst="rect">
            <a:avLst/>
          </a:prstGeom>
          <a:noFill/>
        </p:spPr>
      </p:pic>
      <p:pic>
        <p:nvPicPr>
          <p:cNvPr id="37" name="Picture 6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60613" y="2557128"/>
            <a:ext cx="975136" cy="960959"/>
          </a:xfrm>
          <a:prstGeom prst="rect">
            <a:avLst/>
          </a:prstGeom>
          <a:noFill/>
          <a:ln w="9525">
            <a:noFill/>
            <a:miter lim="800000"/>
            <a:headEnd/>
            <a:tailEnd/>
          </a:ln>
        </p:spPr>
      </p:pic>
      <p:pic>
        <p:nvPicPr>
          <p:cNvPr id="38" name="Picture 59" descr="C:\Users\i4120311\AppData\Local\Microsoft\Windows\Temporary Internet Files\Content.IE5\JN38WKJV\MC900221843[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46881" y="2467170"/>
            <a:ext cx="1015402" cy="1058167"/>
          </a:xfrm>
          <a:prstGeom prst="rect">
            <a:avLst/>
          </a:prstGeom>
          <a:noFill/>
        </p:spPr>
      </p:pic>
      <p:pic>
        <p:nvPicPr>
          <p:cNvPr id="39" name="Picture 12" descr="C:\Users\i4120311\AppData\Local\Microsoft\Windows\Temporary Internet Files\Content.IE5\B6IC1EPV\MC900303663[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23508" y="2785937"/>
            <a:ext cx="589888" cy="796846"/>
          </a:xfrm>
          <a:prstGeom prst="rect">
            <a:avLst/>
          </a:prstGeom>
          <a:noFill/>
        </p:spPr>
      </p:pic>
      <p:sp>
        <p:nvSpPr>
          <p:cNvPr id="40" name="角丸四角形 39"/>
          <p:cNvSpPr/>
          <p:nvPr/>
        </p:nvSpPr>
        <p:spPr>
          <a:xfrm>
            <a:off x="3668679" y="4237921"/>
            <a:ext cx="4254246" cy="2304256"/>
          </a:xfrm>
          <a:prstGeom prst="roundRect">
            <a:avLst/>
          </a:prstGeom>
          <a:gradFill>
            <a:gsLst>
              <a:gs pos="0">
                <a:schemeClr val="bg1"/>
              </a:gs>
              <a:gs pos="39999">
                <a:srgbClr val="85C2FF"/>
              </a:gs>
              <a:gs pos="70000">
                <a:srgbClr val="C4D6EB"/>
              </a:gs>
              <a:gs pos="100000">
                <a:srgbClr val="FFEBFA"/>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algn="ctr"/>
            <a:r>
              <a:rPr lang="ja-JP" altLang="en-US" sz="1200" b="1" dirty="0">
                <a:solidFill>
                  <a:prstClr val="black"/>
                </a:solidFill>
              </a:rPr>
              <a:t>柔軟な運営と業務改善</a:t>
            </a:r>
            <a:endParaRPr lang="en-US" altLang="ja-JP" sz="1200" b="1" dirty="0">
              <a:solidFill>
                <a:prstClr val="black"/>
              </a:solidFill>
            </a:endParaRPr>
          </a:p>
        </p:txBody>
      </p:sp>
      <p:pic>
        <p:nvPicPr>
          <p:cNvPr id="41" name="Picture 21" descr="コード,人,写真,列,女,女性,待つ,待機,男,男性,行列"/>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815385" y="5404264"/>
            <a:ext cx="1377146" cy="748758"/>
          </a:xfrm>
          <a:prstGeom prst="rect">
            <a:avLst/>
          </a:prstGeom>
          <a:noFill/>
        </p:spPr>
      </p:pic>
      <p:pic>
        <p:nvPicPr>
          <p:cNvPr id="42" name="Picture 24" descr="C:\Users\i4120311\AppData\Local\Microsoft\Windows\Temporary Internet Files\Content.IE5\HS5LQJB8\MC900393890[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999688" y="4587228"/>
            <a:ext cx="731574" cy="1508793"/>
          </a:xfrm>
          <a:prstGeom prst="rect">
            <a:avLst/>
          </a:prstGeom>
          <a:noFill/>
        </p:spPr>
      </p:pic>
      <p:pic>
        <p:nvPicPr>
          <p:cNvPr id="43" name="Picture 30" descr="C:\Users\i4120311\AppData\Local\Microsoft\Windows\Temporary Internet Files\Content.IE5\BIZRS9Y6\MC900446072[1].wm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978754" y="4599432"/>
            <a:ext cx="830813" cy="742708"/>
          </a:xfrm>
          <a:prstGeom prst="rect">
            <a:avLst/>
          </a:prstGeom>
          <a:noFill/>
        </p:spPr>
      </p:pic>
      <p:pic>
        <p:nvPicPr>
          <p:cNvPr id="44" name="図 4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736625" y="5312997"/>
            <a:ext cx="924508" cy="911066"/>
          </a:xfrm>
          <a:prstGeom prst="rect">
            <a:avLst/>
          </a:prstGeom>
        </p:spPr>
      </p:pic>
      <p:sp useBgFill="1">
        <p:nvSpPr>
          <p:cNvPr id="45" name="テキスト ボックス 44"/>
          <p:cNvSpPr txBox="1"/>
          <p:nvPr/>
        </p:nvSpPr>
        <p:spPr>
          <a:xfrm>
            <a:off x="1475656" y="3733865"/>
            <a:ext cx="1368152" cy="226591"/>
          </a:xfrm>
          <a:prstGeom prst="rect">
            <a:avLst/>
          </a:prstGeom>
        </p:spPr>
        <p:txBody>
          <a:bodyPr wrap="square" lIns="36000" tIns="36000" rIns="36000" bIns="36000" rtlCol="0">
            <a:spAutoFit/>
          </a:bodyPr>
          <a:lstStyle/>
          <a:p>
            <a:pPr algn="ctr"/>
            <a:r>
              <a:rPr lang="ja-JP" altLang="en-US" sz="1000" dirty="0">
                <a:solidFill>
                  <a:prstClr val="black"/>
                </a:solidFill>
              </a:rPr>
              <a:t>カフェ・レストランの充実</a:t>
            </a:r>
          </a:p>
        </p:txBody>
      </p:sp>
      <p:sp useBgFill="1">
        <p:nvSpPr>
          <p:cNvPr id="46" name="テキスト ボックス 45"/>
          <p:cNvSpPr txBox="1"/>
          <p:nvPr/>
        </p:nvSpPr>
        <p:spPr>
          <a:xfrm>
            <a:off x="1432963" y="6268970"/>
            <a:ext cx="1525145" cy="226591"/>
          </a:xfrm>
          <a:prstGeom prst="rect">
            <a:avLst/>
          </a:prstGeom>
        </p:spPr>
        <p:txBody>
          <a:bodyPr wrap="square" lIns="36000" tIns="36000" rIns="36000" bIns="36000" rtlCol="0">
            <a:spAutoFit/>
          </a:bodyPr>
          <a:lstStyle/>
          <a:p>
            <a:pPr algn="ctr"/>
            <a:r>
              <a:rPr lang="ja-JP" altLang="en-US" sz="1000" dirty="0">
                <a:solidFill>
                  <a:prstClr val="black"/>
                </a:solidFill>
              </a:rPr>
              <a:t>寄付金や外部資金の獲得</a:t>
            </a:r>
          </a:p>
        </p:txBody>
      </p:sp>
      <p:sp>
        <p:nvSpPr>
          <p:cNvPr id="47" name="テキスト ボックス 46"/>
          <p:cNvSpPr txBox="1"/>
          <p:nvPr/>
        </p:nvSpPr>
        <p:spPr>
          <a:xfrm>
            <a:off x="3925576" y="6213637"/>
            <a:ext cx="1996307" cy="226591"/>
          </a:xfrm>
          <a:prstGeom prst="rect">
            <a:avLst/>
          </a:prstGeom>
          <a:solidFill>
            <a:schemeClr val="bg1"/>
          </a:solidFill>
        </p:spPr>
        <p:txBody>
          <a:bodyPr wrap="none" lIns="36000" tIns="36000" rIns="36000" bIns="36000" rtlCol="0">
            <a:spAutoFit/>
          </a:bodyPr>
          <a:lstStyle/>
          <a:p>
            <a:r>
              <a:rPr lang="ja-JP" altLang="en-US" sz="1000" dirty="0">
                <a:solidFill>
                  <a:prstClr val="black"/>
                </a:solidFill>
              </a:rPr>
              <a:t>年末年始開館や混雑時の時間延長</a:t>
            </a:r>
          </a:p>
        </p:txBody>
      </p:sp>
      <p:sp>
        <p:nvSpPr>
          <p:cNvPr id="48" name="テキスト ボックス 47"/>
          <p:cNvSpPr txBox="1"/>
          <p:nvPr/>
        </p:nvSpPr>
        <p:spPr>
          <a:xfrm>
            <a:off x="6359216" y="6211279"/>
            <a:ext cx="1295573" cy="226591"/>
          </a:xfrm>
          <a:prstGeom prst="rect">
            <a:avLst/>
          </a:prstGeom>
          <a:solidFill>
            <a:schemeClr val="bg1"/>
          </a:solidFill>
        </p:spPr>
        <p:txBody>
          <a:bodyPr wrap="square" lIns="36000" tIns="36000" rIns="36000" bIns="36000" rtlCol="0">
            <a:spAutoFit/>
          </a:bodyPr>
          <a:lstStyle/>
          <a:p>
            <a:pPr algn="ctr"/>
            <a:r>
              <a:rPr lang="ja-JP" altLang="en-US" sz="1000" dirty="0">
                <a:solidFill>
                  <a:prstClr val="black"/>
                </a:solidFill>
              </a:rPr>
              <a:t>評価や結果の公開</a:t>
            </a:r>
          </a:p>
        </p:txBody>
      </p:sp>
      <p:sp useBgFill="1">
        <p:nvSpPr>
          <p:cNvPr id="49" name="テキスト ボックス 48"/>
          <p:cNvSpPr txBox="1"/>
          <p:nvPr/>
        </p:nvSpPr>
        <p:spPr>
          <a:xfrm>
            <a:off x="1691680" y="4957600"/>
            <a:ext cx="999793" cy="226591"/>
          </a:xfrm>
          <a:prstGeom prst="rect">
            <a:avLst/>
          </a:prstGeom>
        </p:spPr>
        <p:txBody>
          <a:bodyPr wrap="square" lIns="36000" tIns="36000" rIns="36000" bIns="36000" rtlCol="0">
            <a:spAutoFit/>
          </a:bodyPr>
          <a:lstStyle/>
          <a:p>
            <a:pPr algn="ctr"/>
            <a:r>
              <a:rPr lang="ja-JP" altLang="en-US" sz="1000" dirty="0">
                <a:solidFill>
                  <a:prstClr val="black"/>
                </a:solidFill>
              </a:rPr>
              <a:t>魅力あるショップ</a:t>
            </a:r>
          </a:p>
        </p:txBody>
      </p:sp>
      <p:pic>
        <p:nvPicPr>
          <p:cNvPr id="51" name="Picture 39" descr="クリップボード,チェックリスト"/>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264346" y="4689205"/>
            <a:ext cx="853225" cy="840820"/>
          </a:xfrm>
          <a:prstGeom prst="rect">
            <a:avLst/>
          </a:prstGeom>
          <a:noFill/>
        </p:spPr>
      </p:pic>
      <p:pic>
        <p:nvPicPr>
          <p:cNvPr id="52" name="Picture 44"/>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917899" y="5312734"/>
            <a:ext cx="842047" cy="829805"/>
          </a:xfrm>
          <a:prstGeom prst="rect">
            <a:avLst/>
          </a:prstGeom>
          <a:noFill/>
          <a:ln w="9525">
            <a:noFill/>
            <a:miter lim="800000"/>
            <a:headEnd/>
            <a:tailEnd/>
          </a:ln>
        </p:spPr>
      </p:pic>
      <p:pic>
        <p:nvPicPr>
          <p:cNvPr id="79" name="図 78"/>
          <p:cNvPicPr>
            <a:picLocks noChangeAspect="1"/>
          </p:cNvPicPr>
          <p:nvPr/>
        </p:nvPicPr>
        <p:blipFill>
          <a:blip r:embed="rId14" cstate="screen"/>
          <a:stretch>
            <a:fillRect/>
          </a:stretch>
        </p:blipFill>
        <p:spPr>
          <a:xfrm>
            <a:off x="5255717" y="2561845"/>
            <a:ext cx="1130539" cy="960959"/>
          </a:xfrm>
          <a:prstGeom prst="rect">
            <a:avLst/>
          </a:prstGeom>
        </p:spPr>
      </p:pic>
      <p:sp useBgFill="1">
        <p:nvSpPr>
          <p:cNvPr id="80" name="テキスト ボックス 79"/>
          <p:cNvSpPr txBox="1"/>
          <p:nvPr/>
        </p:nvSpPr>
        <p:spPr>
          <a:xfrm>
            <a:off x="3831462" y="3575494"/>
            <a:ext cx="1222629" cy="380480"/>
          </a:xfrm>
          <a:prstGeom prst="rect">
            <a:avLst/>
          </a:prstGeom>
        </p:spPr>
        <p:txBody>
          <a:bodyPr wrap="square" lIns="36000" tIns="36000" rIns="36000" bIns="36000" rtlCol="0">
            <a:spAutoFit/>
          </a:bodyPr>
          <a:lstStyle/>
          <a:p>
            <a:pPr algn="ctr"/>
            <a:r>
              <a:rPr lang="ja-JP" altLang="en-US" sz="1000" dirty="0">
                <a:solidFill>
                  <a:prstClr val="black"/>
                </a:solidFill>
                <a:latin typeface="ＭＳ Ｐゴシック" panose="020B0600070205080204" pitchFamily="50" charset="-128"/>
              </a:rPr>
              <a:t>寄託者等との</a:t>
            </a:r>
            <a:endParaRPr lang="en-US" altLang="ja-JP" sz="1000" dirty="0">
              <a:solidFill>
                <a:prstClr val="black"/>
              </a:solidFill>
              <a:latin typeface="ＭＳ Ｐゴシック" panose="020B0600070205080204" pitchFamily="50" charset="-128"/>
            </a:endParaRPr>
          </a:p>
          <a:p>
            <a:pPr algn="ctr"/>
            <a:r>
              <a:rPr lang="ja-JP" altLang="en-US" sz="1000" dirty="0">
                <a:solidFill>
                  <a:prstClr val="black"/>
                </a:solidFill>
                <a:latin typeface="ＭＳ Ｐゴシック" panose="020B0600070205080204" pitchFamily="50" charset="-128"/>
              </a:rPr>
              <a:t>信頼関係の継続</a:t>
            </a:r>
          </a:p>
        </p:txBody>
      </p:sp>
      <p:sp useBgFill="1">
        <p:nvSpPr>
          <p:cNvPr id="81" name="テキスト ボックス 80"/>
          <p:cNvSpPr txBox="1"/>
          <p:nvPr/>
        </p:nvSpPr>
        <p:spPr>
          <a:xfrm>
            <a:off x="5255717" y="3587093"/>
            <a:ext cx="1130539" cy="380480"/>
          </a:xfrm>
          <a:prstGeom prst="rect">
            <a:avLst/>
          </a:prstGeom>
        </p:spPr>
        <p:txBody>
          <a:bodyPr wrap="square" lIns="36000" tIns="36000" rIns="36000" bIns="36000" rtlCol="0">
            <a:spAutoFit/>
          </a:bodyPr>
          <a:lstStyle/>
          <a:p>
            <a:pPr algn="ctr"/>
            <a:r>
              <a:rPr lang="ja-JP" altLang="en-US" sz="1000" dirty="0">
                <a:solidFill>
                  <a:prstClr val="black"/>
                </a:solidFill>
                <a:latin typeface="ＭＳ Ｐゴシック" panose="020B0600070205080204" pitchFamily="50" charset="-128"/>
              </a:rPr>
              <a:t>展覧会など</a:t>
            </a:r>
            <a:endParaRPr lang="en-US" altLang="ja-JP" sz="1000" dirty="0">
              <a:solidFill>
                <a:prstClr val="black"/>
              </a:solidFill>
              <a:latin typeface="ＭＳ Ｐゴシック" panose="020B0600070205080204" pitchFamily="50" charset="-128"/>
            </a:endParaRPr>
          </a:p>
          <a:p>
            <a:pPr algn="ctr"/>
            <a:r>
              <a:rPr lang="ja-JP" altLang="en-US" sz="1000" dirty="0">
                <a:solidFill>
                  <a:prstClr val="black"/>
                </a:solidFill>
                <a:latin typeface="ＭＳ Ｐゴシック" panose="020B0600070205080204" pitchFamily="50" charset="-128"/>
              </a:rPr>
              <a:t>事業の継続性</a:t>
            </a:r>
          </a:p>
        </p:txBody>
      </p:sp>
      <p:sp useBgFill="1">
        <p:nvSpPr>
          <p:cNvPr id="82" name="テキスト ボックス 81"/>
          <p:cNvSpPr txBox="1"/>
          <p:nvPr/>
        </p:nvSpPr>
        <p:spPr>
          <a:xfrm>
            <a:off x="6646881" y="3575412"/>
            <a:ext cx="1015402" cy="380480"/>
          </a:xfrm>
          <a:prstGeom prst="rect">
            <a:avLst/>
          </a:prstGeom>
        </p:spPr>
        <p:txBody>
          <a:bodyPr wrap="square" lIns="36000" tIns="36000" rIns="36000" bIns="36000" rtlCol="0">
            <a:spAutoFit/>
          </a:bodyPr>
          <a:lstStyle/>
          <a:p>
            <a:pPr algn="ctr"/>
            <a:r>
              <a:rPr lang="ja-JP" altLang="en-US" sz="1000" dirty="0">
                <a:solidFill>
                  <a:prstClr val="black"/>
                </a:solidFill>
                <a:latin typeface="ＭＳ Ｐゴシック" panose="020B0600070205080204" pitchFamily="50" charset="-128"/>
              </a:rPr>
              <a:t>専門人材の</a:t>
            </a:r>
            <a:endParaRPr lang="en-US" altLang="ja-JP" sz="1000" dirty="0">
              <a:solidFill>
                <a:prstClr val="black"/>
              </a:solidFill>
              <a:latin typeface="ＭＳ Ｐゴシック" panose="020B0600070205080204" pitchFamily="50" charset="-128"/>
            </a:endParaRPr>
          </a:p>
          <a:p>
            <a:pPr algn="ctr"/>
            <a:r>
              <a:rPr lang="ja-JP" altLang="en-US" sz="1000" dirty="0">
                <a:solidFill>
                  <a:prstClr val="black"/>
                </a:solidFill>
                <a:latin typeface="ＭＳ Ｐゴシック" panose="020B0600070205080204" pitchFamily="50" charset="-128"/>
              </a:rPr>
              <a:t>確保と継承</a:t>
            </a:r>
          </a:p>
        </p:txBody>
      </p:sp>
      <p:sp>
        <p:nvSpPr>
          <p:cNvPr id="83" name="テキスト ボックス 82"/>
          <p:cNvSpPr txBox="1"/>
          <p:nvPr/>
        </p:nvSpPr>
        <p:spPr>
          <a:xfrm>
            <a:off x="3131664" y="1706975"/>
            <a:ext cx="2880496" cy="338554"/>
          </a:xfrm>
          <a:prstGeom prst="rect">
            <a:avLst/>
          </a:prstGeom>
          <a:solidFill>
            <a:schemeClr val="bg1"/>
          </a:solidFill>
          <a:ln w="19050">
            <a:solidFill>
              <a:schemeClr val="tx1"/>
            </a:solidFill>
          </a:ln>
          <a:effectLst/>
        </p:spPr>
        <p:txBody>
          <a:bodyPr wrap="square" lIns="36000" rIns="36000" rtlCol="0">
            <a:spAutoFit/>
          </a:bodyPr>
          <a:lstStyle/>
          <a:p>
            <a:pPr algn="ctr"/>
            <a:r>
              <a:rPr lang="ja-JP" altLang="en-US" sz="1600" dirty="0">
                <a:solidFill>
                  <a:prstClr val="black"/>
                </a:solidFill>
                <a:latin typeface="ＭＳ Ｐゴシック" panose="020B0600070205080204" pitchFamily="50" charset="-128"/>
                <a:cs typeface="ＭＳ Ｐ明朝"/>
              </a:rPr>
              <a:t>独立行政法人化でめざす方向</a:t>
            </a:r>
          </a:p>
        </p:txBody>
      </p:sp>
      <p:sp>
        <p:nvSpPr>
          <p:cNvPr id="53" name="テキスト ボックス 52"/>
          <p:cNvSpPr txBox="1"/>
          <p:nvPr/>
        </p:nvSpPr>
        <p:spPr>
          <a:xfrm>
            <a:off x="332123" y="836712"/>
            <a:ext cx="7569701" cy="844718"/>
          </a:xfrm>
          <a:prstGeom prst="rect">
            <a:avLst/>
          </a:prstGeom>
          <a:noFill/>
        </p:spPr>
        <p:txBody>
          <a:bodyPr wrap="none" rtlCol="0">
            <a:spAutoFit/>
          </a:bodyPr>
          <a:lstStyle/>
          <a:p>
            <a:pPr>
              <a:lnSpc>
                <a:spcPts val="2000"/>
              </a:lnSpc>
            </a:pPr>
            <a:r>
              <a:rPr lang="ja-JP" altLang="en-US" sz="1500" dirty="0">
                <a:solidFill>
                  <a:prstClr val="black"/>
                </a:solidFill>
              </a:rPr>
              <a:t>・　有用な人材と継続性の確保、コンテンツの有効活用を通じて事業の充実を図る。</a:t>
            </a:r>
          </a:p>
          <a:p>
            <a:pPr>
              <a:lnSpc>
                <a:spcPts val="2000"/>
              </a:lnSpc>
            </a:pPr>
            <a:r>
              <a:rPr lang="ja-JP" altLang="en-US" sz="1500" dirty="0">
                <a:solidFill>
                  <a:prstClr val="black"/>
                </a:solidFill>
              </a:rPr>
              <a:t>・　自主性を発揮し、利用者動向やニーズを踏まえた運営や評価を通じた業務改善を行う。</a:t>
            </a:r>
          </a:p>
          <a:p>
            <a:pPr>
              <a:lnSpc>
                <a:spcPts val="2000"/>
              </a:lnSpc>
            </a:pPr>
            <a:r>
              <a:rPr lang="ja-JP" altLang="en-US" sz="1500" dirty="0">
                <a:solidFill>
                  <a:prstClr val="black"/>
                </a:solidFill>
              </a:rPr>
              <a:t>・　カフェ・レストランやショップの充実、外部資金の獲得などにより、館の魅力向上に努める。</a:t>
            </a:r>
          </a:p>
        </p:txBody>
      </p:sp>
      <p:sp>
        <p:nvSpPr>
          <p:cNvPr id="55" name="テキスト ボックス 54"/>
          <p:cNvSpPr txBox="1"/>
          <p:nvPr/>
        </p:nvSpPr>
        <p:spPr>
          <a:xfrm>
            <a:off x="8172400" y="1"/>
            <a:ext cx="971600" cy="307777"/>
          </a:xfrm>
          <a:prstGeom prst="rect">
            <a:avLst/>
          </a:prstGeom>
          <a:noFill/>
        </p:spPr>
        <p:txBody>
          <a:bodyPr wrap="square" rtlCol="0">
            <a:spAutoFit/>
          </a:bodyPr>
          <a:lstStyle/>
          <a:p>
            <a:r>
              <a:rPr lang="en-US" altLang="ja-JP" sz="1400" dirty="0" smtClean="0">
                <a:solidFill>
                  <a:prstClr val="black"/>
                </a:solidFill>
              </a:rPr>
              <a:t>A10.(27)</a:t>
            </a:r>
            <a:endParaRPr lang="ja-JP" altLang="en-US" sz="1400" dirty="0">
              <a:solidFill>
                <a:prstClr val="black"/>
              </a:solidFill>
            </a:endParaRPr>
          </a:p>
        </p:txBody>
      </p:sp>
      <p:sp>
        <p:nvSpPr>
          <p:cNvPr id="58" name="テキスト ボックス 57"/>
          <p:cNvSpPr txBox="1"/>
          <p:nvPr/>
        </p:nvSpPr>
        <p:spPr>
          <a:xfrm>
            <a:off x="0" y="0"/>
            <a:ext cx="4777066" cy="261610"/>
          </a:xfrm>
          <a:prstGeom prst="rect">
            <a:avLst/>
          </a:prstGeom>
          <a:noFill/>
        </p:spPr>
        <p:txBody>
          <a:bodyPr wrap="square" rtlCol="0">
            <a:spAutoFit/>
          </a:bodyPr>
          <a:lstStyle/>
          <a:p>
            <a:r>
              <a:rPr lang="en-US" altLang="ja-JP" sz="1100" dirty="0">
                <a:solidFill>
                  <a:prstClr val="black"/>
                </a:solidFill>
              </a:rPr>
              <a:t>Ⅱ</a:t>
            </a:r>
            <a:r>
              <a:rPr lang="ja-JP" altLang="en-US" sz="1100" dirty="0">
                <a:solidFill>
                  <a:prstClr val="black"/>
                </a:solidFill>
              </a:rPr>
              <a:t>　公民連携</a:t>
            </a:r>
            <a:r>
              <a:rPr lang="en-US" altLang="ja-JP" sz="1100" dirty="0">
                <a:solidFill>
                  <a:prstClr val="black"/>
                </a:solidFill>
              </a:rPr>
              <a:t>/</a:t>
            </a:r>
            <a:r>
              <a:rPr lang="ja-JP" altLang="en-US" sz="1100" dirty="0">
                <a:solidFill>
                  <a:prstClr val="black"/>
                </a:solidFill>
              </a:rPr>
              <a:t>経営形態の見直し</a:t>
            </a:r>
            <a:r>
              <a:rPr lang="en-US" altLang="ja-JP" sz="1100" dirty="0">
                <a:solidFill>
                  <a:prstClr val="black"/>
                </a:solidFill>
              </a:rPr>
              <a:t>【</a:t>
            </a:r>
            <a:r>
              <a:rPr lang="ja-JP" altLang="en-US" sz="1100" dirty="0">
                <a:solidFill>
                  <a:prstClr val="black"/>
                </a:solidFill>
              </a:rPr>
              <a:t>独立行政法人化</a:t>
            </a:r>
            <a:r>
              <a:rPr lang="en-US" altLang="ja-JP" sz="1100" dirty="0">
                <a:solidFill>
                  <a:prstClr val="black"/>
                </a:solidFill>
              </a:rPr>
              <a:t>】</a:t>
            </a:r>
            <a:r>
              <a:rPr lang="ja-JP" altLang="en-US" sz="1100" dirty="0">
                <a:solidFill>
                  <a:prstClr val="black"/>
                </a:solidFill>
              </a:rPr>
              <a:t>・博物館</a:t>
            </a:r>
            <a:endParaRPr lang="en-US" altLang="ja-JP" sz="1100" dirty="0">
              <a:solidFill>
                <a:prstClr val="black"/>
              </a:solidFill>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110</a:t>
            </a:fld>
            <a:endParaRPr kumimoji="1" lang="ja-JP" altLang="en-US"/>
          </a:p>
        </p:txBody>
      </p:sp>
    </p:spTree>
    <p:extLst>
      <p:ext uri="{BB962C8B-B14F-4D97-AF65-F5344CB8AC3E}">
        <p14:creationId xmlns:p14="http://schemas.microsoft.com/office/powerpoint/2010/main" val="6593810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線コネクタ 19"/>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7383845" y="332656"/>
            <a:ext cx="1760155"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solidFill>
                  <a:prstClr val="black"/>
                </a:solidFill>
              </a:rPr>
              <a:t>＜</a:t>
            </a:r>
            <a:r>
              <a:rPr lang="en-US" altLang="ja-JP" dirty="0">
                <a:solidFill>
                  <a:prstClr val="black"/>
                </a:solidFill>
              </a:rPr>
              <a:t>Outcome</a:t>
            </a:r>
            <a:r>
              <a:rPr lang="ja-JP" altLang="en-US" dirty="0">
                <a:solidFill>
                  <a:prstClr val="black"/>
                </a:solidFill>
              </a:rPr>
              <a:t>＞</a:t>
            </a:r>
          </a:p>
        </p:txBody>
      </p:sp>
      <p:sp>
        <p:nvSpPr>
          <p:cNvPr id="55" name="テキスト ボックス 54"/>
          <p:cNvSpPr txBox="1"/>
          <p:nvPr/>
        </p:nvSpPr>
        <p:spPr>
          <a:xfrm>
            <a:off x="8172400" y="1"/>
            <a:ext cx="971600" cy="307777"/>
          </a:xfrm>
          <a:prstGeom prst="rect">
            <a:avLst/>
          </a:prstGeom>
          <a:noFill/>
        </p:spPr>
        <p:txBody>
          <a:bodyPr wrap="square" rtlCol="0">
            <a:spAutoFit/>
          </a:bodyPr>
          <a:lstStyle/>
          <a:p>
            <a:r>
              <a:rPr lang="en-US" altLang="ja-JP" sz="1400" dirty="0" smtClean="0">
                <a:solidFill>
                  <a:prstClr val="black"/>
                </a:solidFill>
              </a:rPr>
              <a:t>A10.(27)</a:t>
            </a:r>
            <a:endParaRPr lang="ja-JP" altLang="en-US" sz="1400" dirty="0">
              <a:solidFill>
                <a:prstClr val="black"/>
              </a:solidFill>
            </a:endParaRPr>
          </a:p>
        </p:txBody>
      </p:sp>
      <p:sp>
        <p:nvSpPr>
          <p:cNvPr id="56" name="正方形/長方形 55"/>
          <p:cNvSpPr/>
          <p:nvPr/>
        </p:nvSpPr>
        <p:spPr>
          <a:xfrm>
            <a:off x="251520" y="323364"/>
            <a:ext cx="5904656" cy="369332"/>
          </a:xfrm>
          <a:prstGeom prst="rect">
            <a:avLst/>
          </a:prstGeom>
        </p:spPr>
        <p:txBody>
          <a:bodyPr wrap="square">
            <a:spAutoFit/>
          </a:bodyPr>
          <a:lstStyle/>
          <a:p>
            <a:r>
              <a:rPr lang="ja-JP" altLang="en-US" b="1" dirty="0">
                <a:solidFill>
                  <a:srgbClr val="000000"/>
                </a:solidFill>
              </a:rPr>
              <a:t>めざす方向</a:t>
            </a:r>
          </a:p>
        </p:txBody>
      </p:sp>
      <p:sp>
        <p:nvSpPr>
          <p:cNvPr id="59" name="下矢印 58"/>
          <p:cNvSpPr/>
          <p:nvPr/>
        </p:nvSpPr>
        <p:spPr>
          <a:xfrm>
            <a:off x="4413791" y="2830781"/>
            <a:ext cx="586418" cy="1261933"/>
          </a:xfrm>
          <a:prstGeom prst="downArrow">
            <a:avLst>
              <a:gd name="adj1" fmla="val 44121"/>
              <a:gd name="adj2" fmla="val 43382"/>
            </a:avLst>
          </a:prstGeom>
          <a:gradFill>
            <a:gsLst>
              <a:gs pos="0">
                <a:schemeClr val="bg1">
                  <a:lumMod val="85000"/>
                </a:schemeClr>
              </a:gs>
              <a:gs pos="50000">
                <a:schemeClr val="bg1">
                  <a:lumMod val="75000"/>
                </a:schemeClr>
              </a:gs>
              <a:gs pos="100000">
                <a:schemeClr val="bg1">
                  <a:lumMod val="50000"/>
                </a:schemeClr>
              </a:gs>
            </a:gsLst>
            <a:lin ang="5400000" scaled="1"/>
          </a:gra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78">
              <a:solidFill>
                <a:prstClr val="black"/>
              </a:solidFill>
            </a:endParaRPr>
          </a:p>
        </p:txBody>
      </p:sp>
      <p:sp>
        <p:nvSpPr>
          <p:cNvPr id="60" name="屈折矢印 59"/>
          <p:cNvSpPr/>
          <p:nvPr/>
        </p:nvSpPr>
        <p:spPr>
          <a:xfrm rot="5400000">
            <a:off x="2327903" y="1878356"/>
            <a:ext cx="1096615" cy="2022686"/>
          </a:xfrm>
          <a:prstGeom prst="bentUpArrow">
            <a:avLst>
              <a:gd name="adj1" fmla="val 18766"/>
              <a:gd name="adj2" fmla="val 20547"/>
              <a:gd name="adj3" fmla="val 30343"/>
            </a:avLst>
          </a:prstGeom>
          <a:solidFill>
            <a:schemeClr val="bg1">
              <a:lumMod val="85000"/>
            </a:schemeClr>
          </a:solidFill>
          <a:ln>
            <a:solidFill>
              <a:schemeClr val="tx1"/>
            </a:solid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78">
              <a:solidFill>
                <a:prstClr val="black"/>
              </a:solidFill>
            </a:endParaRPr>
          </a:p>
        </p:txBody>
      </p:sp>
      <p:sp>
        <p:nvSpPr>
          <p:cNvPr id="61" name="正方形/長方形 60"/>
          <p:cNvSpPr/>
          <p:nvPr/>
        </p:nvSpPr>
        <p:spPr>
          <a:xfrm>
            <a:off x="706125" y="2721761"/>
            <a:ext cx="2556000" cy="996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pPr fontAlgn="t"/>
            <a:r>
              <a:rPr lang="ja-JP" altLang="en-US" sz="1108" dirty="0">
                <a:solidFill>
                  <a:prstClr val="black"/>
                </a:solidFill>
                <a:latin typeface="+mn-ea"/>
                <a:cs typeface="MS PGothic" charset="-128"/>
              </a:rPr>
              <a:t>解決の方向</a:t>
            </a:r>
            <a:endParaRPr lang="ja-JP" altLang="en-US" sz="1108" dirty="0">
              <a:solidFill>
                <a:prstClr val="black"/>
              </a:solidFill>
              <a:latin typeface="+mn-ea"/>
            </a:endParaRPr>
          </a:p>
          <a:p>
            <a:pPr marL="105510" indent="-105510" algn="just">
              <a:buFont typeface="+mj-lt"/>
              <a:buAutoNum type="arabicPeriod"/>
            </a:pPr>
            <a:r>
              <a:rPr lang="ja-JP" altLang="en-US" sz="969" dirty="0">
                <a:solidFill>
                  <a:prstClr val="black"/>
                </a:solidFill>
                <a:latin typeface="+mn-ea"/>
                <a:cs typeface="MS PMincho" charset="-128"/>
              </a:rPr>
              <a:t>資料・人材の安定的確保と活用（継続性）</a:t>
            </a:r>
            <a:endParaRPr lang="en-US" altLang="ja-JP" sz="969" dirty="0">
              <a:solidFill>
                <a:prstClr val="black"/>
              </a:solidFill>
              <a:latin typeface="+mn-ea"/>
              <a:cs typeface="MS PMincho" charset="-128"/>
            </a:endParaRPr>
          </a:p>
          <a:p>
            <a:pPr marL="105510" indent="-105510" algn="just">
              <a:buFont typeface="+mj-lt"/>
              <a:buAutoNum type="arabicPeriod"/>
            </a:pPr>
            <a:r>
              <a:rPr lang="ja-JP" altLang="en-US" sz="969" dirty="0">
                <a:solidFill>
                  <a:prstClr val="black"/>
                </a:solidFill>
                <a:latin typeface="+mn-ea"/>
                <a:cs typeface="MS PMincho" charset="-128"/>
              </a:rPr>
              <a:t>利用者目線のサービス（戦略的投資、ニーズに機動的かつ柔軟に対応、民間活用）</a:t>
            </a:r>
            <a:endParaRPr lang="en-US" altLang="ja-JP" sz="969" dirty="0">
              <a:solidFill>
                <a:prstClr val="black"/>
              </a:solidFill>
              <a:latin typeface="+mn-ea"/>
              <a:cs typeface="MS PMincho" charset="-128"/>
            </a:endParaRPr>
          </a:p>
          <a:p>
            <a:pPr marL="105510" indent="-105510" algn="just">
              <a:buFont typeface="+mj-lt"/>
              <a:buAutoNum type="arabicPeriod"/>
            </a:pPr>
            <a:r>
              <a:rPr lang="ja-JP" altLang="en-US" sz="969" dirty="0">
                <a:solidFill>
                  <a:prstClr val="black"/>
                </a:solidFill>
                <a:latin typeface="+mn-ea"/>
                <a:cs typeface="MS PMincho" charset="-128"/>
              </a:rPr>
              <a:t>「経営」の実現（経営と運営の一元化、トップのマネジメント、自主性の発揮や業務改善）</a:t>
            </a:r>
            <a:endParaRPr lang="ja-JP" altLang="en-US" sz="969" dirty="0">
              <a:solidFill>
                <a:prstClr val="black"/>
              </a:solidFill>
              <a:latin typeface="+mn-ea"/>
            </a:endParaRPr>
          </a:p>
        </p:txBody>
      </p:sp>
      <p:graphicFrame>
        <p:nvGraphicFramePr>
          <p:cNvPr id="62" name="図表 61"/>
          <p:cNvGraphicFramePr/>
          <p:nvPr>
            <p:extLst/>
          </p:nvPr>
        </p:nvGraphicFramePr>
        <p:xfrm>
          <a:off x="3037596" y="1486788"/>
          <a:ext cx="3319790" cy="2213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3" name="正方形/長方形 62"/>
          <p:cNvSpPr/>
          <p:nvPr/>
        </p:nvSpPr>
        <p:spPr>
          <a:xfrm>
            <a:off x="706125" y="1644390"/>
            <a:ext cx="2556000" cy="731077"/>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6462" rIns="33231" rtlCol="0" anchor="ctr"/>
          <a:lstStyle/>
          <a:p>
            <a:pPr fontAlgn="t"/>
            <a:r>
              <a:rPr lang="ja-JP" altLang="en-US" sz="1108" dirty="0">
                <a:solidFill>
                  <a:prstClr val="black"/>
                </a:solidFill>
                <a:latin typeface="+mn-ea"/>
                <a:cs typeface="MS PMincho" charset="-128"/>
              </a:rPr>
              <a:t>現状</a:t>
            </a:r>
          </a:p>
          <a:p>
            <a:pPr marL="87925" indent="-87925" fontAlgn="t">
              <a:buFont typeface="+mj-lt"/>
              <a:buAutoNum type="arabicPeriod"/>
            </a:pPr>
            <a:r>
              <a:rPr lang="ja-JP" altLang="en-US" sz="969" dirty="0">
                <a:solidFill>
                  <a:prstClr val="black"/>
                </a:solidFill>
                <a:latin typeface="+mn-ea"/>
                <a:cs typeface="MS PMincho" charset="-128"/>
              </a:rPr>
              <a:t>指定管理者制度の下での課題（期間の制約）</a:t>
            </a:r>
          </a:p>
          <a:p>
            <a:pPr marL="87925" indent="-87925" fontAlgn="t">
              <a:buFont typeface="+mj-lt"/>
              <a:buAutoNum type="arabicPeriod"/>
            </a:pPr>
            <a:r>
              <a:rPr lang="ja-JP" altLang="en-US" sz="969" dirty="0">
                <a:solidFill>
                  <a:prstClr val="black"/>
                </a:solidFill>
                <a:latin typeface="+mn-ea"/>
                <a:cs typeface="MS PMincho" charset="-128"/>
              </a:rPr>
              <a:t>利用者サービスの低下（経費削減の限界）</a:t>
            </a:r>
          </a:p>
          <a:p>
            <a:pPr marL="87925" indent="-87925" fontAlgn="t">
              <a:buFont typeface="+mj-lt"/>
              <a:buAutoNum type="arabicPeriod"/>
            </a:pPr>
            <a:r>
              <a:rPr lang="ja-JP" altLang="en-US" sz="969" dirty="0">
                <a:solidFill>
                  <a:prstClr val="black"/>
                </a:solidFill>
                <a:latin typeface="+mn-ea"/>
                <a:cs typeface="MS PMincho" charset="-128"/>
              </a:rPr>
              <a:t>厳しい経営環境（一体性と自由度の欠如）</a:t>
            </a:r>
          </a:p>
        </p:txBody>
      </p:sp>
      <p:sp>
        <p:nvSpPr>
          <p:cNvPr id="64" name="メモ 63"/>
          <p:cNvSpPr/>
          <p:nvPr/>
        </p:nvSpPr>
        <p:spPr>
          <a:xfrm>
            <a:off x="706124" y="4131655"/>
            <a:ext cx="4975573" cy="2354916"/>
          </a:xfrm>
          <a:prstGeom prst="foldedCorner">
            <a:avLst>
              <a:gd name="adj" fmla="val 123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193231" tIns="23736" rIns="33231" bIns="23736" rtlCol="0" anchor="t" anchorCtr="0"/>
          <a:lstStyle/>
          <a:p>
            <a:pPr algn="ctr"/>
            <a:r>
              <a:rPr lang="ja-JP" altLang="en-US" sz="1108" u="sng" dirty="0">
                <a:solidFill>
                  <a:prstClr val="black"/>
                </a:solidFill>
                <a:latin typeface="ＭＳ Ｐゴシック" panose="020B0600070205080204" pitchFamily="50" charset="-128"/>
              </a:rPr>
              <a:t>地方独法化のメリット</a:t>
            </a:r>
            <a:endParaRPr lang="en-US" altLang="ja-JP" sz="1108" u="sng" dirty="0">
              <a:solidFill>
                <a:prstClr val="black"/>
              </a:solidFill>
              <a:latin typeface="ＭＳ Ｐゴシック" panose="020B0600070205080204" pitchFamily="50" charset="-128"/>
            </a:endParaRPr>
          </a:p>
          <a:p>
            <a:pPr marL="113049" indent="-56524" algn="just">
              <a:spcBef>
                <a:spcPts val="396"/>
              </a:spcBef>
              <a:buFont typeface="Arial" panose="020B0604020202020204" pitchFamily="34" charset="0"/>
              <a:buChar char="•"/>
            </a:pPr>
            <a:r>
              <a:rPr lang="ja-JP" altLang="en-US" sz="969" dirty="0">
                <a:solidFill>
                  <a:prstClr val="black"/>
                </a:solidFill>
                <a:latin typeface="+mn-ea"/>
              </a:rPr>
              <a:t>事業の継続性</a:t>
            </a:r>
            <a:r>
              <a:rPr lang="ja-JP" altLang="en-US" sz="969" dirty="0">
                <a:solidFill>
                  <a:prstClr val="black"/>
                </a:solidFill>
                <a:latin typeface="+mn-ea"/>
                <a:cs typeface="MS PMincho" charset="-128"/>
              </a:rPr>
              <a:t>と専門人材の安定的確保が実現</a:t>
            </a:r>
            <a:endParaRPr lang="en-US" altLang="ja-JP" sz="969" dirty="0">
              <a:solidFill>
                <a:prstClr val="black"/>
              </a:solidFill>
              <a:latin typeface="+mn-ea"/>
              <a:cs typeface="MS PMincho" charset="-128"/>
            </a:endParaRPr>
          </a:p>
          <a:p>
            <a:pPr marL="113049" indent="-56524" algn="just">
              <a:spcBef>
                <a:spcPts val="396"/>
              </a:spcBef>
              <a:buFont typeface="Arial" panose="020B0604020202020204" pitchFamily="34" charset="0"/>
              <a:buChar char="•"/>
            </a:pPr>
            <a:r>
              <a:rPr lang="ja-JP" altLang="en-US" sz="969" dirty="0">
                <a:solidFill>
                  <a:prstClr val="black"/>
                </a:solidFill>
                <a:latin typeface="+mn-ea"/>
              </a:rPr>
              <a:t>開館延長や割引など利用者のニーズに、法人の判断により、機動力を発揮し、柔軟に応える</a:t>
            </a:r>
          </a:p>
          <a:p>
            <a:pPr marL="113049" indent="-56524" algn="just">
              <a:spcBef>
                <a:spcPts val="396"/>
              </a:spcBef>
              <a:buFont typeface="Arial" panose="020B0604020202020204" pitchFamily="34" charset="0"/>
              <a:buChar char="•"/>
            </a:pPr>
            <a:r>
              <a:rPr lang="ja-JP" altLang="en-US" sz="969" dirty="0">
                <a:solidFill>
                  <a:prstClr val="black"/>
                </a:solidFill>
                <a:latin typeface="+mn-ea"/>
                <a:cs typeface="MS PMincho" charset="-128"/>
              </a:rPr>
              <a:t>運営費交付金などの経営資源を、中期計画に基づき、自主性を発揮し、事業等に柔軟に活用できる</a:t>
            </a:r>
            <a:endParaRPr lang="en-US" altLang="ja-JP" sz="969" dirty="0">
              <a:solidFill>
                <a:prstClr val="black"/>
              </a:solidFill>
              <a:latin typeface="+mn-ea"/>
              <a:cs typeface="MS PMincho" charset="-128"/>
            </a:endParaRPr>
          </a:p>
          <a:p>
            <a:pPr marL="113049" indent="-56524" algn="just">
              <a:spcBef>
                <a:spcPts val="554"/>
              </a:spcBef>
              <a:buFont typeface="Arial" panose="020B0604020202020204" pitchFamily="34" charset="0"/>
              <a:buChar char="•"/>
            </a:pPr>
            <a:r>
              <a:rPr lang="ja-JP" altLang="en-US" sz="969" dirty="0">
                <a:solidFill>
                  <a:prstClr val="black"/>
                </a:solidFill>
                <a:latin typeface="+mn-ea"/>
                <a:cs typeface="MS PMincho" charset="-128"/>
              </a:rPr>
              <a:t>業務改善や外部評価と公開の仕組みが法定され、組織や人材の活性化が期待できる</a:t>
            </a:r>
            <a:endParaRPr lang="en-US" altLang="ja-JP" sz="969" dirty="0">
              <a:solidFill>
                <a:prstClr val="black"/>
              </a:solidFill>
              <a:latin typeface="+mn-ea"/>
              <a:cs typeface="MS PMincho" charset="-128"/>
            </a:endParaRPr>
          </a:p>
          <a:p>
            <a:pPr marL="56524" algn="ctr">
              <a:spcBef>
                <a:spcPts val="554"/>
              </a:spcBef>
            </a:pPr>
            <a:r>
              <a:rPr lang="ja-JP" altLang="en-US" sz="1108" u="sng" dirty="0">
                <a:solidFill>
                  <a:prstClr val="black"/>
                </a:solidFill>
                <a:latin typeface="+mn-ea"/>
              </a:rPr>
              <a:t>一体経営のメリット</a:t>
            </a:r>
            <a:endParaRPr lang="en-US" altLang="ja-JP" sz="1108" u="sng" dirty="0">
              <a:solidFill>
                <a:prstClr val="black"/>
              </a:solidFill>
              <a:latin typeface="+mn-ea"/>
            </a:endParaRPr>
          </a:p>
          <a:p>
            <a:pPr marL="113049" indent="-56524" algn="just">
              <a:spcBef>
                <a:spcPts val="396"/>
              </a:spcBef>
              <a:buFont typeface="Arial" panose="020B0604020202020204" pitchFamily="34" charset="0"/>
              <a:buChar char="•"/>
            </a:pPr>
            <a:r>
              <a:rPr lang="ja-JP" altLang="en-US" sz="969" dirty="0">
                <a:solidFill>
                  <a:prstClr val="black"/>
                </a:solidFill>
                <a:latin typeface="+mn-ea"/>
              </a:rPr>
              <a:t>連携による総合力の発揮</a:t>
            </a:r>
            <a:r>
              <a:rPr lang="ja-JP" altLang="en-US" sz="969" dirty="0">
                <a:solidFill>
                  <a:prstClr val="black"/>
                </a:solidFill>
                <a:latin typeface="+mn-ea"/>
                <a:cs typeface="MS PMincho" charset="-128"/>
              </a:rPr>
              <a:t>や、機能分担と</a:t>
            </a:r>
            <a:r>
              <a:rPr lang="ja-JP" altLang="en-US" sz="969" dirty="0">
                <a:solidFill>
                  <a:prstClr val="black"/>
                </a:solidFill>
                <a:latin typeface="+mn-ea"/>
              </a:rPr>
              <a:t>相互補完</a:t>
            </a:r>
            <a:endParaRPr lang="ja-JP" altLang="en-US" sz="969" dirty="0">
              <a:solidFill>
                <a:prstClr val="black"/>
              </a:solidFill>
              <a:latin typeface="+mn-ea"/>
              <a:cs typeface="MS PMincho" charset="-128"/>
            </a:endParaRPr>
          </a:p>
          <a:p>
            <a:pPr marL="113049" indent="-56524" algn="just">
              <a:spcBef>
                <a:spcPts val="396"/>
              </a:spcBef>
              <a:buFont typeface="Arial" panose="020B0604020202020204" pitchFamily="34" charset="0"/>
              <a:buChar char="•"/>
            </a:pPr>
            <a:r>
              <a:rPr lang="ja-JP" altLang="en-US" sz="969" dirty="0">
                <a:solidFill>
                  <a:prstClr val="black"/>
                </a:solidFill>
                <a:latin typeface="+mn-ea"/>
                <a:cs typeface="MS PMincho" charset="-128"/>
              </a:rPr>
              <a:t>ガバナンスが効き、</a:t>
            </a:r>
            <a:r>
              <a:rPr lang="ja-JP" altLang="en-US" sz="969" dirty="0">
                <a:solidFill>
                  <a:prstClr val="black"/>
                </a:solidFill>
                <a:latin typeface="+mn-ea"/>
              </a:rPr>
              <a:t>切磋琢磨が期待できる</a:t>
            </a:r>
            <a:r>
              <a:rPr lang="ja-JP" altLang="en-US" sz="969" dirty="0">
                <a:solidFill>
                  <a:prstClr val="black"/>
                </a:solidFill>
                <a:latin typeface="+mn-ea"/>
                <a:cs typeface="MS PMincho" charset="-128"/>
              </a:rPr>
              <a:t>組織</a:t>
            </a:r>
          </a:p>
          <a:p>
            <a:pPr marL="113049" indent="-56524" algn="just">
              <a:spcBef>
                <a:spcPts val="396"/>
              </a:spcBef>
              <a:buFont typeface="Arial" panose="020B0604020202020204" pitchFamily="34" charset="0"/>
              <a:buChar char="•"/>
            </a:pPr>
            <a:r>
              <a:rPr lang="ja-JP" altLang="en-US" sz="969" dirty="0">
                <a:solidFill>
                  <a:prstClr val="black"/>
                </a:solidFill>
                <a:latin typeface="+mn-ea"/>
              </a:rPr>
              <a:t>集約や一元化、共有によるサービス向上</a:t>
            </a:r>
            <a:endParaRPr lang="en-US" altLang="ja-JP" sz="969" dirty="0">
              <a:solidFill>
                <a:prstClr val="black"/>
              </a:solidFill>
              <a:latin typeface="+mn-ea"/>
              <a:cs typeface="MS PMincho" charset="-128"/>
            </a:endParaRPr>
          </a:p>
        </p:txBody>
      </p:sp>
      <p:grpSp>
        <p:nvGrpSpPr>
          <p:cNvPr id="65" name="図形グループ 10"/>
          <p:cNvGrpSpPr/>
          <p:nvPr/>
        </p:nvGrpSpPr>
        <p:grpSpPr>
          <a:xfrm>
            <a:off x="915417" y="4417599"/>
            <a:ext cx="1964551" cy="1736627"/>
            <a:chOff x="4799966" y="5986085"/>
            <a:chExt cx="2979569" cy="2633885"/>
          </a:xfrm>
        </p:grpSpPr>
        <p:pic>
          <p:nvPicPr>
            <p:cNvPr id="66" name="Picture 2"/>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6340095" y="7964412"/>
              <a:ext cx="1439440" cy="651351"/>
            </a:xfrm>
            <a:prstGeom prst="rect">
              <a:avLst/>
            </a:prstGeom>
            <a:noFill/>
            <a:ln w="9525">
              <a:noFill/>
              <a:miter lim="800000"/>
              <a:headEnd/>
              <a:tailEnd/>
            </a:ln>
          </p:spPr>
        </p:pic>
        <p:pic>
          <p:nvPicPr>
            <p:cNvPr id="67" name="Picture 2"/>
            <p:cNvPicPr>
              <a:picLocks noChangeAspect="1" noChangeArrowheads="1"/>
            </p:cNvPicPr>
            <p:nvPr/>
          </p:nvPicPr>
          <p:blipFill>
            <a:blip r:embed="rId9" cstate="email"/>
            <a:srcRect/>
            <a:stretch>
              <a:fillRect/>
            </a:stretch>
          </p:blipFill>
          <p:spPr bwMode="auto">
            <a:xfrm>
              <a:off x="6377381" y="5989657"/>
              <a:ext cx="1387821" cy="1872000"/>
            </a:xfrm>
            <a:prstGeom prst="rect">
              <a:avLst/>
            </a:prstGeom>
            <a:noFill/>
            <a:ln w="9525">
              <a:noFill/>
              <a:miter lim="800000"/>
              <a:headEnd/>
              <a:tailEnd/>
            </a:ln>
          </p:spPr>
        </p:pic>
        <p:pic>
          <p:nvPicPr>
            <p:cNvPr id="68" name="Picture 4"/>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799966" y="8002014"/>
              <a:ext cx="1440000" cy="617956"/>
            </a:xfrm>
            <a:prstGeom prst="rect">
              <a:avLst/>
            </a:prstGeom>
            <a:noFill/>
            <a:ln w="9525">
              <a:noFill/>
              <a:miter lim="800000"/>
              <a:headEnd/>
              <a:tailEnd/>
            </a:ln>
          </p:spPr>
        </p:pic>
        <p:pic>
          <p:nvPicPr>
            <p:cNvPr id="69" name="Picture 4"/>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4799966" y="7065562"/>
              <a:ext cx="1440000" cy="809400"/>
            </a:xfrm>
            <a:prstGeom prst="rect">
              <a:avLst/>
            </a:prstGeom>
            <a:noFill/>
            <a:ln w="9525">
              <a:noFill/>
              <a:miter lim="800000"/>
              <a:headEnd/>
              <a:tailEnd/>
            </a:ln>
          </p:spPr>
        </p:pic>
        <p:pic>
          <p:nvPicPr>
            <p:cNvPr id="70" name="Picture 4"/>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t="-1"/>
            <a:stretch/>
          </p:blipFill>
          <p:spPr bwMode="auto">
            <a:xfrm>
              <a:off x="4799966" y="5986085"/>
              <a:ext cx="1440000" cy="1018926"/>
            </a:xfrm>
            <a:prstGeom prst="rect">
              <a:avLst/>
            </a:prstGeom>
            <a:noFill/>
            <a:ln w="9525">
              <a:noFill/>
              <a:miter lim="800000"/>
              <a:headEnd/>
              <a:tailEnd/>
            </a:ln>
          </p:spPr>
        </p:pic>
      </p:grpSp>
      <p:sp>
        <p:nvSpPr>
          <p:cNvPr id="71" name="テキスト ボックス 70"/>
          <p:cNvSpPr txBox="1"/>
          <p:nvPr/>
        </p:nvSpPr>
        <p:spPr>
          <a:xfrm>
            <a:off x="901173" y="3992759"/>
            <a:ext cx="2138406" cy="262829"/>
          </a:xfrm>
          <a:prstGeom prst="rect">
            <a:avLst/>
          </a:prstGeom>
          <a:solidFill>
            <a:schemeClr val="bg1"/>
          </a:solidFill>
        </p:spPr>
        <p:txBody>
          <a:bodyPr wrap="none" lIns="0" rIns="0" rtlCol="0">
            <a:spAutoFit/>
          </a:bodyPr>
          <a:lstStyle/>
          <a:p>
            <a:r>
              <a:rPr lang="en-US" altLang="ja-JP" sz="1108" dirty="0">
                <a:solidFill>
                  <a:prstClr val="black"/>
                </a:solidFill>
                <a:latin typeface="ＭＳ Ｐゴシック" panose="020B0600070205080204" pitchFamily="50" charset="-128"/>
              </a:rPr>
              <a:t>【</a:t>
            </a:r>
            <a:r>
              <a:rPr lang="ja-JP" altLang="en-US" sz="1108" dirty="0">
                <a:solidFill>
                  <a:prstClr val="black"/>
                </a:solidFill>
                <a:latin typeface="ＭＳ Ｐゴシック" panose="020B0600070205080204" pitchFamily="50" charset="-128"/>
              </a:rPr>
              <a:t>地方独立行政法人化＋一体経営</a:t>
            </a:r>
            <a:r>
              <a:rPr lang="en-US" altLang="ja-JP" sz="1108" dirty="0">
                <a:solidFill>
                  <a:prstClr val="black"/>
                </a:solidFill>
                <a:latin typeface="ＭＳ Ｐゴシック" panose="020B0600070205080204" pitchFamily="50" charset="-128"/>
              </a:rPr>
              <a:t>】</a:t>
            </a:r>
            <a:endParaRPr lang="ja-JP" altLang="en-US" sz="1108" dirty="0">
              <a:solidFill>
                <a:prstClr val="black"/>
              </a:solidFill>
              <a:latin typeface="ＭＳ Ｐゴシック" panose="020B0600070205080204" pitchFamily="50" charset="-128"/>
            </a:endParaRPr>
          </a:p>
        </p:txBody>
      </p:sp>
      <p:sp>
        <p:nvSpPr>
          <p:cNvPr id="72" name="正方形/長方形 71"/>
          <p:cNvSpPr/>
          <p:nvPr/>
        </p:nvSpPr>
        <p:spPr>
          <a:xfrm>
            <a:off x="228519" y="1073939"/>
            <a:ext cx="8682404" cy="361503"/>
          </a:xfrm>
          <a:prstGeom prst="rect">
            <a:avLst/>
          </a:prstGeom>
          <a:ln w="19050">
            <a:solidFill>
              <a:schemeClr val="tx1"/>
            </a:solidFill>
          </a:ln>
        </p:spPr>
        <p:txBody>
          <a:bodyPr wrap="square" lIns="66462" tIns="66462" rIns="66462" bIns="66462" anchor="ctr" anchorCtr="0">
            <a:noAutofit/>
          </a:bodyPr>
          <a:lstStyle/>
          <a:p>
            <a:pPr algn="ctr" fontAlgn="t"/>
            <a:r>
              <a:rPr lang="ja-JP" altLang="en-US" sz="1477" dirty="0">
                <a:solidFill>
                  <a:prstClr val="black"/>
                </a:solidFill>
                <a:latin typeface="+mj-ea"/>
                <a:ea typeface="+mj-ea"/>
                <a:cs typeface="MS PMincho" charset="-128"/>
              </a:rPr>
              <a:t>指定管理による運営から、継続性と機動性・柔軟性・自主性を備えた地方独法による経営と運営の一元化へ</a:t>
            </a:r>
          </a:p>
        </p:txBody>
      </p:sp>
      <p:grpSp>
        <p:nvGrpSpPr>
          <p:cNvPr id="73" name="グループ化 4"/>
          <p:cNvGrpSpPr/>
          <p:nvPr/>
        </p:nvGrpSpPr>
        <p:grpSpPr>
          <a:xfrm>
            <a:off x="5793040" y="4483499"/>
            <a:ext cx="1478659" cy="1217082"/>
            <a:chOff x="6348631" y="4571374"/>
            <a:chExt cx="1601881" cy="1318505"/>
          </a:xfrm>
        </p:grpSpPr>
        <p:pic>
          <p:nvPicPr>
            <p:cNvPr id="74"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1230040">
              <a:off x="6436037" y="5308854"/>
              <a:ext cx="15144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図 74"/>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20435496" flipH="1">
              <a:off x="6348631" y="4571374"/>
              <a:ext cx="1391616" cy="878002"/>
            </a:xfrm>
            <a:prstGeom prst="rect">
              <a:avLst/>
            </a:prstGeom>
          </p:spPr>
        </p:pic>
      </p:grpSp>
      <p:sp>
        <p:nvSpPr>
          <p:cNvPr id="76" name="テキスト ボックス 75"/>
          <p:cNvSpPr txBox="1"/>
          <p:nvPr/>
        </p:nvSpPr>
        <p:spPr>
          <a:xfrm>
            <a:off x="6049348" y="4890162"/>
            <a:ext cx="978153" cy="198837"/>
          </a:xfrm>
          <a:prstGeom prst="rect">
            <a:avLst/>
          </a:prstGeom>
          <a:noFill/>
        </p:spPr>
        <p:txBody>
          <a:bodyPr wrap="none" rtlCol="0">
            <a:spAutoFit/>
          </a:bodyPr>
          <a:lstStyle/>
          <a:p>
            <a:pPr algn="r"/>
            <a:r>
              <a:rPr lang="ja-JP" altLang="en-US" sz="692" dirty="0">
                <a:solidFill>
                  <a:prstClr val="black"/>
                </a:solidFill>
              </a:rPr>
              <a:t>外国人観光客の急増</a:t>
            </a:r>
          </a:p>
        </p:txBody>
      </p:sp>
      <p:sp>
        <p:nvSpPr>
          <p:cNvPr id="77" name="テキスト ボックス 76"/>
          <p:cNvSpPr txBox="1"/>
          <p:nvPr/>
        </p:nvSpPr>
        <p:spPr>
          <a:xfrm>
            <a:off x="5723189" y="4646269"/>
            <a:ext cx="1194781" cy="198837"/>
          </a:xfrm>
          <a:prstGeom prst="rect">
            <a:avLst/>
          </a:prstGeom>
          <a:noFill/>
        </p:spPr>
        <p:txBody>
          <a:bodyPr wrap="square" lIns="0" rIns="0" rtlCol="0">
            <a:spAutoFit/>
          </a:bodyPr>
          <a:lstStyle/>
          <a:p>
            <a:pPr algn="r"/>
            <a:r>
              <a:rPr lang="ja-JP" altLang="en-US" sz="692" dirty="0">
                <a:solidFill>
                  <a:prstClr val="black"/>
                </a:solidFill>
              </a:rPr>
              <a:t>大型開発や大規模施設の開業</a:t>
            </a:r>
          </a:p>
        </p:txBody>
      </p:sp>
      <p:sp>
        <p:nvSpPr>
          <p:cNvPr id="78" name="テキスト ボックス 77"/>
          <p:cNvSpPr txBox="1"/>
          <p:nvPr/>
        </p:nvSpPr>
        <p:spPr>
          <a:xfrm>
            <a:off x="6196078" y="5139606"/>
            <a:ext cx="869149" cy="198837"/>
          </a:xfrm>
          <a:prstGeom prst="rect">
            <a:avLst/>
          </a:prstGeom>
          <a:noFill/>
        </p:spPr>
        <p:txBody>
          <a:bodyPr wrap="none" rtlCol="0">
            <a:spAutoFit/>
          </a:bodyPr>
          <a:lstStyle/>
          <a:p>
            <a:pPr algn="r"/>
            <a:r>
              <a:rPr lang="ja-JP" altLang="en-US" sz="692" dirty="0">
                <a:solidFill>
                  <a:prstClr val="black"/>
                </a:solidFill>
              </a:rPr>
              <a:t>高齢化と都心回帰</a:t>
            </a:r>
          </a:p>
        </p:txBody>
      </p:sp>
      <p:sp>
        <p:nvSpPr>
          <p:cNvPr id="84" name="テキスト ボックス 83"/>
          <p:cNvSpPr txBox="1"/>
          <p:nvPr/>
        </p:nvSpPr>
        <p:spPr>
          <a:xfrm>
            <a:off x="6187431" y="5382979"/>
            <a:ext cx="931665" cy="198837"/>
          </a:xfrm>
          <a:prstGeom prst="rect">
            <a:avLst/>
          </a:prstGeom>
          <a:noFill/>
        </p:spPr>
        <p:txBody>
          <a:bodyPr wrap="none" rtlCol="0">
            <a:spAutoFit/>
          </a:bodyPr>
          <a:lstStyle/>
          <a:p>
            <a:pPr algn="r"/>
            <a:r>
              <a:rPr lang="ja-JP" altLang="en-US" sz="692" dirty="0">
                <a:solidFill>
                  <a:prstClr val="black"/>
                </a:solidFill>
              </a:rPr>
              <a:t>学習ニーズの高まり</a:t>
            </a:r>
          </a:p>
        </p:txBody>
      </p:sp>
      <p:pic>
        <p:nvPicPr>
          <p:cNvPr id="85" name="図 84"/>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rot="21268778" flipH="1">
            <a:off x="6993633" y="4172960"/>
            <a:ext cx="1453293" cy="2173022"/>
          </a:xfrm>
          <a:prstGeom prst="rect">
            <a:avLst/>
          </a:prstGeom>
        </p:spPr>
      </p:pic>
      <p:pic>
        <p:nvPicPr>
          <p:cNvPr id="86" name="図 85"/>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flipH="1">
            <a:off x="7233613" y="5502962"/>
            <a:ext cx="621415" cy="547881"/>
          </a:xfrm>
          <a:prstGeom prst="rect">
            <a:avLst/>
          </a:prstGeom>
        </p:spPr>
      </p:pic>
      <p:pic>
        <p:nvPicPr>
          <p:cNvPr id="87" name="図 86"/>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flipH="1">
            <a:off x="6969706" y="5560546"/>
            <a:ext cx="622313" cy="548673"/>
          </a:xfrm>
          <a:prstGeom prst="rect">
            <a:avLst/>
          </a:prstGeom>
        </p:spPr>
      </p:pic>
      <p:sp>
        <p:nvSpPr>
          <p:cNvPr id="88" name="屈折矢印 87"/>
          <p:cNvSpPr/>
          <p:nvPr/>
        </p:nvSpPr>
        <p:spPr>
          <a:xfrm rot="16200000">
            <a:off x="5469168" y="1969860"/>
            <a:ext cx="2258967" cy="1986738"/>
          </a:xfrm>
          <a:prstGeom prst="bentUpArrow">
            <a:avLst>
              <a:gd name="adj1" fmla="val 11443"/>
              <a:gd name="adj2" fmla="val 11840"/>
              <a:gd name="adj3" fmla="val 17775"/>
            </a:avLst>
          </a:prstGeom>
          <a:solidFill>
            <a:schemeClr val="bg1">
              <a:lumMod val="85000"/>
            </a:schemeClr>
          </a:solidFill>
          <a:ln>
            <a:solidFill>
              <a:schemeClr val="tx1"/>
            </a:solid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78">
              <a:solidFill>
                <a:prstClr val="black"/>
              </a:solidFill>
            </a:endParaRPr>
          </a:p>
        </p:txBody>
      </p:sp>
      <p:pic>
        <p:nvPicPr>
          <p:cNvPr id="89" name="図 88"/>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6317446" y="2013278"/>
            <a:ext cx="2425846" cy="1819386"/>
          </a:xfrm>
          <a:prstGeom prst="rect">
            <a:avLst/>
          </a:prstGeom>
        </p:spPr>
      </p:pic>
      <p:sp>
        <p:nvSpPr>
          <p:cNvPr id="90" name="正方形/長方形 89"/>
          <p:cNvSpPr/>
          <p:nvPr/>
        </p:nvSpPr>
        <p:spPr>
          <a:xfrm>
            <a:off x="6317446" y="1634339"/>
            <a:ext cx="2425846" cy="830769"/>
          </a:xfrm>
          <a:prstGeom prst="rect">
            <a:avLst/>
          </a:prstGeom>
          <a:gradFill flip="none" rotWithShape="1">
            <a:gsLst>
              <a:gs pos="21000">
                <a:schemeClr val="tx2">
                  <a:lumMod val="60000"/>
                  <a:lumOff val="40000"/>
                </a:schemeClr>
              </a:gs>
              <a:gs pos="0">
                <a:schemeClr val="tx2">
                  <a:lumMod val="60000"/>
                  <a:lumOff val="40000"/>
                </a:schemeClr>
              </a:gs>
              <a:gs pos="55000">
                <a:schemeClr val="tx2">
                  <a:lumMod val="20000"/>
                  <a:lumOff val="80000"/>
                </a:schemeClr>
              </a:gs>
              <a:gs pos="100000">
                <a:schemeClr val="accent1">
                  <a:lumMod val="20000"/>
                  <a:lumOff val="80000"/>
                </a:schemeClr>
              </a:gs>
            </a:gsLst>
            <a:lin ang="5400000" scaled="0"/>
            <a:tileRect/>
          </a:gradFill>
          <a:ln w="25400">
            <a:solidFill>
              <a:schemeClr val="tx2"/>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lIns="33231" tIns="33231" rIns="33231" bIns="33231" rtlCol="0" anchor="ctr" anchorCtr="0"/>
          <a:lstStyle/>
          <a:p>
            <a:pPr marL="142358"/>
            <a:r>
              <a:rPr lang="ja-JP" altLang="en-US" sz="1292" dirty="0">
                <a:solidFill>
                  <a:prstClr val="white"/>
                </a:solidFill>
                <a:latin typeface="ＭＳ Ｐゴシック" panose="020B0600070205080204" pitchFamily="50" charset="-128"/>
              </a:rPr>
              <a:t>都市のコアとしてのミュージアム</a:t>
            </a:r>
            <a:endParaRPr lang="en-US" altLang="ja-JP" sz="1292" dirty="0">
              <a:solidFill>
                <a:srgbClr val="002060"/>
              </a:solidFill>
              <a:latin typeface="ＭＳ Ｐゴシック" panose="020B0600070205080204" pitchFamily="50" charset="-128"/>
            </a:endParaRPr>
          </a:p>
          <a:p>
            <a:pPr marL="249122"/>
            <a:r>
              <a:rPr lang="ja-JP" altLang="en-US" sz="1108" dirty="0">
                <a:solidFill>
                  <a:srgbClr val="002060"/>
                </a:solidFill>
                <a:latin typeface="ＭＳ Ｐゴシック" panose="020B0600070205080204" pitchFamily="50" charset="-128"/>
              </a:rPr>
              <a:t>①大阪の知を拓く</a:t>
            </a:r>
            <a:endParaRPr lang="en-US" altLang="ja-JP" sz="1108" dirty="0">
              <a:solidFill>
                <a:srgbClr val="002060"/>
              </a:solidFill>
              <a:latin typeface="ＭＳ Ｐゴシック" panose="020B0600070205080204" pitchFamily="50" charset="-128"/>
            </a:endParaRPr>
          </a:p>
          <a:p>
            <a:pPr marL="249122"/>
            <a:r>
              <a:rPr lang="ja-JP" altLang="en-US" sz="1108" dirty="0">
                <a:solidFill>
                  <a:srgbClr val="002060"/>
                </a:solidFill>
                <a:latin typeface="ＭＳ Ｐゴシック" panose="020B0600070205080204" pitchFamily="50" charset="-128"/>
              </a:rPr>
              <a:t>②大阪を元気にする</a:t>
            </a:r>
          </a:p>
          <a:p>
            <a:pPr marL="249122"/>
            <a:r>
              <a:rPr lang="ja-JP" altLang="en-US" sz="1108" dirty="0">
                <a:solidFill>
                  <a:srgbClr val="002060"/>
                </a:solidFill>
                <a:latin typeface="ＭＳ Ｐゴシック" panose="020B0600070205080204" pitchFamily="50" charset="-128"/>
              </a:rPr>
              <a:t>③学びと活動の拠点へ</a:t>
            </a:r>
          </a:p>
        </p:txBody>
      </p:sp>
      <p:sp>
        <p:nvSpPr>
          <p:cNvPr id="91" name="テキスト ボックス 90"/>
          <p:cNvSpPr txBox="1"/>
          <p:nvPr/>
        </p:nvSpPr>
        <p:spPr>
          <a:xfrm>
            <a:off x="7707172" y="3567206"/>
            <a:ext cx="852198" cy="234360"/>
          </a:xfrm>
          <a:prstGeom prst="rect">
            <a:avLst/>
          </a:prstGeom>
          <a:noFill/>
        </p:spPr>
        <p:txBody>
          <a:bodyPr wrap="square" rtlCol="0">
            <a:spAutoFit/>
          </a:bodyPr>
          <a:lstStyle/>
          <a:p>
            <a:pPr algn="ctr"/>
            <a:r>
              <a:rPr lang="ja-JP" altLang="en-US" sz="923" dirty="0">
                <a:solidFill>
                  <a:prstClr val="black"/>
                </a:solidFill>
              </a:rPr>
              <a:t>インバウンド</a:t>
            </a:r>
          </a:p>
        </p:txBody>
      </p:sp>
      <p:sp>
        <p:nvSpPr>
          <p:cNvPr id="92" name="テキスト ボックス 91"/>
          <p:cNvSpPr txBox="1"/>
          <p:nvPr/>
        </p:nvSpPr>
        <p:spPr>
          <a:xfrm>
            <a:off x="7441296" y="2594386"/>
            <a:ext cx="852198" cy="376385"/>
          </a:xfrm>
          <a:prstGeom prst="rect">
            <a:avLst/>
          </a:prstGeom>
          <a:noFill/>
        </p:spPr>
        <p:txBody>
          <a:bodyPr wrap="square" rtlCol="0">
            <a:spAutoFit/>
          </a:bodyPr>
          <a:lstStyle/>
          <a:p>
            <a:pPr algn="ctr"/>
            <a:r>
              <a:rPr lang="ja-JP" altLang="en-US" sz="923" dirty="0">
                <a:solidFill>
                  <a:prstClr val="black"/>
                </a:solidFill>
              </a:rPr>
              <a:t>大阪魅力の発信</a:t>
            </a:r>
          </a:p>
        </p:txBody>
      </p:sp>
      <p:sp>
        <p:nvSpPr>
          <p:cNvPr id="93" name="テキスト ボックス 92"/>
          <p:cNvSpPr txBox="1"/>
          <p:nvPr/>
        </p:nvSpPr>
        <p:spPr>
          <a:xfrm>
            <a:off x="6498832" y="2793793"/>
            <a:ext cx="852198" cy="376385"/>
          </a:xfrm>
          <a:prstGeom prst="rect">
            <a:avLst/>
          </a:prstGeom>
          <a:noFill/>
        </p:spPr>
        <p:txBody>
          <a:bodyPr wrap="square" rtlCol="0">
            <a:spAutoFit/>
          </a:bodyPr>
          <a:lstStyle/>
          <a:p>
            <a:pPr algn="ctr"/>
            <a:r>
              <a:rPr lang="ja-JP" altLang="en-US" sz="923" dirty="0">
                <a:solidFill>
                  <a:prstClr val="black"/>
                </a:solidFill>
              </a:rPr>
              <a:t>アクティブラーニング</a:t>
            </a:r>
          </a:p>
        </p:txBody>
      </p:sp>
      <p:pic>
        <p:nvPicPr>
          <p:cNvPr id="94" name="図 93"/>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flipH="1">
            <a:off x="6473773" y="4226937"/>
            <a:ext cx="2072167" cy="2791385"/>
          </a:xfrm>
          <a:prstGeom prst="rect">
            <a:avLst/>
          </a:prstGeom>
        </p:spPr>
      </p:pic>
      <p:sp>
        <p:nvSpPr>
          <p:cNvPr id="95" name="テキスト ボックス 94"/>
          <p:cNvSpPr txBox="1"/>
          <p:nvPr/>
        </p:nvSpPr>
        <p:spPr>
          <a:xfrm flipH="1">
            <a:off x="7119096" y="4762973"/>
            <a:ext cx="1070331" cy="243400"/>
          </a:xfrm>
          <a:prstGeom prst="rect">
            <a:avLst/>
          </a:prstGeom>
          <a:solidFill>
            <a:schemeClr val="accent1">
              <a:lumMod val="20000"/>
              <a:lumOff val="80000"/>
            </a:schemeClr>
          </a:solidFill>
        </p:spPr>
        <p:txBody>
          <a:bodyPr wrap="square" lIns="0" tIns="0" rIns="0" bIns="0" rtlCol="0" anchor="ctr" anchorCtr="0">
            <a:spAutoFit/>
          </a:bodyPr>
          <a:lstStyle/>
          <a:p>
            <a:pPr algn="ctr"/>
            <a:r>
              <a:rPr lang="ja-JP" altLang="en-US" sz="791" b="1" dirty="0">
                <a:solidFill>
                  <a:prstClr val="black"/>
                </a:solidFill>
              </a:rPr>
              <a:t>帆：地方独立行政法人による一体経営</a:t>
            </a:r>
          </a:p>
        </p:txBody>
      </p:sp>
      <p:sp>
        <p:nvSpPr>
          <p:cNvPr id="96" name="テキスト ボックス 95"/>
          <p:cNvSpPr txBox="1"/>
          <p:nvPr/>
        </p:nvSpPr>
        <p:spPr>
          <a:xfrm flipH="1">
            <a:off x="7341038" y="5562743"/>
            <a:ext cx="350749" cy="85280"/>
          </a:xfrm>
          <a:prstGeom prst="rect">
            <a:avLst/>
          </a:prstGeom>
          <a:solidFill>
            <a:schemeClr val="bg1"/>
          </a:solidFill>
        </p:spPr>
        <p:txBody>
          <a:bodyPr wrap="square" lIns="0" tIns="0" rIns="0" bIns="0" rtlCol="0">
            <a:spAutoFit/>
          </a:bodyPr>
          <a:lstStyle/>
          <a:p>
            <a:r>
              <a:rPr lang="ja-JP" altLang="en-US" sz="554" b="1" dirty="0">
                <a:solidFill>
                  <a:prstClr val="black"/>
                </a:solidFill>
              </a:rPr>
              <a:t>伝統と実績</a:t>
            </a:r>
          </a:p>
        </p:txBody>
      </p:sp>
      <p:sp>
        <p:nvSpPr>
          <p:cNvPr id="97" name="テキスト ボックス 96"/>
          <p:cNvSpPr txBox="1"/>
          <p:nvPr/>
        </p:nvSpPr>
        <p:spPr>
          <a:xfrm flipH="1">
            <a:off x="7203189" y="5657790"/>
            <a:ext cx="524182" cy="85280"/>
          </a:xfrm>
          <a:prstGeom prst="rect">
            <a:avLst/>
          </a:prstGeom>
          <a:solidFill>
            <a:schemeClr val="bg1"/>
          </a:solidFill>
        </p:spPr>
        <p:txBody>
          <a:bodyPr wrap="none" lIns="0" tIns="0" rIns="0" bIns="0" rtlCol="0">
            <a:spAutoFit/>
          </a:bodyPr>
          <a:lstStyle/>
          <a:p>
            <a:r>
              <a:rPr lang="ja-JP" altLang="en-US" sz="554" b="1" dirty="0">
                <a:solidFill>
                  <a:prstClr val="black"/>
                </a:solidFill>
              </a:rPr>
              <a:t>優れた資料</a:t>
            </a:r>
            <a:r>
              <a:rPr lang="ja-JP" altLang="en-US" sz="554" b="1" dirty="0">
                <a:solidFill>
                  <a:prstClr val="black"/>
                </a:solidFill>
                <a:latin typeface="ＭＳ Ｐ明朝" panose="02020600040205080304" pitchFamily="18" charset="-128"/>
                <a:ea typeface="ＭＳ Ｐ明朝" panose="02020600040205080304" pitchFamily="18" charset="-128"/>
              </a:rPr>
              <a:t>・</a:t>
            </a:r>
            <a:r>
              <a:rPr lang="ja-JP" altLang="en-US" sz="554" b="1" dirty="0">
                <a:solidFill>
                  <a:prstClr val="black"/>
                </a:solidFill>
              </a:rPr>
              <a:t>作品</a:t>
            </a:r>
          </a:p>
        </p:txBody>
      </p:sp>
      <p:sp>
        <p:nvSpPr>
          <p:cNvPr id="98" name="テキスト ボックス 97"/>
          <p:cNvSpPr txBox="1"/>
          <p:nvPr/>
        </p:nvSpPr>
        <p:spPr>
          <a:xfrm flipH="1">
            <a:off x="7293484" y="5753631"/>
            <a:ext cx="415886" cy="85280"/>
          </a:xfrm>
          <a:prstGeom prst="rect">
            <a:avLst/>
          </a:prstGeom>
          <a:solidFill>
            <a:schemeClr val="bg1"/>
          </a:solidFill>
        </p:spPr>
        <p:txBody>
          <a:bodyPr wrap="square" lIns="0" tIns="0" rIns="0" bIns="0" rtlCol="0">
            <a:spAutoFit/>
          </a:bodyPr>
          <a:lstStyle/>
          <a:p>
            <a:r>
              <a:rPr lang="ja-JP" altLang="en-US" sz="554" b="1" dirty="0">
                <a:solidFill>
                  <a:prstClr val="black"/>
                </a:solidFill>
              </a:rPr>
              <a:t>専門館と人材</a:t>
            </a:r>
          </a:p>
        </p:txBody>
      </p:sp>
      <p:sp>
        <p:nvSpPr>
          <p:cNvPr id="99" name="テキスト ボックス 98"/>
          <p:cNvSpPr txBox="1"/>
          <p:nvPr/>
        </p:nvSpPr>
        <p:spPr>
          <a:xfrm flipH="1">
            <a:off x="7131518" y="5847603"/>
            <a:ext cx="352661" cy="85280"/>
          </a:xfrm>
          <a:prstGeom prst="rect">
            <a:avLst/>
          </a:prstGeom>
          <a:solidFill>
            <a:schemeClr val="bg1"/>
          </a:solidFill>
        </p:spPr>
        <p:txBody>
          <a:bodyPr wrap="none" lIns="0" tIns="0" rIns="0" bIns="0" rtlCol="0">
            <a:spAutoFit/>
          </a:bodyPr>
          <a:lstStyle/>
          <a:p>
            <a:r>
              <a:rPr lang="ja-JP" altLang="en-US" sz="554" b="1" dirty="0">
                <a:solidFill>
                  <a:prstClr val="black"/>
                </a:solidFill>
              </a:rPr>
              <a:t>成果の発信</a:t>
            </a:r>
          </a:p>
        </p:txBody>
      </p:sp>
      <p:sp>
        <p:nvSpPr>
          <p:cNvPr id="100" name="テキスト ボックス 99"/>
          <p:cNvSpPr txBox="1"/>
          <p:nvPr/>
        </p:nvSpPr>
        <p:spPr>
          <a:xfrm rot="20448331" flipH="1">
            <a:off x="7815492" y="5813057"/>
            <a:ext cx="474489" cy="142027"/>
          </a:xfrm>
          <a:prstGeom prst="rect">
            <a:avLst/>
          </a:prstGeom>
          <a:noFill/>
        </p:spPr>
        <p:txBody>
          <a:bodyPr wrap="none" lIns="0" tIns="0" rIns="0" bIns="0" rtlCol="0">
            <a:spAutoFit/>
          </a:bodyPr>
          <a:lstStyle/>
          <a:p>
            <a:r>
              <a:rPr lang="ja-JP" altLang="en-US" sz="923" b="1" dirty="0">
                <a:solidFill>
                  <a:prstClr val="white"/>
                </a:solidFill>
                <a:latin typeface="ＤＦＰ太丸ゴシック体"/>
                <a:ea typeface="ＤＦＰ太丸ゴシック体"/>
                <a:cs typeface="ＤＦＰ太丸ゴシック体"/>
              </a:rPr>
              <a:t>博物館丸</a:t>
            </a:r>
          </a:p>
        </p:txBody>
      </p:sp>
      <p:sp>
        <p:nvSpPr>
          <p:cNvPr id="46" name="テキスト ボックス 45"/>
          <p:cNvSpPr txBox="1"/>
          <p:nvPr/>
        </p:nvSpPr>
        <p:spPr>
          <a:xfrm>
            <a:off x="0" y="0"/>
            <a:ext cx="4777066" cy="261610"/>
          </a:xfrm>
          <a:prstGeom prst="rect">
            <a:avLst/>
          </a:prstGeom>
          <a:noFill/>
        </p:spPr>
        <p:txBody>
          <a:bodyPr wrap="square" rtlCol="0">
            <a:spAutoFit/>
          </a:bodyPr>
          <a:lstStyle/>
          <a:p>
            <a:r>
              <a:rPr lang="en-US" altLang="ja-JP" sz="1100" dirty="0">
                <a:solidFill>
                  <a:prstClr val="black"/>
                </a:solidFill>
              </a:rPr>
              <a:t>Ⅱ</a:t>
            </a:r>
            <a:r>
              <a:rPr lang="ja-JP" altLang="en-US" sz="1100" dirty="0">
                <a:solidFill>
                  <a:prstClr val="black"/>
                </a:solidFill>
              </a:rPr>
              <a:t>　公民連携</a:t>
            </a:r>
            <a:r>
              <a:rPr lang="en-US" altLang="ja-JP" sz="1100" dirty="0">
                <a:solidFill>
                  <a:prstClr val="black"/>
                </a:solidFill>
              </a:rPr>
              <a:t>/</a:t>
            </a:r>
            <a:r>
              <a:rPr lang="ja-JP" altLang="en-US" sz="1100" dirty="0">
                <a:solidFill>
                  <a:prstClr val="black"/>
                </a:solidFill>
              </a:rPr>
              <a:t>経営形態の見直し</a:t>
            </a:r>
            <a:r>
              <a:rPr lang="en-US" altLang="ja-JP" sz="1100" dirty="0">
                <a:solidFill>
                  <a:prstClr val="black"/>
                </a:solidFill>
              </a:rPr>
              <a:t>【</a:t>
            </a:r>
            <a:r>
              <a:rPr lang="ja-JP" altLang="en-US" sz="1100" dirty="0">
                <a:solidFill>
                  <a:prstClr val="black"/>
                </a:solidFill>
              </a:rPr>
              <a:t>独立行政法人化</a:t>
            </a:r>
            <a:r>
              <a:rPr lang="en-US" altLang="ja-JP" sz="1100" dirty="0">
                <a:solidFill>
                  <a:prstClr val="black"/>
                </a:solidFill>
              </a:rPr>
              <a:t>】</a:t>
            </a:r>
            <a:r>
              <a:rPr lang="ja-JP" altLang="en-US" sz="1100" dirty="0">
                <a:solidFill>
                  <a:prstClr val="black"/>
                </a:solidFill>
              </a:rPr>
              <a:t>・博物館</a:t>
            </a:r>
            <a:endParaRPr lang="en-US" altLang="ja-JP" sz="1100" dirty="0">
              <a:solidFill>
                <a:prstClr val="black"/>
              </a:solidFill>
            </a:endParaRPr>
          </a:p>
        </p:txBody>
      </p:sp>
      <p:sp>
        <p:nvSpPr>
          <p:cNvPr id="47" name="テキスト ボックス 46"/>
          <p:cNvSpPr txBox="1"/>
          <p:nvPr/>
        </p:nvSpPr>
        <p:spPr>
          <a:xfrm>
            <a:off x="6877997" y="150700"/>
            <a:ext cx="646331" cy="369332"/>
          </a:xfrm>
          <a:prstGeom prst="rect">
            <a:avLst/>
          </a:prstGeom>
          <a:solidFill>
            <a:schemeClr val="bg2">
              <a:lumMod val="50000"/>
            </a:schemeClr>
          </a:solidFill>
          <a:ln>
            <a:solidFill>
              <a:schemeClr val="bg2">
                <a:lumMod val="25000"/>
              </a:schemeClr>
            </a:solidFill>
          </a:ln>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rPr>
              <a:t>追加</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111</a:t>
            </a:fld>
            <a:endParaRPr kumimoji="1" lang="ja-JP" altLang="en-US"/>
          </a:p>
        </p:txBody>
      </p:sp>
    </p:spTree>
    <p:extLst>
      <p:ext uri="{BB962C8B-B14F-4D97-AF65-F5344CB8AC3E}">
        <p14:creationId xmlns:p14="http://schemas.microsoft.com/office/powerpoint/2010/main" val="2050499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0"/>
            <a:ext cx="7524328" cy="461665"/>
          </a:xfrm>
          <a:prstGeom prst="rect">
            <a:avLst/>
          </a:prstGeom>
          <a:solidFill>
            <a:srgbClr val="0070C0"/>
          </a:solidFill>
        </p:spPr>
        <p:txBody>
          <a:bodyPr wrap="square" rtlCol="0">
            <a:spAutoFit/>
          </a:bodyPr>
          <a:lstStyle/>
          <a:p>
            <a:r>
              <a:rPr lang="en-US" altLang="ja-JP" sz="2400" b="1" u="sng" dirty="0">
                <a:solidFill>
                  <a:schemeClr val="bg1"/>
                </a:solidFill>
                <a:latin typeface="ＭＳ Ｐゴシック" panose="020B0600070205080204" pitchFamily="50" charset="-128"/>
                <a:ea typeface="ＭＳ Ｐゴシック" panose="020B0600070205080204" pitchFamily="50" charset="-128"/>
              </a:rPr>
              <a:t> </a:t>
            </a:r>
            <a:r>
              <a:rPr lang="en-US" altLang="ja-JP" sz="2400" b="1" u="sng" dirty="0" smtClean="0">
                <a:solidFill>
                  <a:schemeClr val="bg1"/>
                </a:solidFill>
                <a:latin typeface="ＭＳ Ｐゴシック" panose="020B0600070205080204" pitchFamily="50" charset="-128"/>
                <a:ea typeface="ＭＳ Ｐゴシック" panose="020B0600070205080204" pitchFamily="50" charset="-128"/>
              </a:rPr>
              <a:t>Ⅰ</a:t>
            </a:r>
            <a:r>
              <a:rPr lang="ja-JP" altLang="en-US" sz="2400" b="1" u="sng" dirty="0" smtClean="0">
                <a:solidFill>
                  <a:schemeClr val="bg1"/>
                </a:solidFill>
                <a:latin typeface="ＭＳ Ｐゴシック" panose="020B0600070205080204" pitchFamily="50" charset="-128"/>
                <a:ea typeface="ＭＳ Ｐゴシック" panose="020B0600070205080204" pitchFamily="50" charset="-128"/>
              </a:rPr>
              <a:t>（</a:t>
            </a:r>
            <a:r>
              <a:rPr lang="en-US" altLang="ja-JP" sz="2400" b="1" u="sng" dirty="0" smtClean="0">
                <a:solidFill>
                  <a:schemeClr val="bg1"/>
                </a:solidFill>
                <a:latin typeface="ＭＳ Ｐゴシック" panose="020B0600070205080204" pitchFamily="50" charset="-128"/>
                <a:ea typeface="ＭＳ Ｐゴシック" panose="020B0600070205080204" pitchFamily="50" charset="-128"/>
              </a:rPr>
              <a:t>1</a:t>
            </a:r>
            <a:r>
              <a:rPr lang="ja-JP" altLang="en-US" sz="24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2400" b="1" u="sng" dirty="0">
                <a:solidFill>
                  <a:schemeClr val="bg1"/>
                </a:solidFill>
                <a:latin typeface="ＭＳ Ｐゴシック" panose="020B0600070205080204" pitchFamily="50" charset="-128"/>
                <a:ea typeface="ＭＳ Ｐゴシック" panose="020B0600070205080204" pitchFamily="50" charset="-128"/>
              </a:rPr>
              <a:t>現役世代への重点投資（子育て</a:t>
            </a:r>
            <a:r>
              <a:rPr lang="en-US" altLang="ja-JP" sz="2400" b="1" u="sng" dirty="0">
                <a:solidFill>
                  <a:schemeClr val="bg1"/>
                </a:solidFill>
                <a:latin typeface="ＭＳ Ｐゴシック" panose="020B0600070205080204" pitchFamily="50" charset="-128"/>
                <a:ea typeface="ＭＳ Ｐゴシック" panose="020B0600070205080204" pitchFamily="50" charset="-128"/>
              </a:rPr>
              <a:t>/</a:t>
            </a:r>
            <a:r>
              <a:rPr lang="ja-JP" altLang="en-US" sz="2400" b="1" u="sng" dirty="0">
                <a:solidFill>
                  <a:schemeClr val="bg1"/>
                </a:solidFill>
                <a:latin typeface="ＭＳ Ｐゴシック" panose="020B0600070205080204" pitchFamily="50" charset="-128"/>
                <a:ea typeface="ＭＳ Ｐゴシック" panose="020B0600070205080204" pitchFamily="50" charset="-128"/>
              </a:rPr>
              <a:t>教育）</a:t>
            </a:r>
            <a:endParaRPr lang="en-US" altLang="ja-JP" sz="2400" b="1" u="sng" dirty="0">
              <a:solidFill>
                <a:schemeClr val="bg1"/>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7740352" y="44624"/>
            <a:ext cx="1331640" cy="307777"/>
          </a:xfrm>
          <a:prstGeom prst="rect">
            <a:avLst/>
          </a:prstGeom>
          <a:noFill/>
        </p:spPr>
        <p:txBody>
          <a:bodyPr wrap="square" rtlCol="0">
            <a:spAutoFit/>
          </a:bodyPr>
          <a:lstStyle/>
          <a:p>
            <a:r>
              <a:rPr lang="en-US" altLang="ja-JP" sz="1400" dirty="0">
                <a:latin typeface="Arial" pitchFamily="34" charset="0"/>
                <a:cs typeface="Arial" pitchFamily="34" charset="0"/>
              </a:rPr>
              <a:t>B1</a:t>
            </a:r>
            <a:r>
              <a:rPr lang="ja-JP" altLang="en-US" sz="1400" dirty="0">
                <a:latin typeface="Arial" pitchFamily="34" charset="0"/>
                <a:cs typeface="Arial" pitchFamily="34" charset="0"/>
              </a:rPr>
              <a:t> </a:t>
            </a:r>
            <a:endParaRPr kumimoji="1" lang="en-US" altLang="ja-JP" sz="1400" dirty="0">
              <a:latin typeface="Arial" pitchFamily="34" charset="0"/>
              <a:cs typeface="Arial" pitchFamily="34" charset="0"/>
            </a:endParaRPr>
          </a:p>
        </p:txBody>
      </p:sp>
      <p:sp>
        <p:nvSpPr>
          <p:cNvPr id="5" name="スライド番号プレースホルダ 4"/>
          <p:cNvSpPr>
            <a:spLocks noGrp="1"/>
          </p:cNvSpPr>
          <p:nvPr>
            <p:ph type="sldNum" sz="quarter" idx="12"/>
          </p:nvPr>
        </p:nvSpPr>
        <p:spPr/>
        <p:txBody>
          <a:bodyPr/>
          <a:lstStyle/>
          <a:p>
            <a:fld id="{CCEC3038-1CF1-4B63-9920-55248DCFBA97}" type="slidenum">
              <a:rPr kumimoji="1" lang="ja-JP" altLang="en-US" smtClean="0"/>
              <a:pPr/>
              <a:t>11</a:t>
            </a:fld>
            <a:endParaRPr kumimoji="1" lang="ja-JP" altLang="en-US"/>
          </a:p>
        </p:txBody>
      </p:sp>
      <p:sp>
        <p:nvSpPr>
          <p:cNvPr id="7" name="角丸四角形 6"/>
          <p:cNvSpPr/>
          <p:nvPr/>
        </p:nvSpPr>
        <p:spPr>
          <a:xfrm>
            <a:off x="6865800" y="3356992"/>
            <a:ext cx="1954672" cy="340934"/>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4716016" y="4509121"/>
            <a:ext cx="1872208" cy="432048"/>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2777086525"/>
              </p:ext>
            </p:extLst>
          </p:nvPr>
        </p:nvGraphicFramePr>
        <p:xfrm>
          <a:off x="251520" y="705088"/>
          <a:ext cx="8712968" cy="5864757"/>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xmlns="" val="20000"/>
                    </a:ext>
                  </a:extLst>
                </a:gridCol>
                <a:gridCol w="2178242">
                  <a:extLst>
                    <a:ext uri="{9D8B030D-6E8A-4147-A177-3AD203B41FA5}">
                      <a16:colId xmlns:a16="http://schemas.microsoft.com/office/drawing/2014/main" xmlns="" val="20001"/>
                    </a:ext>
                  </a:extLst>
                </a:gridCol>
                <a:gridCol w="2178242">
                  <a:extLst>
                    <a:ext uri="{9D8B030D-6E8A-4147-A177-3AD203B41FA5}">
                      <a16:colId xmlns:a16="http://schemas.microsoft.com/office/drawing/2014/main" xmlns="" val="20002"/>
                    </a:ext>
                  </a:extLst>
                </a:gridCol>
                <a:gridCol w="2178242">
                  <a:extLst>
                    <a:ext uri="{9D8B030D-6E8A-4147-A177-3AD203B41FA5}">
                      <a16:colId xmlns:a16="http://schemas.microsoft.com/office/drawing/2014/main" xmlns="" val="20003"/>
                    </a:ext>
                  </a:extLst>
                </a:gridCol>
              </a:tblGrid>
              <a:tr h="515517">
                <a:tc>
                  <a:txBody>
                    <a:bodyPr/>
                    <a:lstStyle/>
                    <a:p>
                      <a:pPr algn="ctr"/>
                      <a:r>
                        <a:rPr kumimoji="1" lang="ja-JP" altLang="en-US" dirty="0"/>
                        <a:t>＜</a:t>
                      </a:r>
                      <a:r>
                        <a:rPr kumimoji="1" lang="en-US" altLang="ja-JP" dirty="0"/>
                        <a:t>Why</a:t>
                      </a:r>
                      <a:r>
                        <a:rPr kumimoji="1" lang="ja-JP" altLang="en-US" dirty="0"/>
                        <a:t>＞</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Vision</a:t>
                      </a:r>
                      <a:r>
                        <a:rPr kumimoji="1" lang="ja-JP" altLang="en-US" dirty="0"/>
                        <a:t>＞</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What</a:t>
                      </a:r>
                      <a:r>
                        <a:rPr kumimoji="1" lang="ja-JP" altLang="en-US" dirty="0"/>
                        <a:t>＞</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Outcome</a:t>
                      </a:r>
                      <a:r>
                        <a:rPr kumimoji="1" lang="ja-JP" altLang="en-US" dirty="0"/>
                        <a:t>＞</a:t>
                      </a:r>
                    </a:p>
                  </a:txBody>
                  <a:tcPr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0"/>
                  </a:ext>
                </a:extLst>
              </a:tr>
              <a:tr h="4872691">
                <a:tc>
                  <a:txBody>
                    <a:bodyPr/>
                    <a:lstStyle/>
                    <a:p>
                      <a:pPr marL="92075" indent="-92075"/>
                      <a:r>
                        <a:rPr kumimoji="1" lang="ja-JP" altLang="en-US" sz="1400" dirty="0"/>
                        <a:t>・</a:t>
                      </a:r>
                      <a:r>
                        <a:rPr lang="ja-JP" altLang="en-US" sz="1400" dirty="0"/>
                        <a:t>子育てや教育、就労などに関して、現役世代が能力を十分に発揮し、活躍できる環境を整えるため、安心して子育てができ、働くことができる環境が必要。 </a:t>
                      </a:r>
                      <a:endParaRPr kumimoji="1" lang="ja-JP" altLang="en-US" sz="1400" dirty="0"/>
                    </a:p>
                    <a:p>
                      <a:endParaRPr kumimoji="1" lang="ja-JP" altLang="en-US" sz="1400"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a:t>・</a:t>
                      </a:r>
                      <a:r>
                        <a:rPr lang="ja-JP" altLang="ja-JP" sz="1400" dirty="0">
                          <a:solidFill>
                            <a:schemeClr val="tx1">
                              <a:lumMod val="95000"/>
                              <a:lumOff val="5000"/>
                            </a:schemeClr>
                          </a:solidFill>
                          <a:latin typeface="+mn-ea"/>
                          <a:ea typeface="+mn-ea"/>
                          <a:cs typeface="Arial"/>
                        </a:rPr>
                        <a:t>子育てや教育など現役世代を支援するため</a:t>
                      </a:r>
                      <a:r>
                        <a:rPr lang="ja-JP" altLang="en-US" sz="1400" dirty="0">
                          <a:solidFill>
                            <a:schemeClr val="tx1">
                              <a:lumMod val="95000"/>
                              <a:lumOff val="5000"/>
                            </a:schemeClr>
                          </a:solidFill>
                          <a:latin typeface="+mn-ea"/>
                          <a:ea typeface="+mn-ea"/>
                          <a:cs typeface="Arial"/>
                        </a:rPr>
                        <a:t>の施策に対し予算を</a:t>
                      </a:r>
                      <a:r>
                        <a:rPr lang="ja-JP" altLang="ja-JP" sz="1400" dirty="0">
                          <a:solidFill>
                            <a:schemeClr val="tx1">
                              <a:lumMod val="95000"/>
                              <a:lumOff val="5000"/>
                            </a:schemeClr>
                          </a:solidFill>
                          <a:latin typeface="+mn-ea"/>
                          <a:ea typeface="+mn-ea"/>
                          <a:cs typeface="Arial"/>
                        </a:rPr>
                        <a:t>重点投資</a:t>
                      </a:r>
                      <a:r>
                        <a:rPr lang="ja-JP" altLang="en-US" sz="1400" dirty="0">
                          <a:solidFill>
                            <a:schemeClr val="tx1">
                              <a:lumMod val="95000"/>
                              <a:lumOff val="5000"/>
                            </a:schemeClr>
                          </a:solidFill>
                          <a:latin typeface="+mn-ea"/>
                          <a:ea typeface="+mn-ea"/>
                          <a:cs typeface="Arial"/>
                        </a:rPr>
                        <a:t>。</a:t>
                      </a:r>
                      <a:r>
                        <a:rPr lang="ja-JP" altLang="ja-JP" sz="1400" dirty="0">
                          <a:solidFill>
                            <a:schemeClr val="tx1">
                              <a:lumMod val="95000"/>
                              <a:lumOff val="5000"/>
                            </a:schemeClr>
                          </a:solidFill>
                          <a:latin typeface="+mn-ea"/>
                          <a:ea typeface="+mn-ea"/>
                          <a:cs typeface="Arial"/>
                        </a:rPr>
                        <a:t>現役世代</a:t>
                      </a:r>
                      <a:r>
                        <a:rPr lang="ja-JP" altLang="en-US" sz="1400" dirty="0">
                          <a:solidFill>
                            <a:schemeClr val="tx1">
                              <a:lumMod val="95000"/>
                              <a:lumOff val="5000"/>
                            </a:schemeClr>
                          </a:solidFill>
                          <a:latin typeface="+mn-ea"/>
                          <a:ea typeface="+mn-ea"/>
                          <a:cs typeface="Arial"/>
                        </a:rPr>
                        <a:t>への支援により、大阪の活力を生み出すことで、</a:t>
                      </a:r>
                      <a:r>
                        <a:rPr lang="ja-JP" altLang="ja-JP" sz="1400" dirty="0">
                          <a:solidFill>
                            <a:schemeClr val="tx1">
                              <a:lumMod val="95000"/>
                              <a:lumOff val="5000"/>
                            </a:schemeClr>
                          </a:solidFill>
                          <a:latin typeface="+mn-ea"/>
                          <a:ea typeface="+mn-ea"/>
                          <a:cs typeface="Arial"/>
                        </a:rPr>
                        <a:t>高齢世代</a:t>
                      </a:r>
                      <a:r>
                        <a:rPr lang="ja-JP" altLang="en-US" sz="1400" dirty="0">
                          <a:solidFill>
                            <a:schemeClr val="tx1">
                              <a:lumMod val="95000"/>
                              <a:lumOff val="5000"/>
                            </a:schemeClr>
                          </a:solidFill>
                          <a:latin typeface="+mn-ea"/>
                          <a:ea typeface="+mn-ea"/>
                          <a:cs typeface="Arial"/>
                        </a:rPr>
                        <a:t>を支える</a:t>
                      </a:r>
                      <a:r>
                        <a:rPr lang="ja-JP" altLang="ja-JP" sz="1400" dirty="0">
                          <a:solidFill>
                            <a:schemeClr val="tx1">
                              <a:lumMod val="95000"/>
                              <a:lumOff val="5000"/>
                            </a:schemeClr>
                          </a:solidFill>
                          <a:latin typeface="+mn-ea"/>
                          <a:ea typeface="+mn-ea"/>
                          <a:cs typeface="Arial"/>
                        </a:rPr>
                        <a:t>といった流れ</a:t>
                      </a:r>
                      <a:r>
                        <a:rPr lang="ja-JP" altLang="en-US" sz="1400" dirty="0">
                          <a:solidFill>
                            <a:schemeClr val="tx1">
                              <a:lumMod val="95000"/>
                              <a:lumOff val="5000"/>
                            </a:schemeClr>
                          </a:solidFill>
                          <a:latin typeface="+mn-ea"/>
                          <a:ea typeface="+mn-ea"/>
                        </a:rPr>
                        <a:t>を</a:t>
                      </a:r>
                      <a:r>
                        <a:rPr lang="ja-JP" altLang="en-US" sz="1400" dirty="0">
                          <a:solidFill>
                            <a:schemeClr val="tx1">
                              <a:lumMod val="95000"/>
                              <a:lumOff val="5000"/>
                            </a:schemeClr>
                          </a:solidFill>
                        </a:rPr>
                        <a:t>作る。</a:t>
                      </a:r>
                      <a:endParaRPr lang="en-US" altLang="ja-JP" sz="1400" dirty="0">
                        <a:solidFill>
                          <a:schemeClr val="tx1">
                            <a:lumMod val="95000"/>
                            <a:lumOff val="5000"/>
                          </a:schemeClr>
                        </a:solidFill>
                      </a:endParaRPr>
                    </a:p>
                    <a:p>
                      <a:pPr marL="92075" indent="-92075"/>
                      <a:endParaRPr lang="en-US" altLang="ja-JP" sz="1400" dirty="0"/>
                    </a:p>
                    <a:p>
                      <a:pPr marL="92075" indent="-92075"/>
                      <a:r>
                        <a:rPr kumimoji="1" lang="ja-JP" altLang="en-US" sz="1400" dirty="0"/>
                        <a:t>・</a:t>
                      </a:r>
                      <a:r>
                        <a:rPr lang="ja-JP" altLang="en-US" sz="1400" dirty="0"/>
                        <a:t>市政改革プランに基づき、ムダを徹底的に排除し、成果重視で施策も見直し、スリムな行財政運営にして、現役世代への重点投資など大きな政策転換を行う。</a:t>
                      </a:r>
                      <a:endParaRPr lang="en-US" altLang="ja-JP" sz="1400" dirty="0"/>
                    </a:p>
                    <a:p>
                      <a:pPr marL="92075" indent="-92075"/>
                      <a:endParaRPr lang="en-US" altLang="ja-JP" sz="1400" dirty="0"/>
                    </a:p>
                    <a:p>
                      <a:pPr marL="92075" indent="-92075"/>
                      <a:r>
                        <a:rPr kumimoji="1" lang="ja-JP" altLang="en-US" sz="1400" dirty="0"/>
                        <a:t>・</a:t>
                      </a:r>
                      <a:r>
                        <a:rPr lang="ja-JP" altLang="en-US" sz="1400" dirty="0"/>
                        <a:t>将来を担うこどもたちの個性や才能を伸ばし、さらにはグローバル（国際的）な舞台に挑戦し活躍できるような人材を育成。</a:t>
                      </a:r>
                      <a:endParaRPr kumimoji="1" lang="ja-JP" altLang="en-US" sz="1400" dirty="0"/>
                    </a:p>
                    <a:p>
                      <a:endParaRPr kumimoji="1" lang="ja-JP" altLang="en-US" sz="14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dirty="0"/>
                        <a:t>・こども、教育の分野を中心に施策・事業を展開（①）</a:t>
                      </a:r>
                      <a:endParaRPr kumimoji="1" lang="en-US" altLang="ja-JP" sz="1400" dirty="0"/>
                    </a:p>
                    <a:p>
                      <a:pPr marL="92075" indent="-92075"/>
                      <a:endParaRPr kumimoji="1" lang="en-US" altLang="ja-JP" sz="1400" dirty="0"/>
                    </a:p>
                    <a:p>
                      <a:pPr marL="92075" indent="-92075"/>
                      <a:r>
                        <a:rPr kumimoji="1" lang="en-US" altLang="ja-JP" sz="1400" dirty="0"/>
                        <a:t>【</a:t>
                      </a:r>
                      <a:r>
                        <a:rPr kumimoji="1" lang="ja-JP" altLang="en-US" sz="1400" dirty="0"/>
                        <a:t>主な施策</a:t>
                      </a:r>
                      <a:r>
                        <a:rPr kumimoji="1" lang="ja-JP" altLang="en-US" sz="1400" u="none" dirty="0"/>
                        <a:t>（②</a:t>
                      </a:r>
                      <a:r>
                        <a:rPr kumimoji="1" lang="ja-JP" altLang="en-US" sz="1400" dirty="0"/>
                        <a:t>）</a:t>
                      </a:r>
                      <a:r>
                        <a:rPr kumimoji="1" lang="en-US" altLang="ja-JP" sz="1400" dirty="0"/>
                        <a:t>】</a:t>
                      </a:r>
                    </a:p>
                    <a:p>
                      <a:pPr marL="92075" indent="-92075"/>
                      <a:r>
                        <a:rPr kumimoji="1" lang="ja-JP" altLang="en-US" sz="1400" u="sng" dirty="0"/>
                        <a:t>子育て</a:t>
                      </a:r>
                      <a:endParaRPr kumimoji="1" lang="en-US" altLang="ja-JP" sz="1400" u="sng" dirty="0"/>
                    </a:p>
                    <a:p>
                      <a:pPr marL="92075" indent="-92075"/>
                      <a:r>
                        <a:rPr kumimoji="1" lang="ja-JP" altLang="en-US" sz="1200" dirty="0"/>
                        <a:t> （拡充）</a:t>
                      </a:r>
                      <a:endParaRPr kumimoji="1" lang="en-US" altLang="ja-JP" sz="1200" dirty="0"/>
                    </a:p>
                    <a:p>
                      <a:pPr marL="92075" indent="-92075"/>
                      <a:r>
                        <a:rPr kumimoji="1" lang="ja-JP" altLang="en-US" sz="1300" baseline="0" dirty="0"/>
                        <a:t>　</a:t>
                      </a:r>
                      <a:r>
                        <a:rPr kumimoji="1" lang="en-US" altLang="ja-JP" sz="1300" baseline="0" dirty="0"/>
                        <a:t>a</a:t>
                      </a:r>
                      <a:r>
                        <a:rPr kumimoji="1" lang="en-US" altLang="ja-JP" sz="1300" dirty="0"/>
                        <a:t> </a:t>
                      </a:r>
                      <a:r>
                        <a:rPr lang="ja-JP" altLang="en-US" sz="1300" dirty="0"/>
                        <a:t>妊婦健康診査の拡</a:t>
                      </a:r>
                      <a:r>
                        <a:rPr lang="ja-JP" altLang="en-US" sz="1300" b="0" dirty="0">
                          <a:solidFill>
                            <a:schemeClr val="tx1"/>
                          </a:solidFill>
                        </a:rPr>
                        <a:t>充</a:t>
                      </a:r>
                      <a:endParaRPr kumimoji="1" lang="ja-JP" altLang="en-US" sz="1300" b="0" dirty="0">
                        <a:solidFill>
                          <a:schemeClr val="tx1"/>
                        </a:solidFill>
                      </a:endParaRPr>
                    </a:p>
                    <a:p>
                      <a:pPr marL="92075" indent="-92075"/>
                      <a:r>
                        <a:rPr lang="ja-JP" altLang="en-US" sz="1300" dirty="0"/>
                        <a:t>　</a:t>
                      </a:r>
                      <a:r>
                        <a:rPr lang="en-US" altLang="ja-JP" sz="1300" dirty="0"/>
                        <a:t>b</a:t>
                      </a:r>
                      <a:r>
                        <a:rPr lang="ja-JP" altLang="en-US" sz="1300" dirty="0"/>
                        <a:t>こども医療費助成の拡</a:t>
                      </a:r>
                      <a:r>
                        <a:rPr lang="ja-JP" altLang="en-US" sz="1300" b="0" dirty="0">
                          <a:solidFill>
                            <a:schemeClr val="tx1"/>
                          </a:solidFill>
                        </a:rPr>
                        <a:t>充</a:t>
                      </a:r>
                      <a:r>
                        <a:rPr lang="ja-JP" altLang="en-US" sz="1300" dirty="0"/>
                        <a:t>、</a:t>
                      </a:r>
                      <a:endParaRPr lang="en-US" altLang="ja-JP" sz="1300" dirty="0"/>
                    </a:p>
                    <a:p>
                      <a:pPr marL="92075" indent="-92075"/>
                      <a:r>
                        <a:rPr kumimoji="1" lang="en-US" altLang="ja-JP" sz="1300" dirty="0"/>
                        <a:t>   c</a:t>
                      </a:r>
                      <a:r>
                        <a:rPr kumimoji="1" lang="ja-JP" altLang="en-US" sz="1300" dirty="0"/>
                        <a:t> </a:t>
                      </a:r>
                      <a:r>
                        <a:rPr lang="ja-JP" altLang="en-US" sz="1300" dirty="0"/>
                        <a:t>待機児童の</a:t>
                      </a:r>
                      <a:r>
                        <a:rPr lang="ja-JP" altLang="en-US" sz="1300" dirty="0" smtClean="0"/>
                        <a:t>解消（区役所・市役所庁舎内への保育施設設置や送迎バスなどの特別対策を実施など）</a:t>
                      </a:r>
                      <a:endParaRPr lang="en-US" altLang="ja-JP" sz="1300" dirty="0"/>
                    </a:p>
                    <a:p>
                      <a:pPr marL="92075" indent="-92075"/>
                      <a:r>
                        <a:rPr kumimoji="1" lang="ja-JP" altLang="en-US" sz="1300" dirty="0"/>
                        <a:t> （新規）</a:t>
                      </a:r>
                      <a:endParaRPr kumimoji="1" lang="en-US" altLang="ja-JP" sz="1300" dirty="0"/>
                    </a:p>
                    <a:p>
                      <a:pPr marL="92075" indent="-92075"/>
                      <a:r>
                        <a:rPr kumimoji="1" lang="ja-JP" altLang="en-US" sz="1300" dirty="0"/>
                        <a:t>   </a:t>
                      </a:r>
                      <a:r>
                        <a:rPr kumimoji="1" lang="en-US" altLang="ja-JP" sz="1300" dirty="0"/>
                        <a:t>d</a:t>
                      </a:r>
                      <a:r>
                        <a:rPr kumimoji="1" lang="ja-JP" altLang="en-US" sz="1300" dirty="0"/>
                        <a:t> </a:t>
                      </a:r>
                      <a:r>
                        <a:rPr lang="ja-JP" altLang="en-US" sz="1300" dirty="0"/>
                        <a:t>学校外教育における塾 </a:t>
                      </a:r>
                      <a:endParaRPr lang="en-US" altLang="ja-JP" sz="1300" dirty="0"/>
                    </a:p>
                    <a:p>
                      <a:pPr marL="92075" indent="-92075"/>
                      <a:r>
                        <a:rPr lang="en-US" altLang="ja-JP" sz="1300" dirty="0"/>
                        <a:t>       </a:t>
                      </a:r>
                      <a:r>
                        <a:rPr lang="ja-JP" altLang="en-US" sz="1300" dirty="0"/>
                        <a:t>代助成事業の実施</a:t>
                      </a:r>
                      <a:endParaRPr lang="en-US" altLang="ja-JP" sz="1300" dirty="0"/>
                    </a:p>
                    <a:p>
                      <a:pPr marL="92075" indent="-92075"/>
                      <a:r>
                        <a:rPr lang="ja-JP" altLang="en-US" sz="1300" dirty="0"/>
                        <a:t>　</a:t>
                      </a:r>
                      <a:r>
                        <a:rPr kumimoji="1" lang="en-US" altLang="ja-JP" sz="1300" kern="1200" dirty="0">
                          <a:solidFill>
                            <a:schemeClr val="tx1"/>
                          </a:solidFill>
                          <a:latin typeface="+mn-lt"/>
                          <a:ea typeface="+mn-ea"/>
                          <a:cs typeface="+mn-cs"/>
                        </a:rPr>
                        <a:t>e </a:t>
                      </a:r>
                      <a:r>
                        <a:rPr kumimoji="1" lang="ja-JP" altLang="en-US" sz="1300" kern="1200" dirty="0">
                          <a:solidFill>
                            <a:schemeClr val="tx1"/>
                          </a:solidFill>
                          <a:latin typeface="+mn-lt"/>
                          <a:ea typeface="+mn-ea"/>
                          <a:cs typeface="+mn-cs"/>
                        </a:rPr>
                        <a:t>幼児教育の無償化</a:t>
                      </a:r>
                      <a:endParaRPr kumimoji="1" lang="en-US" altLang="ja-JP" sz="1300" kern="1200" dirty="0">
                        <a:solidFill>
                          <a:schemeClr val="tx1"/>
                        </a:solidFill>
                        <a:latin typeface="+mn-lt"/>
                        <a:ea typeface="+mn-ea"/>
                        <a:cs typeface="+mn-cs"/>
                      </a:endParaRPr>
                    </a:p>
                    <a:p>
                      <a:r>
                        <a:rPr kumimoji="1" lang="ja-JP" altLang="en-US" sz="1300" kern="1200" dirty="0">
                          <a:solidFill>
                            <a:schemeClr val="tx1"/>
                          </a:solidFill>
                          <a:latin typeface="+mn-lt"/>
                          <a:ea typeface="+mn-ea"/>
                          <a:cs typeface="+mn-cs"/>
                        </a:rPr>
                        <a:t>　</a:t>
                      </a:r>
                      <a:r>
                        <a:rPr kumimoji="1" lang="en-US" altLang="ja-JP" sz="1300" kern="1200" dirty="0">
                          <a:solidFill>
                            <a:schemeClr val="tx1"/>
                          </a:solidFill>
                          <a:latin typeface="+mn-lt"/>
                          <a:ea typeface="+mn-ea"/>
                          <a:cs typeface="+mn-cs"/>
                        </a:rPr>
                        <a:t>f</a:t>
                      </a:r>
                      <a:r>
                        <a:rPr kumimoji="1" lang="ja-JP" altLang="en-US" sz="1300" kern="1200" dirty="0">
                          <a:solidFill>
                            <a:schemeClr val="tx1"/>
                          </a:solidFill>
                          <a:latin typeface="+mn-lt"/>
                          <a:ea typeface="+mn-ea"/>
                          <a:cs typeface="+mn-cs"/>
                        </a:rPr>
                        <a:t> こどもの貧困対策</a:t>
                      </a:r>
                      <a:endParaRPr kumimoji="1" lang="en-US" altLang="ja-JP" sz="1300" kern="1200" dirty="0">
                        <a:solidFill>
                          <a:schemeClr val="tx1"/>
                        </a:solidFill>
                        <a:latin typeface="+mn-lt"/>
                        <a:ea typeface="+mn-ea"/>
                        <a:cs typeface="+mn-cs"/>
                      </a:endParaRPr>
                    </a:p>
                    <a:p>
                      <a:pPr marL="92075" indent="-92075"/>
                      <a:endParaRPr lang="en-US" altLang="ja-JP" sz="1300" dirty="0"/>
                    </a:p>
                    <a:p>
                      <a:pPr marL="92075" indent="-92075"/>
                      <a:r>
                        <a:rPr lang="ja-JP" altLang="en-US" sz="1400" u="sng" dirty="0"/>
                        <a:t>教育</a:t>
                      </a:r>
                      <a:endParaRPr lang="en-US" altLang="ja-JP" sz="1300" u="sng" dirty="0"/>
                    </a:p>
                    <a:p>
                      <a:r>
                        <a:rPr kumimoji="1" lang="en-US" altLang="ja-JP" sz="1300" dirty="0"/>
                        <a:t> </a:t>
                      </a:r>
                      <a:r>
                        <a:rPr kumimoji="1" lang="ja-JP" altLang="en-US" sz="1300" baseline="0" dirty="0"/>
                        <a:t>  </a:t>
                      </a:r>
                      <a:r>
                        <a:rPr kumimoji="1" lang="en-US" altLang="ja-JP" sz="1300" baseline="0" dirty="0"/>
                        <a:t>a </a:t>
                      </a:r>
                      <a:r>
                        <a:rPr lang="ja-JP" altLang="en-US" sz="1300" dirty="0"/>
                        <a:t>普通教室の空調機設置</a:t>
                      </a:r>
                      <a:endParaRPr lang="en-US" altLang="ja-JP" sz="1300" dirty="0"/>
                    </a:p>
                    <a:p>
                      <a:r>
                        <a:rPr lang="en-US" altLang="ja-JP" sz="1300" dirty="0"/>
                        <a:t>   b</a:t>
                      </a:r>
                      <a:r>
                        <a:rPr lang="en-US" altLang="ja-JP" sz="1300" baseline="0" dirty="0"/>
                        <a:t> </a:t>
                      </a:r>
                      <a:r>
                        <a:rPr lang="ja-JP" altLang="en-US" sz="1300" dirty="0"/>
                        <a:t>中学校給食の実施</a:t>
                      </a:r>
                      <a:endParaRPr lang="en-US" altLang="ja-JP" sz="1300" dirty="0"/>
                    </a:p>
                    <a:p>
                      <a:r>
                        <a:rPr lang="en-US" altLang="ja-JP" sz="1300" dirty="0"/>
                        <a:t>  </a:t>
                      </a:r>
                      <a:r>
                        <a:rPr lang="en-US" altLang="ja-JP" sz="1300" baseline="0" dirty="0"/>
                        <a:t> c</a:t>
                      </a:r>
                      <a:r>
                        <a:rPr lang="ja-JP" altLang="en-US" sz="1300" baseline="0" dirty="0"/>
                        <a:t> </a:t>
                      </a:r>
                      <a:r>
                        <a:rPr lang="ja-JP" altLang="en-US" sz="1300" dirty="0"/>
                        <a:t>学校教育・校務支援ＩＣＴ</a:t>
                      </a:r>
                      <a:endParaRPr lang="en-US" altLang="ja-JP" sz="1300" dirty="0"/>
                    </a:p>
                    <a:p>
                      <a:r>
                        <a:rPr lang="ja-JP" altLang="en-US" sz="1300" dirty="0"/>
                        <a:t>　　 の導入</a:t>
                      </a:r>
                      <a:endParaRPr lang="en-US" altLang="ja-JP" sz="1300" dirty="0"/>
                    </a:p>
                    <a:p>
                      <a:r>
                        <a:rPr lang="ja-JP" altLang="en-US" sz="1300" dirty="0"/>
                        <a:t>　</a:t>
                      </a:r>
                      <a:r>
                        <a:rPr lang="en-US" altLang="ja-JP" sz="1300" dirty="0"/>
                        <a:t>d</a:t>
                      </a:r>
                      <a:r>
                        <a:rPr lang="ja-JP" altLang="en-US" sz="1300" dirty="0"/>
                        <a:t> 校長経営戦略等の実施</a:t>
                      </a:r>
                      <a:endParaRPr lang="en-US" altLang="ja-JP" sz="1300" dirty="0"/>
                    </a:p>
                    <a:p>
                      <a:pPr marL="92075" indent="-92075"/>
                      <a:endParaRPr kumimoji="1" lang="en-US" altLang="ja-JP" sz="14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a:t>・</a:t>
                      </a:r>
                      <a:r>
                        <a:rPr lang="ja-JP" altLang="en-US" sz="1400" dirty="0"/>
                        <a:t>現役世代への重点投資として、こども・教育の分野において予算の重点配分</a:t>
                      </a:r>
                      <a:endParaRPr lang="en-US" altLang="ja-JP" sz="1400" dirty="0"/>
                    </a:p>
                    <a:p>
                      <a:pPr marL="92075" marR="0" indent="-92075" algn="l" defTabSz="914400" rtl="0" eaLnBrk="1" fontAlgn="auto" latinLnBrk="0" hangingPunct="1">
                        <a:lnSpc>
                          <a:spcPct val="100000"/>
                        </a:lnSpc>
                        <a:spcBef>
                          <a:spcPts val="0"/>
                        </a:spcBef>
                        <a:spcAft>
                          <a:spcPts val="0"/>
                        </a:spcAft>
                        <a:buClrTx/>
                        <a:buSzTx/>
                        <a:buFontTx/>
                        <a:buNone/>
                        <a:tabLst/>
                        <a:defRPr/>
                      </a:pPr>
                      <a:endParaRPr lang="en-US" altLang="ja-JP" sz="1400" dirty="0"/>
                    </a:p>
                    <a:p>
                      <a:r>
                        <a:rPr lang="ja-JP" altLang="en-US" sz="1400" dirty="0"/>
                        <a:t>・重点投資額</a:t>
                      </a:r>
                      <a:endParaRPr lang="en-US" altLang="ja-JP" sz="1400" dirty="0"/>
                    </a:p>
                    <a:p>
                      <a:r>
                        <a:rPr lang="ja-JP" altLang="en-US" sz="1400" dirty="0"/>
                        <a:t>　</a:t>
                      </a:r>
                      <a:r>
                        <a:rPr lang="en-US" altLang="ja-JP" sz="1400" b="0" dirty="0">
                          <a:solidFill>
                            <a:schemeClr val="tx1"/>
                          </a:solidFill>
                        </a:rPr>
                        <a:t>2011</a:t>
                      </a:r>
                      <a:r>
                        <a:rPr lang="ja-JP" altLang="en-US" sz="1400" dirty="0"/>
                        <a:t>年度予算　</a:t>
                      </a:r>
                      <a:r>
                        <a:rPr lang="en-US" altLang="ja-JP" sz="1400" dirty="0"/>
                        <a:t>67</a:t>
                      </a:r>
                      <a:r>
                        <a:rPr lang="ja-JP" altLang="en-US" sz="1400" dirty="0"/>
                        <a:t>億円</a:t>
                      </a:r>
                      <a:endParaRPr lang="en-US" altLang="ja-JP" sz="1400" dirty="0"/>
                    </a:p>
                    <a:p>
                      <a:r>
                        <a:rPr lang="ja-JP" altLang="en-US" sz="1400" dirty="0"/>
                        <a:t>　　　　　↓</a:t>
                      </a:r>
                      <a:endParaRPr lang="en-US" altLang="ja-JP" sz="1400" dirty="0"/>
                    </a:p>
                    <a:p>
                      <a:r>
                        <a:rPr lang="ja-JP" altLang="en-US" sz="1400" dirty="0"/>
                        <a:t>　</a:t>
                      </a:r>
                      <a:r>
                        <a:rPr lang="en-US" altLang="ja-JP" sz="1400" dirty="0"/>
                        <a:t>2014</a:t>
                      </a:r>
                      <a:r>
                        <a:rPr lang="ja-JP" altLang="en-US" sz="1400" dirty="0"/>
                        <a:t>年度予算　</a:t>
                      </a:r>
                      <a:r>
                        <a:rPr lang="en-US" altLang="ja-JP" sz="1400" dirty="0"/>
                        <a:t>270</a:t>
                      </a:r>
                      <a:r>
                        <a:rPr lang="ja-JP" altLang="en-US" sz="1400" dirty="0"/>
                        <a:t>億円</a:t>
                      </a:r>
                      <a:endParaRPr lang="en-US" altLang="ja-JP" sz="1400" dirty="0"/>
                    </a:p>
                    <a:p>
                      <a:r>
                        <a:rPr lang="ja-JP" altLang="en-US" sz="1400" dirty="0"/>
                        <a:t>　　　　　↓</a:t>
                      </a:r>
                      <a:endParaRPr lang="en-US" altLang="ja-JP" sz="1400" dirty="0"/>
                    </a:p>
                    <a:p>
                      <a:r>
                        <a:rPr lang="ja-JP" altLang="en-US" sz="1400" dirty="0"/>
                        <a:t>　</a:t>
                      </a:r>
                      <a:r>
                        <a:rPr kumimoji="1" lang="en-US" altLang="ja-JP" sz="1400" kern="1200" dirty="0">
                          <a:solidFill>
                            <a:schemeClr val="tx1"/>
                          </a:solidFill>
                          <a:latin typeface="+mn-lt"/>
                          <a:ea typeface="+mn-ea"/>
                          <a:cs typeface="+mn-cs"/>
                        </a:rPr>
                        <a:t>2018</a:t>
                      </a:r>
                      <a:r>
                        <a:rPr kumimoji="1" lang="ja-JP" altLang="en-US" sz="1400" kern="1200" dirty="0">
                          <a:solidFill>
                            <a:schemeClr val="tx1"/>
                          </a:solidFill>
                          <a:latin typeface="+mn-lt"/>
                          <a:ea typeface="+mn-ea"/>
                          <a:cs typeface="+mn-cs"/>
                        </a:rPr>
                        <a:t>年度予算　</a:t>
                      </a:r>
                      <a:r>
                        <a:rPr kumimoji="1" lang="en-US" altLang="ja-JP" sz="1400" kern="1200" dirty="0">
                          <a:solidFill>
                            <a:schemeClr val="tx1"/>
                          </a:solidFill>
                          <a:latin typeface="+mn-lt"/>
                          <a:ea typeface="+mn-ea"/>
                          <a:cs typeface="+mn-cs"/>
                        </a:rPr>
                        <a:t>537</a:t>
                      </a:r>
                      <a:r>
                        <a:rPr kumimoji="1" lang="ja-JP" altLang="en-US" sz="1400" kern="1200" dirty="0">
                          <a:solidFill>
                            <a:schemeClr val="tx1"/>
                          </a:solidFill>
                          <a:latin typeface="+mn-lt"/>
                          <a:ea typeface="+mn-ea"/>
                          <a:cs typeface="+mn-cs"/>
                        </a:rPr>
                        <a:t>億円</a:t>
                      </a:r>
                      <a:r>
                        <a:rPr lang="ja-JP" altLang="en-US" sz="1400" dirty="0"/>
                        <a:t>　</a:t>
                      </a:r>
                      <a:endParaRPr lang="en-US" altLang="ja-JP" sz="1400" dirty="0"/>
                    </a:p>
                    <a:p>
                      <a:r>
                        <a:rPr lang="en-US" altLang="ja-JP" sz="1400" dirty="0"/>
                        <a:t> </a:t>
                      </a:r>
                    </a:p>
                    <a:p>
                      <a:pPr marL="92075" marR="0" indent="-92075" algn="l" defTabSz="914400" rtl="0" eaLnBrk="1" fontAlgn="auto" latinLnBrk="0" hangingPunct="1">
                        <a:lnSpc>
                          <a:spcPct val="100000"/>
                        </a:lnSpc>
                        <a:spcBef>
                          <a:spcPts val="0"/>
                        </a:spcBef>
                        <a:spcAft>
                          <a:spcPts val="0"/>
                        </a:spcAft>
                        <a:buClrTx/>
                        <a:buSzTx/>
                        <a:buFontTx/>
                        <a:buNone/>
                        <a:tabLst/>
                        <a:defRPr/>
                      </a:pPr>
                      <a:endParaRPr lang="en-US" altLang="ja-JP" sz="1400" dirty="0"/>
                    </a:p>
                    <a:p>
                      <a:pPr marL="92075" indent="-92075"/>
                      <a:r>
                        <a:rPr kumimoji="1" lang="ja-JP" altLang="en-US" sz="1400" dirty="0"/>
                        <a:t>　</a:t>
                      </a:r>
                    </a:p>
                    <a:p>
                      <a:endParaRPr kumimoji="1" lang="ja-JP" altLang="en-US" sz="1400"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731899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4810346" y="1996365"/>
            <a:ext cx="3794102" cy="4788763"/>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28"/>
          <p:cNvSpPr>
            <a:spLocks noChangeArrowheads="1"/>
          </p:cNvSpPr>
          <p:nvPr/>
        </p:nvSpPr>
        <p:spPr bwMode="auto">
          <a:xfrm>
            <a:off x="467544" y="1687507"/>
            <a:ext cx="5328592" cy="423863"/>
          </a:xfrm>
          <a:prstGeom prst="rect">
            <a:avLst/>
          </a:prstGeom>
          <a:noFill/>
          <a:ln w="0">
            <a:noFill/>
            <a:miter lim="800000"/>
            <a:headEnd/>
            <a:tailEnd/>
          </a:ln>
        </p:spPr>
        <p:txBody>
          <a:bodyPr wrap="none" tIns="0"/>
          <a:lstStyle/>
          <a:p>
            <a:pPr>
              <a:lnSpc>
                <a:spcPct val="135000"/>
              </a:lnSpc>
            </a:pPr>
            <a:r>
              <a:rPr lang="ja-JP" altLang="en-US" sz="1600" b="1" dirty="0">
                <a:latin typeface="+mn-ea"/>
                <a:ea typeface="+mn-ea"/>
                <a:cs typeface="Meiryo UI" pitchFamily="50" charset="-128"/>
              </a:rPr>
              <a:t>〇　</a:t>
            </a:r>
            <a:r>
              <a:rPr lang="ja-JP" altLang="en-US" sz="1600" b="1" u="sng" dirty="0">
                <a:latin typeface="+mn-ea"/>
                <a:ea typeface="+mn-ea"/>
                <a:cs typeface="Meiryo UI" pitchFamily="50" charset="-128"/>
              </a:rPr>
              <a:t>「現役世代への重点投資」（こども・教育）の予算推移</a:t>
            </a:r>
          </a:p>
          <a:p>
            <a:pPr>
              <a:lnSpc>
                <a:spcPct val="135000"/>
              </a:lnSpc>
            </a:pPr>
            <a:endParaRPr lang="ja-JP" altLang="en-US" sz="1600" b="1" dirty="0">
              <a:latin typeface="+mn-ea"/>
              <a:ea typeface="+mn-ea"/>
              <a:cs typeface="Meiryo UI" pitchFamily="50" charset="-128"/>
            </a:endParaRPr>
          </a:p>
        </p:txBody>
      </p:sp>
      <p:sp>
        <p:nvSpPr>
          <p:cNvPr id="25" name="角丸四角形 24"/>
          <p:cNvSpPr/>
          <p:nvPr/>
        </p:nvSpPr>
        <p:spPr>
          <a:xfrm>
            <a:off x="1252736" y="6276512"/>
            <a:ext cx="589856"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a:t>3.9‰</a:t>
            </a:r>
            <a:endParaRPr kumimoji="1" lang="ja-JP" altLang="en-US" sz="1400" dirty="0"/>
          </a:p>
        </p:txBody>
      </p:sp>
      <p:sp>
        <p:nvSpPr>
          <p:cNvPr id="22" name="テキスト ボックス 21"/>
          <p:cNvSpPr txBox="1"/>
          <p:nvPr/>
        </p:nvSpPr>
        <p:spPr>
          <a:xfrm>
            <a:off x="0" y="0"/>
            <a:ext cx="4572000" cy="276999"/>
          </a:xfrm>
          <a:prstGeom prst="rect">
            <a:avLst/>
          </a:prstGeom>
          <a:noFill/>
        </p:spPr>
        <p:txBody>
          <a:bodyPr wrap="square" rtlCol="0">
            <a:spAutoFit/>
          </a:bodyPr>
          <a:lstStyle/>
          <a:p>
            <a:r>
              <a:rPr kumimoji="1" lang="en-US" altLang="ja-JP" sz="1200" dirty="0"/>
              <a:t>Ⅳ</a:t>
            </a:r>
            <a:r>
              <a:rPr kumimoji="1" lang="ja-JP" altLang="en-US" sz="1200" dirty="0"/>
              <a:t>　</a:t>
            </a:r>
            <a:r>
              <a:rPr kumimoji="1" lang="ja-JP" altLang="en-US" sz="1100" dirty="0"/>
              <a:t>政策</a:t>
            </a:r>
            <a:r>
              <a:rPr kumimoji="1" lang="ja-JP" altLang="en-US" sz="1200" dirty="0"/>
              <a:t>の刷新・現役世代の重点投資</a:t>
            </a:r>
            <a:r>
              <a:rPr lang="ja-JP" altLang="en-US" sz="1200" dirty="0"/>
              <a:t>（子育て・教育）</a:t>
            </a:r>
            <a:endParaRPr kumimoji="1" lang="en-US" altLang="ja-JP" sz="1200" dirty="0"/>
          </a:p>
        </p:txBody>
      </p:sp>
      <p:sp>
        <p:nvSpPr>
          <p:cNvPr id="26" name="テキスト ボックス 25"/>
          <p:cNvSpPr txBox="1"/>
          <p:nvPr/>
        </p:nvSpPr>
        <p:spPr>
          <a:xfrm>
            <a:off x="7812360" y="0"/>
            <a:ext cx="1331640" cy="261610"/>
          </a:xfrm>
          <a:prstGeom prst="rect">
            <a:avLst/>
          </a:prstGeom>
          <a:noFill/>
        </p:spPr>
        <p:txBody>
          <a:bodyPr wrap="square" rtlCol="0">
            <a:spAutoFit/>
          </a:bodyPr>
          <a:lstStyle/>
          <a:p>
            <a:r>
              <a:rPr lang="en-US" altLang="ja-JP" sz="1100" dirty="0">
                <a:latin typeface="Arial" pitchFamily="34" charset="0"/>
                <a:cs typeface="Arial" pitchFamily="34" charset="0"/>
              </a:rPr>
              <a:t>B1</a:t>
            </a:r>
            <a:r>
              <a:rPr lang="en-US" altLang="ja-JP" sz="1100" dirty="0" smtClean="0">
                <a:latin typeface="Arial" pitchFamily="34" charset="0"/>
                <a:cs typeface="Arial" pitchFamily="34" charset="0"/>
              </a:rPr>
              <a:t>.(47)</a:t>
            </a:r>
            <a:r>
              <a:rPr lang="ja-JP" altLang="en-US" sz="1100" dirty="0" smtClean="0">
                <a:latin typeface="Arial" pitchFamily="34" charset="0"/>
                <a:cs typeface="Arial" pitchFamily="34" charset="0"/>
              </a:rPr>
              <a:t>～</a:t>
            </a:r>
            <a:r>
              <a:rPr lang="en-US" altLang="ja-JP" sz="1100" dirty="0" smtClean="0">
                <a:latin typeface="Arial" pitchFamily="34" charset="0"/>
                <a:cs typeface="Arial" pitchFamily="34" charset="0"/>
              </a:rPr>
              <a:t>(58)</a:t>
            </a:r>
            <a:endParaRPr kumimoji="1" lang="en-US" altLang="ja-JP" sz="1100" dirty="0">
              <a:latin typeface="Arial" pitchFamily="34" charset="0"/>
              <a:cs typeface="Arial" pitchFamily="34" charset="0"/>
            </a:endParaRPr>
          </a:p>
        </p:txBody>
      </p:sp>
      <p:cxnSp>
        <p:nvCxnSpPr>
          <p:cNvPr id="27" name="直線コネクタ 26"/>
          <p:cNvCxnSpPr/>
          <p:nvPr/>
        </p:nvCxnSpPr>
        <p:spPr>
          <a:xfrm>
            <a:off x="179512" y="81522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251520" y="404664"/>
            <a:ext cx="7704856" cy="338554"/>
          </a:xfrm>
          <a:prstGeom prst="rect">
            <a:avLst/>
          </a:prstGeom>
          <a:noFill/>
        </p:spPr>
        <p:txBody>
          <a:bodyPr wrap="square" rtlCol="0">
            <a:spAutoFit/>
          </a:bodyPr>
          <a:lstStyle/>
          <a:p>
            <a:r>
              <a:rPr lang="ja-JP" altLang="en-US" sz="1600" b="1" dirty="0"/>
              <a:t>①　こども・教育の分野への予算の重点配分（予算推移）</a:t>
            </a:r>
            <a:endParaRPr kumimoji="1" lang="ja-JP" altLang="en-US" sz="1600" b="1" dirty="0"/>
          </a:p>
        </p:txBody>
      </p:sp>
      <p:sp>
        <p:nvSpPr>
          <p:cNvPr id="30" name="角丸四角形 29"/>
          <p:cNvSpPr/>
          <p:nvPr/>
        </p:nvSpPr>
        <p:spPr>
          <a:xfrm>
            <a:off x="2195736" y="6287834"/>
            <a:ext cx="589856"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dirty="0"/>
              <a:t>9.5</a:t>
            </a:r>
            <a:r>
              <a:rPr kumimoji="1" lang="en-US" altLang="ja-JP" sz="1400" dirty="0"/>
              <a:t>‰</a:t>
            </a:r>
            <a:endParaRPr kumimoji="1" lang="ja-JP" altLang="en-US" sz="1400" dirty="0"/>
          </a:p>
        </p:txBody>
      </p:sp>
      <p:sp>
        <p:nvSpPr>
          <p:cNvPr id="31" name="角丸四角形 30"/>
          <p:cNvSpPr/>
          <p:nvPr/>
        </p:nvSpPr>
        <p:spPr>
          <a:xfrm>
            <a:off x="3203848" y="6287834"/>
            <a:ext cx="576064"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dirty="0"/>
              <a:t>13.5</a:t>
            </a:r>
            <a:r>
              <a:rPr kumimoji="1" lang="en-US" altLang="ja-JP" sz="1400" dirty="0"/>
              <a:t>‰</a:t>
            </a:r>
            <a:endParaRPr kumimoji="1" lang="ja-JP" altLang="en-US" sz="1400" dirty="0"/>
          </a:p>
        </p:txBody>
      </p:sp>
      <p:sp>
        <p:nvSpPr>
          <p:cNvPr id="32" name="角丸四角形 31"/>
          <p:cNvSpPr/>
          <p:nvPr/>
        </p:nvSpPr>
        <p:spPr>
          <a:xfrm>
            <a:off x="4139952" y="6287834"/>
            <a:ext cx="576064"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dirty="0"/>
              <a:t>16</a:t>
            </a:r>
            <a:r>
              <a:rPr kumimoji="1" lang="en-US" altLang="ja-JP" sz="1400" dirty="0"/>
              <a:t>‰</a:t>
            </a:r>
            <a:endParaRPr kumimoji="1" lang="ja-JP" altLang="en-US" sz="1400" dirty="0"/>
          </a:p>
        </p:txBody>
      </p:sp>
      <p:sp>
        <p:nvSpPr>
          <p:cNvPr id="50" name="正方形/長方形 49"/>
          <p:cNvSpPr/>
          <p:nvPr/>
        </p:nvSpPr>
        <p:spPr>
          <a:xfrm>
            <a:off x="5512296" y="1823338"/>
            <a:ext cx="100811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（億円）</a:t>
            </a:r>
          </a:p>
        </p:txBody>
      </p:sp>
      <p:sp>
        <p:nvSpPr>
          <p:cNvPr id="35" name="スライド番号プレースホルダ 34"/>
          <p:cNvSpPr>
            <a:spLocks noGrp="1"/>
          </p:cNvSpPr>
          <p:nvPr>
            <p:ph type="sldNum" sz="quarter" idx="12"/>
          </p:nvPr>
        </p:nvSpPr>
        <p:spPr>
          <a:xfrm>
            <a:off x="8407474" y="6707460"/>
            <a:ext cx="720080" cy="177924"/>
          </a:xfrm>
        </p:spPr>
        <p:txBody>
          <a:bodyPr/>
          <a:lstStyle/>
          <a:p>
            <a:fld id="{CCEC3038-1CF1-4B63-9920-55248DCFBA97}" type="slidenum">
              <a:rPr kumimoji="1" lang="ja-JP" altLang="en-US" smtClean="0"/>
              <a:pPr/>
              <a:t>12</a:t>
            </a:fld>
            <a:endParaRPr kumimoji="1" lang="ja-JP" altLang="en-US"/>
          </a:p>
        </p:txBody>
      </p:sp>
      <p:sp>
        <p:nvSpPr>
          <p:cNvPr id="38" name="角丸四角形 37"/>
          <p:cNvSpPr/>
          <p:nvPr/>
        </p:nvSpPr>
        <p:spPr>
          <a:xfrm>
            <a:off x="5076056" y="6287834"/>
            <a:ext cx="576064"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dirty="0"/>
              <a:t>19.1</a:t>
            </a:r>
            <a:r>
              <a:rPr kumimoji="1" lang="en-US" altLang="ja-JP" sz="1400" dirty="0"/>
              <a:t>‰</a:t>
            </a:r>
            <a:endParaRPr kumimoji="1" lang="ja-JP" altLang="en-US" sz="1400" dirty="0"/>
          </a:p>
        </p:txBody>
      </p:sp>
      <p:sp>
        <p:nvSpPr>
          <p:cNvPr id="39" name="角丸四角形 38"/>
          <p:cNvSpPr/>
          <p:nvPr/>
        </p:nvSpPr>
        <p:spPr>
          <a:xfrm>
            <a:off x="6012160" y="6287834"/>
            <a:ext cx="576064"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a:t>23.9‰</a:t>
            </a:r>
            <a:endParaRPr kumimoji="1" lang="ja-JP" altLang="en-US" sz="1400" dirty="0"/>
          </a:p>
        </p:txBody>
      </p:sp>
      <p:sp>
        <p:nvSpPr>
          <p:cNvPr id="40" name="角丸四角形 39"/>
          <p:cNvSpPr/>
          <p:nvPr/>
        </p:nvSpPr>
        <p:spPr>
          <a:xfrm>
            <a:off x="6948264" y="6287834"/>
            <a:ext cx="576064"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a:t>27.4‰</a:t>
            </a:r>
            <a:endParaRPr kumimoji="1" lang="ja-JP" altLang="en-US" sz="1400" dirty="0"/>
          </a:p>
        </p:txBody>
      </p:sp>
      <p:sp>
        <p:nvSpPr>
          <p:cNvPr id="21" name="正方形/長方形 20"/>
          <p:cNvSpPr/>
          <p:nvPr/>
        </p:nvSpPr>
        <p:spPr>
          <a:xfrm>
            <a:off x="35496" y="6143818"/>
            <a:ext cx="1080120" cy="576064"/>
          </a:xfrm>
          <a:prstGeom prst="rect">
            <a:avLst/>
          </a:prstGeom>
          <a:noFill/>
          <a:ln>
            <a:tailEnd type="triangle"/>
          </a:ln>
          <a:effectLst/>
        </p:spPr>
        <p:style>
          <a:lnRef idx="1">
            <a:schemeClr val="dk1"/>
          </a:lnRef>
          <a:fillRef idx="2">
            <a:schemeClr val="dk1"/>
          </a:fillRef>
          <a:effectRef idx="1">
            <a:schemeClr val="dk1"/>
          </a:effectRef>
          <a:fontRef idx="minor">
            <a:schemeClr val="dk1"/>
          </a:fontRef>
        </p:style>
        <p:txBody>
          <a:bodyPr rtlCol="0" anchor="ctr"/>
          <a:lstStyle/>
          <a:p>
            <a:r>
              <a:rPr lang="ja-JP" altLang="en-US" sz="1000" dirty="0"/>
              <a:t>全体（一般会計・当初予算）に占める割合（</a:t>
            </a:r>
            <a:r>
              <a:rPr lang="en-US" altLang="ja-JP" sz="1000" dirty="0"/>
              <a:t>‰</a:t>
            </a:r>
            <a:r>
              <a:rPr lang="ja-JP" altLang="en-US" sz="1000" dirty="0"/>
              <a:t>）</a:t>
            </a:r>
          </a:p>
        </p:txBody>
      </p:sp>
      <p:sp>
        <p:nvSpPr>
          <p:cNvPr id="20" name="角丸四角形 19"/>
          <p:cNvSpPr/>
          <p:nvPr/>
        </p:nvSpPr>
        <p:spPr>
          <a:xfrm>
            <a:off x="7929897" y="6287834"/>
            <a:ext cx="576064"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dirty="0"/>
              <a:t>30</a:t>
            </a:r>
            <a:r>
              <a:rPr kumimoji="1" lang="en-US" altLang="ja-JP" sz="1400" dirty="0"/>
              <a:t>.2‰</a:t>
            </a:r>
            <a:endParaRPr kumimoji="1" lang="ja-JP" altLang="en-US" sz="1400" dirty="0"/>
          </a:p>
        </p:txBody>
      </p:sp>
      <p:sp>
        <p:nvSpPr>
          <p:cNvPr id="23" name="角丸四角形 22"/>
          <p:cNvSpPr/>
          <p:nvPr/>
        </p:nvSpPr>
        <p:spPr>
          <a:xfrm>
            <a:off x="4810346" y="1145072"/>
            <a:ext cx="3002014" cy="39842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683568" y="599202"/>
            <a:ext cx="7704856" cy="5632311"/>
          </a:xfrm>
          <a:prstGeom prst="rect">
            <a:avLst/>
          </a:prstGeom>
          <a:noFill/>
        </p:spPr>
        <p:txBody>
          <a:bodyPr wrap="square" rtlCol="0">
            <a:spAutoFit/>
          </a:bodyPr>
          <a:lstStyle/>
          <a:p>
            <a:endParaRPr lang="en-US" altLang="ja-JP" dirty="0"/>
          </a:p>
          <a:p>
            <a:r>
              <a:rPr lang="ja-JP" altLang="en-US" dirty="0"/>
              <a:t>・現役世代への重点投資として、こども・教育の分野において予算の重点配分</a:t>
            </a:r>
            <a:endParaRPr lang="en-US" altLang="ja-JP" dirty="0"/>
          </a:p>
          <a:p>
            <a:r>
              <a:rPr lang="ja-JP" altLang="en-US" dirty="0"/>
              <a:t>　　重点投資の額：</a:t>
            </a:r>
            <a:r>
              <a:rPr lang="en-US" altLang="ja-JP" dirty="0"/>
              <a:t>2011</a:t>
            </a:r>
            <a:r>
              <a:rPr lang="ja-JP" altLang="en-US" dirty="0"/>
              <a:t>年度予算　</a:t>
            </a:r>
            <a:r>
              <a:rPr lang="en-US" altLang="ja-JP" dirty="0"/>
              <a:t>67</a:t>
            </a:r>
            <a:r>
              <a:rPr lang="ja-JP" altLang="en-US" dirty="0"/>
              <a:t>億円　⇒　</a:t>
            </a:r>
            <a:r>
              <a:rPr lang="en-US" altLang="ja-JP" dirty="0"/>
              <a:t>2018</a:t>
            </a:r>
            <a:r>
              <a:rPr lang="ja-JP" altLang="en-US" dirty="0"/>
              <a:t>年度予算　</a:t>
            </a:r>
            <a:r>
              <a:rPr lang="en-US" altLang="ja-JP" dirty="0"/>
              <a:t>537</a:t>
            </a:r>
            <a:r>
              <a:rPr lang="ja-JP" altLang="en-US" dirty="0"/>
              <a:t>億円</a:t>
            </a:r>
            <a:endParaRPr lang="en-US" altLang="ja-JP" dirty="0"/>
          </a:p>
          <a:p>
            <a:r>
              <a:rPr lang="ja-JP" altLang="en-US" dirty="0"/>
              <a:t>　　　  　　　　　　　　　　　　　　　　　　　　　　　　　</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kumimoji="1" lang="ja-JP" altLang="en-US" dirty="0"/>
          </a:p>
        </p:txBody>
      </p:sp>
      <p:pic>
        <p:nvPicPr>
          <p:cNvPr id="3" name="図 2"/>
          <p:cNvPicPr>
            <a:picLocks noChangeAspect="1"/>
          </p:cNvPicPr>
          <p:nvPr/>
        </p:nvPicPr>
        <p:blipFill>
          <a:blip r:embed="rId2"/>
          <a:stretch>
            <a:fillRect/>
          </a:stretch>
        </p:blipFill>
        <p:spPr>
          <a:xfrm>
            <a:off x="556196" y="2012353"/>
            <a:ext cx="8407113" cy="4151736"/>
          </a:xfrm>
          <a:prstGeom prst="rect">
            <a:avLst/>
          </a:prstGeom>
        </p:spPr>
      </p:pic>
    </p:spTree>
    <p:extLst>
      <p:ext uri="{BB962C8B-B14F-4D97-AF65-F5344CB8AC3E}">
        <p14:creationId xmlns:p14="http://schemas.microsoft.com/office/powerpoint/2010/main" val="2390073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角丸四角形 51"/>
          <p:cNvSpPr/>
          <p:nvPr/>
        </p:nvSpPr>
        <p:spPr>
          <a:xfrm>
            <a:off x="406697" y="5939787"/>
            <a:ext cx="1261375" cy="76821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49"/>
          <p:cNvSpPr/>
          <p:nvPr/>
        </p:nvSpPr>
        <p:spPr>
          <a:xfrm>
            <a:off x="377726" y="3342521"/>
            <a:ext cx="1241946" cy="740053"/>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34134432"/>
              </p:ext>
            </p:extLst>
          </p:nvPr>
        </p:nvGraphicFramePr>
        <p:xfrm>
          <a:off x="179512" y="693373"/>
          <a:ext cx="8767475" cy="6047995"/>
        </p:xfrm>
        <a:graphic>
          <a:graphicData uri="http://schemas.openxmlformats.org/drawingml/2006/table">
            <a:tbl>
              <a:tblPr/>
              <a:tblGrid>
                <a:gridCol w="127562">
                  <a:extLst>
                    <a:ext uri="{9D8B030D-6E8A-4147-A177-3AD203B41FA5}">
                      <a16:colId xmlns:a16="http://schemas.microsoft.com/office/drawing/2014/main" xmlns="" val="20000"/>
                    </a:ext>
                  </a:extLst>
                </a:gridCol>
                <a:gridCol w="145208">
                  <a:extLst>
                    <a:ext uri="{9D8B030D-6E8A-4147-A177-3AD203B41FA5}">
                      <a16:colId xmlns:a16="http://schemas.microsoft.com/office/drawing/2014/main" xmlns="" val="20001"/>
                    </a:ext>
                  </a:extLst>
                </a:gridCol>
                <a:gridCol w="1234273">
                  <a:extLst>
                    <a:ext uri="{9D8B030D-6E8A-4147-A177-3AD203B41FA5}">
                      <a16:colId xmlns:a16="http://schemas.microsoft.com/office/drawing/2014/main" xmlns="" val="20002"/>
                    </a:ext>
                  </a:extLst>
                </a:gridCol>
                <a:gridCol w="964322">
                  <a:extLst>
                    <a:ext uri="{9D8B030D-6E8A-4147-A177-3AD203B41FA5}">
                      <a16:colId xmlns:a16="http://schemas.microsoft.com/office/drawing/2014/main" xmlns="" val="20003"/>
                    </a:ext>
                  </a:extLst>
                </a:gridCol>
                <a:gridCol w="951737">
                  <a:extLst>
                    <a:ext uri="{9D8B030D-6E8A-4147-A177-3AD203B41FA5}">
                      <a16:colId xmlns:a16="http://schemas.microsoft.com/office/drawing/2014/main" xmlns="" val="20004"/>
                    </a:ext>
                  </a:extLst>
                </a:gridCol>
                <a:gridCol w="878527">
                  <a:extLst>
                    <a:ext uri="{9D8B030D-6E8A-4147-A177-3AD203B41FA5}">
                      <a16:colId xmlns:a16="http://schemas.microsoft.com/office/drawing/2014/main" xmlns="" val="20005"/>
                    </a:ext>
                  </a:extLst>
                </a:gridCol>
                <a:gridCol w="878527">
                  <a:extLst>
                    <a:ext uri="{9D8B030D-6E8A-4147-A177-3AD203B41FA5}">
                      <a16:colId xmlns:a16="http://schemas.microsoft.com/office/drawing/2014/main" xmlns="" val="20006"/>
                    </a:ext>
                  </a:extLst>
                </a:gridCol>
                <a:gridCol w="878527">
                  <a:extLst>
                    <a:ext uri="{9D8B030D-6E8A-4147-A177-3AD203B41FA5}">
                      <a16:colId xmlns:a16="http://schemas.microsoft.com/office/drawing/2014/main" xmlns="" val="20007"/>
                    </a:ext>
                  </a:extLst>
                </a:gridCol>
                <a:gridCol w="951737">
                  <a:extLst>
                    <a:ext uri="{9D8B030D-6E8A-4147-A177-3AD203B41FA5}">
                      <a16:colId xmlns:a16="http://schemas.microsoft.com/office/drawing/2014/main" xmlns="" val="20008"/>
                    </a:ext>
                  </a:extLst>
                </a:gridCol>
                <a:gridCol w="878527">
                  <a:extLst>
                    <a:ext uri="{9D8B030D-6E8A-4147-A177-3AD203B41FA5}">
                      <a16:colId xmlns:a16="http://schemas.microsoft.com/office/drawing/2014/main" xmlns="" val="20009"/>
                    </a:ext>
                  </a:extLst>
                </a:gridCol>
                <a:gridCol w="878528">
                  <a:extLst>
                    <a:ext uri="{9D8B030D-6E8A-4147-A177-3AD203B41FA5}">
                      <a16:colId xmlns:a16="http://schemas.microsoft.com/office/drawing/2014/main" xmlns="" val="20010"/>
                    </a:ext>
                  </a:extLst>
                </a:gridCol>
              </a:tblGrid>
              <a:tr h="393915">
                <a:tc gridSpan="3">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2011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年度</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2012</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年度</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年度</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2014</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年度</a:t>
                      </a:r>
                    </a:p>
                  </a:txBody>
                  <a:tcPr marL="8143" marR="8143" marT="8143" marB="0" anchor="ctr">
                    <a:lnL w="6350" cap="flat" cmpd="sng" algn="ctr">
                      <a:solidFill>
                        <a:srgbClr val="000000"/>
                      </a:solidFill>
                      <a:prstDash val="solid"/>
                      <a:round/>
                      <a:headEnd type="none" w="med" len="med"/>
                      <a:tailEnd type="none" w="med" len="med"/>
                    </a:lnL>
                    <a:lnR w="12700" cap="flat" cmpd="sng" algn="ctr">
                      <a:solidFill>
                        <a:schemeClr val="tx1"/>
                      </a:solidFill>
                      <a:prstDash val="lg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年度</a:t>
                      </a:r>
                    </a:p>
                  </a:txBody>
                  <a:tcPr marL="8143" marR="8143" marT="8143" marB="0" anchor="ctr">
                    <a:lnL w="12700" cap="flat" cmpd="sng" algn="ctr">
                      <a:solidFill>
                        <a:schemeClr val="tx1"/>
                      </a:solidFill>
                      <a:prstDash val="lg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年度</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年度</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年度</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10000"/>
                  </a:ext>
                </a:extLst>
              </a:tr>
              <a:tr h="380857">
                <a:tc gridSpan="3">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現役世代への重点投資</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67</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159</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225</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270</a:t>
                      </a:r>
                    </a:p>
                  </a:txBody>
                  <a:tcPr marL="8143" marR="8143" marT="8143" marB="0" anchor="ctr">
                    <a:lnL w="6350" cap="flat" cmpd="sng" algn="ctr">
                      <a:solidFill>
                        <a:srgbClr val="000000"/>
                      </a:solidFill>
                      <a:prstDash val="solid"/>
                      <a:round/>
                      <a:headEnd type="none" w="med" len="med"/>
                      <a:tailEnd type="none" w="med" len="med"/>
                    </a:lnL>
                    <a:lnR w="12700" cap="flat" cmpd="sng" algn="ctr">
                      <a:solidFill>
                        <a:schemeClr val="tx1"/>
                      </a:solidFill>
                      <a:prstDash val="lg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330</a:t>
                      </a:r>
                    </a:p>
                  </a:txBody>
                  <a:tcPr marL="8143" marR="8143" marT="8143" marB="0" anchor="ctr">
                    <a:lnL w="12700" cap="flat" cmpd="sng" algn="ctr">
                      <a:solidFill>
                        <a:schemeClr val="tx1"/>
                      </a:solidFill>
                      <a:prstDash val="lg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395</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483</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537</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10001"/>
                  </a:ext>
                </a:extLst>
              </a:tr>
              <a:tr h="369974">
                <a:tc rowSpan="14">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こども</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151</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170</a:t>
                      </a:r>
                    </a:p>
                  </a:txBody>
                  <a:tcPr marL="8143" marR="8143" marT="8143" marB="0" anchor="ctr">
                    <a:lnL w="6350" cap="flat" cmpd="sng" algn="ctr">
                      <a:solidFill>
                        <a:srgbClr val="000000"/>
                      </a:solidFill>
                      <a:prstDash val="solid"/>
                      <a:round/>
                      <a:headEnd type="none" w="med" len="med"/>
                      <a:tailEnd type="none" w="med" len="med"/>
                    </a:lnL>
                    <a:lnR w="12700" cap="flat" cmpd="sng" algn="ctr">
                      <a:solidFill>
                        <a:schemeClr val="tx1"/>
                      </a:solidFill>
                      <a:prstDash val="lg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186</a:t>
                      </a:r>
                    </a:p>
                  </a:txBody>
                  <a:tcPr marL="8143" marR="8143" marT="8143" marB="0" anchor="ctr">
                    <a:lnL w="12700" cap="flat" cmpd="sng" algn="ctr">
                      <a:solidFill>
                        <a:schemeClr val="tx1"/>
                      </a:solidFill>
                      <a:prstDash val="lg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234</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358</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372</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10002"/>
                  </a:ext>
                </a:extLst>
              </a:tr>
              <a:tr h="369974">
                <a:tc vMerge="1">
                  <a:txBody>
                    <a:bodyPr/>
                    <a:lstStyle/>
                    <a:p>
                      <a:endParaRPr kumimoji="1" lang="ja-JP" altLang="en-US"/>
                    </a:p>
                  </a:txBody>
                  <a:tcPr/>
                </a:tc>
                <a:tc rowSpan="6">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rPr>
                        <a:t>妊婦健康診査</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22</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22</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a:t>
                      </a:r>
                    </a:p>
                  </a:txBody>
                  <a:tcPr marL="8143" marR="8143" marT="8143" marB="0" anchor="ctr">
                    <a:lnL w="6350" cap="flat" cmpd="sng" algn="ctr">
                      <a:solidFill>
                        <a:srgbClr val="000000"/>
                      </a:solidFill>
                      <a:prstDash val="solid"/>
                      <a:round/>
                      <a:headEnd type="none" w="med" len="med"/>
                      <a:tailEnd type="none" w="med" len="med"/>
                    </a:lnL>
                    <a:lnR w="12700" cap="flat" cmpd="sng" algn="ctr">
                      <a:solidFill>
                        <a:schemeClr val="tx1"/>
                      </a:solidFill>
                      <a:prstDash val="lg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23</a:t>
                      </a:r>
                    </a:p>
                  </a:txBody>
                  <a:tcPr marL="8143" marR="8143" marT="8143" marB="0" anchor="ctr">
                    <a:lnL w="12700" cap="flat" cmpd="sng" algn="ctr">
                      <a:solidFill>
                        <a:schemeClr val="tx1"/>
                      </a:solidFill>
                      <a:prstDash val="lg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22</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24</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69974">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こども医療費助成</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35</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51</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77</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a:t>
                      </a:r>
                    </a:p>
                  </a:txBody>
                  <a:tcPr marL="8143" marR="8143" marT="8143" marB="0" anchor="ctr">
                    <a:lnL w="6350" cap="flat" cmpd="sng" algn="ctr">
                      <a:solidFill>
                        <a:srgbClr val="000000"/>
                      </a:solidFill>
                      <a:prstDash val="solid"/>
                      <a:round/>
                      <a:headEnd type="none" w="med" len="med"/>
                      <a:tailEnd type="none" w="med" len="med"/>
                    </a:lnL>
                    <a:lnR w="12700" cap="flat" cmpd="sng" algn="ctr">
                      <a:solidFill>
                        <a:schemeClr val="tx1"/>
                      </a:solidFill>
                      <a:prstDash val="lg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74</a:t>
                      </a:r>
                    </a:p>
                  </a:txBody>
                  <a:tcPr marL="8143" marR="8143" marT="8143" marB="0" anchor="ctr">
                    <a:lnL w="12700" cap="flat" cmpd="sng" algn="ctr">
                      <a:solidFill>
                        <a:schemeClr val="tx1"/>
                      </a:solidFill>
                      <a:prstDash val="lg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77</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88</a:t>
                      </a:r>
                      <a:endParaRPr lang="en-US" altLang="ja-JP" sz="1000" b="0" i="0" u="none" strike="sngStrike" dirty="0">
                        <a:solidFill>
                          <a:srgbClr val="FF0000"/>
                        </a:solidFill>
                        <a:effectLst/>
                        <a:latin typeface="Meiryo UI" panose="020B0604030504040204" pitchFamily="50" charset="-128"/>
                        <a:ea typeface="Meiryo UI" panose="020B0604030504040204" pitchFamily="50" charset="-128"/>
                      </a:endParaRP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91738">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待機児童解消の</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取組み</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17</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57</a:t>
                      </a:r>
                    </a:p>
                  </a:txBody>
                  <a:tcPr marL="8143" marR="8143" marT="8143" marB="0" anchor="ctr">
                    <a:lnL w="6350" cap="flat" cmpd="sng" algn="ctr">
                      <a:solidFill>
                        <a:srgbClr val="000000"/>
                      </a:solidFill>
                      <a:prstDash val="solid"/>
                      <a:round/>
                      <a:headEnd type="none" w="med" len="med"/>
                      <a:tailEnd type="none" w="med" len="med"/>
                    </a:lnL>
                    <a:lnR w="12700" cap="flat" cmpd="sng" algn="ctr">
                      <a:solidFill>
                        <a:schemeClr val="tx1"/>
                      </a:solidFill>
                      <a:prstDash val="lg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70</a:t>
                      </a:r>
                    </a:p>
                  </a:txBody>
                  <a:tcPr marL="8143" marR="8143" marT="8143" marB="0" anchor="ctr">
                    <a:lnL w="12700" cap="flat" cmpd="sng" algn="ctr">
                      <a:solidFill>
                        <a:schemeClr val="tx1"/>
                      </a:solidFill>
                      <a:prstDash val="lg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84</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171</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171</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69974">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rPr>
                        <a:t>塾代助成事業</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a:t>
                      </a:r>
                    </a:p>
                  </a:txBody>
                  <a:tcPr marL="8143" marR="8143" marT="8143" marB="0" anchor="ctr">
                    <a:lnL w="6350" cap="flat" cmpd="sng" algn="ctr">
                      <a:solidFill>
                        <a:srgbClr val="000000"/>
                      </a:solidFill>
                      <a:prstDash val="solid"/>
                      <a:round/>
                      <a:headEnd type="none" w="med" len="med"/>
                      <a:tailEnd type="none" w="med" len="med"/>
                    </a:lnL>
                    <a:lnR w="12700" cap="flat" cmpd="sng" algn="ctr">
                      <a:solidFill>
                        <a:schemeClr val="tx1"/>
                      </a:solidFill>
                      <a:prstDash val="lg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19</a:t>
                      </a:r>
                    </a:p>
                  </a:txBody>
                  <a:tcPr marL="8143" marR="8143" marT="8143" marB="0" anchor="ctr">
                    <a:lnL w="12700" cap="flat" cmpd="sng" algn="ctr">
                      <a:solidFill>
                        <a:schemeClr val="tx1"/>
                      </a:solidFill>
                      <a:prstDash val="lg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26</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25</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25</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69974">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幼児教育の無償化</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143" marR="8143" marT="8143" marB="0" anchor="ctr">
                    <a:lnL w="6350" cap="flat" cmpd="sng" algn="ctr">
                      <a:solidFill>
                        <a:srgbClr val="000000"/>
                      </a:solidFill>
                      <a:prstDash val="solid"/>
                      <a:round/>
                      <a:headEnd type="none" w="med" len="med"/>
                      <a:tailEnd type="none" w="med" len="med"/>
                    </a:lnL>
                    <a:lnR w="12700" cap="flat" cmpd="sng" algn="ctr">
                      <a:solidFill>
                        <a:schemeClr val="tx1"/>
                      </a:solidFill>
                      <a:prstDash val="lg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143" marR="8143" marT="8143" marB="0" anchor="ctr">
                    <a:lnL w="12700" cap="flat" cmpd="sng" algn="ctr">
                      <a:solidFill>
                        <a:schemeClr val="tx1"/>
                      </a:solidFill>
                      <a:prstDash val="lg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25</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55</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57</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69974">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こどもの貧困対策</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関連事業</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143" marR="8143" marT="8143" marB="0" anchor="ctr">
                    <a:lnL w="6350" cap="flat" cmpd="sng" algn="ctr">
                      <a:solidFill>
                        <a:srgbClr val="000000"/>
                      </a:solidFill>
                      <a:prstDash val="solid"/>
                      <a:round/>
                      <a:headEnd type="none" w="med" len="med"/>
                      <a:tailEnd type="none" w="med" len="med"/>
                    </a:lnL>
                    <a:lnR w="12700" cap="flat" cmpd="sng" algn="ctr">
                      <a:solidFill>
                        <a:schemeClr val="tx1"/>
                      </a:solidFill>
                      <a:prstDash val="lg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143" marR="8143" marT="8143" marB="0" anchor="ctr">
                    <a:lnL w="12700" cap="flat" cmpd="sng" algn="ctr">
                      <a:solidFill>
                        <a:schemeClr val="tx1"/>
                      </a:solidFill>
                      <a:prstDash val="lg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69974">
                <a:tc vMerge="1">
                  <a:txBody>
                    <a:bodyPr/>
                    <a:lstStyle/>
                    <a:p>
                      <a:endParaRPr kumimoji="1" lang="ja-JP" altLang="en-US"/>
                    </a:p>
                  </a:txBody>
                  <a:tcPr/>
                </a:tc>
                <a:tc gridSpan="2">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教育</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74</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a:t>
                      </a:r>
                    </a:p>
                  </a:txBody>
                  <a:tcPr marL="8143" marR="8143" marT="8143" marB="0" anchor="ctr">
                    <a:lnL w="6350" cap="flat" cmpd="sng" algn="ctr">
                      <a:solidFill>
                        <a:srgbClr val="000000"/>
                      </a:solidFill>
                      <a:prstDash val="solid"/>
                      <a:round/>
                      <a:headEnd type="none" w="med" len="med"/>
                      <a:tailEnd type="none" w="med" len="med"/>
                    </a:lnL>
                    <a:lnR w="12700" cap="flat" cmpd="sng" algn="ctr">
                      <a:solidFill>
                        <a:schemeClr val="tx1"/>
                      </a:solidFill>
                      <a:prstDash val="lg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144</a:t>
                      </a:r>
                    </a:p>
                  </a:txBody>
                  <a:tcPr marL="8143" marR="8143" marT="8143" marB="0" anchor="ctr">
                    <a:lnL w="12700" cap="flat" cmpd="sng" algn="ctr">
                      <a:solidFill>
                        <a:schemeClr val="tx1"/>
                      </a:solidFill>
                      <a:prstDash val="lg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161</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125</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165</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10009"/>
                  </a:ext>
                </a:extLst>
              </a:tr>
              <a:tr h="393915">
                <a:tc vMerge="1">
                  <a:txBody>
                    <a:bodyPr/>
                    <a:lstStyle/>
                    <a:p>
                      <a:endParaRPr kumimoji="1" lang="ja-JP" altLang="en-US"/>
                    </a:p>
                  </a:txBody>
                  <a:tcPr/>
                </a:tc>
                <a:tc rowSpan="6">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小中学校の普通教室への空調機等設置</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25</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39</a:t>
                      </a:r>
                    </a:p>
                  </a:txBody>
                  <a:tcPr marL="8143" marR="8143" marT="8143" marB="0" anchor="ctr">
                    <a:lnL w="6350" cap="flat" cmpd="sng" algn="ctr">
                      <a:solidFill>
                        <a:srgbClr val="000000"/>
                      </a:solidFill>
                      <a:prstDash val="solid"/>
                      <a:round/>
                      <a:headEnd type="none" w="med" len="med"/>
                      <a:tailEnd type="none" w="med" len="med"/>
                    </a:lnL>
                    <a:lnR w="12700" cap="flat" cmpd="sng" algn="ctr">
                      <a:solidFill>
                        <a:schemeClr val="tx1"/>
                      </a:solidFill>
                      <a:prstDash val="lg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38</a:t>
                      </a:r>
                    </a:p>
                  </a:txBody>
                  <a:tcPr marL="8143" marR="8143" marT="8143" marB="0" anchor="ctr">
                    <a:lnL w="12700" cap="flat" cmpd="sng" algn="ctr">
                      <a:solidFill>
                        <a:schemeClr val="tx1"/>
                      </a:solidFill>
                      <a:prstDash val="lg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39</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69974">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rPr>
                        <a:t>中学校給食事業</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21</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a:t>
                      </a:r>
                    </a:p>
                  </a:txBody>
                  <a:tcPr marL="8143" marR="8143" marT="8143" marB="0" anchor="ctr">
                    <a:lnL w="6350" cap="flat" cmpd="sng" algn="ctr">
                      <a:solidFill>
                        <a:srgbClr val="000000"/>
                      </a:solidFill>
                      <a:prstDash val="solid"/>
                      <a:round/>
                      <a:headEnd type="none" w="med" len="med"/>
                      <a:tailEnd type="none" w="med" len="med"/>
                    </a:lnL>
                    <a:lnR w="12700" cap="flat" cmpd="sng" algn="ctr">
                      <a:solidFill>
                        <a:schemeClr val="tx1"/>
                      </a:solidFill>
                      <a:prstDash val="lg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22</a:t>
                      </a:r>
                    </a:p>
                  </a:txBody>
                  <a:tcPr marL="8143" marR="8143" marT="8143" marB="0" anchor="ctr">
                    <a:lnL w="12700" cap="flat" cmpd="sng" algn="ctr">
                      <a:solidFill>
                        <a:schemeClr val="tx1"/>
                      </a:solidFill>
                      <a:prstDash val="lg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26</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63</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69974">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学校教育</a:t>
                      </a:r>
                      <a:r>
                        <a:rPr lang="en-US" sz="1000" b="0" i="0" u="none" strike="noStrike" dirty="0">
                          <a:solidFill>
                            <a:srgbClr val="000000"/>
                          </a:solidFill>
                          <a:effectLst/>
                          <a:latin typeface="Meiryo UI" panose="020B0604030504040204" pitchFamily="50" charset="-128"/>
                          <a:ea typeface="Meiryo UI" panose="020B0604030504040204" pitchFamily="50" charset="-128"/>
                        </a:rPr>
                        <a:t>ICT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活用</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事業等</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a:t>
                      </a:r>
                    </a:p>
                  </a:txBody>
                  <a:tcPr marL="8143" marR="8143" marT="8143" marB="0" anchor="ctr">
                    <a:lnL w="6350" cap="flat" cmpd="sng" algn="ctr">
                      <a:solidFill>
                        <a:srgbClr val="000000"/>
                      </a:solidFill>
                      <a:prstDash val="solid"/>
                      <a:round/>
                      <a:headEnd type="none" w="med" len="med"/>
                      <a:tailEnd type="none" w="med" len="med"/>
                    </a:lnL>
                    <a:lnR w="12700" cap="flat" cmpd="sng" algn="ctr">
                      <a:solidFill>
                        <a:schemeClr val="tx1"/>
                      </a:solidFill>
                      <a:prstDash val="lg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45</a:t>
                      </a:r>
                    </a:p>
                  </a:txBody>
                  <a:tcPr marL="8143" marR="8143" marT="8143" marB="0" anchor="ctr">
                    <a:lnL w="12700" cap="flat" cmpd="sng" algn="ctr">
                      <a:solidFill>
                        <a:schemeClr val="tx1"/>
                      </a:solidFill>
                      <a:prstDash val="lg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47</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39</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369974">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rPr>
                        <a:t>校長戦略予算等</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26.9</a:t>
                      </a:r>
                    </a:p>
                  </a:txBody>
                  <a:tcPr marL="8143" marR="8143" marT="8143" marB="0" anchor="ctr">
                    <a:lnL w="6350" cap="flat" cmpd="sng" algn="ctr">
                      <a:solidFill>
                        <a:srgbClr val="000000"/>
                      </a:solidFill>
                      <a:prstDash val="solid"/>
                      <a:round/>
                      <a:headEnd type="none" w="med" len="med"/>
                      <a:tailEnd type="none" w="med" len="med"/>
                    </a:lnL>
                    <a:lnR w="12700" cap="flat" cmpd="sng" algn="ctr">
                      <a:solidFill>
                        <a:schemeClr val="tx1"/>
                      </a:solidFill>
                      <a:prstDash val="lg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38.9</a:t>
                      </a:r>
                    </a:p>
                  </a:txBody>
                  <a:tcPr marL="8143" marR="8143" marT="8143" marB="0" anchor="ctr">
                    <a:lnL w="12700" cap="flat" cmpd="sng" algn="ctr">
                      <a:solidFill>
                        <a:schemeClr val="tx1"/>
                      </a:solidFill>
                      <a:prstDash val="lg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48.9</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50.9</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39391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公設民営学校</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国際バカロレア等</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a:solidFill>
                            <a:srgbClr val="000000"/>
                          </a:solidFill>
                          <a:effectLst/>
                          <a:latin typeface="Meiryo UI" panose="020B0604030504040204" pitchFamily="50" charset="-128"/>
                          <a:ea typeface="Meiryo UI" panose="020B0604030504040204" pitchFamily="50" charset="-128"/>
                        </a:rPr>
                        <a:t>の設置</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rPr>
                        <a:t>　</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0.1</a:t>
                      </a:r>
                    </a:p>
                  </a:txBody>
                  <a:tcPr marL="8143" marR="8143" marT="8143" marB="0" anchor="ctr">
                    <a:lnL w="6350" cap="flat" cmpd="sng" algn="ctr">
                      <a:solidFill>
                        <a:srgbClr val="000000"/>
                      </a:solidFill>
                      <a:prstDash val="solid"/>
                      <a:round/>
                      <a:headEnd type="none" w="med" len="med"/>
                      <a:tailEnd type="none" w="med" len="med"/>
                    </a:lnL>
                    <a:lnR w="12700" cap="flat" cmpd="sng" algn="ctr">
                      <a:solidFill>
                        <a:schemeClr val="tx1"/>
                      </a:solidFill>
                      <a:prstDash val="lg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0.1</a:t>
                      </a:r>
                    </a:p>
                  </a:txBody>
                  <a:tcPr marL="8143" marR="8143" marT="8143" marB="0" anchor="ctr">
                    <a:lnL w="12700" cap="flat" cmpd="sng" algn="ctr">
                      <a:solidFill>
                        <a:schemeClr val="tx1"/>
                      </a:solidFill>
                      <a:prstDash val="lg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0.1</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0.1</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39391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児童生徒の急増に伴う教育環境改善</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8143" marR="8143" marT="8143" marB="0" anchor="ctr">
                    <a:lnL w="6350" cap="flat" cmpd="sng" algn="ctr">
                      <a:solidFill>
                        <a:srgbClr val="000000"/>
                      </a:solidFill>
                      <a:prstDash val="solid"/>
                      <a:round/>
                      <a:headEnd type="none" w="med" len="med"/>
                      <a:tailEnd type="none" w="med" len="med"/>
                    </a:lnL>
                    <a:lnR w="12700" cap="flat" cmpd="sng" algn="ctr">
                      <a:solidFill>
                        <a:schemeClr val="tx1"/>
                      </a:solidFill>
                      <a:prstDash val="lg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rPr>
                        <a:t>　</a:t>
                      </a:r>
                    </a:p>
                  </a:txBody>
                  <a:tcPr marL="8143" marR="8143" marT="8143" marB="0" anchor="ctr">
                    <a:lnL w="12700" cap="flat" cmpd="sng" algn="ctr">
                      <a:solidFill>
                        <a:schemeClr val="tx1"/>
                      </a:solidFill>
                      <a:prstDash val="lg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rPr>
                        <a:t>　</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a:t>
                      </a:r>
                    </a:p>
                  </a:txBody>
                  <a:tcPr marL="8143" marR="8143" marT="8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sp>
        <p:nvSpPr>
          <p:cNvPr id="53" name="角丸四角形 52"/>
          <p:cNvSpPr/>
          <p:nvPr/>
        </p:nvSpPr>
        <p:spPr>
          <a:xfrm>
            <a:off x="5331672" y="632359"/>
            <a:ext cx="3632815" cy="6075638"/>
          </a:xfrm>
          <a:prstGeom prst="roundRect">
            <a:avLst>
              <a:gd name="adj" fmla="val 3640"/>
            </a:avLst>
          </a:prstGeom>
          <a:solidFill>
            <a:schemeClr val="accent6">
              <a:lumMod val="60000"/>
              <a:lumOff val="40000"/>
              <a:alpha val="25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0" y="0"/>
            <a:ext cx="4572000" cy="276999"/>
          </a:xfrm>
          <a:prstGeom prst="rect">
            <a:avLst/>
          </a:prstGeom>
          <a:noFill/>
        </p:spPr>
        <p:txBody>
          <a:bodyPr wrap="square" rtlCol="0">
            <a:spAutoFit/>
          </a:bodyPr>
          <a:lstStyle/>
          <a:p>
            <a:r>
              <a:rPr kumimoji="1" lang="en-US" altLang="ja-JP" sz="1200" dirty="0"/>
              <a:t>Ⅳ</a:t>
            </a:r>
            <a:r>
              <a:rPr kumimoji="1" lang="ja-JP" altLang="en-US" sz="1200" dirty="0"/>
              <a:t>　</a:t>
            </a:r>
            <a:r>
              <a:rPr kumimoji="1" lang="ja-JP" altLang="en-US" sz="1100" dirty="0"/>
              <a:t>政策</a:t>
            </a:r>
            <a:r>
              <a:rPr kumimoji="1" lang="ja-JP" altLang="en-US" sz="1200" dirty="0"/>
              <a:t>の刷新・現役世代の重点投資</a:t>
            </a:r>
            <a:r>
              <a:rPr lang="ja-JP" altLang="en-US" sz="1200" dirty="0"/>
              <a:t>（子育て・教育）</a:t>
            </a:r>
            <a:endParaRPr kumimoji="1" lang="en-US" altLang="ja-JP" sz="1200" dirty="0"/>
          </a:p>
        </p:txBody>
      </p:sp>
      <p:sp>
        <p:nvSpPr>
          <p:cNvPr id="28" name="テキスト ボックス 27"/>
          <p:cNvSpPr txBox="1"/>
          <p:nvPr/>
        </p:nvSpPr>
        <p:spPr>
          <a:xfrm>
            <a:off x="251520" y="260648"/>
            <a:ext cx="7704856" cy="338554"/>
          </a:xfrm>
          <a:prstGeom prst="rect">
            <a:avLst/>
          </a:prstGeom>
          <a:noFill/>
        </p:spPr>
        <p:txBody>
          <a:bodyPr wrap="square" rtlCol="0">
            <a:spAutoFit/>
          </a:bodyPr>
          <a:lstStyle/>
          <a:p>
            <a:r>
              <a:rPr lang="ja-JP" altLang="en-US" sz="1600" b="1" dirty="0"/>
              <a:t>②　こども・教育の分野への予算の重点配分（主な事業）</a:t>
            </a:r>
            <a:endParaRPr kumimoji="1" lang="ja-JP" altLang="en-US" sz="1600" b="1" dirty="0"/>
          </a:p>
        </p:txBody>
      </p:sp>
      <p:sp>
        <p:nvSpPr>
          <p:cNvPr id="35" name="スライド番号プレースホルダ 34"/>
          <p:cNvSpPr>
            <a:spLocks noGrp="1"/>
          </p:cNvSpPr>
          <p:nvPr>
            <p:ph type="sldNum" sz="quarter" idx="12"/>
          </p:nvPr>
        </p:nvSpPr>
        <p:spPr>
          <a:xfrm>
            <a:off x="8478180" y="6669092"/>
            <a:ext cx="720080" cy="177924"/>
          </a:xfrm>
        </p:spPr>
        <p:txBody>
          <a:bodyPr/>
          <a:lstStyle/>
          <a:p>
            <a:fld id="{CCEC3038-1CF1-4B63-9920-55248DCFBA97}" type="slidenum">
              <a:rPr kumimoji="1" lang="ja-JP" altLang="en-US" smtClean="0"/>
              <a:pPr/>
              <a:t>13</a:t>
            </a:fld>
            <a:endParaRPr kumimoji="1" lang="ja-JP" altLang="en-US" dirty="0"/>
          </a:p>
        </p:txBody>
      </p:sp>
      <p:sp>
        <p:nvSpPr>
          <p:cNvPr id="29" name="フローチャート: 代替処理 28"/>
          <p:cNvSpPr/>
          <p:nvPr/>
        </p:nvSpPr>
        <p:spPr>
          <a:xfrm>
            <a:off x="7223419" y="2225356"/>
            <a:ext cx="660950" cy="334634"/>
          </a:xfrm>
          <a:prstGeom prst="flowChartAlternateProcess">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prstDash val="sysDot"/>
            <a:tailEnd type="arrow"/>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lnSpc>
                <a:spcPts val="1000"/>
              </a:lnSpc>
            </a:pPr>
            <a:r>
              <a:rPr kumimoji="1" lang="ja-JP" altLang="en-US" sz="900" dirty="0">
                <a:latin typeface="Meiryo UI" panose="020B0604030504040204" pitchFamily="50" charset="-128"/>
                <a:ea typeface="Meiryo UI" panose="020B0604030504040204" pitchFamily="50" charset="-128"/>
              </a:rPr>
              <a:t>入・通院を高校</a:t>
            </a:r>
            <a:r>
              <a:rPr lang="ja-JP" altLang="en-US" sz="900" dirty="0">
                <a:latin typeface="Meiryo UI" panose="020B0604030504040204" pitchFamily="50" charset="-128"/>
                <a:ea typeface="Meiryo UI" panose="020B0604030504040204" pitchFamily="50" charset="-128"/>
              </a:rPr>
              <a:t>修了</a:t>
            </a:r>
            <a:r>
              <a:rPr kumimoji="1" lang="ja-JP" altLang="en-US" sz="900" dirty="0">
                <a:latin typeface="Meiryo UI" panose="020B0604030504040204" pitchFamily="50" charset="-128"/>
                <a:ea typeface="Meiryo UI" panose="020B0604030504040204" pitchFamily="50" charset="-128"/>
              </a:rPr>
              <a:t>まで拡充</a:t>
            </a:r>
          </a:p>
        </p:txBody>
      </p:sp>
      <p:sp>
        <p:nvSpPr>
          <p:cNvPr id="33" name="フローチャート: 代替処理 32"/>
          <p:cNvSpPr/>
          <p:nvPr/>
        </p:nvSpPr>
        <p:spPr>
          <a:xfrm>
            <a:off x="2674034" y="2238235"/>
            <a:ext cx="770384" cy="334634"/>
          </a:xfrm>
          <a:prstGeom prst="flowChartAlternateProcess">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prstDash val="sysDot"/>
            <a:tailEnd type="arrow"/>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1000" dirty="0">
                <a:latin typeface="Meiryo UI" panose="020B0604030504040204" pitchFamily="50" charset="-128"/>
                <a:ea typeface="Meiryo UI" panose="020B0604030504040204" pitchFamily="50" charset="-128"/>
              </a:rPr>
              <a:t>通院を中学校</a:t>
            </a:r>
            <a:endParaRPr kumimoji="1"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修了</a:t>
            </a:r>
            <a:r>
              <a:rPr kumimoji="1" lang="ja-JP" altLang="en-US" sz="1000" dirty="0">
                <a:latin typeface="Meiryo UI" panose="020B0604030504040204" pitchFamily="50" charset="-128"/>
                <a:ea typeface="Meiryo UI" panose="020B0604030504040204" pitchFamily="50" charset="-128"/>
              </a:rPr>
              <a:t>まで拡充</a:t>
            </a:r>
          </a:p>
        </p:txBody>
      </p:sp>
      <p:sp>
        <p:nvSpPr>
          <p:cNvPr id="37" name="フローチャート: 代替処理 36"/>
          <p:cNvSpPr/>
          <p:nvPr/>
        </p:nvSpPr>
        <p:spPr>
          <a:xfrm>
            <a:off x="6273174" y="3344153"/>
            <a:ext cx="698376" cy="360000"/>
          </a:xfrm>
          <a:prstGeom prst="flowChartAlternateProcess">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prstDash val="sysDot"/>
            <a:tailEnd type="arrow"/>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en-US" altLang="ja-JP" sz="1000" dirty="0">
                <a:latin typeface="Meiryo UI" panose="020B0604030504040204" pitchFamily="50" charset="-128"/>
                <a:ea typeface="Meiryo UI" panose="020B0604030504040204" pitchFamily="50" charset="-128"/>
              </a:rPr>
              <a:t>5</a:t>
            </a:r>
            <a:r>
              <a:rPr kumimoji="1" lang="ja-JP" altLang="en-US" sz="1000" dirty="0">
                <a:latin typeface="Meiryo UI" panose="020B0604030504040204" pitchFamily="50" charset="-128"/>
                <a:ea typeface="Meiryo UI" panose="020B0604030504040204" pitchFamily="50" charset="-128"/>
              </a:rPr>
              <a:t>歳児の無償化を実施</a:t>
            </a:r>
          </a:p>
        </p:txBody>
      </p:sp>
      <p:sp>
        <p:nvSpPr>
          <p:cNvPr id="41" name="フローチャート: 代替処理 40"/>
          <p:cNvSpPr/>
          <p:nvPr/>
        </p:nvSpPr>
        <p:spPr>
          <a:xfrm>
            <a:off x="7242986" y="3330339"/>
            <a:ext cx="641383" cy="360000"/>
          </a:xfrm>
          <a:prstGeom prst="flowChartAlternateProcess">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prstDash val="sysDot"/>
            <a:tailEnd type="arrow"/>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lnSpc>
                <a:spcPts val="1000"/>
              </a:lnSpc>
            </a:pP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歳児</a:t>
            </a:r>
            <a:r>
              <a:rPr kumimoji="1" lang="ja-JP" altLang="en-US" sz="900" dirty="0">
                <a:solidFill>
                  <a:schemeClr val="tx1"/>
                </a:solidFill>
                <a:latin typeface="Meiryo UI" panose="020B0604030504040204" pitchFamily="50" charset="-128"/>
                <a:ea typeface="Meiryo UI" panose="020B0604030504040204" pitchFamily="50" charset="-128"/>
              </a:rPr>
              <a:t>まで</a:t>
            </a:r>
            <a:endParaRPr kumimoji="1" lang="en-US" altLang="ja-JP" sz="900" strike="sngStrike" dirty="0">
              <a:solidFill>
                <a:schemeClr val="tx1"/>
              </a:solidFill>
              <a:latin typeface="Meiryo UI" panose="020B0604030504040204" pitchFamily="50" charset="-128"/>
              <a:ea typeface="Meiryo UI" panose="020B0604030504040204" pitchFamily="50" charset="-128"/>
            </a:endParaRPr>
          </a:p>
          <a:p>
            <a:pPr algn="ctr">
              <a:lnSpc>
                <a:spcPts val="1000"/>
              </a:lnSpc>
            </a:pPr>
            <a:r>
              <a:rPr kumimoji="1" lang="ja-JP" altLang="en-US" sz="900" dirty="0">
                <a:solidFill>
                  <a:schemeClr val="tx1"/>
                </a:solidFill>
                <a:latin typeface="Meiryo UI" panose="020B0604030504040204" pitchFamily="50" charset="-128"/>
                <a:ea typeface="Meiryo UI" panose="020B0604030504040204" pitchFamily="50" charset="-128"/>
              </a:rPr>
              <a:t>無償化を</a:t>
            </a:r>
            <a:r>
              <a:rPr kumimoji="1" lang="ja-JP" altLang="en-US" sz="900" dirty="0">
                <a:latin typeface="Meiryo UI" panose="020B0604030504040204" pitchFamily="50" charset="-128"/>
                <a:ea typeface="Meiryo UI" panose="020B0604030504040204" pitchFamily="50" charset="-128"/>
              </a:rPr>
              <a:t>拡充等</a:t>
            </a:r>
          </a:p>
        </p:txBody>
      </p:sp>
      <p:sp>
        <p:nvSpPr>
          <p:cNvPr id="42" name="フローチャート: 代替処理 41"/>
          <p:cNvSpPr/>
          <p:nvPr/>
        </p:nvSpPr>
        <p:spPr>
          <a:xfrm>
            <a:off x="7230107" y="3723496"/>
            <a:ext cx="726269" cy="359078"/>
          </a:xfrm>
          <a:prstGeom prst="flowChartAlternateProcess">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prstDash val="sysDot"/>
            <a:tailEnd type="arrow"/>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1000" dirty="0">
                <a:latin typeface="Meiryo UI" panose="020B0604030504040204" pitchFamily="50" charset="-128"/>
                <a:ea typeface="Meiryo UI" panose="020B0604030504040204" pitchFamily="50" charset="-128"/>
              </a:rPr>
              <a:t>先行的な</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取組を実施</a:t>
            </a:r>
          </a:p>
        </p:txBody>
      </p:sp>
      <p:sp>
        <p:nvSpPr>
          <p:cNvPr id="44" name="フローチャート: 代替処理 43"/>
          <p:cNvSpPr/>
          <p:nvPr/>
        </p:nvSpPr>
        <p:spPr>
          <a:xfrm>
            <a:off x="7221171" y="2595970"/>
            <a:ext cx="591190" cy="360040"/>
          </a:xfrm>
          <a:prstGeom prst="flowChartAlternateProcess">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prstDash val="sysDot"/>
            <a:tailEnd type="arrow"/>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00" dirty="0">
                <a:latin typeface="Meiryo UI" panose="020B0604030504040204" pitchFamily="50" charset="-128"/>
                <a:ea typeface="Meiryo UI" panose="020B0604030504040204" pitchFamily="50" charset="-128"/>
              </a:rPr>
              <a:t>特別対策</a:t>
            </a:r>
            <a:endParaRPr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を実施</a:t>
            </a:r>
          </a:p>
        </p:txBody>
      </p:sp>
      <p:sp>
        <p:nvSpPr>
          <p:cNvPr id="47" name="フローチャート: 代替処理 46"/>
          <p:cNvSpPr/>
          <p:nvPr/>
        </p:nvSpPr>
        <p:spPr>
          <a:xfrm>
            <a:off x="4533411" y="4835270"/>
            <a:ext cx="614654" cy="432000"/>
          </a:xfrm>
          <a:prstGeom prst="flowChartAlternateProcess">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prstDash val="sysDot"/>
            <a:tailEnd type="arrow"/>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全員喫食</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導入</a:t>
            </a:r>
            <a:endParaRPr lang="en-US" altLang="ja-JP" sz="900" dirty="0">
              <a:latin typeface="Meiryo UI" panose="020B0604030504040204" pitchFamily="50" charset="-128"/>
              <a:ea typeface="Meiryo UI" panose="020B0604030504040204" pitchFamily="50" charset="-128"/>
            </a:endParaRPr>
          </a:p>
          <a:p>
            <a:pPr algn="ct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デリバリー</a:t>
            </a:r>
            <a:r>
              <a:rPr lang="en-US" altLang="ja-JP" sz="900" dirty="0">
                <a:latin typeface="Meiryo UI" panose="020B0604030504040204" pitchFamily="50" charset="-128"/>
                <a:ea typeface="Meiryo UI" panose="020B0604030504040204" pitchFamily="50" charset="-128"/>
              </a:rPr>
              <a:t>)</a:t>
            </a:r>
          </a:p>
        </p:txBody>
      </p:sp>
      <p:sp>
        <p:nvSpPr>
          <p:cNvPr id="48" name="フローチャート: 代替処理 47"/>
          <p:cNvSpPr/>
          <p:nvPr/>
        </p:nvSpPr>
        <p:spPr>
          <a:xfrm>
            <a:off x="6262298" y="4835270"/>
            <a:ext cx="720080" cy="362457"/>
          </a:xfrm>
          <a:prstGeom prst="flowChartAlternateProcess">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prstDash val="sysDot"/>
            <a:tailEnd type="arrow"/>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lnSpc>
                <a:spcPts val="1000"/>
              </a:lnSpc>
            </a:pPr>
            <a:r>
              <a:rPr lang="ja-JP" altLang="en-US" sz="900" dirty="0">
                <a:latin typeface="Meiryo UI" panose="020B0604030504040204" pitchFamily="50" charset="-128"/>
                <a:ea typeface="Meiryo UI" panose="020B0604030504040204" pitchFamily="50" charset="-128"/>
              </a:rPr>
              <a:t>学校調理</a:t>
            </a:r>
            <a:endParaRPr lang="en-US" altLang="ja-JP" sz="900" dirty="0">
              <a:latin typeface="Meiryo UI" panose="020B0604030504040204" pitchFamily="50" charset="-128"/>
              <a:ea typeface="Meiryo UI" panose="020B0604030504040204" pitchFamily="50" charset="-128"/>
            </a:endParaRPr>
          </a:p>
          <a:p>
            <a:pPr algn="ctr">
              <a:lnSpc>
                <a:spcPts val="1000"/>
              </a:lnSpc>
            </a:pPr>
            <a:r>
              <a:rPr lang="ja-JP" altLang="en-US" sz="900" dirty="0">
                <a:latin typeface="Meiryo UI" panose="020B0604030504040204" pitchFamily="50" charset="-128"/>
                <a:ea typeface="Meiryo UI" panose="020B0604030504040204" pitchFamily="50" charset="-128"/>
              </a:rPr>
              <a:t>方式へ順次</a:t>
            </a:r>
            <a:endParaRPr lang="en-US" altLang="ja-JP" sz="900" dirty="0">
              <a:latin typeface="Meiryo UI" panose="020B0604030504040204" pitchFamily="50" charset="-128"/>
              <a:ea typeface="Meiryo UI" panose="020B0604030504040204" pitchFamily="50" charset="-128"/>
            </a:endParaRPr>
          </a:p>
          <a:p>
            <a:pPr algn="ctr">
              <a:lnSpc>
                <a:spcPts val="1000"/>
              </a:lnSpc>
            </a:pPr>
            <a:r>
              <a:rPr lang="ja-JP" altLang="en-US" sz="900" dirty="0">
                <a:latin typeface="Meiryo UI" panose="020B0604030504040204" pitchFamily="50" charset="-128"/>
                <a:ea typeface="Meiryo UI" panose="020B0604030504040204" pitchFamily="50" charset="-128"/>
              </a:rPr>
              <a:t>切替開始</a:t>
            </a:r>
            <a:endParaRPr lang="en-US" altLang="ja-JP" sz="900" dirty="0">
              <a:latin typeface="Meiryo UI" panose="020B0604030504040204" pitchFamily="50" charset="-128"/>
              <a:ea typeface="Meiryo UI" panose="020B0604030504040204" pitchFamily="50" charset="-128"/>
            </a:endParaRPr>
          </a:p>
        </p:txBody>
      </p:sp>
      <p:sp>
        <p:nvSpPr>
          <p:cNvPr id="49" name="フローチャート: 代替処理 48"/>
          <p:cNvSpPr/>
          <p:nvPr/>
        </p:nvSpPr>
        <p:spPr>
          <a:xfrm>
            <a:off x="5391008" y="5197727"/>
            <a:ext cx="658575" cy="432048"/>
          </a:xfrm>
          <a:prstGeom prst="flowChartAlternateProcess">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prstDash val="sysDot"/>
            <a:tailEnd type="arrow"/>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全小中学校にタブレット</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整備</a:t>
            </a:r>
            <a:endParaRPr lang="en-US" altLang="ja-JP" sz="900" dirty="0">
              <a:latin typeface="Meiryo UI" panose="020B0604030504040204" pitchFamily="50" charset="-128"/>
              <a:ea typeface="Meiryo UI" panose="020B0604030504040204" pitchFamily="50" charset="-128"/>
            </a:endParaRPr>
          </a:p>
        </p:txBody>
      </p:sp>
      <p:sp>
        <p:nvSpPr>
          <p:cNvPr id="51" name="フローチャート: 代替処理 50"/>
          <p:cNvSpPr/>
          <p:nvPr/>
        </p:nvSpPr>
        <p:spPr>
          <a:xfrm>
            <a:off x="2694526" y="1855120"/>
            <a:ext cx="698376" cy="334634"/>
          </a:xfrm>
          <a:prstGeom prst="flowChartAlternateProcess">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prstDash val="sysDot"/>
            <a:tailEnd type="arrow"/>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1000" dirty="0">
                <a:latin typeface="Meiryo UI" panose="020B0604030504040204" pitchFamily="50" charset="-128"/>
                <a:ea typeface="Meiryo UI" panose="020B0604030504040204" pitchFamily="50" charset="-128"/>
              </a:rPr>
              <a:t>標準項目</a:t>
            </a:r>
            <a:endParaRPr kumimoji="1"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実質無料化</a:t>
            </a:r>
            <a:endParaRPr kumimoji="1" lang="ja-JP" altLang="en-US" sz="1000" dirty="0">
              <a:latin typeface="Meiryo UI" panose="020B0604030504040204" pitchFamily="50" charset="-128"/>
              <a:ea typeface="Meiryo UI" panose="020B0604030504040204" pitchFamily="50" charset="-128"/>
            </a:endParaRPr>
          </a:p>
        </p:txBody>
      </p:sp>
      <p:sp>
        <p:nvSpPr>
          <p:cNvPr id="19" name="フローチャート: 代替処理 18"/>
          <p:cNvSpPr/>
          <p:nvPr/>
        </p:nvSpPr>
        <p:spPr>
          <a:xfrm>
            <a:off x="3648775" y="2971194"/>
            <a:ext cx="648072" cy="360000"/>
          </a:xfrm>
          <a:prstGeom prst="flowChartAlternateProcess">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prstDash val="sysDot"/>
            <a:tailEnd type="arrow"/>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00" dirty="0">
                <a:latin typeface="Meiryo UI" panose="020B0604030504040204" pitchFamily="50" charset="-128"/>
                <a:ea typeface="Meiryo UI" panose="020B0604030504040204" pitchFamily="50" charset="-128"/>
              </a:rPr>
              <a:t>全市実施</a:t>
            </a:r>
            <a:endParaRPr kumimoji="1" lang="ja-JP" altLang="en-US" sz="1000" dirty="0">
              <a:latin typeface="Meiryo UI" panose="020B0604030504040204" pitchFamily="50" charset="-128"/>
              <a:ea typeface="Meiryo UI" panose="020B0604030504040204" pitchFamily="50" charset="-128"/>
            </a:endParaRPr>
          </a:p>
        </p:txBody>
      </p:sp>
      <p:sp>
        <p:nvSpPr>
          <p:cNvPr id="20" name="フローチャート: 代替処理 19"/>
          <p:cNvSpPr/>
          <p:nvPr/>
        </p:nvSpPr>
        <p:spPr>
          <a:xfrm>
            <a:off x="5410339" y="2984073"/>
            <a:ext cx="652124" cy="360000"/>
          </a:xfrm>
          <a:prstGeom prst="flowChartAlternateProcess">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prstDash val="sysDot"/>
            <a:tailEnd type="arrow"/>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1000" dirty="0">
                <a:latin typeface="Meiryo UI" panose="020B0604030504040204" pitchFamily="50" charset="-128"/>
                <a:ea typeface="Meiryo UI" panose="020B0604030504040204" pitchFamily="50" charset="-128"/>
              </a:rPr>
              <a:t>助成対象者を拡大</a:t>
            </a:r>
          </a:p>
        </p:txBody>
      </p:sp>
      <p:sp>
        <p:nvSpPr>
          <p:cNvPr id="21" name="フローチャート: 代替処理 20"/>
          <p:cNvSpPr/>
          <p:nvPr/>
        </p:nvSpPr>
        <p:spPr>
          <a:xfrm>
            <a:off x="4533411" y="2611194"/>
            <a:ext cx="686661" cy="360000"/>
          </a:xfrm>
          <a:prstGeom prst="flowChartAlternateProcess">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prstDash val="sysDot"/>
            <a:tailEnd type="arrow"/>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00" dirty="0">
                <a:latin typeface="Meiryo UI" panose="020B0604030504040204" pitchFamily="50" charset="-128"/>
                <a:ea typeface="Meiryo UI" panose="020B0604030504040204" pitchFamily="50" charset="-128"/>
              </a:rPr>
              <a:t>小規模事業保育実施</a:t>
            </a:r>
            <a:endParaRPr kumimoji="1" lang="ja-JP" altLang="en-US" sz="1000" dirty="0">
              <a:latin typeface="Meiryo UI" panose="020B0604030504040204" pitchFamily="50" charset="-128"/>
              <a:ea typeface="Meiryo UI" panose="020B0604030504040204" pitchFamily="50" charset="-128"/>
            </a:endParaRPr>
          </a:p>
        </p:txBody>
      </p:sp>
      <p:sp>
        <p:nvSpPr>
          <p:cNvPr id="24" name="フローチャート: 代替処理 23"/>
          <p:cNvSpPr/>
          <p:nvPr/>
        </p:nvSpPr>
        <p:spPr>
          <a:xfrm>
            <a:off x="5364088" y="2596865"/>
            <a:ext cx="698374" cy="360040"/>
          </a:xfrm>
          <a:prstGeom prst="flowChartAlternateProcess">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prstDash val="sysDot"/>
            <a:tailEnd type="arrow"/>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lnSpc>
                <a:spcPts val="1000"/>
              </a:lnSpc>
            </a:pPr>
            <a:r>
              <a:rPr lang="ja-JP" altLang="en-US" sz="1000" dirty="0">
                <a:latin typeface="Meiryo UI" panose="020B0604030504040204" pitchFamily="50" charset="-128"/>
                <a:ea typeface="Meiryo UI" panose="020B0604030504040204" pitchFamily="50" charset="-128"/>
              </a:rPr>
              <a:t>賃料補助制度を創設</a:t>
            </a:r>
            <a:endParaRPr kumimoji="1" lang="ja-JP" altLang="en-US" sz="1000" dirty="0">
              <a:latin typeface="Meiryo UI" panose="020B0604030504040204" pitchFamily="50" charset="-128"/>
              <a:ea typeface="Meiryo UI" panose="020B0604030504040204" pitchFamily="50" charset="-128"/>
            </a:endParaRPr>
          </a:p>
        </p:txBody>
      </p:sp>
      <p:sp>
        <p:nvSpPr>
          <p:cNvPr id="25" name="フローチャート: 代替処理 24"/>
          <p:cNvSpPr/>
          <p:nvPr/>
        </p:nvSpPr>
        <p:spPr>
          <a:xfrm>
            <a:off x="6299204" y="2572869"/>
            <a:ext cx="698104" cy="432000"/>
          </a:xfrm>
          <a:prstGeom prst="flowChartAlternateProcess">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prstDash val="sysDot"/>
            <a:tailEnd type="arrow"/>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保育所</a:t>
            </a:r>
            <a:r>
              <a:rPr lang="ja-JP" altLang="en-US" sz="900" dirty="0">
                <a:solidFill>
                  <a:schemeClr val="tx1"/>
                </a:solidFill>
                <a:latin typeface="Meiryo UI" panose="020B0604030504040204" pitchFamily="50" charset="-128"/>
                <a:ea typeface="Meiryo UI" panose="020B0604030504040204" pitchFamily="50" charset="-128"/>
              </a:rPr>
              <a:t>等</a:t>
            </a:r>
            <a:r>
              <a:rPr lang="ja-JP" altLang="en-US" sz="900" dirty="0">
                <a:latin typeface="Meiryo UI" panose="020B0604030504040204" pitchFamily="50" charset="-128"/>
                <a:ea typeface="Meiryo UI" panose="020B0604030504040204" pitchFamily="50" charset="-128"/>
              </a:rPr>
              <a:t>整備補助対象の拡大</a:t>
            </a:r>
            <a:endParaRPr kumimoji="1" lang="ja-JP" altLang="en-US" sz="900" dirty="0">
              <a:latin typeface="Meiryo UI" panose="020B0604030504040204" pitchFamily="50" charset="-128"/>
              <a:ea typeface="Meiryo UI" panose="020B0604030504040204" pitchFamily="50" charset="-128"/>
            </a:endParaRPr>
          </a:p>
        </p:txBody>
      </p:sp>
      <p:sp>
        <p:nvSpPr>
          <p:cNvPr id="30" name="フローチャート: 代替処理 29"/>
          <p:cNvSpPr/>
          <p:nvPr/>
        </p:nvSpPr>
        <p:spPr>
          <a:xfrm>
            <a:off x="6084168" y="68863"/>
            <a:ext cx="770382" cy="407809"/>
          </a:xfrm>
          <a:prstGeom prst="flowChartAlternateProcess">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prstDash val="sysDot"/>
            <a:tailEnd type="arrow"/>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6804248" y="116632"/>
            <a:ext cx="1080121"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主な取組み</a:t>
            </a:r>
          </a:p>
        </p:txBody>
      </p:sp>
      <p:sp>
        <p:nvSpPr>
          <p:cNvPr id="31" name="フローチャート: 代替処理 30"/>
          <p:cNvSpPr/>
          <p:nvPr/>
        </p:nvSpPr>
        <p:spPr>
          <a:xfrm>
            <a:off x="3648775" y="2598315"/>
            <a:ext cx="648072" cy="360000"/>
          </a:xfrm>
          <a:prstGeom prst="flowChartAlternateProcess">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prstDash val="sysDot"/>
            <a:tailEnd type="arrow"/>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00" dirty="0">
                <a:latin typeface="Meiryo UI" panose="020B0604030504040204" pitchFamily="50" charset="-128"/>
                <a:ea typeface="Meiryo UI" panose="020B0604030504040204" pitchFamily="50" charset="-128"/>
              </a:rPr>
              <a:t>公募制を</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導入</a:t>
            </a:r>
            <a:endParaRPr kumimoji="1" lang="ja-JP" altLang="en-US" sz="1000" dirty="0">
              <a:latin typeface="Meiryo UI" panose="020B0604030504040204" pitchFamily="50" charset="-128"/>
              <a:ea typeface="Meiryo UI" panose="020B0604030504040204" pitchFamily="50" charset="-128"/>
            </a:endParaRPr>
          </a:p>
        </p:txBody>
      </p:sp>
      <p:sp>
        <p:nvSpPr>
          <p:cNvPr id="34" name="フローチャート: 代替処理 33"/>
          <p:cNvSpPr/>
          <p:nvPr/>
        </p:nvSpPr>
        <p:spPr>
          <a:xfrm>
            <a:off x="6262346" y="4475270"/>
            <a:ext cx="720032" cy="360000"/>
          </a:xfrm>
          <a:prstGeom prst="flowChartAlternateProcess">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prstDash val="sysDot"/>
            <a:tailEnd type="arrow"/>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00" dirty="0">
                <a:latin typeface="Meiryo UI" panose="020B0604030504040204" pitchFamily="50" charset="-128"/>
                <a:ea typeface="Meiryo UI" panose="020B0604030504040204" pitchFamily="50" charset="-128"/>
              </a:rPr>
              <a:t>全小学校に設置</a:t>
            </a:r>
            <a:endParaRPr kumimoji="1" lang="ja-JP" altLang="en-US" sz="1000" dirty="0">
              <a:latin typeface="Meiryo UI" panose="020B0604030504040204" pitchFamily="50" charset="-128"/>
              <a:ea typeface="Meiryo UI" panose="020B0604030504040204" pitchFamily="50" charset="-128"/>
            </a:endParaRPr>
          </a:p>
        </p:txBody>
      </p:sp>
      <p:sp>
        <p:nvSpPr>
          <p:cNvPr id="36" name="フローチャート: 代替処理 35"/>
          <p:cNvSpPr/>
          <p:nvPr/>
        </p:nvSpPr>
        <p:spPr>
          <a:xfrm>
            <a:off x="3631373" y="4485423"/>
            <a:ext cx="665474" cy="360000"/>
          </a:xfrm>
          <a:prstGeom prst="flowChartAlternateProcess">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prstDash val="sysDot"/>
            <a:tailEnd type="arrow"/>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00" dirty="0">
                <a:latin typeface="Meiryo UI" panose="020B0604030504040204" pitchFamily="50" charset="-128"/>
                <a:ea typeface="Meiryo UI" panose="020B0604030504040204" pitchFamily="50" charset="-128"/>
              </a:rPr>
              <a:t>全中学校に設置</a:t>
            </a:r>
            <a:endParaRPr lang="en-US" altLang="ja-JP" sz="1000" dirty="0">
              <a:latin typeface="Meiryo UI" panose="020B0604030504040204" pitchFamily="50" charset="-128"/>
              <a:ea typeface="Meiryo UI" panose="020B0604030504040204" pitchFamily="50" charset="-128"/>
            </a:endParaRPr>
          </a:p>
        </p:txBody>
      </p:sp>
      <p:sp>
        <p:nvSpPr>
          <p:cNvPr id="32" name="フローチャート: 代替処理 31"/>
          <p:cNvSpPr/>
          <p:nvPr/>
        </p:nvSpPr>
        <p:spPr>
          <a:xfrm>
            <a:off x="2709679" y="4802498"/>
            <a:ext cx="683223" cy="432000"/>
          </a:xfrm>
          <a:prstGeom prst="flowChartAlternateProcess">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prstDash val="sysDot"/>
            <a:tailEnd type="arrow"/>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家庭弁当との選択制</a:t>
            </a:r>
            <a:endParaRPr lang="en-US" altLang="ja-JP" sz="900" dirty="0">
              <a:latin typeface="Meiryo UI" panose="020B0604030504040204" pitchFamily="50" charset="-128"/>
              <a:ea typeface="Meiryo UI" panose="020B0604030504040204" pitchFamily="50" charset="-128"/>
            </a:endParaRPr>
          </a:p>
          <a:p>
            <a:pPr algn="ct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デリバリー</a:t>
            </a:r>
            <a:r>
              <a:rPr lang="en-US" altLang="ja-JP" sz="900" dirty="0">
                <a:latin typeface="Meiryo UI" panose="020B0604030504040204" pitchFamily="50" charset="-128"/>
                <a:ea typeface="Meiryo UI" panose="020B0604030504040204" pitchFamily="50" charset="-128"/>
              </a:rPr>
              <a:t>)</a:t>
            </a:r>
          </a:p>
        </p:txBody>
      </p:sp>
      <p:sp>
        <p:nvSpPr>
          <p:cNvPr id="38" name="フローチャート: 代替処理 37"/>
          <p:cNvSpPr/>
          <p:nvPr/>
        </p:nvSpPr>
        <p:spPr>
          <a:xfrm>
            <a:off x="3631372" y="5591138"/>
            <a:ext cx="665475" cy="360000"/>
          </a:xfrm>
          <a:prstGeom prst="flowChartAlternateProcess">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prstDash val="sysDot"/>
            <a:tailEnd type="arrow"/>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zh-TW" altLang="en-US" sz="900" dirty="0">
                <a:latin typeface="Meiryo UI" panose="020B0604030504040204" pitchFamily="50" charset="-128"/>
                <a:ea typeface="Meiryo UI" panose="020B0604030504040204" pitchFamily="50" charset="-128"/>
              </a:rPr>
              <a:t>校長経営戦略予算</a:t>
            </a:r>
            <a:r>
              <a:rPr lang="ja-JP" altLang="en-US" sz="900" dirty="0">
                <a:latin typeface="Meiryo UI" panose="020B0604030504040204" pitchFamily="50" charset="-128"/>
                <a:ea typeface="Meiryo UI" panose="020B0604030504040204" pitchFamily="50" charset="-128"/>
              </a:rPr>
              <a:t>創設</a:t>
            </a:r>
            <a:endParaRPr lang="en-US" altLang="ja-JP" sz="900" dirty="0">
              <a:latin typeface="Meiryo UI" panose="020B0604030504040204" pitchFamily="50" charset="-128"/>
              <a:ea typeface="Meiryo UI" panose="020B0604030504040204" pitchFamily="50" charset="-128"/>
            </a:endParaRPr>
          </a:p>
        </p:txBody>
      </p:sp>
      <p:sp>
        <p:nvSpPr>
          <p:cNvPr id="39" name="フローチャート: 代替処理 38"/>
          <p:cNvSpPr/>
          <p:nvPr/>
        </p:nvSpPr>
        <p:spPr>
          <a:xfrm>
            <a:off x="6260147" y="5548588"/>
            <a:ext cx="594403" cy="421184"/>
          </a:xfrm>
          <a:prstGeom prst="flowChartAlternateProcess">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prstDash val="sysDot"/>
            <a:tailEnd type="arrow"/>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区担当教育次長執行枠を設置</a:t>
            </a:r>
            <a:endParaRPr lang="en-US" altLang="ja-JP" sz="900" dirty="0">
              <a:latin typeface="Meiryo UI" panose="020B0604030504040204" pitchFamily="50" charset="-128"/>
              <a:ea typeface="Meiryo UI" panose="020B0604030504040204" pitchFamily="50" charset="-128"/>
            </a:endParaRPr>
          </a:p>
        </p:txBody>
      </p:sp>
      <p:sp>
        <p:nvSpPr>
          <p:cNvPr id="40" name="フローチャート: 代替処理 39"/>
          <p:cNvSpPr/>
          <p:nvPr/>
        </p:nvSpPr>
        <p:spPr>
          <a:xfrm>
            <a:off x="8095519" y="3723496"/>
            <a:ext cx="726269" cy="359078"/>
          </a:xfrm>
          <a:prstGeom prst="flowChartAlternateProcess">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prstDash val="sysDot"/>
            <a:tailEnd type="arrow"/>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00" dirty="0">
                <a:latin typeface="Meiryo UI" panose="020B0604030504040204" pitchFamily="50" charset="-128"/>
                <a:ea typeface="Meiryo UI" panose="020B0604030504040204" pitchFamily="50" charset="-128"/>
              </a:rPr>
              <a:t>本格</a:t>
            </a:r>
            <a:r>
              <a:rPr kumimoji="1" lang="ja-JP" altLang="en-US" sz="1000" dirty="0">
                <a:latin typeface="Meiryo UI" panose="020B0604030504040204" pitchFamily="50" charset="-128"/>
                <a:ea typeface="Meiryo UI" panose="020B0604030504040204" pitchFamily="50" charset="-128"/>
              </a:rPr>
              <a:t>的な</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取組を実施</a:t>
            </a:r>
          </a:p>
        </p:txBody>
      </p:sp>
      <p:sp>
        <p:nvSpPr>
          <p:cNvPr id="43" name="フローチャート: 代替処理 42"/>
          <p:cNvSpPr/>
          <p:nvPr/>
        </p:nvSpPr>
        <p:spPr>
          <a:xfrm>
            <a:off x="8095519" y="5963217"/>
            <a:ext cx="684000" cy="396000"/>
          </a:xfrm>
          <a:prstGeom prst="flowChartAlternateProcess">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prstDash val="sysDot"/>
            <a:tailEnd type="arrow"/>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lnSpc>
                <a:spcPts val="1000"/>
              </a:lnSpc>
            </a:pPr>
            <a:r>
              <a:rPr lang="en-US" altLang="ja-JP" sz="900" dirty="0">
                <a:latin typeface="Meiryo UI" panose="020B0604030504040204" pitchFamily="50" charset="-128"/>
                <a:ea typeface="Meiryo UI" panose="020B0604030504040204" pitchFamily="50" charset="-128"/>
              </a:rPr>
              <a:t>2019</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4</a:t>
            </a:r>
            <a:r>
              <a:rPr lang="ja-JP" altLang="en-US" sz="900" dirty="0">
                <a:latin typeface="Meiryo UI" panose="020B0604030504040204" pitchFamily="50" charset="-128"/>
                <a:ea typeface="Meiryo UI" panose="020B0604030504040204" pitchFamily="50" charset="-128"/>
              </a:rPr>
              <a:t>月開校に向けた準備</a:t>
            </a:r>
            <a:endParaRPr lang="en-US" altLang="ja-JP" sz="900" dirty="0">
              <a:latin typeface="Meiryo UI" panose="020B0604030504040204" pitchFamily="50" charset="-128"/>
              <a:ea typeface="Meiryo UI" panose="020B0604030504040204" pitchFamily="50" charset="-128"/>
            </a:endParaRPr>
          </a:p>
        </p:txBody>
      </p:sp>
      <p:sp>
        <p:nvSpPr>
          <p:cNvPr id="45" name="フローチャート: 代替処理 44"/>
          <p:cNvSpPr/>
          <p:nvPr/>
        </p:nvSpPr>
        <p:spPr>
          <a:xfrm>
            <a:off x="8103774" y="6399402"/>
            <a:ext cx="684000" cy="308595"/>
          </a:xfrm>
          <a:prstGeom prst="flowChartAlternateProcess">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prstDash val="sysDot"/>
            <a:tailEnd type="arrow"/>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実施設計</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増築工事</a:t>
            </a:r>
            <a:endParaRPr lang="en-US" altLang="ja-JP" sz="900" dirty="0">
              <a:latin typeface="Meiryo UI" panose="020B0604030504040204" pitchFamily="50" charset="-128"/>
              <a:ea typeface="Meiryo UI" panose="020B0604030504040204" pitchFamily="50" charset="-128"/>
            </a:endParaRPr>
          </a:p>
        </p:txBody>
      </p:sp>
      <p:sp>
        <p:nvSpPr>
          <p:cNvPr id="46" name="フローチャート: 代替処理 45"/>
          <p:cNvSpPr/>
          <p:nvPr/>
        </p:nvSpPr>
        <p:spPr>
          <a:xfrm>
            <a:off x="5391132" y="2225356"/>
            <a:ext cx="660950" cy="334634"/>
          </a:xfrm>
          <a:prstGeom prst="flowChartAlternateProcess">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prstDash val="sysDot"/>
            <a:tailEnd type="arrow"/>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lnSpc>
                <a:spcPts val="1000"/>
              </a:lnSpc>
            </a:pPr>
            <a:r>
              <a:rPr lang="ja-JP" altLang="en-US" sz="900" dirty="0">
                <a:solidFill>
                  <a:schemeClr val="tx1"/>
                </a:solidFill>
                <a:latin typeface="Meiryo UI" panose="020B0604030504040204" pitchFamily="50" charset="-128"/>
                <a:ea typeface="Meiryo UI" panose="020B0604030504040204" pitchFamily="50" charset="-128"/>
              </a:rPr>
              <a:t>小学校修了</a:t>
            </a:r>
            <a:r>
              <a:rPr kumimoji="1" lang="ja-JP" altLang="en-US" sz="900" dirty="0">
                <a:solidFill>
                  <a:schemeClr val="tx1"/>
                </a:solidFill>
                <a:latin typeface="Meiryo UI" panose="020B0604030504040204" pitchFamily="50" charset="-128"/>
                <a:ea typeface="Meiryo UI" panose="020B0604030504040204" pitchFamily="50" charset="-128"/>
              </a:rPr>
              <a:t>まで所得</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lnSpc>
                <a:spcPts val="1000"/>
              </a:lnSpc>
            </a:pPr>
            <a:r>
              <a:rPr kumimoji="1" lang="ja-JP" altLang="en-US" sz="900" dirty="0">
                <a:solidFill>
                  <a:schemeClr val="tx1"/>
                </a:solidFill>
                <a:latin typeface="Meiryo UI" panose="020B0604030504040204" pitchFamily="50" charset="-128"/>
                <a:ea typeface="Meiryo UI" panose="020B0604030504040204" pitchFamily="50" charset="-128"/>
              </a:rPr>
              <a:t>制限撤廃</a:t>
            </a:r>
          </a:p>
        </p:txBody>
      </p:sp>
      <p:cxnSp>
        <p:nvCxnSpPr>
          <p:cNvPr id="54" name="直線コネクタ 53"/>
          <p:cNvCxnSpPr/>
          <p:nvPr/>
        </p:nvCxnSpPr>
        <p:spPr>
          <a:xfrm>
            <a:off x="150484" y="562632"/>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7812360" y="0"/>
            <a:ext cx="1331640" cy="261610"/>
          </a:xfrm>
          <a:prstGeom prst="rect">
            <a:avLst/>
          </a:prstGeom>
          <a:noFill/>
        </p:spPr>
        <p:txBody>
          <a:bodyPr wrap="square" rtlCol="0">
            <a:spAutoFit/>
          </a:bodyPr>
          <a:lstStyle/>
          <a:p>
            <a:r>
              <a:rPr lang="en-US" altLang="ja-JP" sz="1100" dirty="0">
                <a:latin typeface="Arial" pitchFamily="34" charset="0"/>
                <a:cs typeface="Arial" pitchFamily="34" charset="0"/>
              </a:rPr>
              <a:t>B1</a:t>
            </a:r>
            <a:r>
              <a:rPr lang="en-US" altLang="ja-JP" sz="1100" dirty="0" smtClean="0">
                <a:latin typeface="Arial" pitchFamily="34" charset="0"/>
                <a:cs typeface="Arial" pitchFamily="34" charset="0"/>
              </a:rPr>
              <a:t>.(47)</a:t>
            </a:r>
            <a:r>
              <a:rPr lang="ja-JP" altLang="en-US" sz="1100" dirty="0" smtClean="0">
                <a:latin typeface="Arial" pitchFamily="34" charset="0"/>
                <a:cs typeface="Arial" pitchFamily="34" charset="0"/>
              </a:rPr>
              <a:t>～</a:t>
            </a:r>
            <a:r>
              <a:rPr lang="en-US" altLang="ja-JP" sz="1100" dirty="0" smtClean="0">
                <a:latin typeface="Arial" pitchFamily="34" charset="0"/>
                <a:cs typeface="Arial" pitchFamily="34" charset="0"/>
              </a:rPr>
              <a:t>(58)</a:t>
            </a:r>
            <a:endParaRPr kumimoji="1" lang="en-US" altLang="ja-JP" sz="1100" dirty="0">
              <a:latin typeface="Arial" pitchFamily="34" charset="0"/>
              <a:cs typeface="Arial" pitchFamily="34" charset="0"/>
            </a:endParaRPr>
          </a:p>
        </p:txBody>
      </p:sp>
    </p:spTree>
    <p:extLst>
      <p:ext uri="{BB962C8B-B14F-4D97-AF65-F5344CB8AC3E}">
        <p14:creationId xmlns:p14="http://schemas.microsoft.com/office/powerpoint/2010/main" val="3678810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6052229" y="1384309"/>
            <a:ext cx="2912257" cy="5430987"/>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4201045640"/>
              </p:ext>
            </p:extLst>
          </p:nvPr>
        </p:nvGraphicFramePr>
        <p:xfrm>
          <a:off x="249559" y="1077065"/>
          <a:ext cx="8670684" cy="5738232"/>
        </p:xfrm>
        <a:graphic>
          <a:graphicData uri="http://schemas.openxmlformats.org/drawingml/2006/table">
            <a:tbl>
              <a:tblPr firstRow="1" bandRow="1">
                <a:tableStyleId>{5940675A-B579-460E-94D1-54222C63F5DA}</a:tableStyleId>
              </a:tblPr>
              <a:tblGrid>
                <a:gridCol w="518759">
                  <a:extLst>
                    <a:ext uri="{9D8B030D-6E8A-4147-A177-3AD203B41FA5}">
                      <a16:colId xmlns="" xmlns:a16="http://schemas.microsoft.com/office/drawing/2014/main" val="20000"/>
                    </a:ext>
                  </a:extLst>
                </a:gridCol>
                <a:gridCol w="1111626">
                  <a:extLst>
                    <a:ext uri="{9D8B030D-6E8A-4147-A177-3AD203B41FA5}">
                      <a16:colId xmlns="" xmlns:a16="http://schemas.microsoft.com/office/drawing/2014/main" val="20001"/>
                    </a:ext>
                  </a:extLst>
                </a:gridCol>
                <a:gridCol w="1778602">
                  <a:extLst>
                    <a:ext uri="{9D8B030D-6E8A-4147-A177-3AD203B41FA5}">
                      <a16:colId xmlns="" xmlns:a16="http://schemas.microsoft.com/office/drawing/2014/main" val="20002"/>
                    </a:ext>
                  </a:extLst>
                </a:gridCol>
                <a:gridCol w="2371469">
                  <a:extLst>
                    <a:ext uri="{9D8B030D-6E8A-4147-A177-3AD203B41FA5}">
                      <a16:colId xmlns="" xmlns:a16="http://schemas.microsoft.com/office/drawing/2014/main" val="20003"/>
                    </a:ext>
                  </a:extLst>
                </a:gridCol>
                <a:gridCol w="2890228">
                  <a:extLst>
                    <a:ext uri="{9D8B030D-6E8A-4147-A177-3AD203B41FA5}">
                      <a16:colId xmlns="" xmlns:a16="http://schemas.microsoft.com/office/drawing/2014/main" val="20004"/>
                    </a:ext>
                  </a:extLst>
                </a:gridCol>
              </a:tblGrid>
              <a:tr h="0">
                <a:tc rowSpan="2">
                  <a:txBody>
                    <a:bodyPr/>
                    <a:lstStyle/>
                    <a:p>
                      <a:pPr algn="ctr"/>
                      <a:r>
                        <a:rPr kumimoji="1" lang="ja-JP" altLang="en-US" sz="900" dirty="0"/>
                        <a:t>新規・</a:t>
                      </a:r>
                      <a:endParaRPr kumimoji="1" lang="en-US" altLang="ja-JP" sz="900" dirty="0"/>
                    </a:p>
                    <a:p>
                      <a:pPr algn="ctr"/>
                      <a:r>
                        <a:rPr kumimoji="1" lang="ja-JP" altLang="en-US" sz="900" dirty="0"/>
                        <a:t>拡充</a:t>
                      </a:r>
                    </a:p>
                  </a:txBody>
                  <a:tcPr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項　目</a:t>
                      </a:r>
                    </a:p>
                  </a:txBody>
                  <a:tcPr anchor="ctr"/>
                </a:tc>
                <a:tc rowSpan="2">
                  <a:txBody>
                    <a:bodyPr/>
                    <a:lstStyle/>
                    <a:p>
                      <a:pPr algn="ctr"/>
                      <a:r>
                        <a:rPr kumimoji="1" lang="ja-JP" altLang="en-US" sz="1400" dirty="0"/>
                        <a:t>以前の状況</a:t>
                      </a:r>
                    </a:p>
                  </a:txBody>
                  <a:tcPr anchor="ctr"/>
                </a:tc>
                <a:tc gridSpan="2">
                  <a:txBody>
                    <a:bodyPr/>
                    <a:lstStyle/>
                    <a:p>
                      <a:pPr algn="ctr"/>
                      <a:r>
                        <a:rPr kumimoji="1" lang="ja-JP" altLang="en-US" sz="1600" dirty="0"/>
                        <a:t>現在の主な取組み</a:t>
                      </a:r>
                    </a:p>
                  </a:txBody>
                  <a:tcPr anchor="ct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 xmlns:a16="http://schemas.microsoft.com/office/drawing/2014/main" val="10000"/>
                  </a:ext>
                </a:extLst>
              </a:tr>
              <a:tr h="15194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200" dirty="0"/>
                        <a:t>前回棚卸し時点（</a:t>
                      </a:r>
                      <a:r>
                        <a:rPr kumimoji="1" lang="en-US" altLang="ja-JP" sz="1200" dirty="0"/>
                        <a:t>2014.9</a:t>
                      </a:r>
                      <a:r>
                        <a:rPr kumimoji="1" lang="ja-JP" altLang="en-US" sz="1200" dirty="0"/>
                        <a:t>）</a:t>
                      </a:r>
                    </a:p>
                  </a:txBody>
                  <a:tcPr anchor="ctr">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ja-JP" altLang="en-US" sz="1200" dirty="0"/>
                        <a:t>今回棚卸し時点（</a:t>
                      </a:r>
                      <a:r>
                        <a:rPr kumimoji="1" lang="en-US" altLang="ja-JP" sz="1200" dirty="0"/>
                        <a:t>2018.3</a:t>
                      </a:r>
                      <a:r>
                        <a:rPr kumimoji="1" lang="ja-JP" altLang="en-US" sz="1200" dirty="0"/>
                        <a:t>）</a:t>
                      </a:r>
                      <a:endParaRPr kumimoji="1" lang="ja-JP" altLang="en-US" sz="1600" dirty="0"/>
                    </a:p>
                  </a:txBody>
                  <a:tcPr anchor="ctr">
                    <a:lnL w="12700" cap="flat" cmpd="sng" algn="ctr">
                      <a:solidFill>
                        <a:schemeClr val="tx1"/>
                      </a:solidFill>
                      <a:prstDash val="lgDash"/>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1"/>
                  </a:ext>
                </a:extLst>
              </a:tr>
              <a:tr h="843877">
                <a:tc>
                  <a:txBody>
                    <a:bodyPr/>
                    <a:lstStyle/>
                    <a:p>
                      <a:pPr algn="ctr"/>
                      <a:r>
                        <a:rPr kumimoji="1" lang="ja-JP" altLang="en-US" sz="1100" dirty="0"/>
                        <a:t>拡充</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a:t>a  </a:t>
                      </a:r>
                      <a:r>
                        <a:rPr lang="ja-JP" altLang="en-US" sz="1200" dirty="0"/>
                        <a:t>妊婦健康</a:t>
                      </a: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r>
                        <a:rPr lang="ja-JP" altLang="en-US" sz="1200" baseline="0" dirty="0"/>
                        <a:t> </a:t>
                      </a:r>
                      <a:r>
                        <a:rPr lang="ja-JP" altLang="en-US" sz="1200" dirty="0"/>
                        <a:t>診査</a:t>
                      </a:r>
                    </a:p>
                  </a:txBody>
                  <a:tcPr marL="36000" marR="36000" marT="36000" marB="36000"/>
                </a:tc>
                <a:tc>
                  <a:txBody>
                    <a:bodyPr/>
                    <a:lstStyle/>
                    <a:p>
                      <a:r>
                        <a:rPr lang="ja-JP" altLang="en-US" sz="1200" dirty="0"/>
                        <a:t>妊婦</a:t>
                      </a:r>
                      <a:r>
                        <a:rPr lang="en-US" altLang="ja-JP" sz="1200" dirty="0"/>
                        <a:t>1</a:t>
                      </a:r>
                      <a:r>
                        <a:rPr lang="ja-JP" altLang="en-US" sz="1200" dirty="0"/>
                        <a:t>人当たり公費負担額</a:t>
                      </a:r>
                      <a:r>
                        <a:rPr lang="en-US" altLang="ja-JP" sz="1200" dirty="0"/>
                        <a:t>57,540</a:t>
                      </a:r>
                      <a:r>
                        <a:rPr lang="ja-JP" altLang="en-US" sz="1200" dirty="0"/>
                        <a:t>円（全国最低水準）</a:t>
                      </a:r>
                      <a:endParaRPr lang="en-US" altLang="ja-JP" sz="1200" dirty="0"/>
                    </a:p>
                    <a:p>
                      <a:r>
                        <a:rPr lang="ja-JP" altLang="en-US" sz="1200" dirty="0"/>
                        <a:t>（</a:t>
                      </a:r>
                      <a:r>
                        <a:rPr lang="en-US" altLang="ja-JP" sz="1200" dirty="0"/>
                        <a:t>2011</a:t>
                      </a:r>
                      <a:r>
                        <a:rPr lang="ja-JP" altLang="en-US" sz="1200" dirty="0"/>
                        <a:t>予算：</a:t>
                      </a:r>
                      <a:r>
                        <a:rPr lang="en-US" altLang="ja-JP" sz="1200" dirty="0"/>
                        <a:t>13</a:t>
                      </a:r>
                      <a:r>
                        <a:rPr lang="ja-JP" altLang="en-US" sz="1200" dirty="0"/>
                        <a:t>億円）</a:t>
                      </a:r>
                    </a:p>
                  </a:txBody>
                  <a:tcPr/>
                </a:tc>
                <a:tc>
                  <a:txBody>
                    <a:bodyPr/>
                    <a:lstStyle/>
                    <a:p>
                      <a:r>
                        <a:rPr lang="en-US" altLang="ja-JP" sz="1200" b="0" dirty="0"/>
                        <a:t>2012</a:t>
                      </a:r>
                      <a:r>
                        <a:rPr lang="ja-JP" altLang="en-US" sz="1200" b="0" dirty="0"/>
                        <a:t>年度～：国の</a:t>
                      </a:r>
                      <a:r>
                        <a:rPr lang="ja-JP" altLang="en-US" sz="1200" b="0" dirty="0">
                          <a:solidFill>
                            <a:schemeClr val="tx1"/>
                          </a:solidFill>
                        </a:rPr>
                        <a:t>示す標準検査項目</a:t>
                      </a:r>
                      <a:r>
                        <a:rPr lang="ja-JP" altLang="en-US" sz="1200" b="0" dirty="0"/>
                        <a:t>の実質無料化（妊婦</a:t>
                      </a:r>
                      <a:r>
                        <a:rPr lang="en-US" altLang="ja-JP" sz="1200" b="0" dirty="0"/>
                        <a:t>1</a:t>
                      </a:r>
                      <a:r>
                        <a:rPr lang="ja-JP" altLang="en-US" sz="1200" b="0" dirty="0"/>
                        <a:t>人当たり公費負担額</a:t>
                      </a:r>
                      <a:r>
                        <a:rPr lang="en-US" altLang="ja-JP" sz="1200" b="0" dirty="0"/>
                        <a:t>99,810</a:t>
                      </a:r>
                      <a:r>
                        <a:rPr lang="ja-JP" altLang="en-US" sz="1200" b="0" dirty="0"/>
                        <a:t>円）</a:t>
                      </a:r>
                      <a:endParaRPr lang="en-US" altLang="ja-JP"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a:t>（</a:t>
                      </a:r>
                      <a:r>
                        <a:rPr lang="en-US" altLang="ja-JP" sz="1200" b="0" u="sng" dirty="0"/>
                        <a:t>2014</a:t>
                      </a:r>
                      <a:r>
                        <a:rPr lang="ja-JP" altLang="en-US" sz="1200" b="0" u="sng" dirty="0"/>
                        <a:t>予算：</a:t>
                      </a:r>
                      <a:r>
                        <a:rPr lang="en-US" altLang="ja-JP" sz="1200" b="0" u="sng" dirty="0"/>
                        <a:t>23</a:t>
                      </a:r>
                      <a:r>
                        <a:rPr lang="ja-JP" altLang="en-US" sz="1200" b="0" u="sng" dirty="0"/>
                        <a:t>億円</a:t>
                      </a:r>
                      <a:r>
                        <a:rPr lang="ja-JP" altLang="en-US" sz="1200" b="0" dirty="0"/>
                        <a:t>）</a:t>
                      </a:r>
                    </a:p>
                  </a:txBody>
                  <a:tcPr>
                    <a:lnR w="12700" cap="flat" cmpd="sng" algn="ctr">
                      <a:solidFill>
                        <a:schemeClr val="tx1"/>
                      </a:solidFill>
                      <a:prstDash val="lgDash"/>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dirty="0">
                          <a:solidFill>
                            <a:schemeClr val="tx1"/>
                          </a:solidFill>
                        </a:rPr>
                        <a:t>2016</a:t>
                      </a:r>
                      <a:r>
                        <a:rPr lang="ja-JP" altLang="en-US" sz="1200" b="0" dirty="0">
                          <a:solidFill>
                            <a:schemeClr val="tx1"/>
                          </a:solidFill>
                        </a:rPr>
                        <a:t>年度～：国の示す標準検査項目について実施時期の目安を改定（妊婦</a:t>
                      </a:r>
                      <a:r>
                        <a:rPr lang="en-US" altLang="ja-JP" sz="1200" b="0" dirty="0">
                          <a:solidFill>
                            <a:schemeClr val="tx1"/>
                          </a:solidFill>
                        </a:rPr>
                        <a:t>1</a:t>
                      </a:r>
                      <a:r>
                        <a:rPr lang="ja-JP" altLang="en-US" sz="1200" b="0" dirty="0">
                          <a:solidFill>
                            <a:schemeClr val="tx1"/>
                          </a:solidFill>
                        </a:rPr>
                        <a:t>人当たり公費負担額</a:t>
                      </a:r>
                      <a:r>
                        <a:rPr lang="en-US" altLang="ja-JP" sz="1200" b="0" dirty="0">
                          <a:solidFill>
                            <a:schemeClr val="tx1"/>
                          </a:solidFill>
                        </a:rPr>
                        <a:t>100,930</a:t>
                      </a:r>
                      <a:r>
                        <a:rPr lang="ja-JP" altLang="en-US" sz="1200" b="0" dirty="0">
                          <a:solidFill>
                            <a:schemeClr val="tx1"/>
                          </a:solidFill>
                        </a:rPr>
                        <a:t>円</a:t>
                      </a:r>
                      <a:r>
                        <a:rPr lang="ja-JP" altLang="en-US" sz="1200" b="0" dirty="0" smtClean="0">
                          <a:solidFill>
                            <a:schemeClr val="tx1"/>
                          </a:solidFill>
                        </a:rPr>
                        <a:t>）</a:t>
                      </a:r>
                      <a:endParaRPr lang="en-US" altLang="ja-JP" sz="1200" b="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dirty="0" smtClean="0">
                          <a:solidFill>
                            <a:schemeClr val="tx1"/>
                          </a:solidFill>
                        </a:rPr>
                        <a:t>2017</a:t>
                      </a:r>
                      <a:r>
                        <a:rPr lang="ja-JP" altLang="en-US" sz="1200" b="0" dirty="0" smtClean="0">
                          <a:solidFill>
                            <a:schemeClr val="tx1"/>
                          </a:solidFill>
                        </a:rPr>
                        <a:t>年度</a:t>
                      </a:r>
                      <a:r>
                        <a:rPr lang="zh-TW" altLang="en-US" sz="1200" b="0" dirty="0" smtClean="0">
                          <a:solidFill>
                            <a:schemeClr val="tx1"/>
                          </a:solidFill>
                          <a:latin typeface="ＭＳ ゴシック" panose="020B0609070205080204" pitchFamily="49" charset="-128"/>
                          <a:ea typeface="ＭＳ ゴシック" panose="020B0609070205080204" pitchFamily="49" charset="-128"/>
                        </a:rPr>
                        <a:t>～</a:t>
                      </a:r>
                      <a:r>
                        <a:rPr lang="zh-TW" altLang="en-US" sz="1200" b="0" dirty="0" smtClean="0">
                          <a:solidFill>
                            <a:schemeClr val="tx1"/>
                          </a:solidFill>
                          <a:latin typeface="ＭＳ Ｐゴシック" panose="020B0600070205080204" pitchFamily="50" charset="-128"/>
                          <a:ea typeface="ＭＳ Ｐゴシック" panose="020B0600070205080204" pitchFamily="50" charset="-128"/>
                        </a:rPr>
                        <a:t>：産婦健康診査開始</a:t>
                      </a:r>
                      <a:endParaRPr lang="en-US" altLang="ja-JP" sz="1200" b="0"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rPr>
                        <a:t>（</a:t>
                      </a:r>
                      <a:r>
                        <a:rPr lang="en-US" altLang="ja-JP" sz="1200" b="0" u="sng" dirty="0" smtClean="0">
                          <a:solidFill>
                            <a:schemeClr val="tx1"/>
                          </a:solidFill>
                        </a:rPr>
                        <a:t>2018</a:t>
                      </a:r>
                      <a:r>
                        <a:rPr lang="ja-JP" altLang="en-US" sz="1200" b="0" u="sng" dirty="0" smtClean="0">
                          <a:solidFill>
                            <a:schemeClr val="tx1"/>
                          </a:solidFill>
                        </a:rPr>
                        <a:t>予算：</a:t>
                      </a:r>
                      <a:r>
                        <a:rPr lang="en-US" altLang="ja-JP" sz="1200" b="0" u="sng" dirty="0" smtClean="0">
                          <a:solidFill>
                            <a:schemeClr val="tx1"/>
                          </a:solidFill>
                        </a:rPr>
                        <a:t>24</a:t>
                      </a:r>
                      <a:r>
                        <a:rPr lang="ja-JP" altLang="en-US" sz="1200" b="0" u="sng" dirty="0" smtClean="0">
                          <a:solidFill>
                            <a:schemeClr val="tx1"/>
                          </a:solidFill>
                        </a:rPr>
                        <a:t>億円</a:t>
                      </a:r>
                      <a:r>
                        <a:rPr lang="ja-JP" altLang="en-US" sz="1200" b="0" dirty="0" smtClean="0">
                          <a:solidFill>
                            <a:schemeClr val="tx1"/>
                          </a:solidFill>
                        </a:rPr>
                        <a:t>）</a:t>
                      </a:r>
                      <a:endParaRPr lang="ja-JP" altLang="en-US" sz="1200" b="0" dirty="0">
                        <a:solidFill>
                          <a:schemeClr val="tx1"/>
                        </a:solidFill>
                      </a:endParaRPr>
                    </a:p>
                  </a:txBody>
                  <a:tcPr>
                    <a:lnL w="12700" cap="flat" cmpd="sng" algn="ctr">
                      <a:solidFill>
                        <a:schemeClr val="tx1"/>
                      </a:solidFill>
                      <a:prstDash val="lgDash"/>
                      <a:round/>
                      <a:headEnd type="none" w="med" len="med"/>
                      <a:tailEnd type="none" w="med" len="med"/>
                    </a:lnL>
                  </a:tcPr>
                </a:tc>
                <a:extLst>
                  <a:ext uri="{0D108BD9-81ED-4DB2-BD59-A6C34878D82A}">
                    <a16:rowId xmlns="" xmlns:a16="http://schemas.microsoft.com/office/drawing/2014/main" val="10002"/>
                  </a:ext>
                </a:extLst>
              </a:tr>
              <a:tr h="648072">
                <a:tc>
                  <a:txBody>
                    <a:bodyPr/>
                    <a:lstStyle/>
                    <a:p>
                      <a:pPr algn="ctr"/>
                      <a:r>
                        <a:rPr kumimoji="1" lang="ja-JP" altLang="en-US" sz="1100" dirty="0"/>
                        <a:t>拡充</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aseline="0" dirty="0"/>
                        <a:t>b  </a:t>
                      </a:r>
                      <a:r>
                        <a:rPr lang="ja-JP" altLang="en-US" sz="1200" dirty="0"/>
                        <a:t>こども医療 </a:t>
                      </a: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a:t>    </a:t>
                      </a:r>
                      <a:r>
                        <a:rPr lang="ja-JP" altLang="en-US" sz="1200" dirty="0"/>
                        <a:t>費助成</a:t>
                      </a:r>
                      <a:endParaRPr kumimoji="1" lang="ja-JP" altLang="en-US" sz="1200" dirty="0"/>
                    </a:p>
                  </a:txBody>
                  <a:tcPr marL="36000" marR="36000" marT="36000" marB="36000"/>
                </a:tc>
                <a:tc>
                  <a:txBody>
                    <a:bodyPr/>
                    <a:lstStyle/>
                    <a:p>
                      <a:r>
                        <a:rPr kumimoji="1" lang="ja-JP" altLang="en-US" sz="1200" dirty="0"/>
                        <a:t>通院について、小学校就学前（</a:t>
                      </a:r>
                      <a:r>
                        <a:rPr kumimoji="1" lang="en-US" altLang="ja-JP" sz="1200" dirty="0"/>
                        <a:t>6</a:t>
                      </a:r>
                      <a:r>
                        <a:rPr kumimoji="1" lang="ja-JP" altLang="en-US" sz="1200" dirty="0"/>
                        <a:t>歳）まで</a:t>
                      </a:r>
                      <a:endParaRPr kumimoji="1" lang="en-US" altLang="ja-JP" sz="1200" dirty="0"/>
                    </a:p>
                    <a:p>
                      <a:r>
                        <a:rPr lang="ja-JP" altLang="en-US" sz="1200" dirty="0"/>
                        <a:t>（</a:t>
                      </a:r>
                      <a:r>
                        <a:rPr lang="en-US" altLang="ja-JP" sz="1200" dirty="0"/>
                        <a:t>2011</a:t>
                      </a:r>
                      <a:r>
                        <a:rPr lang="ja-JP" altLang="en-US" sz="1200" dirty="0"/>
                        <a:t>予算：</a:t>
                      </a:r>
                      <a:r>
                        <a:rPr lang="en-US" altLang="ja-JP" sz="1200" dirty="0"/>
                        <a:t>35</a:t>
                      </a:r>
                      <a:r>
                        <a:rPr lang="ja-JP" altLang="en-US" sz="1200" dirty="0"/>
                        <a:t>億円）</a:t>
                      </a:r>
                      <a:endParaRPr kumimoji="1" lang="ja-JP" altLang="en-US" sz="1200" dirty="0"/>
                    </a:p>
                  </a:txBody>
                  <a:tcPr/>
                </a:tc>
                <a:tc>
                  <a:txBody>
                    <a:bodyPr/>
                    <a:lstStyle/>
                    <a:p>
                      <a:r>
                        <a:rPr kumimoji="1" lang="en-US" altLang="ja-JP" sz="1200" b="0" dirty="0">
                          <a:solidFill>
                            <a:schemeClr val="tx1"/>
                          </a:solidFill>
                        </a:rPr>
                        <a:t>2012</a:t>
                      </a:r>
                      <a:r>
                        <a:rPr kumimoji="1" lang="ja-JP" altLang="en-US" sz="1200" b="0" dirty="0">
                          <a:solidFill>
                            <a:schemeClr val="tx1"/>
                          </a:solidFill>
                        </a:rPr>
                        <a:t>年</a:t>
                      </a:r>
                      <a:r>
                        <a:rPr kumimoji="1" lang="en-US" altLang="ja-JP" sz="1200" b="0" dirty="0">
                          <a:solidFill>
                            <a:schemeClr val="tx1"/>
                          </a:solidFill>
                        </a:rPr>
                        <a:t>11</a:t>
                      </a:r>
                      <a:r>
                        <a:rPr kumimoji="1" lang="ja-JP" altLang="en-US" sz="1200" b="0" dirty="0">
                          <a:solidFill>
                            <a:schemeClr val="tx1"/>
                          </a:solidFill>
                        </a:rPr>
                        <a:t>月～：通院を中学校修了まで拡充</a:t>
                      </a:r>
                      <a:endParaRPr kumimoji="1" lang="en-US" altLang="ja-JP" sz="12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rPr>
                        <a:t>（</a:t>
                      </a:r>
                      <a:r>
                        <a:rPr lang="en-US" altLang="ja-JP" sz="1200" b="0" u="sng" dirty="0">
                          <a:solidFill>
                            <a:schemeClr val="tx1"/>
                          </a:solidFill>
                        </a:rPr>
                        <a:t>2014</a:t>
                      </a:r>
                      <a:r>
                        <a:rPr lang="ja-JP" altLang="en-US" sz="1200" b="0" u="sng" dirty="0">
                          <a:solidFill>
                            <a:schemeClr val="tx1"/>
                          </a:solidFill>
                        </a:rPr>
                        <a:t>予算：</a:t>
                      </a:r>
                      <a:r>
                        <a:rPr lang="en-US" altLang="ja-JP" sz="1200" b="0" u="sng" dirty="0">
                          <a:solidFill>
                            <a:schemeClr val="tx1"/>
                          </a:solidFill>
                        </a:rPr>
                        <a:t>73</a:t>
                      </a:r>
                      <a:r>
                        <a:rPr lang="ja-JP" altLang="en-US" sz="1200" b="0" u="sng" dirty="0"/>
                        <a:t>億円</a:t>
                      </a:r>
                      <a:r>
                        <a:rPr lang="ja-JP" altLang="en-US" sz="1200" b="0" dirty="0"/>
                        <a:t>）</a:t>
                      </a:r>
                      <a:endParaRPr kumimoji="1" lang="ja-JP" altLang="en-US" sz="1200" b="0" dirty="0"/>
                    </a:p>
                  </a:txBody>
                  <a:tcPr>
                    <a:lnR w="12700" cap="flat" cmpd="sng" algn="ctr">
                      <a:solidFill>
                        <a:schemeClr val="tx1"/>
                      </a:solidFill>
                      <a:prstDash val="lgDash"/>
                      <a:round/>
                      <a:headEnd type="none" w="med" len="med"/>
                      <a:tailEnd type="none" w="med" len="med"/>
                    </a:lnR>
                  </a:tcPr>
                </a:tc>
                <a:tc>
                  <a:txBody>
                    <a:bodyPr/>
                    <a:lstStyle/>
                    <a:p>
                      <a:r>
                        <a:rPr lang="en-US" altLang="ja-JP" sz="1200" b="0" dirty="0">
                          <a:solidFill>
                            <a:schemeClr val="tx1"/>
                          </a:solidFill>
                        </a:rPr>
                        <a:t>2017</a:t>
                      </a:r>
                      <a:r>
                        <a:rPr lang="ja-JP" altLang="en-US" sz="1200" b="0" dirty="0">
                          <a:solidFill>
                            <a:schemeClr val="tx1"/>
                          </a:solidFill>
                        </a:rPr>
                        <a:t>年</a:t>
                      </a:r>
                      <a:r>
                        <a:rPr lang="en-US" altLang="ja-JP" sz="1200" b="0" dirty="0">
                          <a:solidFill>
                            <a:schemeClr val="tx1"/>
                          </a:solidFill>
                        </a:rPr>
                        <a:t>11</a:t>
                      </a:r>
                      <a:r>
                        <a:rPr lang="ja-JP" altLang="en-US" sz="1200" b="0" dirty="0">
                          <a:solidFill>
                            <a:schemeClr val="tx1"/>
                          </a:solidFill>
                        </a:rPr>
                        <a:t>月～：入・通院を高校修了まで拡充</a:t>
                      </a:r>
                      <a:endParaRPr lang="en-US" altLang="ja-JP" sz="1200" b="0" dirty="0">
                        <a:solidFill>
                          <a:schemeClr val="tx1"/>
                        </a:solidFill>
                      </a:endParaRPr>
                    </a:p>
                    <a:p>
                      <a:r>
                        <a:rPr lang="ja-JP" altLang="en-US" sz="1200" b="0" dirty="0">
                          <a:solidFill>
                            <a:schemeClr val="tx1"/>
                          </a:solidFill>
                        </a:rPr>
                        <a:t>（</a:t>
                      </a:r>
                      <a:r>
                        <a:rPr lang="en-US" altLang="ja-JP" sz="1200" b="0" u="sng" dirty="0">
                          <a:solidFill>
                            <a:schemeClr val="tx1"/>
                          </a:solidFill>
                        </a:rPr>
                        <a:t>2018</a:t>
                      </a:r>
                      <a:r>
                        <a:rPr lang="ja-JP" altLang="en-US" sz="1200" b="0" u="sng" dirty="0">
                          <a:solidFill>
                            <a:schemeClr val="tx1"/>
                          </a:solidFill>
                        </a:rPr>
                        <a:t>予算：</a:t>
                      </a:r>
                      <a:r>
                        <a:rPr lang="en-US" altLang="ja-JP" sz="1200" b="0" u="sng" dirty="0">
                          <a:solidFill>
                            <a:schemeClr val="tx1"/>
                          </a:solidFill>
                        </a:rPr>
                        <a:t>88</a:t>
                      </a:r>
                      <a:r>
                        <a:rPr lang="ja-JP" altLang="en-US" sz="1200" b="0" u="sng" dirty="0">
                          <a:solidFill>
                            <a:schemeClr val="tx1"/>
                          </a:solidFill>
                        </a:rPr>
                        <a:t>億円</a:t>
                      </a:r>
                      <a:r>
                        <a:rPr lang="ja-JP" altLang="en-US" sz="1200" b="0" dirty="0">
                          <a:solidFill>
                            <a:schemeClr val="tx1"/>
                          </a:solidFill>
                        </a:rPr>
                        <a:t>）</a:t>
                      </a:r>
                      <a:endParaRPr kumimoji="1" lang="ja-JP" altLang="en-US" sz="1200" b="0" dirty="0">
                        <a:solidFill>
                          <a:schemeClr val="tx1"/>
                        </a:solidFill>
                      </a:endParaRPr>
                    </a:p>
                  </a:txBody>
                  <a:tcPr>
                    <a:lnL w="12700" cap="flat" cmpd="sng" algn="ctr">
                      <a:solidFill>
                        <a:schemeClr val="tx1"/>
                      </a:solidFill>
                      <a:prstDash val="lgDash"/>
                      <a:round/>
                      <a:headEnd type="none" w="med" len="med"/>
                      <a:tailEnd type="none" w="med" len="med"/>
                    </a:lnL>
                  </a:tcPr>
                </a:tc>
                <a:extLst>
                  <a:ext uri="{0D108BD9-81ED-4DB2-BD59-A6C34878D82A}">
                    <a16:rowId xmlns="" xmlns:a16="http://schemas.microsoft.com/office/drawing/2014/main" val="10003"/>
                  </a:ext>
                </a:extLst>
              </a:tr>
              <a:tr h="2304256">
                <a:tc>
                  <a:txBody>
                    <a:bodyPr/>
                    <a:lstStyle/>
                    <a:p>
                      <a:pPr algn="ctr"/>
                      <a:r>
                        <a:rPr kumimoji="1" lang="ja-JP" altLang="en-US" sz="1100" dirty="0"/>
                        <a:t>拡充</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c  </a:t>
                      </a:r>
                      <a:r>
                        <a:rPr kumimoji="1" lang="ja-JP" altLang="en-US" sz="1200" dirty="0"/>
                        <a:t>待機児童</a:t>
                      </a:r>
                      <a:endParaRPr kumimoji="1"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　 解消</a:t>
                      </a:r>
                    </a:p>
                  </a:txBody>
                  <a:tcPr marL="36000" marR="36000" marT="36000" marB="36000"/>
                </a:tc>
                <a:tc>
                  <a:txBody>
                    <a:bodyPr/>
                    <a:lstStyle/>
                    <a:p>
                      <a:r>
                        <a:rPr kumimoji="1" lang="ja-JP" altLang="en-US" sz="1200" dirty="0"/>
                        <a:t>待機児童数</a:t>
                      </a:r>
                      <a:r>
                        <a:rPr kumimoji="1" lang="en-US" altLang="ja-JP" sz="1200" dirty="0"/>
                        <a:t>664</a:t>
                      </a:r>
                      <a:r>
                        <a:rPr kumimoji="1" lang="ja-JP" altLang="en-US" sz="1200" dirty="0"/>
                        <a:t>人</a:t>
                      </a:r>
                      <a:endParaRPr kumimoji="1" lang="en-US" altLang="ja-JP" sz="1200" dirty="0"/>
                    </a:p>
                    <a:p>
                      <a:r>
                        <a:rPr kumimoji="1" lang="en-US" altLang="ja-JP" sz="1200" dirty="0"/>
                        <a:t>【2012</a:t>
                      </a:r>
                      <a:r>
                        <a:rPr kumimoji="1" lang="ja-JP" altLang="en-US" sz="1200" dirty="0"/>
                        <a:t>年</a:t>
                      </a:r>
                      <a:r>
                        <a:rPr kumimoji="1" lang="en-US" altLang="ja-JP" sz="1200" dirty="0"/>
                        <a:t>4</a:t>
                      </a:r>
                      <a:r>
                        <a:rPr kumimoji="1" lang="ja-JP" altLang="en-US" sz="1200" dirty="0"/>
                        <a:t>月時点</a:t>
                      </a:r>
                      <a:r>
                        <a:rPr kumimoji="1" lang="en-US" altLang="ja-JP" sz="1200" dirty="0"/>
                        <a:t>】</a:t>
                      </a:r>
                    </a:p>
                    <a:p>
                      <a:r>
                        <a:rPr lang="ja-JP" altLang="en-US" sz="1200" dirty="0"/>
                        <a:t>（</a:t>
                      </a:r>
                      <a:r>
                        <a:rPr lang="en-US" altLang="ja-JP" sz="1200" dirty="0"/>
                        <a:t>2011</a:t>
                      </a:r>
                      <a:r>
                        <a:rPr lang="ja-JP" altLang="en-US" sz="1200" dirty="0"/>
                        <a:t>予算：</a:t>
                      </a:r>
                      <a:r>
                        <a:rPr lang="en-US" altLang="ja-JP" sz="1200" dirty="0"/>
                        <a:t>17</a:t>
                      </a:r>
                      <a:r>
                        <a:rPr lang="ja-JP" altLang="en-US" sz="1200" dirty="0"/>
                        <a:t>億円）</a:t>
                      </a:r>
                      <a:endParaRPr kumimoji="1" lang="ja-JP" altLang="en-US" sz="1200" dirty="0"/>
                    </a:p>
                  </a:txBody>
                  <a:tcPr/>
                </a:tc>
                <a:tc>
                  <a:txBody>
                    <a:bodyPr/>
                    <a:lstStyle/>
                    <a:p>
                      <a:r>
                        <a:rPr lang="ja-JP" altLang="en-US" sz="1200" b="0" dirty="0"/>
                        <a:t>待機児童数</a:t>
                      </a:r>
                      <a:r>
                        <a:rPr lang="en-US" altLang="ja-JP" sz="1200" b="0" strike="noStrike" dirty="0">
                          <a:solidFill>
                            <a:schemeClr val="tx1"/>
                          </a:solidFill>
                        </a:rPr>
                        <a:t>224</a:t>
                      </a:r>
                      <a:r>
                        <a:rPr lang="ja-JP" altLang="en-US" sz="1200" b="0" dirty="0"/>
                        <a:t>人（</a:t>
                      </a:r>
                      <a:r>
                        <a:rPr lang="en-US" altLang="ja-JP" sz="1200" b="0" dirty="0"/>
                        <a:t>2014</a:t>
                      </a:r>
                      <a:r>
                        <a:rPr lang="ja-JP" altLang="en-US" sz="1200" b="0" dirty="0"/>
                        <a:t>年</a:t>
                      </a:r>
                      <a:r>
                        <a:rPr lang="en-US" altLang="ja-JP" sz="1200" b="0" dirty="0"/>
                        <a:t>4</a:t>
                      </a:r>
                      <a:r>
                        <a:rPr lang="ja-JP" altLang="en-US" sz="1200" b="0" dirty="0"/>
                        <a:t>月）</a:t>
                      </a:r>
                      <a:endParaRPr lang="en-US" altLang="ja-JP" sz="1200" b="0" dirty="0"/>
                    </a:p>
                    <a:p>
                      <a:r>
                        <a:rPr lang="ja-JP" altLang="en-US" sz="1200" b="0" dirty="0"/>
                        <a:t>（</a:t>
                      </a:r>
                      <a:r>
                        <a:rPr lang="en-US" altLang="ja-JP" sz="1200" b="0" u="sng" dirty="0"/>
                        <a:t>2014</a:t>
                      </a:r>
                      <a:r>
                        <a:rPr lang="ja-JP" altLang="en-US" sz="1200" b="0" u="sng" dirty="0"/>
                        <a:t>予算：</a:t>
                      </a:r>
                      <a:r>
                        <a:rPr lang="en-US" altLang="ja-JP" sz="1200" b="0" u="sng" dirty="0"/>
                        <a:t>57</a:t>
                      </a:r>
                      <a:r>
                        <a:rPr lang="ja-JP" altLang="en-US" sz="1200" b="0" u="sng" dirty="0"/>
                        <a:t>億円</a:t>
                      </a:r>
                      <a:r>
                        <a:rPr lang="ja-JP" altLang="en-US" sz="1200" b="0" dirty="0"/>
                        <a:t>）</a:t>
                      </a:r>
                    </a:p>
                    <a:p>
                      <a:endParaRPr lang="ja-JP" altLang="en-US" sz="1200" b="0" dirty="0">
                        <a:solidFill>
                          <a:srgbClr val="FF0000"/>
                        </a:solidFill>
                      </a:endParaRPr>
                    </a:p>
                  </a:txBody>
                  <a:tcPr>
                    <a:lnR w="12700" cap="flat" cmpd="sng" algn="ctr">
                      <a:solidFill>
                        <a:schemeClr val="tx1"/>
                      </a:solidFill>
                      <a:prstDash val="lgDash"/>
                      <a:round/>
                      <a:headEnd type="none" w="med" len="med"/>
                      <a:tailEnd type="none" w="med" len="med"/>
                    </a:lnR>
                  </a:tcPr>
                </a:tc>
                <a:tc>
                  <a:txBody>
                    <a:bodyPr/>
                    <a:lstStyle/>
                    <a:p>
                      <a:r>
                        <a:rPr lang="ja-JP" altLang="en-US" sz="1200" b="0" dirty="0">
                          <a:solidFill>
                            <a:schemeClr val="tx1"/>
                          </a:solidFill>
                        </a:rPr>
                        <a:t>待機児童数</a:t>
                      </a:r>
                      <a:r>
                        <a:rPr lang="en-US" altLang="ja-JP" sz="1200" b="0" strike="noStrike" dirty="0">
                          <a:solidFill>
                            <a:schemeClr val="tx1"/>
                          </a:solidFill>
                        </a:rPr>
                        <a:t>325</a:t>
                      </a:r>
                      <a:r>
                        <a:rPr lang="ja-JP" altLang="en-US" sz="1200" b="0" dirty="0">
                          <a:solidFill>
                            <a:schemeClr val="tx1"/>
                          </a:solidFill>
                        </a:rPr>
                        <a:t>人</a:t>
                      </a:r>
                      <a:r>
                        <a:rPr lang="en-US" altLang="ja-JP" sz="1200" b="0" dirty="0">
                          <a:solidFill>
                            <a:schemeClr val="tx1"/>
                          </a:solidFill>
                        </a:rPr>
                        <a:t>【2017</a:t>
                      </a:r>
                      <a:r>
                        <a:rPr lang="ja-JP" altLang="en-US" sz="1200" b="0" dirty="0">
                          <a:solidFill>
                            <a:schemeClr val="tx1"/>
                          </a:solidFill>
                        </a:rPr>
                        <a:t>年</a:t>
                      </a:r>
                      <a:r>
                        <a:rPr lang="en-US" altLang="ja-JP" sz="1200" b="0" dirty="0">
                          <a:solidFill>
                            <a:schemeClr val="tx1"/>
                          </a:solidFill>
                        </a:rPr>
                        <a:t>4</a:t>
                      </a:r>
                      <a:r>
                        <a:rPr lang="ja-JP" altLang="en-US" sz="1200" b="0" dirty="0">
                          <a:solidFill>
                            <a:schemeClr val="tx1"/>
                          </a:solidFill>
                        </a:rPr>
                        <a:t>月時点</a:t>
                      </a:r>
                      <a:r>
                        <a:rPr lang="en-US" altLang="ja-JP" sz="1200" b="0" dirty="0">
                          <a:solidFill>
                            <a:schemeClr val="tx1"/>
                          </a:solidFill>
                        </a:rPr>
                        <a:t>】</a:t>
                      </a:r>
                    </a:p>
                    <a:p>
                      <a:r>
                        <a:rPr lang="en-US" altLang="ja-JP" sz="1200" b="0" dirty="0">
                          <a:solidFill>
                            <a:schemeClr val="tx1"/>
                          </a:solidFill>
                        </a:rPr>
                        <a:t>2017</a:t>
                      </a:r>
                      <a:r>
                        <a:rPr lang="ja-JP" altLang="en-US" sz="1200" b="0" dirty="0">
                          <a:solidFill>
                            <a:schemeClr val="tx1"/>
                          </a:solidFill>
                        </a:rPr>
                        <a:t>年度は、従来の取組みに加え、市民のニーズにきめ細かに対応するため、従来の手法にとらわれない特別対策などを実施　</a:t>
                      </a:r>
                      <a:endParaRPr lang="en-US" altLang="ja-JP" sz="1200" b="0" dirty="0">
                        <a:solidFill>
                          <a:schemeClr val="tx1"/>
                        </a:solidFill>
                      </a:endParaRPr>
                    </a:p>
                    <a:p>
                      <a:r>
                        <a:rPr lang="en-US" altLang="ja-JP" sz="1200" b="0" dirty="0">
                          <a:solidFill>
                            <a:schemeClr val="tx1"/>
                          </a:solidFill>
                        </a:rPr>
                        <a:t>《</a:t>
                      </a:r>
                      <a:r>
                        <a:rPr lang="ja-JP" altLang="en-US" sz="1200" b="0" dirty="0">
                          <a:solidFill>
                            <a:schemeClr val="tx1"/>
                          </a:solidFill>
                        </a:rPr>
                        <a:t>特別対策</a:t>
                      </a:r>
                      <a:r>
                        <a:rPr lang="en-US" altLang="ja-JP" sz="1200" b="0" dirty="0">
                          <a:solidFill>
                            <a:schemeClr val="tx1"/>
                          </a:solidFill>
                        </a:rPr>
                        <a:t>》</a:t>
                      </a:r>
                    </a:p>
                    <a:p>
                      <a:r>
                        <a:rPr lang="ja-JP" altLang="en-US" sz="1200" b="0" baseline="0" dirty="0">
                          <a:solidFill>
                            <a:schemeClr val="tx1"/>
                          </a:solidFill>
                        </a:rPr>
                        <a:t>①</a:t>
                      </a:r>
                      <a:r>
                        <a:rPr lang="ja-JP" altLang="en-US" sz="1200" b="0" dirty="0">
                          <a:solidFill>
                            <a:schemeClr val="tx1"/>
                          </a:solidFill>
                        </a:rPr>
                        <a:t>区役所・市役所本庁舎に保育施設</a:t>
                      </a:r>
                      <a:endParaRPr lang="en-US" altLang="ja-JP" sz="1200" b="0" dirty="0">
                        <a:solidFill>
                          <a:schemeClr val="tx1"/>
                        </a:solidFill>
                      </a:endParaRPr>
                    </a:p>
                    <a:p>
                      <a:r>
                        <a:rPr lang="ja-JP" altLang="en-US" sz="1200" b="0" dirty="0">
                          <a:solidFill>
                            <a:schemeClr val="tx1"/>
                          </a:solidFill>
                        </a:rPr>
                        <a:t>    開設</a:t>
                      </a:r>
                      <a:endParaRPr lang="en-US" altLang="ja-JP" sz="1200" b="0" dirty="0">
                        <a:solidFill>
                          <a:schemeClr val="tx1"/>
                        </a:solidFill>
                      </a:endParaRPr>
                    </a:p>
                    <a:p>
                      <a:r>
                        <a:rPr lang="ja-JP" altLang="en-US" sz="1200" b="0" dirty="0">
                          <a:solidFill>
                            <a:schemeClr val="tx1"/>
                          </a:solidFill>
                        </a:rPr>
                        <a:t>②保育送迎バス事業の実施</a:t>
                      </a:r>
                      <a:endParaRPr lang="en-US" altLang="ja-JP" sz="1200" b="0" strike="sngStrike" dirty="0">
                        <a:solidFill>
                          <a:srgbClr val="FF0000"/>
                        </a:solidFill>
                      </a:endParaRPr>
                    </a:p>
                    <a:p>
                      <a:r>
                        <a:rPr lang="ja-JP" altLang="en-US" sz="1200" b="0" baseline="0" dirty="0">
                          <a:solidFill>
                            <a:schemeClr val="tx1"/>
                          </a:solidFill>
                        </a:rPr>
                        <a:t>③</a:t>
                      </a:r>
                      <a:r>
                        <a:rPr lang="ja-JP" altLang="en-US" sz="1200" b="0" dirty="0">
                          <a:solidFill>
                            <a:schemeClr val="tx1"/>
                          </a:solidFill>
                        </a:rPr>
                        <a:t>保育所用地へ提供した土地所有者へ</a:t>
                      </a:r>
                      <a:endParaRPr lang="en-US" altLang="ja-JP" sz="1200" b="0" dirty="0">
                        <a:solidFill>
                          <a:schemeClr val="tx1"/>
                        </a:solidFill>
                      </a:endParaRPr>
                    </a:p>
                    <a:p>
                      <a:r>
                        <a:rPr lang="en-US" altLang="ja-JP" sz="1200" b="0" dirty="0">
                          <a:solidFill>
                            <a:schemeClr val="tx1"/>
                          </a:solidFill>
                        </a:rPr>
                        <a:t>     </a:t>
                      </a:r>
                      <a:r>
                        <a:rPr lang="ja-JP" altLang="en-US" sz="1200" b="0" dirty="0">
                          <a:solidFill>
                            <a:schemeClr val="tx1"/>
                          </a:solidFill>
                        </a:rPr>
                        <a:t>の固定資産税等相当額補助</a:t>
                      </a:r>
                      <a:endParaRPr lang="en-US" altLang="ja-JP" sz="1200" b="0" dirty="0">
                        <a:solidFill>
                          <a:schemeClr val="tx1"/>
                        </a:solidFill>
                      </a:endParaRPr>
                    </a:p>
                    <a:p>
                      <a:r>
                        <a:rPr lang="ja-JP" altLang="en-US" sz="1200" b="0" baseline="0" dirty="0">
                          <a:solidFill>
                            <a:schemeClr val="tx1"/>
                          </a:solidFill>
                        </a:rPr>
                        <a:t>④</a:t>
                      </a:r>
                      <a:r>
                        <a:rPr lang="ja-JP" altLang="en-US" sz="1200" b="0" dirty="0">
                          <a:solidFill>
                            <a:schemeClr val="tx1"/>
                          </a:solidFill>
                        </a:rPr>
                        <a:t>保育所等整備補助金の増額　など</a:t>
                      </a:r>
                      <a:endParaRPr lang="en-US" altLang="ja-JP" sz="1200" b="0" dirty="0">
                        <a:solidFill>
                          <a:schemeClr val="tx1"/>
                        </a:solidFill>
                      </a:endParaRPr>
                    </a:p>
                    <a:p>
                      <a:r>
                        <a:rPr lang="ja-JP" altLang="en-US" sz="1200" b="0" dirty="0">
                          <a:solidFill>
                            <a:schemeClr val="tx1"/>
                          </a:solidFill>
                        </a:rPr>
                        <a:t>（</a:t>
                      </a:r>
                      <a:r>
                        <a:rPr lang="en-US" altLang="ja-JP" sz="1200" b="0" u="sng" dirty="0">
                          <a:solidFill>
                            <a:schemeClr val="tx1"/>
                          </a:solidFill>
                        </a:rPr>
                        <a:t>2018</a:t>
                      </a:r>
                      <a:r>
                        <a:rPr lang="ja-JP" altLang="en-US" sz="1200" b="0" u="sng" dirty="0">
                          <a:solidFill>
                            <a:schemeClr val="tx1"/>
                          </a:solidFill>
                        </a:rPr>
                        <a:t>予算：</a:t>
                      </a:r>
                      <a:r>
                        <a:rPr lang="en-US" altLang="ja-JP" sz="1200" b="0" u="sng" dirty="0">
                          <a:solidFill>
                            <a:schemeClr val="tx1"/>
                          </a:solidFill>
                        </a:rPr>
                        <a:t>171</a:t>
                      </a:r>
                      <a:r>
                        <a:rPr lang="ja-JP" altLang="en-US" sz="1200" b="0" u="sng" dirty="0">
                          <a:solidFill>
                            <a:schemeClr val="tx1"/>
                          </a:solidFill>
                        </a:rPr>
                        <a:t>億円</a:t>
                      </a:r>
                      <a:r>
                        <a:rPr lang="ja-JP" altLang="en-US" sz="1200" b="0" dirty="0">
                          <a:solidFill>
                            <a:schemeClr val="tx1"/>
                          </a:solidFill>
                        </a:rPr>
                        <a:t>）</a:t>
                      </a:r>
                      <a:endParaRPr lang="en-US" altLang="ja-JP" sz="1200" b="0" dirty="0">
                        <a:solidFill>
                          <a:schemeClr val="tx1"/>
                        </a:solidFill>
                      </a:endParaRPr>
                    </a:p>
                    <a:p>
                      <a:endParaRPr lang="ja-JP" altLang="en-US" sz="1200" b="0" dirty="0">
                        <a:solidFill>
                          <a:schemeClr val="tx1"/>
                        </a:solidFill>
                      </a:endParaRPr>
                    </a:p>
                  </a:txBody>
                  <a:tcPr>
                    <a:lnL w="12700" cap="flat" cmpd="sng" algn="ctr">
                      <a:solidFill>
                        <a:schemeClr val="tx1"/>
                      </a:solidFill>
                      <a:prstDash val="lgDash"/>
                      <a:round/>
                      <a:headEnd type="none" w="med" len="med"/>
                      <a:tailEnd type="none" w="med" len="med"/>
                    </a:lnL>
                  </a:tcPr>
                </a:tc>
                <a:extLst>
                  <a:ext uri="{0D108BD9-81ED-4DB2-BD59-A6C34878D82A}">
                    <a16:rowId xmlns="" xmlns:a16="http://schemas.microsoft.com/office/drawing/2014/main" val="10004"/>
                  </a:ext>
                </a:extLst>
              </a:tr>
              <a:tr h="488825">
                <a:tc>
                  <a:txBody>
                    <a:bodyPr/>
                    <a:lstStyle/>
                    <a:p>
                      <a:pPr algn="ctr"/>
                      <a:r>
                        <a:rPr kumimoji="1" lang="ja-JP" altLang="en-US" sz="1100" dirty="0"/>
                        <a:t>新規</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d</a:t>
                      </a:r>
                      <a:r>
                        <a:rPr kumimoji="1" lang="en-US" altLang="ja-JP" sz="1200" baseline="0" dirty="0"/>
                        <a:t>  </a:t>
                      </a:r>
                      <a:r>
                        <a:rPr kumimoji="1" lang="ja-JP" altLang="en-US" sz="1200" dirty="0"/>
                        <a:t>塾代助成</a:t>
                      </a:r>
                      <a:endParaRPr kumimoji="1"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　 事業</a:t>
                      </a:r>
                    </a:p>
                  </a:txBody>
                  <a:tcPr marL="36000" marR="36000" marT="36000" marB="36000"/>
                </a:tc>
                <a:tc>
                  <a:txBody>
                    <a:bodyPr/>
                    <a:lstStyle/>
                    <a:p>
                      <a:r>
                        <a:rPr kumimoji="1" lang="ja-JP" altLang="en-US" sz="1200" dirty="0"/>
                        <a:t>学校外教育における子育て世帯の経済的負担</a:t>
                      </a:r>
                      <a:endParaRPr kumimoji="1" lang="en-US" altLang="ja-JP" sz="1200" dirty="0"/>
                    </a:p>
                    <a:p>
                      <a:r>
                        <a:rPr lang="ja-JP" altLang="en-US" sz="1200" dirty="0"/>
                        <a:t>（</a:t>
                      </a:r>
                      <a:r>
                        <a:rPr lang="en-US" altLang="ja-JP" sz="1200" dirty="0"/>
                        <a:t>2011</a:t>
                      </a:r>
                      <a:r>
                        <a:rPr lang="ja-JP" altLang="en-US" sz="1200" dirty="0"/>
                        <a:t>予算：－）</a:t>
                      </a:r>
                      <a:endParaRPr lang="en-US" altLang="ja-JP" sz="1200" dirty="0"/>
                    </a:p>
                    <a:p>
                      <a:endParaRPr kumimoji="1" lang="ja-JP" altLang="en-US" sz="1200" dirty="0"/>
                    </a:p>
                  </a:txBody>
                  <a:tcPr/>
                </a:tc>
                <a:tc>
                  <a:txBody>
                    <a:bodyPr/>
                    <a:lstStyle/>
                    <a:p>
                      <a:r>
                        <a:rPr lang="en-US" altLang="ja-JP" sz="1200" dirty="0"/>
                        <a:t>2013</a:t>
                      </a:r>
                      <a:r>
                        <a:rPr lang="ja-JP" altLang="en-US" sz="1200" dirty="0"/>
                        <a:t>年</a:t>
                      </a:r>
                      <a:r>
                        <a:rPr lang="en-US" altLang="ja-JP" sz="1200" dirty="0"/>
                        <a:t>12</a:t>
                      </a:r>
                      <a:r>
                        <a:rPr lang="ja-JP" altLang="en-US" sz="1200" dirty="0"/>
                        <a:t>月～：全市展開</a:t>
                      </a:r>
                      <a:endParaRPr lang="en-US" altLang="ja-JP" sz="1200" dirty="0"/>
                    </a:p>
                    <a:p>
                      <a:r>
                        <a:rPr lang="ja-JP" altLang="en-US" sz="1200" dirty="0"/>
                        <a:t>（</a:t>
                      </a:r>
                      <a:r>
                        <a:rPr lang="en-US" altLang="ja-JP" sz="1200" u="sng" dirty="0"/>
                        <a:t>2014</a:t>
                      </a:r>
                      <a:r>
                        <a:rPr lang="ja-JP" altLang="en-US" sz="1200" u="sng" dirty="0"/>
                        <a:t>予算：</a:t>
                      </a:r>
                      <a:r>
                        <a:rPr lang="en-US" altLang="ja-JP" sz="1200" u="sng" dirty="0"/>
                        <a:t>17</a:t>
                      </a:r>
                      <a:r>
                        <a:rPr lang="ja-JP" altLang="en-US" sz="1200" u="sng" dirty="0"/>
                        <a:t>億円</a:t>
                      </a:r>
                      <a:r>
                        <a:rPr lang="ja-JP" altLang="en-US" sz="1200" dirty="0"/>
                        <a:t>）</a:t>
                      </a:r>
                    </a:p>
                  </a:txBody>
                  <a:tcPr>
                    <a:lnR w="12700" cap="flat" cmpd="sng" algn="ctr">
                      <a:solidFill>
                        <a:schemeClr val="tx1"/>
                      </a:solidFill>
                      <a:prstDash val="lgDash"/>
                      <a:round/>
                      <a:headEnd type="none" w="med" len="med"/>
                      <a:tailEnd type="none" w="med" len="med"/>
                    </a:lnR>
                  </a:tcPr>
                </a:tc>
                <a:tc>
                  <a:txBody>
                    <a:bodyPr/>
                    <a:lstStyle/>
                    <a:p>
                      <a:r>
                        <a:rPr lang="en-US" altLang="ja-JP" sz="1200" dirty="0">
                          <a:solidFill>
                            <a:schemeClr val="tx1"/>
                          </a:solidFill>
                        </a:rPr>
                        <a:t>2015</a:t>
                      </a:r>
                      <a:r>
                        <a:rPr lang="ja-JP" altLang="en-US" sz="1200" dirty="0">
                          <a:solidFill>
                            <a:schemeClr val="tx1"/>
                          </a:solidFill>
                        </a:rPr>
                        <a:t>年</a:t>
                      </a:r>
                      <a:r>
                        <a:rPr lang="en-US" altLang="ja-JP" sz="1200" dirty="0">
                          <a:solidFill>
                            <a:schemeClr val="tx1"/>
                          </a:solidFill>
                        </a:rPr>
                        <a:t>10</a:t>
                      </a:r>
                      <a:r>
                        <a:rPr lang="ja-JP" altLang="en-US" sz="1200" dirty="0">
                          <a:solidFill>
                            <a:schemeClr val="tx1"/>
                          </a:solidFill>
                        </a:rPr>
                        <a:t>月～：所得要件の緩和による対象者の拡大</a:t>
                      </a:r>
                      <a:endParaRPr lang="en-US" altLang="ja-JP" sz="1200" dirty="0">
                        <a:solidFill>
                          <a:schemeClr val="tx1"/>
                        </a:solidFill>
                      </a:endParaRPr>
                    </a:p>
                    <a:p>
                      <a:r>
                        <a:rPr lang="ja-JP" altLang="en-US" sz="1200" dirty="0">
                          <a:solidFill>
                            <a:schemeClr val="tx1"/>
                          </a:solidFill>
                        </a:rPr>
                        <a:t>（</a:t>
                      </a:r>
                      <a:r>
                        <a:rPr lang="en-US" altLang="ja-JP" sz="1200" u="sng" dirty="0">
                          <a:solidFill>
                            <a:schemeClr val="tx1"/>
                          </a:solidFill>
                        </a:rPr>
                        <a:t>2018</a:t>
                      </a:r>
                      <a:r>
                        <a:rPr lang="ja-JP" altLang="en-US" sz="1200" u="sng" dirty="0">
                          <a:solidFill>
                            <a:schemeClr val="tx1"/>
                          </a:solidFill>
                        </a:rPr>
                        <a:t>予算：</a:t>
                      </a:r>
                      <a:r>
                        <a:rPr lang="en-US" altLang="ja-JP" sz="1200" u="sng" dirty="0">
                          <a:solidFill>
                            <a:schemeClr val="tx1"/>
                          </a:solidFill>
                        </a:rPr>
                        <a:t>25</a:t>
                      </a:r>
                      <a:r>
                        <a:rPr lang="ja-JP" altLang="en-US" sz="1200" u="sng" dirty="0">
                          <a:solidFill>
                            <a:schemeClr val="tx1"/>
                          </a:solidFill>
                        </a:rPr>
                        <a:t>億円</a:t>
                      </a:r>
                      <a:r>
                        <a:rPr lang="ja-JP" altLang="en-US" sz="1200" dirty="0">
                          <a:solidFill>
                            <a:schemeClr val="tx1"/>
                          </a:solidFill>
                        </a:rPr>
                        <a:t>）</a:t>
                      </a:r>
                    </a:p>
                  </a:txBody>
                  <a:tcPr>
                    <a:lnL w="12700" cap="flat" cmpd="sng" algn="ctr">
                      <a:solidFill>
                        <a:schemeClr val="tx1"/>
                      </a:solidFill>
                      <a:prstDash val="lgDash"/>
                      <a:round/>
                      <a:headEnd type="none" w="med" len="med"/>
                      <a:tailEnd type="none" w="med" len="med"/>
                    </a:lnL>
                  </a:tcPr>
                </a:tc>
                <a:extLst>
                  <a:ext uri="{0D108BD9-81ED-4DB2-BD59-A6C34878D82A}">
                    <a16:rowId xmlns="" xmlns:a16="http://schemas.microsoft.com/office/drawing/2014/main" val="10005"/>
                  </a:ext>
                </a:extLst>
              </a:tr>
            </a:tbl>
          </a:graphicData>
        </a:graphic>
      </p:graphicFrame>
      <p:sp>
        <p:nvSpPr>
          <p:cNvPr id="10" name="テキスト ボックス 9"/>
          <p:cNvSpPr txBox="1"/>
          <p:nvPr/>
        </p:nvSpPr>
        <p:spPr>
          <a:xfrm>
            <a:off x="251520" y="232182"/>
            <a:ext cx="7704856" cy="338554"/>
          </a:xfrm>
          <a:prstGeom prst="rect">
            <a:avLst/>
          </a:prstGeom>
          <a:noFill/>
        </p:spPr>
        <p:txBody>
          <a:bodyPr wrap="square" rtlCol="0">
            <a:spAutoFit/>
          </a:bodyPr>
          <a:lstStyle/>
          <a:p>
            <a:r>
              <a:rPr lang="ja-JP" altLang="en-US" sz="1600" b="1" dirty="0"/>
              <a:t>③　新規・拡充した施策・事業の概要</a:t>
            </a:r>
            <a:endParaRPr kumimoji="1" lang="ja-JP" altLang="en-US" sz="1600" b="1" dirty="0"/>
          </a:p>
        </p:txBody>
      </p:sp>
      <p:cxnSp>
        <p:nvCxnSpPr>
          <p:cNvPr id="11" name="直線コネクタ 10"/>
          <p:cNvCxnSpPr/>
          <p:nvPr/>
        </p:nvCxnSpPr>
        <p:spPr>
          <a:xfrm>
            <a:off x="251520" y="520214"/>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二等辺三角形 11"/>
          <p:cNvSpPr/>
          <p:nvPr/>
        </p:nvSpPr>
        <p:spPr>
          <a:xfrm rot="5400000">
            <a:off x="3585926" y="1118316"/>
            <a:ext cx="216024" cy="459980"/>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3" name="テキスト ボックス 12"/>
          <p:cNvSpPr txBox="1"/>
          <p:nvPr/>
        </p:nvSpPr>
        <p:spPr>
          <a:xfrm>
            <a:off x="0" y="0"/>
            <a:ext cx="4572000" cy="276999"/>
          </a:xfrm>
          <a:prstGeom prst="rect">
            <a:avLst/>
          </a:prstGeom>
          <a:noFill/>
        </p:spPr>
        <p:txBody>
          <a:bodyPr wrap="square" rtlCol="0">
            <a:spAutoFit/>
          </a:bodyPr>
          <a:lstStyle/>
          <a:p>
            <a:r>
              <a:rPr kumimoji="1" lang="en-US" altLang="ja-JP" sz="1200" dirty="0"/>
              <a:t>Ⅳ</a:t>
            </a:r>
            <a:r>
              <a:rPr kumimoji="1" lang="ja-JP" altLang="en-US" sz="1200" dirty="0"/>
              <a:t>　</a:t>
            </a:r>
            <a:r>
              <a:rPr kumimoji="1" lang="ja-JP" altLang="en-US" sz="1100" dirty="0"/>
              <a:t>政策</a:t>
            </a:r>
            <a:r>
              <a:rPr kumimoji="1" lang="ja-JP" altLang="en-US" sz="1200" dirty="0"/>
              <a:t>の刷新・現役世代の重点投資</a:t>
            </a:r>
            <a:r>
              <a:rPr lang="ja-JP" altLang="en-US" sz="1200" dirty="0"/>
              <a:t>（子育て・教育）</a:t>
            </a:r>
            <a:endParaRPr kumimoji="1" lang="en-US" altLang="ja-JP" sz="1200" dirty="0"/>
          </a:p>
        </p:txBody>
      </p:sp>
      <p:sp>
        <p:nvSpPr>
          <p:cNvPr id="14" name="スライド番号プレースホルダ 13"/>
          <p:cNvSpPr>
            <a:spLocks noGrp="1"/>
          </p:cNvSpPr>
          <p:nvPr>
            <p:ph type="sldNum" sz="quarter" idx="12"/>
          </p:nvPr>
        </p:nvSpPr>
        <p:spPr>
          <a:xfrm>
            <a:off x="8460432" y="6669360"/>
            <a:ext cx="720080" cy="177924"/>
          </a:xfrm>
        </p:spPr>
        <p:txBody>
          <a:bodyPr/>
          <a:lstStyle/>
          <a:p>
            <a:fld id="{CCEC3038-1CF1-4B63-9920-55248DCFBA97}" type="slidenum">
              <a:rPr kumimoji="1" lang="ja-JP" altLang="en-US" smtClean="0"/>
              <a:pPr/>
              <a:t>14</a:t>
            </a:fld>
            <a:endParaRPr kumimoji="1" lang="ja-JP" altLang="en-US" dirty="0"/>
          </a:p>
        </p:txBody>
      </p:sp>
      <p:sp>
        <p:nvSpPr>
          <p:cNvPr id="16" name="角丸四角形 15"/>
          <p:cNvSpPr/>
          <p:nvPr/>
        </p:nvSpPr>
        <p:spPr>
          <a:xfrm>
            <a:off x="279300" y="608573"/>
            <a:ext cx="1844428" cy="343689"/>
          </a:xfrm>
          <a:prstGeom prst="roundRect">
            <a:avLst/>
          </a:prstGeom>
          <a:noFill/>
          <a:effectLst/>
        </p:spPr>
        <p:style>
          <a:lnRef idx="1">
            <a:schemeClr val="accent1"/>
          </a:lnRef>
          <a:fillRef idx="2">
            <a:schemeClr val="accent1"/>
          </a:fillRef>
          <a:effectRef idx="1">
            <a:schemeClr val="accent1"/>
          </a:effectRef>
          <a:fontRef idx="minor">
            <a:schemeClr val="dk1"/>
          </a:fontRef>
        </p:style>
        <p:txBody>
          <a:bodyPr vert="horz" rtlCol="0" anchor="ctr"/>
          <a:lstStyle/>
          <a:p>
            <a:pPr algn="ctr"/>
            <a:r>
              <a:rPr lang="ja-JP" altLang="en-US" b="1" dirty="0"/>
              <a:t>こども・子育て①</a:t>
            </a:r>
            <a:endParaRPr kumimoji="1" lang="ja-JP" altLang="en-US" b="1" dirty="0"/>
          </a:p>
        </p:txBody>
      </p:sp>
      <p:sp>
        <p:nvSpPr>
          <p:cNvPr id="15" name="テキスト ボックス 14"/>
          <p:cNvSpPr txBox="1"/>
          <p:nvPr/>
        </p:nvSpPr>
        <p:spPr>
          <a:xfrm>
            <a:off x="7812360" y="0"/>
            <a:ext cx="1331640" cy="261610"/>
          </a:xfrm>
          <a:prstGeom prst="rect">
            <a:avLst/>
          </a:prstGeom>
          <a:noFill/>
        </p:spPr>
        <p:txBody>
          <a:bodyPr wrap="square" rtlCol="0">
            <a:spAutoFit/>
          </a:bodyPr>
          <a:lstStyle/>
          <a:p>
            <a:r>
              <a:rPr lang="en-US" altLang="ja-JP" sz="1100" dirty="0">
                <a:latin typeface="Arial" pitchFamily="34" charset="0"/>
                <a:cs typeface="Arial" pitchFamily="34" charset="0"/>
              </a:rPr>
              <a:t>B1</a:t>
            </a:r>
            <a:r>
              <a:rPr lang="en-US" altLang="ja-JP" sz="1100" dirty="0" smtClean="0">
                <a:latin typeface="Arial" pitchFamily="34" charset="0"/>
                <a:cs typeface="Arial" pitchFamily="34" charset="0"/>
              </a:rPr>
              <a:t>.(47)</a:t>
            </a:r>
            <a:r>
              <a:rPr lang="ja-JP" altLang="en-US" sz="1100" dirty="0" smtClean="0">
                <a:latin typeface="Arial" pitchFamily="34" charset="0"/>
                <a:cs typeface="Arial" pitchFamily="34" charset="0"/>
              </a:rPr>
              <a:t>～</a:t>
            </a:r>
            <a:r>
              <a:rPr lang="en-US" altLang="ja-JP" sz="1100" dirty="0" smtClean="0">
                <a:latin typeface="Arial" pitchFamily="34" charset="0"/>
                <a:cs typeface="Arial" pitchFamily="34" charset="0"/>
              </a:rPr>
              <a:t>(58)</a:t>
            </a:r>
            <a:endParaRPr kumimoji="1" lang="en-US" altLang="ja-JP" sz="1100" dirty="0">
              <a:latin typeface="Arial" pitchFamily="34" charset="0"/>
              <a:cs typeface="Arial" pitchFamily="34" charset="0"/>
            </a:endParaRPr>
          </a:p>
        </p:txBody>
      </p:sp>
    </p:spTree>
    <p:extLst>
      <p:ext uri="{BB962C8B-B14F-4D97-AF65-F5344CB8AC3E}">
        <p14:creationId xmlns:p14="http://schemas.microsoft.com/office/powerpoint/2010/main" val="3522094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434421858"/>
              </p:ext>
            </p:extLst>
          </p:nvPr>
        </p:nvGraphicFramePr>
        <p:xfrm>
          <a:off x="279300" y="1112086"/>
          <a:ext cx="8424936" cy="4827853"/>
        </p:xfrm>
        <a:graphic>
          <a:graphicData uri="http://schemas.openxmlformats.org/drawingml/2006/table">
            <a:tbl>
              <a:tblPr firstRow="1" bandRow="1">
                <a:tableStyleId>{5940675A-B579-460E-94D1-54222C63F5DA}</a:tableStyleId>
              </a:tblPr>
              <a:tblGrid>
                <a:gridCol w="504056">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gridCol w="2304256">
                  <a:extLst>
                    <a:ext uri="{9D8B030D-6E8A-4147-A177-3AD203B41FA5}">
                      <a16:colId xmlns:a16="http://schemas.microsoft.com/office/drawing/2014/main" xmlns="" val="20003"/>
                    </a:ext>
                  </a:extLst>
                </a:gridCol>
                <a:gridCol w="2808312">
                  <a:extLst>
                    <a:ext uri="{9D8B030D-6E8A-4147-A177-3AD203B41FA5}">
                      <a16:colId xmlns:a16="http://schemas.microsoft.com/office/drawing/2014/main" xmlns="" val="20004"/>
                    </a:ext>
                  </a:extLst>
                </a:gridCol>
              </a:tblGrid>
              <a:tr h="200216">
                <a:tc rowSpan="2">
                  <a:txBody>
                    <a:bodyPr/>
                    <a:lstStyle/>
                    <a:p>
                      <a:pPr algn="ctr"/>
                      <a:r>
                        <a:rPr kumimoji="1" lang="ja-JP" altLang="en-US" sz="900" dirty="0"/>
                        <a:t>新規・</a:t>
                      </a:r>
                      <a:endParaRPr kumimoji="1" lang="en-US" altLang="ja-JP" sz="900" dirty="0"/>
                    </a:p>
                    <a:p>
                      <a:pPr algn="ctr"/>
                      <a:r>
                        <a:rPr kumimoji="1" lang="ja-JP" altLang="en-US" sz="900" dirty="0"/>
                        <a:t>拡充</a:t>
                      </a:r>
                    </a:p>
                  </a:txBody>
                  <a:tcPr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項　目</a:t>
                      </a:r>
                    </a:p>
                  </a:txBody>
                  <a:tcPr anchor="ctr"/>
                </a:tc>
                <a:tc rowSpan="2">
                  <a:txBody>
                    <a:bodyPr/>
                    <a:lstStyle/>
                    <a:p>
                      <a:pPr algn="ctr"/>
                      <a:r>
                        <a:rPr kumimoji="1" lang="ja-JP" altLang="en-US" sz="1400" dirty="0"/>
                        <a:t>以前の状況</a:t>
                      </a:r>
                    </a:p>
                  </a:txBody>
                  <a:tcPr anchor="ctr"/>
                </a:tc>
                <a:tc gridSpan="2">
                  <a:txBody>
                    <a:bodyPr/>
                    <a:lstStyle/>
                    <a:p>
                      <a:pPr algn="ctr"/>
                      <a:r>
                        <a:rPr kumimoji="1" lang="ja-JP" altLang="en-US" sz="1600" dirty="0"/>
                        <a:t>現在の主な取組み</a:t>
                      </a:r>
                    </a:p>
                  </a:txBody>
                  <a:tcPr anchor="ct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xmlns="" val="10000"/>
                  </a:ext>
                </a:extLst>
              </a:tr>
              <a:tr h="25545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200" dirty="0"/>
                        <a:t>前回棚卸し時点（</a:t>
                      </a:r>
                      <a:r>
                        <a:rPr kumimoji="1" lang="en-US" altLang="ja-JP" sz="1200" dirty="0"/>
                        <a:t>2014.9</a:t>
                      </a:r>
                      <a:r>
                        <a:rPr kumimoji="1" lang="ja-JP" altLang="en-US" sz="1200" dirty="0"/>
                        <a:t>）</a:t>
                      </a:r>
                    </a:p>
                  </a:txBody>
                  <a:tcPr anchor="ctr">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ja-JP" altLang="en-US" sz="1200" dirty="0"/>
                        <a:t>今回棚卸し時点（</a:t>
                      </a:r>
                      <a:r>
                        <a:rPr kumimoji="1" lang="en-US" altLang="ja-JP" sz="1200" dirty="0"/>
                        <a:t>2018.3</a:t>
                      </a:r>
                      <a:r>
                        <a:rPr kumimoji="1" lang="ja-JP" altLang="en-US" sz="1200" dirty="0"/>
                        <a:t>）</a:t>
                      </a:r>
                      <a:endParaRPr kumimoji="1" lang="ja-JP" altLang="en-US" sz="1600" dirty="0"/>
                    </a:p>
                  </a:txBody>
                  <a:tcPr anchor="ctr">
                    <a:lnL w="12700" cap="flat" cmpd="sng" algn="ctr">
                      <a:solidFill>
                        <a:schemeClr val="tx1"/>
                      </a:solidFill>
                      <a:prstDash val="lgDash"/>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1383613">
                <a:tc>
                  <a:txBody>
                    <a:bodyPr/>
                    <a:lstStyle/>
                    <a:p>
                      <a:pPr algn="ctr"/>
                      <a:r>
                        <a:rPr kumimoji="1" lang="ja-JP" altLang="en-US" sz="1100" dirty="0">
                          <a:solidFill>
                            <a:schemeClr val="tx1"/>
                          </a:solidFill>
                        </a:rPr>
                        <a:t>新規</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solidFill>
                            <a:schemeClr val="tx1"/>
                          </a:solidFill>
                        </a:rPr>
                        <a:t>e  </a:t>
                      </a:r>
                      <a:r>
                        <a:rPr kumimoji="1" lang="ja-JP" altLang="en-US" sz="1200" baseline="0" dirty="0">
                          <a:solidFill>
                            <a:schemeClr val="tx1"/>
                          </a:solidFill>
                        </a:rPr>
                        <a:t>幼児教育</a:t>
                      </a:r>
                      <a:endParaRPr kumimoji="1" lang="en-US" altLang="ja-JP"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solidFill>
                            <a:schemeClr val="tx1"/>
                          </a:solidFill>
                        </a:rPr>
                        <a:t>　 無償化</a:t>
                      </a:r>
                      <a:endParaRPr kumimoji="1" lang="en-US" altLang="ja-JP" sz="1200" dirty="0">
                        <a:solidFill>
                          <a:schemeClr val="tx1"/>
                        </a:solidFill>
                      </a:endParaRPr>
                    </a:p>
                  </a:txBody>
                  <a:tcPr marL="36000" marR="36000" marT="36000" marB="36000"/>
                </a:tc>
                <a:tc>
                  <a:txBody>
                    <a:bodyPr/>
                    <a:lstStyle/>
                    <a:p>
                      <a:r>
                        <a:rPr kumimoji="1" lang="ja-JP" altLang="en-US" sz="1200" dirty="0">
                          <a:solidFill>
                            <a:schemeClr val="tx1"/>
                          </a:solidFill>
                        </a:rPr>
                        <a:t>幼児教育費は各家庭負担</a:t>
                      </a:r>
                      <a:endParaRPr kumimoji="1" lang="en-US" altLang="ja-JP" sz="1200" dirty="0">
                        <a:solidFill>
                          <a:schemeClr val="tx1"/>
                        </a:solidFill>
                      </a:endParaRPr>
                    </a:p>
                    <a:p>
                      <a:r>
                        <a:rPr lang="ja-JP" altLang="en-US" sz="1200" dirty="0">
                          <a:solidFill>
                            <a:schemeClr val="tx1"/>
                          </a:solidFill>
                        </a:rPr>
                        <a:t>（</a:t>
                      </a:r>
                      <a:r>
                        <a:rPr lang="en-US" altLang="ja-JP" sz="1200" dirty="0">
                          <a:solidFill>
                            <a:schemeClr val="tx1"/>
                          </a:solidFill>
                        </a:rPr>
                        <a:t>2011</a:t>
                      </a:r>
                      <a:r>
                        <a:rPr lang="ja-JP" altLang="en-US" sz="1200" dirty="0">
                          <a:solidFill>
                            <a:schemeClr val="tx1"/>
                          </a:solidFill>
                        </a:rPr>
                        <a:t>予算：－）</a:t>
                      </a:r>
                      <a:endParaRPr kumimoji="1" lang="ja-JP" altLang="en-US" sz="1200" dirty="0">
                        <a:solidFill>
                          <a:schemeClr val="tx1"/>
                        </a:solidFill>
                      </a:endParaRPr>
                    </a:p>
                  </a:txBody>
                  <a:tcPr/>
                </a:tc>
                <a:tc>
                  <a:txBody>
                    <a:bodyPr/>
                    <a:lstStyle/>
                    <a:p>
                      <a:endParaRPr lang="ja-JP" altLang="en-US" sz="1200" dirty="0">
                        <a:solidFill>
                          <a:srgbClr val="FF0000"/>
                        </a:solidFill>
                      </a:endParaRPr>
                    </a:p>
                  </a:txBody>
                  <a:tcPr>
                    <a:lnR w="12700" cap="flat" cmpd="sng" algn="ctr">
                      <a:solidFill>
                        <a:schemeClr val="tx1"/>
                      </a:solidFill>
                      <a:prstDash val="lgDash"/>
                      <a:round/>
                      <a:headEnd type="none" w="med" len="med"/>
                      <a:tailEnd type="none" w="med" len="med"/>
                    </a:lnR>
                    <a:lnBlToTr w="12700" cap="flat" cmpd="sng" algn="ctr">
                      <a:solidFill>
                        <a:schemeClr val="tx1"/>
                      </a:solidFill>
                      <a:prstDash val="solid"/>
                      <a:round/>
                      <a:headEnd type="none" w="med" len="med"/>
                      <a:tailEnd type="none" w="med" len="med"/>
                    </a:lnBlToTr>
                  </a:tcPr>
                </a:tc>
                <a:tc>
                  <a:txBody>
                    <a:bodyPr/>
                    <a:lstStyle/>
                    <a:p>
                      <a:r>
                        <a:rPr lang="en-US" altLang="ja-JP" sz="1200" dirty="0">
                          <a:solidFill>
                            <a:schemeClr val="tx1"/>
                          </a:solidFill>
                        </a:rPr>
                        <a:t>2016</a:t>
                      </a:r>
                      <a:r>
                        <a:rPr lang="ja-JP" altLang="en-US" sz="1200" dirty="0">
                          <a:solidFill>
                            <a:schemeClr val="tx1"/>
                          </a:solidFill>
                        </a:rPr>
                        <a:t>年</a:t>
                      </a:r>
                      <a:r>
                        <a:rPr lang="en-US" altLang="ja-JP" sz="1200" dirty="0">
                          <a:solidFill>
                            <a:schemeClr val="tx1"/>
                          </a:solidFill>
                        </a:rPr>
                        <a:t>4</a:t>
                      </a:r>
                      <a:r>
                        <a:rPr lang="ja-JP" altLang="en-US" sz="1200" dirty="0">
                          <a:solidFill>
                            <a:schemeClr val="tx1"/>
                          </a:solidFill>
                        </a:rPr>
                        <a:t>月～：</a:t>
                      </a:r>
                      <a:r>
                        <a:rPr lang="en-US" altLang="ja-JP" sz="1200" dirty="0">
                          <a:solidFill>
                            <a:schemeClr val="tx1"/>
                          </a:solidFill>
                        </a:rPr>
                        <a:t>5</a:t>
                      </a:r>
                      <a:r>
                        <a:rPr lang="ja-JP" altLang="en-US" sz="1200" dirty="0">
                          <a:solidFill>
                            <a:schemeClr val="tx1"/>
                          </a:solidFill>
                        </a:rPr>
                        <a:t>歳児の幼児教育無償化を開始</a:t>
                      </a:r>
                      <a:endParaRPr lang="en-US" altLang="ja-JP" sz="1200" dirty="0">
                        <a:solidFill>
                          <a:schemeClr val="tx1"/>
                        </a:solidFill>
                      </a:endParaRPr>
                    </a:p>
                    <a:p>
                      <a:r>
                        <a:rPr lang="en-US" altLang="ja-JP" sz="1200" dirty="0">
                          <a:solidFill>
                            <a:schemeClr val="tx1"/>
                          </a:solidFill>
                        </a:rPr>
                        <a:t>2017</a:t>
                      </a:r>
                      <a:r>
                        <a:rPr lang="ja-JP" altLang="en-US" sz="1200" dirty="0">
                          <a:solidFill>
                            <a:schemeClr val="tx1"/>
                          </a:solidFill>
                        </a:rPr>
                        <a:t>年</a:t>
                      </a:r>
                      <a:r>
                        <a:rPr lang="en-US" altLang="ja-JP" sz="1200" dirty="0">
                          <a:solidFill>
                            <a:schemeClr val="tx1"/>
                          </a:solidFill>
                        </a:rPr>
                        <a:t>4</a:t>
                      </a:r>
                      <a:r>
                        <a:rPr lang="ja-JP" altLang="en-US" sz="1200" dirty="0">
                          <a:solidFill>
                            <a:schemeClr val="tx1"/>
                          </a:solidFill>
                        </a:rPr>
                        <a:t>月～：</a:t>
                      </a:r>
                      <a:r>
                        <a:rPr lang="en-US" altLang="ja-JP" sz="1200" dirty="0">
                          <a:solidFill>
                            <a:schemeClr val="tx1"/>
                          </a:solidFill>
                        </a:rPr>
                        <a:t>5</a:t>
                      </a:r>
                      <a:r>
                        <a:rPr lang="ja-JP" altLang="en-US" sz="1200" dirty="0">
                          <a:solidFill>
                            <a:schemeClr val="tx1"/>
                          </a:solidFill>
                        </a:rPr>
                        <a:t>歳児に加え、</a:t>
                      </a:r>
                      <a:r>
                        <a:rPr lang="en-US" altLang="ja-JP" sz="1200" dirty="0">
                          <a:solidFill>
                            <a:schemeClr val="tx1"/>
                          </a:solidFill>
                        </a:rPr>
                        <a:t>4</a:t>
                      </a:r>
                      <a:r>
                        <a:rPr lang="ja-JP" altLang="en-US" sz="1200" dirty="0">
                          <a:solidFill>
                            <a:schemeClr val="tx1"/>
                          </a:solidFill>
                        </a:rPr>
                        <a:t>歳児にも対象を拡大。一定の条件を満たす認可外保育施設のこどもも新たに対象　　　　　　　　　</a:t>
                      </a:r>
                      <a:r>
                        <a:rPr lang="ja-JP" altLang="en-US" sz="1200" baseline="0" dirty="0">
                          <a:solidFill>
                            <a:schemeClr val="tx1"/>
                          </a:solidFill>
                        </a:rPr>
                        <a:t> </a:t>
                      </a:r>
                      <a:endParaRPr lang="en-US" altLang="ja-JP" sz="1200" dirty="0">
                        <a:solidFill>
                          <a:schemeClr val="tx1"/>
                        </a:solidFill>
                      </a:endParaRPr>
                    </a:p>
                    <a:p>
                      <a:r>
                        <a:rPr lang="ja-JP" altLang="en-US" sz="1200" dirty="0">
                          <a:solidFill>
                            <a:schemeClr val="tx1"/>
                          </a:solidFill>
                        </a:rPr>
                        <a:t>（</a:t>
                      </a:r>
                      <a:r>
                        <a:rPr lang="en-US" altLang="ja-JP" sz="1200" u="sng" dirty="0">
                          <a:solidFill>
                            <a:schemeClr val="tx1"/>
                          </a:solidFill>
                        </a:rPr>
                        <a:t>2018</a:t>
                      </a:r>
                      <a:r>
                        <a:rPr lang="ja-JP" altLang="en-US" sz="1200" u="sng" dirty="0">
                          <a:solidFill>
                            <a:schemeClr val="tx1"/>
                          </a:solidFill>
                        </a:rPr>
                        <a:t>予算：</a:t>
                      </a:r>
                      <a:r>
                        <a:rPr lang="en-US" altLang="ja-JP" sz="1200" u="sng" dirty="0">
                          <a:solidFill>
                            <a:schemeClr val="tx1"/>
                          </a:solidFill>
                        </a:rPr>
                        <a:t>57</a:t>
                      </a:r>
                      <a:r>
                        <a:rPr lang="ja-JP" altLang="en-US" sz="1200" u="sng" dirty="0">
                          <a:solidFill>
                            <a:schemeClr val="tx1"/>
                          </a:solidFill>
                        </a:rPr>
                        <a:t>億円</a:t>
                      </a:r>
                      <a:r>
                        <a:rPr lang="ja-JP" altLang="en-US" sz="1200" dirty="0">
                          <a:solidFill>
                            <a:schemeClr val="tx1"/>
                          </a:solidFill>
                        </a:rPr>
                        <a:t>）</a:t>
                      </a:r>
                      <a:endParaRPr lang="en-US" altLang="ja-JP" sz="1200" dirty="0">
                        <a:solidFill>
                          <a:schemeClr val="tx1"/>
                        </a:solidFill>
                      </a:endParaRPr>
                    </a:p>
                    <a:p>
                      <a:endParaRPr lang="ja-JP" altLang="en-US" sz="1200" dirty="0">
                        <a:solidFill>
                          <a:schemeClr val="tx1"/>
                        </a:solidFill>
                      </a:endParaRPr>
                    </a:p>
                  </a:txBody>
                  <a:tcPr>
                    <a:lnL w="12700" cap="flat" cmpd="sng" algn="ctr">
                      <a:solidFill>
                        <a:schemeClr val="tx1"/>
                      </a:solidFill>
                      <a:prstDash val="lgDash"/>
                      <a:round/>
                      <a:headEnd type="none" w="med" len="med"/>
                      <a:tailEnd type="none" w="med" len="med"/>
                    </a:lnL>
                  </a:tcPr>
                </a:tc>
                <a:extLst>
                  <a:ext uri="{0D108BD9-81ED-4DB2-BD59-A6C34878D82A}">
                    <a16:rowId xmlns:a16="http://schemas.microsoft.com/office/drawing/2014/main" xmlns="" val="10002"/>
                  </a:ext>
                </a:extLst>
              </a:tr>
              <a:tr h="1235516">
                <a:tc>
                  <a:txBody>
                    <a:bodyPr/>
                    <a:lstStyle/>
                    <a:p>
                      <a:pPr algn="ctr"/>
                      <a:r>
                        <a:rPr kumimoji="1" lang="ja-JP" altLang="en-US" sz="1100" dirty="0">
                          <a:solidFill>
                            <a:schemeClr val="tx1"/>
                          </a:solidFill>
                        </a:rPr>
                        <a:t>新規</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solidFill>
                            <a:schemeClr val="tx1"/>
                          </a:solidFill>
                        </a:rPr>
                        <a:t>f  </a:t>
                      </a:r>
                      <a:r>
                        <a:rPr kumimoji="1" lang="ja-JP" altLang="en-US" sz="1200" baseline="0" dirty="0">
                          <a:solidFill>
                            <a:schemeClr val="tx1"/>
                          </a:solidFill>
                        </a:rPr>
                        <a:t>こどもの貧困</a:t>
                      </a:r>
                      <a:endParaRPr kumimoji="1" lang="en-US" altLang="ja-JP"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solidFill>
                            <a:schemeClr val="tx1"/>
                          </a:solidFill>
                        </a:rPr>
                        <a:t>　 対策</a:t>
                      </a:r>
                      <a:endParaRPr kumimoji="1" lang="en-US" altLang="ja-JP" sz="1200" dirty="0">
                        <a:solidFill>
                          <a:schemeClr val="tx1"/>
                        </a:solidFill>
                      </a:endParaRPr>
                    </a:p>
                  </a:txBody>
                  <a:tcPr marL="36000" marR="36000" marT="36000" marB="36000"/>
                </a:tc>
                <a:tc>
                  <a:txBody>
                    <a:bodyPr/>
                    <a:lstStyle/>
                    <a:p>
                      <a:r>
                        <a:rPr kumimoji="1" lang="ja-JP" altLang="en-US" sz="1200" dirty="0">
                          <a:solidFill>
                            <a:schemeClr val="tx1"/>
                          </a:solidFill>
                        </a:rPr>
                        <a:t>教育や福祉等の分野における事業として、それぞれ実施</a:t>
                      </a:r>
                      <a:endParaRPr kumimoji="1" lang="en-US" altLang="ja-JP"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a:t>
                      </a:r>
                      <a:r>
                        <a:rPr lang="en-US" altLang="ja-JP" sz="1200" dirty="0">
                          <a:solidFill>
                            <a:schemeClr val="tx1"/>
                          </a:solidFill>
                        </a:rPr>
                        <a:t>2011</a:t>
                      </a:r>
                      <a:r>
                        <a:rPr lang="ja-JP" altLang="en-US" sz="1200" dirty="0">
                          <a:solidFill>
                            <a:schemeClr val="tx1"/>
                          </a:solidFill>
                        </a:rPr>
                        <a:t>予算：－）</a:t>
                      </a:r>
                      <a:endParaRPr kumimoji="1" lang="ja-JP" altLang="en-US" sz="1200" dirty="0">
                        <a:solidFill>
                          <a:schemeClr val="tx1"/>
                        </a:solidFill>
                      </a:endParaRPr>
                    </a:p>
                    <a:p>
                      <a:endParaRPr kumimoji="1" lang="ja-JP" altLang="en-US" sz="1200" dirty="0">
                        <a:solidFill>
                          <a:schemeClr val="tx1"/>
                        </a:solidFill>
                      </a:endParaRPr>
                    </a:p>
                  </a:txBody>
                  <a:tcPr/>
                </a:tc>
                <a:tc>
                  <a:txBody>
                    <a:bodyPr/>
                    <a:lstStyle/>
                    <a:p>
                      <a:endParaRPr lang="ja-JP" altLang="en-US" sz="1200" dirty="0">
                        <a:solidFill>
                          <a:srgbClr val="FF0000"/>
                        </a:solidFill>
                      </a:endParaRPr>
                    </a:p>
                  </a:txBody>
                  <a:tcPr>
                    <a:lnR w="12700" cap="flat" cmpd="sng" algn="ctr">
                      <a:solidFill>
                        <a:schemeClr val="tx1"/>
                      </a:solidFill>
                      <a:prstDash val="lgDash"/>
                      <a:round/>
                      <a:headEnd type="none" w="med" len="med"/>
                      <a:tailEnd type="none" w="med" len="med"/>
                    </a:lnR>
                    <a:lnBlToTr w="12700" cap="flat" cmpd="sng" algn="ctr">
                      <a:solidFill>
                        <a:schemeClr val="tx1"/>
                      </a:solidFill>
                      <a:prstDash val="solid"/>
                      <a:round/>
                      <a:headEnd type="none" w="med" len="med"/>
                      <a:tailEnd type="none" w="med" len="med"/>
                    </a:lnBlToTr>
                  </a:tcPr>
                </a:tc>
                <a:tc>
                  <a:txBody>
                    <a:bodyPr/>
                    <a:lstStyle/>
                    <a:p>
                      <a:r>
                        <a:rPr lang="en-US" altLang="ja-JP" sz="1200" dirty="0">
                          <a:solidFill>
                            <a:schemeClr val="tx1"/>
                          </a:solidFill>
                        </a:rPr>
                        <a:t>2016</a:t>
                      </a:r>
                      <a:r>
                        <a:rPr lang="ja-JP" altLang="en-US" sz="1200" dirty="0">
                          <a:solidFill>
                            <a:schemeClr val="tx1"/>
                          </a:solidFill>
                        </a:rPr>
                        <a:t>年</a:t>
                      </a:r>
                      <a:r>
                        <a:rPr lang="en-US" altLang="ja-JP" sz="1200" dirty="0">
                          <a:solidFill>
                            <a:schemeClr val="tx1"/>
                          </a:solidFill>
                        </a:rPr>
                        <a:t>2</a:t>
                      </a:r>
                      <a:r>
                        <a:rPr lang="ja-JP" altLang="en-US" sz="1200" dirty="0">
                          <a:solidFill>
                            <a:schemeClr val="tx1"/>
                          </a:solidFill>
                        </a:rPr>
                        <a:t>月：大阪市こどもの貧困対策推進本部を立ち上げ</a:t>
                      </a:r>
                      <a:endParaRPr lang="en-US" altLang="ja-JP" sz="1200" dirty="0">
                        <a:solidFill>
                          <a:schemeClr val="tx1"/>
                        </a:solidFill>
                      </a:endParaRPr>
                    </a:p>
                    <a:p>
                      <a:r>
                        <a:rPr lang="en-US" altLang="ja-JP" sz="1200" dirty="0">
                          <a:solidFill>
                            <a:schemeClr val="tx1"/>
                          </a:solidFill>
                        </a:rPr>
                        <a:t>2016</a:t>
                      </a:r>
                      <a:r>
                        <a:rPr lang="ja-JP" altLang="en-US" sz="1200" dirty="0">
                          <a:solidFill>
                            <a:schemeClr val="tx1"/>
                          </a:solidFill>
                        </a:rPr>
                        <a:t>年</a:t>
                      </a:r>
                      <a:r>
                        <a:rPr lang="en-US" altLang="ja-JP" sz="1200" dirty="0">
                          <a:solidFill>
                            <a:schemeClr val="tx1"/>
                          </a:solidFill>
                        </a:rPr>
                        <a:t>6</a:t>
                      </a:r>
                      <a:r>
                        <a:rPr lang="ja-JP" altLang="en-US" sz="1200" dirty="0">
                          <a:solidFill>
                            <a:schemeClr val="tx1"/>
                          </a:solidFill>
                        </a:rPr>
                        <a:t>月～</a:t>
                      </a:r>
                      <a:r>
                        <a:rPr lang="en-US" altLang="ja-JP" sz="1200" dirty="0">
                          <a:solidFill>
                            <a:schemeClr val="tx1"/>
                          </a:solidFill>
                        </a:rPr>
                        <a:t>7</a:t>
                      </a:r>
                      <a:r>
                        <a:rPr lang="ja-JP" altLang="en-US" sz="1200" dirty="0">
                          <a:solidFill>
                            <a:schemeClr val="tx1"/>
                          </a:solidFill>
                        </a:rPr>
                        <a:t>月：「子どもの生活に関する実態調査」を実施（</a:t>
                      </a:r>
                      <a:r>
                        <a:rPr lang="en-US" altLang="ja-JP" sz="1200" dirty="0">
                          <a:solidFill>
                            <a:schemeClr val="tx1"/>
                          </a:solidFill>
                        </a:rPr>
                        <a:t>2017</a:t>
                      </a:r>
                      <a:r>
                        <a:rPr lang="ja-JP" altLang="en-US" sz="1200" dirty="0">
                          <a:solidFill>
                            <a:schemeClr val="tx1"/>
                          </a:solidFill>
                        </a:rPr>
                        <a:t>年</a:t>
                      </a:r>
                      <a:r>
                        <a:rPr lang="en-US" altLang="ja-JP" sz="1200" dirty="0">
                          <a:solidFill>
                            <a:schemeClr val="tx1"/>
                          </a:solidFill>
                        </a:rPr>
                        <a:t>3</a:t>
                      </a:r>
                      <a:r>
                        <a:rPr lang="ja-JP" altLang="en-US" sz="1200" dirty="0">
                          <a:solidFill>
                            <a:schemeClr val="tx1"/>
                          </a:solidFill>
                        </a:rPr>
                        <a:t>月調査報告書公表）</a:t>
                      </a:r>
                      <a:endParaRPr lang="en-US" altLang="ja-JP" sz="1200" dirty="0">
                        <a:solidFill>
                          <a:schemeClr val="tx1"/>
                        </a:solidFill>
                      </a:endParaRPr>
                    </a:p>
                    <a:p>
                      <a:r>
                        <a:rPr lang="en-US" altLang="ja-JP" sz="1200" dirty="0">
                          <a:solidFill>
                            <a:schemeClr val="tx1"/>
                          </a:solidFill>
                        </a:rPr>
                        <a:t>2017</a:t>
                      </a:r>
                      <a:r>
                        <a:rPr lang="ja-JP" altLang="en-US" sz="1200" dirty="0">
                          <a:solidFill>
                            <a:schemeClr val="tx1"/>
                          </a:solidFill>
                        </a:rPr>
                        <a:t>年度～：調査の速報値（</a:t>
                      </a:r>
                      <a:r>
                        <a:rPr lang="en-US" altLang="ja-JP" sz="1200" dirty="0">
                          <a:solidFill>
                            <a:schemeClr val="tx1"/>
                          </a:solidFill>
                        </a:rPr>
                        <a:t>2016</a:t>
                      </a:r>
                      <a:r>
                        <a:rPr lang="ja-JP" altLang="en-US" sz="1200" dirty="0">
                          <a:solidFill>
                            <a:schemeClr val="tx1"/>
                          </a:solidFill>
                        </a:rPr>
                        <a:t>年</a:t>
                      </a:r>
                      <a:r>
                        <a:rPr lang="en-US" altLang="ja-JP" sz="1200" dirty="0">
                          <a:solidFill>
                            <a:schemeClr val="tx1"/>
                          </a:solidFill>
                        </a:rPr>
                        <a:t>9</a:t>
                      </a:r>
                      <a:r>
                        <a:rPr lang="ja-JP" altLang="en-US" sz="1200" dirty="0">
                          <a:solidFill>
                            <a:schemeClr val="tx1"/>
                          </a:solidFill>
                        </a:rPr>
                        <a:t>月公表）から見えた顕著な課題に対して、実効性のある取組みを先行実施</a:t>
                      </a:r>
                      <a:endParaRPr lang="en-US" altLang="ja-JP" sz="1200" dirty="0">
                        <a:solidFill>
                          <a:schemeClr val="tx1"/>
                        </a:solidFill>
                      </a:endParaRPr>
                    </a:p>
                    <a:p>
                      <a:r>
                        <a:rPr lang="ja-JP" altLang="en-US" sz="1200" u="sng" dirty="0">
                          <a:solidFill>
                            <a:schemeClr val="tx1"/>
                          </a:solidFill>
                        </a:rPr>
                        <a:t>（</a:t>
                      </a:r>
                      <a:r>
                        <a:rPr lang="en-US" altLang="ja-JP" sz="1200" u="sng" dirty="0">
                          <a:solidFill>
                            <a:schemeClr val="tx1"/>
                          </a:solidFill>
                        </a:rPr>
                        <a:t>2017</a:t>
                      </a:r>
                      <a:r>
                        <a:rPr lang="ja-JP" altLang="en-US" sz="1200" u="sng" dirty="0">
                          <a:solidFill>
                            <a:schemeClr val="tx1"/>
                          </a:solidFill>
                        </a:rPr>
                        <a:t>予算：</a:t>
                      </a:r>
                      <a:r>
                        <a:rPr lang="en-US" altLang="ja-JP" sz="1200" u="sng" dirty="0">
                          <a:solidFill>
                            <a:schemeClr val="tx1"/>
                          </a:solidFill>
                        </a:rPr>
                        <a:t>2</a:t>
                      </a:r>
                      <a:r>
                        <a:rPr lang="ja-JP" altLang="en-US" sz="1200" u="sng" dirty="0">
                          <a:solidFill>
                            <a:schemeClr val="tx1"/>
                          </a:solidFill>
                        </a:rPr>
                        <a:t>億円）</a:t>
                      </a:r>
                      <a:endParaRPr lang="en-US" altLang="ja-JP" sz="1200" u="sng" dirty="0">
                        <a:solidFill>
                          <a:schemeClr val="tx1"/>
                        </a:solidFill>
                      </a:endParaRPr>
                    </a:p>
                    <a:p>
                      <a:r>
                        <a:rPr lang="en-US" altLang="ja-JP" sz="1200" dirty="0">
                          <a:solidFill>
                            <a:schemeClr val="tx1"/>
                          </a:solidFill>
                        </a:rPr>
                        <a:t>2018</a:t>
                      </a:r>
                      <a:r>
                        <a:rPr lang="ja-JP" altLang="en-US" sz="1200" dirty="0">
                          <a:solidFill>
                            <a:schemeClr val="tx1"/>
                          </a:solidFill>
                        </a:rPr>
                        <a:t>年</a:t>
                      </a:r>
                      <a:r>
                        <a:rPr lang="en-US" altLang="ja-JP" sz="1200" dirty="0">
                          <a:solidFill>
                            <a:schemeClr val="tx1"/>
                          </a:solidFill>
                        </a:rPr>
                        <a:t>3</a:t>
                      </a:r>
                      <a:r>
                        <a:rPr lang="ja-JP" altLang="en-US" sz="1200" dirty="0">
                          <a:solidFill>
                            <a:schemeClr val="tx1"/>
                          </a:solidFill>
                        </a:rPr>
                        <a:t>月：「大阪市こどもの貧困対策推進計画」を策定</a:t>
                      </a:r>
                      <a:endParaRPr lang="en-US" altLang="ja-JP" sz="1200" dirty="0">
                        <a:solidFill>
                          <a:schemeClr val="tx1"/>
                        </a:solidFill>
                      </a:endParaRPr>
                    </a:p>
                    <a:p>
                      <a:r>
                        <a:rPr lang="en-US" altLang="ja-JP" sz="1200" dirty="0">
                          <a:solidFill>
                            <a:schemeClr val="tx1"/>
                          </a:solidFill>
                        </a:rPr>
                        <a:t>2018</a:t>
                      </a:r>
                      <a:r>
                        <a:rPr lang="ja-JP" altLang="en-US" sz="1200" dirty="0">
                          <a:solidFill>
                            <a:schemeClr val="tx1"/>
                          </a:solidFill>
                        </a:rPr>
                        <a:t>年度～：実態調査の詳細な分析結果及び先行実施した施策を検証し、有効性があると認められる取組みを本格実施</a:t>
                      </a:r>
                      <a:endParaRPr lang="en-US" altLang="ja-JP" sz="1200" dirty="0">
                        <a:solidFill>
                          <a:schemeClr val="tx1"/>
                        </a:solidFill>
                      </a:endParaRPr>
                    </a:p>
                    <a:p>
                      <a:r>
                        <a:rPr lang="ja-JP" altLang="en-US" sz="1200" u="sng" dirty="0">
                          <a:solidFill>
                            <a:schemeClr val="tx1"/>
                          </a:solidFill>
                        </a:rPr>
                        <a:t>（</a:t>
                      </a:r>
                      <a:r>
                        <a:rPr lang="en-US" altLang="ja-JP" sz="1200" u="sng" dirty="0">
                          <a:solidFill>
                            <a:schemeClr val="tx1"/>
                          </a:solidFill>
                        </a:rPr>
                        <a:t>2018</a:t>
                      </a:r>
                      <a:r>
                        <a:rPr lang="ja-JP" altLang="en-US" sz="1200" u="sng" dirty="0">
                          <a:solidFill>
                            <a:schemeClr val="tx1"/>
                          </a:solidFill>
                        </a:rPr>
                        <a:t>予算：</a:t>
                      </a:r>
                      <a:r>
                        <a:rPr lang="en-US" altLang="ja-JP" sz="1200" u="sng" dirty="0">
                          <a:solidFill>
                            <a:schemeClr val="tx1"/>
                          </a:solidFill>
                        </a:rPr>
                        <a:t>7</a:t>
                      </a:r>
                      <a:r>
                        <a:rPr lang="ja-JP" altLang="en-US" sz="1200" u="sng" dirty="0">
                          <a:solidFill>
                            <a:schemeClr val="tx1"/>
                          </a:solidFill>
                        </a:rPr>
                        <a:t>億円）</a:t>
                      </a:r>
                    </a:p>
                  </a:txBody>
                  <a:tcPr>
                    <a:lnL w="12700" cap="flat" cmpd="sng" algn="ctr">
                      <a:solidFill>
                        <a:schemeClr val="tx1"/>
                      </a:solidFill>
                      <a:prstDash val="lgDash"/>
                      <a:round/>
                      <a:headEnd type="none" w="med" len="med"/>
                      <a:tailEnd type="none" w="med" len="med"/>
                    </a:lnL>
                  </a:tcPr>
                </a:tc>
                <a:extLst>
                  <a:ext uri="{0D108BD9-81ED-4DB2-BD59-A6C34878D82A}">
                    <a16:rowId xmlns:a16="http://schemas.microsoft.com/office/drawing/2014/main" xmlns="" val="10003"/>
                  </a:ext>
                </a:extLst>
              </a:tr>
            </a:tbl>
          </a:graphicData>
        </a:graphic>
      </p:graphicFrame>
      <p:sp>
        <p:nvSpPr>
          <p:cNvPr id="10" name="テキスト ボックス 9"/>
          <p:cNvSpPr txBox="1"/>
          <p:nvPr/>
        </p:nvSpPr>
        <p:spPr>
          <a:xfrm>
            <a:off x="251520" y="232182"/>
            <a:ext cx="7704856" cy="338554"/>
          </a:xfrm>
          <a:prstGeom prst="rect">
            <a:avLst/>
          </a:prstGeom>
          <a:noFill/>
        </p:spPr>
        <p:txBody>
          <a:bodyPr wrap="square" rtlCol="0">
            <a:spAutoFit/>
          </a:bodyPr>
          <a:lstStyle/>
          <a:p>
            <a:r>
              <a:rPr lang="ja-JP" altLang="en-US" sz="1600" b="1" dirty="0"/>
              <a:t>③　新規・拡充した施策・事業の概要</a:t>
            </a:r>
            <a:endParaRPr kumimoji="1" lang="ja-JP" altLang="en-US" sz="1600" b="1" dirty="0"/>
          </a:p>
        </p:txBody>
      </p:sp>
      <p:cxnSp>
        <p:nvCxnSpPr>
          <p:cNvPr id="11" name="直線コネクタ 10"/>
          <p:cNvCxnSpPr/>
          <p:nvPr/>
        </p:nvCxnSpPr>
        <p:spPr>
          <a:xfrm>
            <a:off x="251520" y="520214"/>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二等辺三角形 11"/>
          <p:cNvSpPr/>
          <p:nvPr/>
        </p:nvSpPr>
        <p:spPr>
          <a:xfrm rot="5400000">
            <a:off x="3469842" y="1190324"/>
            <a:ext cx="216024" cy="459980"/>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3" name="テキスト ボックス 12"/>
          <p:cNvSpPr txBox="1"/>
          <p:nvPr/>
        </p:nvSpPr>
        <p:spPr>
          <a:xfrm>
            <a:off x="0" y="0"/>
            <a:ext cx="4572000" cy="276999"/>
          </a:xfrm>
          <a:prstGeom prst="rect">
            <a:avLst/>
          </a:prstGeom>
          <a:noFill/>
        </p:spPr>
        <p:txBody>
          <a:bodyPr wrap="square" rtlCol="0">
            <a:spAutoFit/>
          </a:bodyPr>
          <a:lstStyle/>
          <a:p>
            <a:r>
              <a:rPr kumimoji="1" lang="en-US" altLang="ja-JP" sz="1200" dirty="0"/>
              <a:t>Ⅳ</a:t>
            </a:r>
            <a:r>
              <a:rPr kumimoji="1" lang="ja-JP" altLang="en-US" sz="1200" dirty="0"/>
              <a:t>　</a:t>
            </a:r>
            <a:r>
              <a:rPr kumimoji="1" lang="ja-JP" altLang="en-US" sz="1100" dirty="0"/>
              <a:t>政策</a:t>
            </a:r>
            <a:r>
              <a:rPr kumimoji="1" lang="ja-JP" altLang="en-US" sz="1200" dirty="0"/>
              <a:t>の刷新・現役世代の重点投資</a:t>
            </a:r>
            <a:r>
              <a:rPr lang="ja-JP" altLang="en-US" sz="1200" dirty="0"/>
              <a:t>（子育て・教育）</a:t>
            </a:r>
            <a:endParaRPr kumimoji="1" lang="en-US" altLang="ja-JP" sz="1200" dirty="0"/>
          </a:p>
        </p:txBody>
      </p:sp>
      <p:sp>
        <p:nvSpPr>
          <p:cNvPr id="14" name="スライド番号プレースホルダ 13"/>
          <p:cNvSpPr>
            <a:spLocks noGrp="1"/>
          </p:cNvSpPr>
          <p:nvPr>
            <p:ph type="sldNum" sz="quarter" idx="12"/>
          </p:nvPr>
        </p:nvSpPr>
        <p:spPr>
          <a:xfrm>
            <a:off x="8460432" y="6669360"/>
            <a:ext cx="720080" cy="177924"/>
          </a:xfrm>
        </p:spPr>
        <p:txBody>
          <a:bodyPr/>
          <a:lstStyle/>
          <a:p>
            <a:fld id="{CCEC3038-1CF1-4B63-9920-55248DCFBA97}" type="slidenum">
              <a:rPr kumimoji="1" lang="ja-JP" altLang="en-US" smtClean="0"/>
              <a:pPr/>
              <a:t>15</a:t>
            </a:fld>
            <a:endParaRPr kumimoji="1" lang="ja-JP" altLang="en-US" dirty="0"/>
          </a:p>
        </p:txBody>
      </p:sp>
      <p:sp>
        <p:nvSpPr>
          <p:cNvPr id="16" name="角丸四角形 15"/>
          <p:cNvSpPr/>
          <p:nvPr/>
        </p:nvSpPr>
        <p:spPr>
          <a:xfrm>
            <a:off x="279300" y="608573"/>
            <a:ext cx="1844428" cy="343689"/>
          </a:xfrm>
          <a:prstGeom prst="roundRect">
            <a:avLst/>
          </a:prstGeom>
          <a:noFill/>
          <a:effectLst/>
        </p:spPr>
        <p:style>
          <a:lnRef idx="1">
            <a:schemeClr val="accent1"/>
          </a:lnRef>
          <a:fillRef idx="2">
            <a:schemeClr val="accent1"/>
          </a:fillRef>
          <a:effectRef idx="1">
            <a:schemeClr val="accent1"/>
          </a:effectRef>
          <a:fontRef idx="minor">
            <a:schemeClr val="dk1"/>
          </a:fontRef>
        </p:style>
        <p:txBody>
          <a:bodyPr vert="horz" rtlCol="0" anchor="ctr"/>
          <a:lstStyle/>
          <a:p>
            <a:pPr algn="ctr"/>
            <a:r>
              <a:rPr lang="ja-JP" altLang="en-US" b="1" dirty="0"/>
              <a:t>こども・子育て②</a:t>
            </a:r>
            <a:endParaRPr kumimoji="1" lang="ja-JP" altLang="en-US" b="1" dirty="0"/>
          </a:p>
        </p:txBody>
      </p:sp>
      <p:sp>
        <p:nvSpPr>
          <p:cNvPr id="17" name="テキスト ボックス 16"/>
          <p:cNvSpPr txBox="1"/>
          <p:nvPr/>
        </p:nvSpPr>
        <p:spPr>
          <a:xfrm>
            <a:off x="7040269" y="84017"/>
            <a:ext cx="646331" cy="369332"/>
          </a:xfrm>
          <a:prstGeom prst="rect">
            <a:avLst/>
          </a:prstGeom>
          <a:solidFill>
            <a:schemeClr val="bg2">
              <a:lumMod val="50000"/>
            </a:schemeClr>
          </a:solidFill>
          <a:ln>
            <a:solidFill>
              <a:schemeClr val="bg2">
                <a:lumMod val="25000"/>
              </a:schemeClr>
            </a:solidFill>
          </a:ln>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rPr>
              <a:t>追加</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7812360" y="0"/>
            <a:ext cx="1331640" cy="261610"/>
          </a:xfrm>
          <a:prstGeom prst="rect">
            <a:avLst/>
          </a:prstGeom>
          <a:noFill/>
        </p:spPr>
        <p:txBody>
          <a:bodyPr wrap="square" rtlCol="0">
            <a:spAutoFit/>
          </a:bodyPr>
          <a:lstStyle/>
          <a:p>
            <a:r>
              <a:rPr lang="en-US" altLang="ja-JP" sz="1100" dirty="0">
                <a:latin typeface="Arial" pitchFamily="34" charset="0"/>
                <a:cs typeface="Arial" pitchFamily="34" charset="0"/>
              </a:rPr>
              <a:t>B1</a:t>
            </a:r>
            <a:r>
              <a:rPr lang="en-US" altLang="ja-JP" sz="1100" dirty="0" smtClean="0">
                <a:latin typeface="Arial" pitchFamily="34" charset="0"/>
                <a:cs typeface="Arial" pitchFamily="34" charset="0"/>
              </a:rPr>
              <a:t>.(47)</a:t>
            </a:r>
            <a:r>
              <a:rPr lang="ja-JP" altLang="en-US" sz="1100" dirty="0" smtClean="0">
                <a:latin typeface="Arial" pitchFamily="34" charset="0"/>
                <a:cs typeface="Arial" pitchFamily="34" charset="0"/>
              </a:rPr>
              <a:t>～</a:t>
            </a:r>
            <a:r>
              <a:rPr lang="en-US" altLang="ja-JP" sz="1100" dirty="0" smtClean="0">
                <a:latin typeface="Arial" pitchFamily="34" charset="0"/>
                <a:cs typeface="Arial" pitchFamily="34" charset="0"/>
              </a:rPr>
              <a:t>(58)</a:t>
            </a:r>
            <a:endParaRPr kumimoji="1" lang="en-US" altLang="ja-JP" sz="1100" dirty="0">
              <a:latin typeface="Arial" pitchFamily="34" charset="0"/>
              <a:cs typeface="Arial" pitchFamily="34" charset="0"/>
            </a:endParaRPr>
          </a:p>
        </p:txBody>
      </p:sp>
    </p:spTree>
    <p:extLst>
      <p:ext uri="{BB962C8B-B14F-4D97-AF65-F5344CB8AC3E}">
        <p14:creationId xmlns:p14="http://schemas.microsoft.com/office/powerpoint/2010/main" val="1573120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5940153" y="1467645"/>
            <a:ext cx="2880318" cy="4885217"/>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3842502012"/>
              </p:ext>
            </p:extLst>
          </p:nvPr>
        </p:nvGraphicFramePr>
        <p:xfrm>
          <a:off x="252478" y="1105435"/>
          <a:ext cx="8567993" cy="5347431"/>
        </p:xfrm>
        <a:graphic>
          <a:graphicData uri="http://schemas.openxmlformats.org/drawingml/2006/table">
            <a:tbl>
              <a:tblPr firstRow="1" bandRow="1">
                <a:tableStyleId>{5940675A-B579-460E-94D1-54222C63F5DA}</a:tableStyleId>
              </a:tblPr>
              <a:tblGrid>
                <a:gridCol w="507772">
                  <a:extLst>
                    <a:ext uri="{9D8B030D-6E8A-4147-A177-3AD203B41FA5}">
                      <a16:colId xmlns:a16="http://schemas.microsoft.com/office/drawing/2014/main" xmlns="" val="20000"/>
                    </a:ext>
                  </a:extLst>
                </a:gridCol>
                <a:gridCol w="1088082">
                  <a:extLst>
                    <a:ext uri="{9D8B030D-6E8A-4147-A177-3AD203B41FA5}">
                      <a16:colId xmlns:a16="http://schemas.microsoft.com/office/drawing/2014/main" xmlns="" val="20001"/>
                    </a:ext>
                  </a:extLst>
                </a:gridCol>
                <a:gridCol w="1740933">
                  <a:extLst>
                    <a:ext uri="{9D8B030D-6E8A-4147-A177-3AD203B41FA5}">
                      <a16:colId xmlns:a16="http://schemas.microsoft.com/office/drawing/2014/main" xmlns="" val="20002"/>
                    </a:ext>
                  </a:extLst>
                </a:gridCol>
                <a:gridCol w="2321243">
                  <a:extLst>
                    <a:ext uri="{9D8B030D-6E8A-4147-A177-3AD203B41FA5}">
                      <a16:colId xmlns:a16="http://schemas.microsoft.com/office/drawing/2014/main" xmlns="" val="20003"/>
                    </a:ext>
                  </a:extLst>
                </a:gridCol>
                <a:gridCol w="2909963">
                  <a:extLst>
                    <a:ext uri="{9D8B030D-6E8A-4147-A177-3AD203B41FA5}">
                      <a16:colId xmlns:a16="http://schemas.microsoft.com/office/drawing/2014/main" xmlns="" val="20004"/>
                    </a:ext>
                  </a:extLst>
                </a:gridCol>
              </a:tblGrid>
              <a:tr h="206867">
                <a:tc rowSpan="2">
                  <a:txBody>
                    <a:bodyPr/>
                    <a:lstStyle/>
                    <a:p>
                      <a:pPr algn="ctr"/>
                      <a:r>
                        <a:rPr kumimoji="1" lang="ja-JP" altLang="en-US" sz="900" dirty="0"/>
                        <a:t>新規・</a:t>
                      </a:r>
                      <a:endParaRPr kumimoji="1" lang="en-US" altLang="ja-JP" sz="900" dirty="0"/>
                    </a:p>
                    <a:p>
                      <a:pPr algn="ctr"/>
                      <a:r>
                        <a:rPr kumimoji="1" lang="ja-JP" altLang="en-US" sz="900" dirty="0"/>
                        <a:t>拡充</a:t>
                      </a:r>
                    </a:p>
                  </a:txBody>
                  <a:tcPr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項　目</a:t>
                      </a:r>
                    </a:p>
                  </a:txBody>
                  <a:tcPr anchor="ctr"/>
                </a:tc>
                <a:tc rowSpan="2">
                  <a:txBody>
                    <a:bodyPr/>
                    <a:lstStyle/>
                    <a:p>
                      <a:pPr algn="ctr"/>
                      <a:r>
                        <a:rPr kumimoji="1" lang="ja-JP" altLang="en-US" sz="1400" dirty="0"/>
                        <a:t>以前の状況</a:t>
                      </a:r>
                    </a:p>
                  </a:txBody>
                  <a:tcPr anchor="ctr"/>
                </a:tc>
                <a:tc gridSpan="2">
                  <a:txBody>
                    <a:bodyPr/>
                    <a:lstStyle/>
                    <a:p>
                      <a:pPr algn="ctr"/>
                      <a:r>
                        <a:rPr kumimoji="1" lang="ja-JP" altLang="en-US" sz="1600" dirty="0"/>
                        <a:t>現在の主な取組み</a:t>
                      </a:r>
                    </a:p>
                  </a:txBody>
                  <a:tcPr anchor="ct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xmlns="" val="10000"/>
                  </a:ext>
                </a:extLst>
              </a:tr>
              <a:tr h="11809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200" dirty="0"/>
                        <a:t>前回棚卸し時点（</a:t>
                      </a:r>
                      <a:r>
                        <a:rPr kumimoji="1" lang="en-US" altLang="ja-JP" sz="1200" dirty="0"/>
                        <a:t>2014.9</a:t>
                      </a:r>
                      <a:r>
                        <a:rPr kumimoji="1" lang="ja-JP" altLang="en-US" sz="1200" dirty="0"/>
                        <a:t>）</a:t>
                      </a:r>
                    </a:p>
                  </a:txBody>
                  <a:tcPr anchor="ctr">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ja-JP" altLang="en-US" sz="1200" dirty="0"/>
                        <a:t>今回棚卸し時点（</a:t>
                      </a:r>
                      <a:r>
                        <a:rPr kumimoji="1" lang="en-US" altLang="ja-JP" sz="1200" dirty="0"/>
                        <a:t>2018.3</a:t>
                      </a:r>
                      <a:r>
                        <a:rPr kumimoji="1" lang="ja-JP" altLang="en-US" sz="1200" dirty="0"/>
                        <a:t>）</a:t>
                      </a:r>
                      <a:endParaRPr kumimoji="1" lang="ja-JP" altLang="en-US" sz="1600" dirty="0"/>
                    </a:p>
                  </a:txBody>
                  <a:tcPr anchor="ctr">
                    <a:lnL w="12700" cap="flat" cmpd="sng" algn="ctr">
                      <a:solidFill>
                        <a:schemeClr val="tx1"/>
                      </a:solidFill>
                      <a:prstDash val="lgDash"/>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1075999">
                <a:tc>
                  <a:txBody>
                    <a:bodyPr/>
                    <a:lstStyle/>
                    <a:p>
                      <a:pPr algn="ctr"/>
                      <a:r>
                        <a:rPr kumimoji="1" lang="ja-JP" altLang="en-US" sz="1100" dirty="0"/>
                        <a:t>拡充</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t>a </a:t>
                      </a:r>
                      <a:r>
                        <a:rPr kumimoji="1" lang="ja-JP" altLang="en-US" sz="1200" baseline="0" dirty="0"/>
                        <a:t> </a:t>
                      </a:r>
                      <a:r>
                        <a:rPr kumimoji="1" lang="ja-JP" altLang="en-US" sz="1200" dirty="0"/>
                        <a:t>普通教室の</a:t>
                      </a:r>
                      <a:endParaRPr kumimoji="1"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　 空調機</a:t>
                      </a:r>
                      <a:r>
                        <a:rPr kumimoji="1" lang="ja-JP" altLang="en-US" sz="1200" dirty="0">
                          <a:solidFill>
                            <a:schemeClr val="tx1"/>
                          </a:solidFill>
                        </a:rPr>
                        <a:t>設置</a:t>
                      </a:r>
                    </a:p>
                  </a:txBody>
                  <a:tcPr marL="36000" marR="36000"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a:t>2011</a:t>
                      </a:r>
                      <a:r>
                        <a:rPr lang="ja-JP" altLang="en-US" sz="1200" dirty="0"/>
                        <a:t>予算：</a:t>
                      </a:r>
                      <a:r>
                        <a:rPr lang="en-US" altLang="ja-JP" sz="1200" dirty="0"/>
                        <a:t>1</a:t>
                      </a:r>
                      <a:r>
                        <a:rPr lang="ja-JP" altLang="en-US" sz="1200" dirty="0"/>
                        <a:t>億円</a:t>
                      </a:r>
                      <a:endParaRPr kumimoji="1" lang="ja-JP" altLang="en-US" sz="1200" dirty="0"/>
                    </a:p>
                  </a:txBody>
                  <a:tcPr/>
                </a:tc>
                <a:tc>
                  <a:txBody>
                    <a:bodyPr/>
                    <a:lstStyle/>
                    <a:p>
                      <a:r>
                        <a:rPr lang="en-US" altLang="ja-JP" sz="1200" dirty="0"/>
                        <a:t>2013</a:t>
                      </a:r>
                      <a:r>
                        <a:rPr lang="ja-JP" altLang="en-US" sz="1200" dirty="0"/>
                        <a:t>年度末で全中学校普通教室へ空調機設置</a:t>
                      </a:r>
                      <a:endParaRPr lang="en-US" altLang="ja-JP" sz="1200" dirty="0"/>
                    </a:p>
                    <a:p>
                      <a:r>
                        <a:rPr lang="ja-JP" altLang="en-US" sz="1200" dirty="0"/>
                        <a:t>（</a:t>
                      </a:r>
                      <a:r>
                        <a:rPr lang="en-US" altLang="ja-JP" sz="1200" u="sng" dirty="0"/>
                        <a:t>2014</a:t>
                      </a:r>
                      <a:r>
                        <a:rPr lang="ja-JP" altLang="en-US" sz="1200" u="sng" dirty="0"/>
                        <a:t>予算：</a:t>
                      </a:r>
                      <a:r>
                        <a:rPr lang="en-US" altLang="ja-JP" sz="1200" u="sng" dirty="0"/>
                        <a:t>39</a:t>
                      </a:r>
                      <a:r>
                        <a:rPr lang="ja-JP" altLang="en-US" sz="1200" u="sng" dirty="0"/>
                        <a:t>億円</a:t>
                      </a:r>
                      <a:r>
                        <a:rPr lang="ja-JP" altLang="en-US" sz="1200" dirty="0"/>
                        <a:t>）</a:t>
                      </a:r>
                      <a:endParaRPr kumimoji="1" lang="en-US" altLang="ja-JP" sz="1200" dirty="0"/>
                    </a:p>
                  </a:txBody>
                  <a:tcPr>
                    <a:lnR w="12700" cap="flat" cmpd="sng" algn="ctr">
                      <a:solidFill>
                        <a:schemeClr val="tx1"/>
                      </a:solidFill>
                      <a:prstDash val="lgDash"/>
                      <a:round/>
                      <a:headEnd type="none" w="med" len="med"/>
                      <a:tailEnd type="none" w="med" len="med"/>
                    </a:lnR>
                  </a:tcPr>
                </a:tc>
                <a:tc>
                  <a:txBody>
                    <a:bodyPr/>
                    <a:lstStyle/>
                    <a:p>
                      <a:r>
                        <a:rPr lang="en-US" altLang="ja-JP" sz="1200" dirty="0">
                          <a:solidFill>
                            <a:schemeClr val="tx1"/>
                          </a:solidFill>
                        </a:rPr>
                        <a:t>2016</a:t>
                      </a:r>
                      <a:r>
                        <a:rPr lang="ja-JP" altLang="en-US" sz="1200" dirty="0">
                          <a:solidFill>
                            <a:schemeClr val="tx1"/>
                          </a:solidFill>
                        </a:rPr>
                        <a:t>年度末：全小学校普通教室等へ空調機設置</a:t>
                      </a:r>
                      <a:endParaRPr lang="en-US" altLang="ja-JP" sz="1200" dirty="0">
                        <a:solidFill>
                          <a:schemeClr val="tx1"/>
                        </a:solidFill>
                      </a:endParaRPr>
                    </a:p>
                    <a:p>
                      <a:r>
                        <a:rPr lang="ja-JP" altLang="en-US" sz="1200" dirty="0">
                          <a:solidFill>
                            <a:schemeClr val="tx1"/>
                          </a:solidFill>
                        </a:rPr>
                        <a:t>設置後は、夏休み短縮などにより年間</a:t>
                      </a:r>
                      <a:r>
                        <a:rPr lang="en-US" altLang="ja-JP" sz="1200" dirty="0">
                          <a:solidFill>
                            <a:schemeClr val="tx1"/>
                          </a:solidFill>
                        </a:rPr>
                        <a:t>40</a:t>
                      </a:r>
                      <a:r>
                        <a:rPr lang="ja-JP" altLang="en-US" sz="1200" dirty="0">
                          <a:solidFill>
                            <a:schemeClr val="tx1"/>
                          </a:solidFill>
                        </a:rPr>
                        <a:t>時間程度の授業時間数確保</a:t>
                      </a:r>
                      <a:endParaRPr lang="en-US" altLang="ja-JP" sz="1200" dirty="0">
                        <a:solidFill>
                          <a:schemeClr val="tx1"/>
                        </a:solidFill>
                      </a:endParaRPr>
                    </a:p>
                    <a:p>
                      <a:r>
                        <a:rPr lang="ja-JP" altLang="en-US" sz="1200" dirty="0">
                          <a:solidFill>
                            <a:schemeClr val="tx1"/>
                          </a:solidFill>
                        </a:rPr>
                        <a:t>（</a:t>
                      </a:r>
                      <a:r>
                        <a:rPr lang="en-US" altLang="ja-JP" sz="1200" u="sng" dirty="0">
                          <a:solidFill>
                            <a:schemeClr val="tx1"/>
                          </a:solidFill>
                        </a:rPr>
                        <a:t>2016</a:t>
                      </a:r>
                      <a:r>
                        <a:rPr lang="ja-JP" altLang="en-US" sz="1200" u="sng" dirty="0">
                          <a:solidFill>
                            <a:schemeClr val="tx1"/>
                          </a:solidFill>
                        </a:rPr>
                        <a:t>年度末で事業終了</a:t>
                      </a:r>
                      <a:r>
                        <a:rPr lang="ja-JP" altLang="en-US" sz="1200" dirty="0">
                          <a:solidFill>
                            <a:schemeClr val="tx1"/>
                          </a:solidFill>
                        </a:rPr>
                        <a:t>）</a:t>
                      </a:r>
                      <a:endParaRPr kumimoji="1" lang="en-US" altLang="ja-JP" sz="1200" dirty="0">
                        <a:solidFill>
                          <a:schemeClr val="tx1"/>
                        </a:solidFill>
                      </a:endParaRPr>
                    </a:p>
                  </a:txBody>
                  <a:tcPr>
                    <a:lnL w="12700" cap="flat" cmpd="sng" algn="ctr">
                      <a:solidFill>
                        <a:schemeClr val="tx1"/>
                      </a:solidFill>
                      <a:prstDash val="lgDash"/>
                      <a:round/>
                      <a:headEnd type="none" w="med" len="med"/>
                      <a:tailEnd type="none" w="med" len="med"/>
                    </a:lnL>
                  </a:tcPr>
                </a:tc>
                <a:extLst>
                  <a:ext uri="{0D108BD9-81ED-4DB2-BD59-A6C34878D82A}">
                    <a16:rowId xmlns:a16="http://schemas.microsoft.com/office/drawing/2014/main" xmlns="" val="10002"/>
                  </a:ext>
                </a:extLst>
              </a:tr>
              <a:tr h="1075999">
                <a:tc>
                  <a:txBody>
                    <a:bodyPr/>
                    <a:lstStyle/>
                    <a:p>
                      <a:pPr algn="ctr"/>
                      <a:r>
                        <a:rPr kumimoji="1" lang="ja-JP" altLang="en-US" sz="1100" dirty="0"/>
                        <a:t>拡充</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t>b</a:t>
                      </a:r>
                      <a:r>
                        <a:rPr kumimoji="1" lang="ja-JP" altLang="en-US" sz="1200" baseline="0" dirty="0"/>
                        <a:t>  </a:t>
                      </a:r>
                      <a:r>
                        <a:rPr kumimoji="1" lang="ja-JP" altLang="en-US" sz="1200" dirty="0"/>
                        <a:t>中学校給食</a:t>
                      </a:r>
                    </a:p>
                  </a:txBody>
                  <a:tcPr marL="36000" marR="36000"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t>家庭弁当との選択制のための設備投資</a:t>
                      </a: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t>（</a:t>
                      </a:r>
                      <a:r>
                        <a:rPr lang="en-US" altLang="ja-JP" sz="1200" dirty="0"/>
                        <a:t>2011</a:t>
                      </a:r>
                      <a:r>
                        <a:rPr lang="ja-JP" altLang="en-US" sz="1200" dirty="0"/>
                        <a:t>予算：</a:t>
                      </a:r>
                      <a:r>
                        <a:rPr lang="en-US" altLang="ja-JP" sz="1200" dirty="0"/>
                        <a:t>1</a:t>
                      </a:r>
                      <a:r>
                        <a:rPr lang="ja-JP" altLang="en-US" sz="1200" dirty="0"/>
                        <a:t>億円）</a:t>
                      </a:r>
                      <a:endParaRPr kumimoji="1" lang="ja-JP" alt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t>市内全</a:t>
                      </a:r>
                      <a:r>
                        <a:rPr lang="en-US" altLang="ja-JP" sz="1200" dirty="0"/>
                        <a:t>128</a:t>
                      </a:r>
                      <a:r>
                        <a:rPr lang="ja-JP" altLang="en-US" sz="1200" dirty="0"/>
                        <a:t>中学校で給食の全員喫食導入（デリバリー方式、うち</a:t>
                      </a:r>
                      <a:r>
                        <a:rPr lang="en-US" altLang="ja-JP" sz="1200" dirty="0"/>
                        <a:t>112</a:t>
                      </a:r>
                      <a:r>
                        <a:rPr lang="ja-JP" altLang="en-US" sz="1200" dirty="0"/>
                        <a:t>校が新</a:t>
                      </a:r>
                      <a:r>
                        <a:rPr lang="en-US" altLang="ja-JP" sz="1200" dirty="0"/>
                        <a:t>1</a:t>
                      </a:r>
                      <a:r>
                        <a:rPr lang="ja-JP" altLang="en-US" sz="1200" dirty="0"/>
                        <a:t>年生から段階的導入） </a:t>
                      </a: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t>（</a:t>
                      </a:r>
                      <a:r>
                        <a:rPr lang="en-US" altLang="ja-JP" sz="1200" u="sng" dirty="0"/>
                        <a:t>2014</a:t>
                      </a:r>
                      <a:r>
                        <a:rPr lang="ja-JP" altLang="en-US" sz="1200" u="sng" dirty="0"/>
                        <a:t>予算：</a:t>
                      </a:r>
                      <a:r>
                        <a:rPr lang="en-US" altLang="ja-JP" sz="1200" u="sng" dirty="0"/>
                        <a:t>18</a:t>
                      </a:r>
                      <a:r>
                        <a:rPr lang="ja-JP" altLang="en-US" sz="1200" u="sng" dirty="0"/>
                        <a:t>億円</a:t>
                      </a:r>
                      <a:r>
                        <a:rPr lang="ja-JP" altLang="en-US" sz="1200" dirty="0"/>
                        <a:t>）</a:t>
                      </a: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txBody>
                  <a:tcPr>
                    <a:lnR w="12700" cap="flat" cmpd="sng" algn="ctr">
                      <a:solidFill>
                        <a:schemeClr val="tx1"/>
                      </a:solidFill>
                      <a:prstDash val="lgDash"/>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rPr>
                        <a:t>2016</a:t>
                      </a:r>
                      <a:r>
                        <a:rPr lang="ja-JP" altLang="en-US" sz="1200" dirty="0">
                          <a:solidFill>
                            <a:schemeClr val="tx1"/>
                          </a:solidFill>
                        </a:rPr>
                        <a:t>年度から、市内全中学校において学校調理方式（親子方式、自校調理方式）へ本格移行することとし、順次移行</a:t>
                      </a:r>
                      <a:endParaRPr lang="en-US" altLang="ja-JP"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a:t>
                      </a:r>
                      <a:r>
                        <a:rPr lang="en-US" altLang="ja-JP" sz="1200" dirty="0">
                          <a:solidFill>
                            <a:schemeClr val="tx1"/>
                          </a:solidFill>
                        </a:rPr>
                        <a:t>2018</a:t>
                      </a:r>
                      <a:r>
                        <a:rPr lang="ja-JP" altLang="en-US" sz="1200" dirty="0">
                          <a:solidFill>
                            <a:schemeClr val="tx1"/>
                          </a:solidFill>
                        </a:rPr>
                        <a:t>年</a:t>
                      </a:r>
                      <a:r>
                        <a:rPr lang="en-US" altLang="ja-JP" sz="1200" dirty="0">
                          <a:solidFill>
                            <a:schemeClr val="tx1"/>
                          </a:solidFill>
                        </a:rPr>
                        <a:t>8</a:t>
                      </a:r>
                      <a:r>
                        <a:rPr lang="ja-JP" altLang="en-US" sz="1200" dirty="0">
                          <a:solidFill>
                            <a:schemeClr val="tx1"/>
                          </a:solidFill>
                        </a:rPr>
                        <a:t>月時点：計</a:t>
                      </a:r>
                      <a:r>
                        <a:rPr lang="en-US" altLang="ja-JP" sz="1200" dirty="0">
                          <a:solidFill>
                            <a:schemeClr val="tx1"/>
                          </a:solidFill>
                        </a:rPr>
                        <a:t>63</a:t>
                      </a:r>
                      <a:r>
                        <a:rPr lang="ja-JP" altLang="en-US" sz="1200" dirty="0">
                          <a:solidFill>
                            <a:schemeClr val="tx1"/>
                          </a:solidFill>
                        </a:rPr>
                        <a:t>校で提供］</a:t>
                      </a:r>
                      <a:endParaRPr lang="en-US" altLang="ja-JP"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a:t>
                      </a:r>
                      <a:r>
                        <a:rPr lang="en-US" altLang="ja-JP" sz="1200" u="sng" dirty="0">
                          <a:solidFill>
                            <a:schemeClr val="tx1"/>
                          </a:solidFill>
                        </a:rPr>
                        <a:t>2018</a:t>
                      </a:r>
                      <a:r>
                        <a:rPr lang="ja-JP" altLang="en-US" sz="1200" u="sng" dirty="0">
                          <a:solidFill>
                            <a:schemeClr val="tx1"/>
                          </a:solidFill>
                        </a:rPr>
                        <a:t>予算：</a:t>
                      </a:r>
                      <a:r>
                        <a:rPr lang="en-US" altLang="ja-JP" sz="1200" u="sng" dirty="0">
                          <a:solidFill>
                            <a:schemeClr val="tx1"/>
                          </a:solidFill>
                        </a:rPr>
                        <a:t>63</a:t>
                      </a:r>
                      <a:r>
                        <a:rPr lang="ja-JP" altLang="en-US" sz="1200" u="sng" dirty="0">
                          <a:solidFill>
                            <a:schemeClr val="tx1"/>
                          </a:solidFill>
                        </a:rPr>
                        <a:t>億円</a:t>
                      </a:r>
                      <a:r>
                        <a:rPr lang="ja-JP" altLang="en-US" sz="1200" dirty="0">
                          <a:solidFill>
                            <a:schemeClr val="tx1"/>
                          </a:solidFill>
                        </a:rPr>
                        <a:t>）</a:t>
                      </a:r>
                      <a:endParaRPr kumimoji="1" lang="en-US" altLang="ja-JP" sz="1200" dirty="0">
                        <a:solidFill>
                          <a:schemeClr val="tx1"/>
                        </a:solidFill>
                      </a:endParaRPr>
                    </a:p>
                  </a:txBody>
                  <a:tcPr>
                    <a:lnL w="12700" cap="flat" cmpd="sng" algn="ctr">
                      <a:solidFill>
                        <a:schemeClr val="tx1"/>
                      </a:solidFill>
                      <a:prstDash val="lgDash"/>
                      <a:round/>
                      <a:headEnd type="none" w="med" len="med"/>
                      <a:tailEnd type="none" w="med" len="med"/>
                    </a:lnL>
                  </a:tcPr>
                </a:tc>
                <a:extLst>
                  <a:ext uri="{0D108BD9-81ED-4DB2-BD59-A6C34878D82A}">
                    <a16:rowId xmlns:a16="http://schemas.microsoft.com/office/drawing/2014/main" xmlns="" val="10003"/>
                  </a:ext>
                </a:extLst>
              </a:tr>
              <a:tr h="1467272">
                <a:tc>
                  <a:txBody>
                    <a:bodyPr/>
                    <a:lstStyle/>
                    <a:p>
                      <a:pPr algn="ctr"/>
                      <a:r>
                        <a:rPr kumimoji="1" lang="ja-JP" altLang="en-US" sz="1100" dirty="0"/>
                        <a:t>新規</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t>c </a:t>
                      </a:r>
                      <a:r>
                        <a:rPr kumimoji="1" lang="ja-JP" altLang="en-US" sz="1200" baseline="0" dirty="0"/>
                        <a:t> </a:t>
                      </a:r>
                      <a:r>
                        <a:rPr kumimoji="1" lang="ja-JP" altLang="en-US" sz="1200" dirty="0"/>
                        <a:t>学校教育・</a:t>
                      </a:r>
                      <a:endParaRPr kumimoji="1"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　 校務支援</a:t>
                      </a:r>
                      <a:endParaRPr kumimoji="1"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    </a:t>
                      </a:r>
                      <a:r>
                        <a:rPr kumimoji="1" lang="ja-JP" altLang="en-US" sz="1200" dirty="0"/>
                        <a:t>ＩＣＴ等</a:t>
                      </a:r>
                    </a:p>
                  </a:txBody>
                  <a:tcPr marL="36000" marR="36000"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a:t>2011</a:t>
                      </a:r>
                      <a:r>
                        <a:rPr lang="ja-JP" altLang="en-US" sz="1200" dirty="0"/>
                        <a:t>予算：－</a:t>
                      </a:r>
                      <a:endParaRPr lang="en-US" altLang="ja-JP" sz="1200" dirty="0"/>
                    </a:p>
                  </a:txBody>
                  <a:tcPr/>
                </a:tc>
                <a:tc>
                  <a:txBody>
                    <a:bodyPr/>
                    <a:lstStyle/>
                    <a:p>
                      <a:r>
                        <a:rPr lang="en-US" altLang="ja-JP" sz="1200" dirty="0">
                          <a:solidFill>
                            <a:schemeClr val="tx1"/>
                          </a:solidFill>
                        </a:rPr>
                        <a:t>2012</a:t>
                      </a:r>
                      <a:r>
                        <a:rPr lang="ja-JP" altLang="en-US" sz="1200" dirty="0">
                          <a:solidFill>
                            <a:schemeClr val="tx1"/>
                          </a:solidFill>
                        </a:rPr>
                        <a:t>年度よりモデル校において</a:t>
                      </a:r>
                      <a:r>
                        <a:rPr lang="en-US" altLang="ja-JP" sz="1200" dirty="0">
                          <a:solidFill>
                            <a:schemeClr val="tx1"/>
                          </a:solidFill>
                        </a:rPr>
                        <a:t>ICT</a:t>
                      </a:r>
                      <a:r>
                        <a:rPr lang="ja-JP" altLang="en-US" sz="1200" dirty="0">
                          <a:solidFill>
                            <a:schemeClr val="tx1"/>
                          </a:solidFill>
                        </a:rPr>
                        <a:t>環境などを整備。</a:t>
                      </a:r>
                      <a:r>
                        <a:rPr lang="en-US" altLang="ja-JP" sz="1200" dirty="0">
                          <a:solidFill>
                            <a:schemeClr val="tx1"/>
                          </a:solidFill>
                        </a:rPr>
                        <a:t>2015</a:t>
                      </a:r>
                      <a:r>
                        <a:rPr lang="ja-JP" altLang="en-US" sz="1200" dirty="0">
                          <a:solidFill>
                            <a:schemeClr val="tx1"/>
                          </a:solidFill>
                        </a:rPr>
                        <a:t>年度までに学習用タブレット端末を全小中学校</a:t>
                      </a:r>
                      <a:r>
                        <a:rPr lang="en-US" altLang="ja-JP" sz="1200" dirty="0">
                          <a:solidFill>
                            <a:schemeClr val="tx1"/>
                          </a:solidFill>
                        </a:rPr>
                        <a:t>(</a:t>
                      </a:r>
                      <a:r>
                        <a:rPr lang="ja-JP" altLang="en-US" sz="1200" dirty="0">
                          <a:solidFill>
                            <a:schemeClr val="tx1"/>
                          </a:solidFill>
                        </a:rPr>
                        <a:t>モデル校除く）に</a:t>
                      </a:r>
                      <a:r>
                        <a:rPr lang="en-US" altLang="ja-JP" sz="1200" dirty="0">
                          <a:solidFill>
                            <a:schemeClr val="tx1"/>
                          </a:solidFill>
                        </a:rPr>
                        <a:t>1</a:t>
                      </a:r>
                      <a:r>
                        <a:rPr lang="ja-JP" altLang="en-US" sz="1200" dirty="0">
                          <a:solidFill>
                            <a:schemeClr val="tx1"/>
                          </a:solidFill>
                        </a:rPr>
                        <a:t>校当たり</a:t>
                      </a:r>
                      <a:r>
                        <a:rPr lang="en-US" altLang="ja-JP" sz="1200" dirty="0">
                          <a:solidFill>
                            <a:schemeClr val="tx1"/>
                          </a:solidFill>
                        </a:rPr>
                        <a:t>40</a:t>
                      </a:r>
                      <a:r>
                        <a:rPr lang="ja-JP" altLang="en-US" sz="1200" dirty="0">
                          <a:solidFill>
                            <a:schemeClr val="tx1"/>
                          </a:solidFill>
                        </a:rPr>
                        <a:t>台を貸し出し、</a:t>
                      </a:r>
                      <a:r>
                        <a:rPr lang="ja-JP" altLang="en-US" sz="1200" dirty="0"/>
                        <a:t>教員一人</a:t>
                      </a:r>
                      <a:r>
                        <a:rPr lang="en-US" altLang="ja-JP" sz="1200" dirty="0"/>
                        <a:t>1</a:t>
                      </a:r>
                      <a:r>
                        <a:rPr lang="ja-JP" altLang="en-US" sz="1200" dirty="0"/>
                        <a:t>台パソコン　など</a:t>
                      </a:r>
                      <a:endParaRPr lang="en-US" altLang="ja-JP" sz="1200" dirty="0"/>
                    </a:p>
                    <a:p>
                      <a:r>
                        <a:rPr lang="ja-JP" altLang="en-US" sz="1200" dirty="0"/>
                        <a:t>（</a:t>
                      </a:r>
                      <a:r>
                        <a:rPr lang="en-US" altLang="ja-JP" sz="1200" u="sng" dirty="0"/>
                        <a:t>2014</a:t>
                      </a:r>
                      <a:r>
                        <a:rPr lang="ja-JP" altLang="en-US" sz="1200" u="sng" dirty="0"/>
                        <a:t>予算：</a:t>
                      </a:r>
                      <a:r>
                        <a:rPr lang="en-US" altLang="ja-JP" sz="1200" u="sng" dirty="0"/>
                        <a:t>16</a:t>
                      </a:r>
                      <a:r>
                        <a:rPr lang="ja-JP" altLang="en-US" sz="1200" u="sng" dirty="0"/>
                        <a:t>億円</a:t>
                      </a:r>
                      <a:r>
                        <a:rPr lang="ja-JP" altLang="en-US" sz="1200" dirty="0"/>
                        <a:t>）</a:t>
                      </a:r>
                      <a:endParaRPr kumimoji="1" lang="ja-JP" altLang="en-US" sz="1200" dirty="0"/>
                    </a:p>
                  </a:txBody>
                  <a:tcPr>
                    <a:lnR w="12700" cap="flat" cmpd="sng" algn="ctr">
                      <a:solidFill>
                        <a:schemeClr val="tx1"/>
                      </a:solidFill>
                      <a:prstDash val="lgDash"/>
                      <a:round/>
                      <a:headEnd type="none" w="med" len="med"/>
                      <a:tailEnd type="none" w="med" len="med"/>
                    </a:lnR>
                  </a:tcPr>
                </a:tc>
                <a:tc>
                  <a:txBody>
                    <a:bodyPr/>
                    <a:lstStyle/>
                    <a:p>
                      <a:r>
                        <a:rPr lang="en-US" altLang="ja-JP" sz="1200" dirty="0">
                          <a:solidFill>
                            <a:schemeClr val="tx1"/>
                          </a:solidFill>
                        </a:rPr>
                        <a:t>2016</a:t>
                      </a:r>
                      <a:r>
                        <a:rPr lang="ja-JP" altLang="en-US" sz="1200" dirty="0">
                          <a:solidFill>
                            <a:schemeClr val="tx1"/>
                          </a:solidFill>
                        </a:rPr>
                        <a:t>年度～：全小中学校でタブレット端末等を活用した授業</a:t>
                      </a:r>
                      <a:endParaRPr lang="en-US" altLang="ja-JP" sz="1200" dirty="0">
                        <a:solidFill>
                          <a:schemeClr val="tx1"/>
                        </a:solidFill>
                      </a:endParaRPr>
                    </a:p>
                    <a:p>
                      <a:r>
                        <a:rPr lang="en-US" altLang="ja-JP" sz="1200" dirty="0">
                          <a:solidFill>
                            <a:schemeClr val="tx1"/>
                          </a:solidFill>
                        </a:rPr>
                        <a:t>2017</a:t>
                      </a:r>
                      <a:r>
                        <a:rPr lang="ja-JP" altLang="en-US" sz="1200" dirty="0">
                          <a:solidFill>
                            <a:schemeClr val="tx1"/>
                          </a:solidFill>
                        </a:rPr>
                        <a:t>年度～：全普通教室で電子教材等提示用機器や授業用ノートパソコンを使った授業展開</a:t>
                      </a:r>
                      <a:endParaRPr lang="en-US" altLang="ja-JP" sz="1200" dirty="0">
                        <a:solidFill>
                          <a:schemeClr val="tx1"/>
                        </a:solidFill>
                      </a:endParaRPr>
                    </a:p>
                    <a:p>
                      <a:r>
                        <a:rPr lang="ja-JP" altLang="en-US" sz="1200" dirty="0">
                          <a:solidFill>
                            <a:schemeClr val="tx1"/>
                          </a:solidFill>
                        </a:rPr>
                        <a:t>（</a:t>
                      </a:r>
                      <a:r>
                        <a:rPr lang="en-US" altLang="ja-JP" sz="1200" u="sng" dirty="0">
                          <a:solidFill>
                            <a:schemeClr val="tx1"/>
                          </a:solidFill>
                        </a:rPr>
                        <a:t>2018</a:t>
                      </a:r>
                      <a:r>
                        <a:rPr lang="ja-JP" altLang="en-US" sz="1200" u="sng" dirty="0">
                          <a:solidFill>
                            <a:schemeClr val="tx1"/>
                          </a:solidFill>
                        </a:rPr>
                        <a:t>予算：</a:t>
                      </a:r>
                      <a:r>
                        <a:rPr lang="en-US" altLang="ja-JP" sz="1200" u="sng" dirty="0">
                          <a:solidFill>
                            <a:schemeClr val="tx1"/>
                          </a:solidFill>
                        </a:rPr>
                        <a:t>49</a:t>
                      </a:r>
                      <a:r>
                        <a:rPr lang="ja-JP" altLang="en-US" sz="1200" u="sng" dirty="0">
                          <a:solidFill>
                            <a:schemeClr val="tx1"/>
                          </a:solidFill>
                        </a:rPr>
                        <a:t>億円</a:t>
                      </a:r>
                      <a:r>
                        <a:rPr lang="ja-JP" altLang="en-US" sz="1200" dirty="0">
                          <a:solidFill>
                            <a:schemeClr val="tx1"/>
                          </a:solidFill>
                        </a:rPr>
                        <a:t>）</a:t>
                      </a:r>
                      <a:endParaRPr kumimoji="1" lang="ja-JP" altLang="en-US" sz="1200" dirty="0">
                        <a:solidFill>
                          <a:schemeClr val="tx1"/>
                        </a:solidFill>
                      </a:endParaRPr>
                    </a:p>
                  </a:txBody>
                  <a:tcPr>
                    <a:lnL w="12700" cap="flat" cmpd="sng" algn="ctr">
                      <a:solidFill>
                        <a:schemeClr val="tx1"/>
                      </a:solidFill>
                      <a:prstDash val="lgDash"/>
                      <a:round/>
                      <a:headEnd type="none" w="med" len="med"/>
                      <a:tailEnd type="none" w="med" len="med"/>
                    </a:lnL>
                  </a:tcPr>
                </a:tc>
                <a:extLst>
                  <a:ext uri="{0D108BD9-81ED-4DB2-BD59-A6C34878D82A}">
                    <a16:rowId xmlns:a16="http://schemas.microsoft.com/office/drawing/2014/main" xmlns="" val="10004"/>
                  </a:ext>
                </a:extLst>
              </a:tr>
              <a:tr h="880363">
                <a:tc>
                  <a:txBody>
                    <a:bodyPr/>
                    <a:lstStyle/>
                    <a:p>
                      <a:pPr algn="ctr"/>
                      <a:r>
                        <a:rPr kumimoji="1" lang="ja-JP" altLang="en-US" sz="1100" dirty="0"/>
                        <a:t>新規</a:t>
                      </a:r>
                    </a:p>
                  </a:txBody>
                  <a:tcPr/>
                </a:tc>
                <a:tc>
                  <a:txBody>
                    <a:bodyPr/>
                    <a:lstStyle/>
                    <a:p>
                      <a:r>
                        <a:rPr kumimoji="1" lang="en-US" altLang="ja-JP" sz="1200" dirty="0"/>
                        <a:t>d</a:t>
                      </a:r>
                      <a:r>
                        <a:rPr kumimoji="1" lang="ja-JP" altLang="en-US" sz="1200" dirty="0"/>
                        <a:t>  </a:t>
                      </a:r>
                      <a:r>
                        <a:rPr lang="ja-JP" altLang="en-US" sz="1200" dirty="0"/>
                        <a:t>校長経営</a:t>
                      </a:r>
                      <a:endParaRPr lang="en-US" altLang="ja-JP" sz="1200" dirty="0"/>
                    </a:p>
                    <a:p>
                      <a:r>
                        <a:rPr lang="en-US" altLang="ja-JP" sz="1200" dirty="0"/>
                        <a:t>    </a:t>
                      </a:r>
                      <a:r>
                        <a:rPr lang="ja-JP" altLang="en-US" sz="1200" dirty="0"/>
                        <a:t>戦略支援</a:t>
                      </a:r>
                      <a:endParaRPr lang="en-US" altLang="ja-JP" sz="1200" dirty="0"/>
                    </a:p>
                    <a:p>
                      <a:r>
                        <a:rPr lang="en-US" altLang="ja-JP" sz="1200" dirty="0"/>
                        <a:t>    </a:t>
                      </a:r>
                      <a:r>
                        <a:rPr lang="ja-JP" altLang="en-US" sz="1200" dirty="0"/>
                        <a:t>予算等 </a:t>
                      </a:r>
                      <a:endParaRPr kumimoji="1" lang="ja-JP" altLang="en-US" sz="1200" dirty="0"/>
                    </a:p>
                  </a:txBody>
                  <a:tcPr marL="36000" marR="36000"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a:t>2011</a:t>
                      </a:r>
                      <a:r>
                        <a:rPr lang="ja-JP" altLang="en-US" sz="1200" dirty="0"/>
                        <a:t>予算：－</a:t>
                      </a:r>
                      <a:endParaRPr lang="en-US" altLang="ja-JP" sz="1200" dirty="0"/>
                    </a:p>
                  </a:txBody>
                  <a:tcPr/>
                </a:tc>
                <a:tc>
                  <a:txBody>
                    <a:bodyPr/>
                    <a:lstStyle/>
                    <a:p>
                      <a:pPr lvl="0"/>
                      <a:r>
                        <a:rPr kumimoji="1" lang="en-US" altLang="ja-JP" sz="1200" kern="1200" dirty="0">
                          <a:solidFill>
                            <a:schemeClr val="tx1"/>
                          </a:solidFill>
                          <a:latin typeface="+mn-lt"/>
                          <a:ea typeface="+mn-ea"/>
                          <a:cs typeface="+mn-cs"/>
                        </a:rPr>
                        <a:t>2013</a:t>
                      </a:r>
                      <a:r>
                        <a:rPr kumimoji="1" lang="ja-JP" altLang="en-US" sz="1200" kern="1200" dirty="0">
                          <a:solidFill>
                            <a:schemeClr val="tx1"/>
                          </a:solidFill>
                          <a:latin typeface="+mn-lt"/>
                          <a:ea typeface="+mn-ea"/>
                          <a:cs typeface="+mn-cs"/>
                        </a:rPr>
                        <a:t>年度～：</a:t>
                      </a:r>
                      <a:r>
                        <a:rPr kumimoji="1" lang="ja-JP" altLang="ja-JP" sz="1200" kern="1200" dirty="0">
                          <a:solidFill>
                            <a:schemeClr val="tx1"/>
                          </a:solidFill>
                          <a:latin typeface="+mn-lt"/>
                          <a:ea typeface="+mn-ea"/>
                          <a:cs typeface="+mn-cs"/>
                        </a:rPr>
                        <a:t>校長経営戦略予算</a:t>
                      </a:r>
                      <a:r>
                        <a:rPr kumimoji="1" lang="ja-JP" altLang="en-US" sz="1200" kern="1200" dirty="0">
                          <a:solidFill>
                            <a:schemeClr val="tx1"/>
                          </a:solidFill>
                          <a:latin typeface="+mn-lt"/>
                          <a:ea typeface="+mn-ea"/>
                          <a:cs typeface="+mn-cs"/>
                        </a:rPr>
                        <a:t>、がんばる先生支援、</a:t>
                      </a:r>
                      <a:r>
                        <a:rPr kumimoji="1" lang="ja-JP" altLang="ja-JP" sz="1200" kern="1200" dirty="0">
                          <a:solidFill>
                            <a:schemeClr val="tx1"/>
                          </a:solidFill>
                          <a:latin typeface="+mn-lt"/>
                          <a:ea typeface="+mn-ea"/>
                          <a:cs typeface="+mn-cs"/>
                        </a:rPr>
                        <a:t>英語イノベーション事業</a:t>
                      </a:r>
                      <a:r>
                        <a:rPr kumimoji="1" lang="ja-JP" altLang="en-US" sz="1200" kern="1200" dirty="0">
                          <a:solidFill>
                            <a:schemeClr val="tx1"/>
                          </a:solidFill>
                          <a:latin typeface="+mn-lt"/>
                          <a:ea typeface="+mn-ea"/>
                          <a:cs typeface="+mn-cs"/>
                        </a:rPr>
                        <a:t>等を実施。</a:t>
                      </a:r>
                      <a:endParaRPr kumimoji="1" lang="en-US" altLang="ja-JP" sz="1200" kern="1200" dirty="0">
                        <a:solidFill>
                          <a:schemeClr val="tx1"/>
                        </a:solidFill>
                        <a:latin typeface="+mn-lt"/>
                        <a:ea typeface="+mn-ea"/>
                        <a:cs typeface="+mn-cs"/>
                      </a:endParaRPr>
                    </a:p>
                    <a:p>
                      <a:pPr lvl="0"/>
                      <a:r>
                        <a:rPr kumimoji="1" lang="ja-JP" altLang="en-US" sz="1200" kern="1200" dirty="0">
                          <a:solidFill>
                            <a:schemeClr val="tx1"/>
                          </a:solidFill>
                          <a:latin typeface="+mn-lt"/>
                          <a:ea typeface="+mn-ea"/>
                          <a:cs typeface="+mn-cs"/>
                        </a:rPr>
                        <a:t>（</a:t>
                      </a:r>
                      <a:r>
                        <a:rPr lang="en-US" altLang="ja-JP" sz="1200" u="sng" dirty="0"/>
                        <a:t>2014</a:t>
                      </a:r>
                      <a:r>
                        <a:rPr lang="ja-JP" altLang="en-US" sz="1200" u="sng" dirty="0"/>
                        <a:t>予算：</a:t>
                      </a:r>
                      <a:r>
                        <a:rPr lang="en-US" altLang="ja-JP" sz="1200" u="sng" dirty="0"/>
                        <a:t>27</a:t>
                      </a:r>
                      <a:r>
                        <a:rPr lang="ja-JP" altLang="en-US" sz="1200" u="sng" dirty="0"/>
                        <a:t>億円</a:t>
                      </a:r>
                      <a:r>
                        <a:rPr kumimoji="1" lang="ja-JP" altLang="en-US" sz="1200" kern="1200" dirty="0">
                          <a:solidFill>
                            <a:schemeClr val="tx1"/>
                          </a:solidFill>
                          <a:latin typeface="+mn-lt"/>
                          <a:ea typeface="+mn-ea"/>
                          <a:cs typeface="+mn-cs"/>
                        </a:rPr>
                        <a:t>）</a:t>
                      </a:r>
                      <a:endParaRPr kumimoji="1" lang="en-US" altLang="ja-JP" sz="1200" kern="1200" dirty="0">
                        <a:solidFill>
                          <a:schemeClr val="tx1"/>
                        </a:solidFill>
                        <a:latin typeface="+mn-lt"/>
                        <a:ea typeface="+mn-ea"/>
                        <a:cs typeface="+mn-cs"/>
                      </a:endParaRPr>
                    </a:p>
                    <a:p>
                      <a:pPr lvl="0"/>
                      <a:endParaRPr kumimoji="1" lang="ja-JP" altLang="en-US" sz="1200" dirty="0"/>
                    </a:p>
                  </a:txBody>
                  <a:tcPr>
                    <a:lnR w="12700" cap="flat" cmpd="sng" algn="ctr">
                      <a:solidFill>
                        <a:schemeClr val="tx1"/>
                      </a:solidFill>
                      <a:prstDash val="lgDash"/>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2016</a:t>
                      </a:r>
                      <a:r>
                        <a:rPr kumimoji="1" lang="ja-JP" altLang="en-US" sz="1200" kern="1200" dirty="0">
                          <a:solidFill>
                            <a:schemeClr val="tx1"/>
                          </a:solidFill>
                          <a:latin typeface="+mn-lt"/>
                          <a:ea typeface="+mn-ea"/>
                          <a:cs typeface="+mn-cs"/>
                        </a:rPr>
                        <a:t>年度：校長経営戦略予算に、区担当教育次長執行枠を設置</a:t>
                      </a:r>
                      <a:endParaRPr kumimoji="1" lang="en-US"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a:t>
                      </a:r>
                      <a:r>
                        <a:rPr lang="en-US" altLang="ja-JP" sz="1200" u="sng" dirty="0">
                          <a:solidFill>
                            <a:schemeClr val="tx1"/>
                          </a:solidFill>
                        </a:rPr>
                        <a:t>2018</a:t>
                      </a:r>
                      <a:r>
                        <a:rPr lang="ja-JP" altLang="en-US" sz="1200" u="sng" dirty="0">
                          <a:solidFill>
                            <a:schemeClr val="tx1"/>
                          </a:solidFill>
                        </a:rPr>
                        <a:t>予算：</a:t>
                      </a:r>
                      <a:r>
                        <a:rPr lang="en-US" altLang="ja-JP" sz="1200" u="sng" dirty="0">
                          <a:solidFill>
                            <a:schemeClr val="tx1"/>
                          </a:solidFill>
                        </a:rPr>
                        <a:t>34</a:t>
                      </a:r>
                      <a:r>
                        <a:rPr lang="ja-JP" altLang="en-US" sz="1200" u="sng" dirty="0">
                          <a:solidFill>
                            <a:schemeClr val="tx1"/>
                          </a:solidFill>
                        </a:rPr>
                        <a:t>億円</a:t>
                      </a:r>
                      <a:r>
                        <a:rPr kumimoji="1" lang="ja-JP" altLang="en-US" sz="1200" kern="1200" dirty="0">
                          <a:solidFill>
                            <a:schemeClr val="tx1"/>
                          </a:solidFill>
                          <a:latin typeface="+mn-lt"/>
                          <a:ea typeface="+mn-ea"/>
                          <a:cs typeface="+mn-cs"/>
                        </a:rPr>
                        <a:t>）</a:t>
                      </a:r>
                      <a:endParaRPr kumimoji="1" lang="ja-JP" altLang="en-US" sz="1200" dirty="0">
                        <a:solidFill>
                          <a:schemeClr val="tx1"/>
                        </a:solidFill>
                      </a:endParaRPr>
                    </a:p>
                  </a:txBody>
                  <a:tcPr>
                    <a:lnL w="12700" cap="flat" cmpd="sng" algn="ctr">
                      <a:solidFill>
                        <a:schemeClr val="tx1"/>
                      </a:solidFill>
                      <a:prstDash val="lgDash"/>
                      <a:round/>
                      <a:headEnd type="none" w="med" len="med"/>
                      <a:tailEnd type="none" w="med" len="med"/>
                    </a:lnL>
                  </a:tcPr>
                </a:tc>
                <a:extLst>
                  <a:ext uri="{0D108BD9-81ED-4DB2-BD59-A6C34878D82A}">
                    <a16:rowId xmlns:a16="http://schemas.microsoft.com/office/drawing/2014/main" xmlns="" val="10005"/>
                  </a:ext>
                </a:extLst>
              </a:tr>
            </a:tbl>
          </a:graphicData>
        </a:graphic>
      </p:graphicFrame>
      <p:sp>
        <p:nvSpPr>
          <p:cNvPr id="9" name="角丸四角形 8"/>
          <p:cNvSpPr/>
          <p:nvPr/>
        </p:nvSpPr>
        <p:spPr>
          <a:xfrm>
            <a:off x="279300" y="608573"/>
            <a:ext cx="1268364" cy="343689"/>
          </a:xfrm>
          <a:prstGeom prst="roundRect">
            <a:avLst/>
          </a:prstGeom>
          <a:noFill/>
          <a:effectLst/>
        </p:spPr>
        <p:style>
          <a:lnRef idx="1">
            <a:schemeClr val="accent1"/>
          </a:lnRef>
          <a:fillRef idx="2">
            <a:schemeClr val="accent1"/>
          </a:fillRef>
          <a:effectRef idx="1">
            <a:schemeClr val="accent1"/>
          </a:effectRef>
          <a:fontRef idx="minor">
            <a:schemeClr val="dk1"/>
          </a:fontRef>
        </p:style>
        <p:txBody>
          <a:bodyPr vert="horz" rtlCol="0" anchor="ctr"/>
          <a:lstStyle/>
          <a:p>
            <a:pPr algn="ctr"/>
            <a:r>
              <a:rPr lang="ja-JP" altLang="en-US" b="1" dirty="0"/>
              <a:t>教　育　①</a:t>
            </a:r>
            <a:endParaRPr kumimoji="1" lang="ja-JP" altLang="en-US" b="1" dirty="0"/>
          </a:p>
        </p:txBody>
      </p:sp>
      <p:sp>
        <p:nvSpPr>
          <p:cNvPr id="10" name="テキスト ボックス 9"/>
          <p:cNvSpPr txBox="1"/>
          <p:nvPr/>
        </p:nvSpPr>
        <p:spPr>
          <a:xfrm>
            <a:off x="251520" y="232182"/>
            <a:ext cx="7704856" cy="338554"/>
          </a:xfrm>
          <a:prstGeom prst="rect">
            <a:avLst/>
          </a:prstGeom>
          <a:noFill/>
        </p:spPr>
        <p:txBody>
          <a:bodyPr wrap="square" rtlCol="0">
            <a:spAutoFit/>
          </a:bodyPr>
          <a:lstStyle/>
          <a:p>
            <a:r>
              <a:rPr lang="ja-JP" altLang="en-US" sz="1600" b="1" dirty="0"/>
              <a:t>③　新規・拡充した施策・事業の概要</a:t>
            </a:r>
            <a:endParaRPr kumimoji="1" lang="ja-JP" altLang="en-US" sz="1600" b="1" dirty="0"/>
          </a:p>
        </p:txBody>
      </p:sp>
      <p:cxnSp>
        <p:nvCxnSpPr>
          <p:cNvPr id="11" name="直線コネクタ 10"/>
          <p:cNvCxnSpPr/>
          <p:nvPr/>
        </p:nvCxnSpPr>
        <p:spPr>
          <a:xfrm>
            <a:off x="251520" y="520214"/>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二等辺三角形 11"/>
          <p:cNvSpPr/>
          <p:nvPr/>
        </p:nvSpPr>
        <p:spPr>
          <a:xfrm rot="5400000">
            <a:off x="3469842" y="1190324"/>
            <a:ext cx="216024" cy="459980"/>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3" name="テキスト ボックス 12"/>
          <p:cNvSpPr txBox="1"/>
          <p:nvPr/>
        </p:nvSpPr>
        <p:spPr>
          <a:xfrm>
            <a:off x="0" y="0"/>
            <a:ext cx="4572000" cy="276999"/>
          </a:xfrm>
          <a:prstGeom prst="rect">
            <a:avLst/>
          </a:prstGeom>
          <a:noFill/>
        </p:spPr>
        <p:txBody>
          <a:bodyPr wrap="square" rtlCol="0">
            <a:spAutoFit/>
          </a:bodyPr>
          <a:lstStyle/>
          <a:p>
            <a:r>
              <a:rPr kumimoji="1" lang="en-US" altLang="ja-JP" sz="1200" dirty="0"/>
              <a:t>Ⅳ</a:t>
            </a:r>
            <a:r>
              <a:rPr kumimoji="1" lang="ja-JP" altLang="en-US" sz="1200" dirty="0"/>
              <a:t>　</a:t>
            </a:r>
            <a:r>
              <a:rPr kumimoji="1" lang="ja-JP" altLang="en-US" sz="1100" dirty="0"/>
              <a:t>政策</a:t>
            </a:r>
            <a:r>
              <a:rPr kumimoji="1" lang="ja-JP" altLang="en-US" sz="1200" dirty="0"/>
              <a:t>の刷新・現役世代の重点投資</a:t>
            </a:r>
            <a:r>
              <a:rPr lang="ja-JP" altLang="en-US" sz="1200" dirty="0"/>
              <a:t>（子育て・教育）</a:t>
            </a:r>
            <a:endParaRPr kumimoji="1" lang="en-US" altLang="ja-JP" sz="1200" dirty="0"/>
          </a:p>
        </p:txBody>
      </p:sp>
      <p:sp>
        <p:nvSpPr>
          <p:cNvPr id="14" name="スライド番号プレースホルダ 13"/>
          <p:cNvSpPr>
            <a:spLocks noGrp="1"/>
          </p:cNvSpPr>
          <p:nvPr>
            <p:ph type="sldNum" sz="quarter" idx="12"/>
          </p:nvPr>
        </p:nvSpPr>
        <p:spPr>
          <a:xfrm>
            <a:off x="8460432" y="6669360"/>
            <a:ext cx="720080" cy="177924"/>
          </a:xfrm>
        </p:spPr>
        <p:txBody>
          <a:bodyPr/>
          <a:lstStyle/>
          <a:p>
            <a:fld id="{CCEC3038-1CF1-4B63-9920-55248DCFBA97}" type="slidenum">
              <a:rPr kumimoji="1" lang="ja-JP" altLang="en-US" smtClean="0"/>
              <a:pPr/>
              <a:t>16</a:t>
            </a:fld>
            <a:endParaRPr kumimoji="1" lang="ja-JP" altLang="en-US" dirty="0"/>
          </a:p>
        </p:txBody>
      </p:sp>
      <p:sp>
        <p:nvSpPr>
          <p:cNvPr id="15" name="テキスト ボックス 14"/>
          <p:cNvSpPr txBox="1"/>
          <p:nvPr/>
        </p:nvSpPr>
        <p:spPr>
          <a:xfrm>
            <a:off x="7812360" y="0"/>
            <a:ext cx="1331640" cy="261610"/>
          </a:xfrm>
          <a:prstGeom prst="rect">
            <a:avLst/>
          </a:prstGeom>
          <a:noFill/>
        </p:spPr>
        <p:txBody>
          <a:bodyPr wrap="square" rtlCol="0">
            <a:spAutoFit/>
          </a:bodyPr>
          <a:lstStyle/>
          <a:p>
            <a:r>
              <a:rPr lang="en-US" altLang="ja-JP" sz="1100" dirty="0">
                <a:latin typeface="Arial" pitchFamily="34" charset="0"/>
                <a:cs typeface="Arial" pitchFamily="34" charset="0"/>
              </a:rPr>
              <a:t>B1</a:t>
            </a:r>
            <a:r>
              <a:rPr lang="en-US" altLang="ja-JP" sz="1100" dirty="0" smtClean="0">
                <a:latin typeface="Arial" pitchFamily="34" charset="0"/>
                <a:cs typeface="Arial" pitchFamily="34" charset="0"/>
              </a:rPr>
              <a:t>.(47)</a:t>
            </a:r>
            <a:r>
              <a:rPr lang="ja-JP" altLang="en-US" sz="1100" dirty="0" smtClean="0">
                <a:latin typeface="Arial" pitchFamily="34" charset="0"/>
                <a:cs typeface="Arial" pitchFamily="34" charset="0"/>
              </a:rPr>
              <a:t>～</a:t>
            </a:r>
            <a:r>
              <a:rPr lang="en-US" altLang="ja-JP" sz="1100" dirty="0" smtClean="0">
                <a:latin typeface="Arial" pitchFamily="34" charset="0"/>
                <a:cs typeface="Arial" pitchFamily="34" charset="0"/>
              </a:rPr>
              <a:t>(58)</a:t>
            </a:r>
            <a:endParaRPr kumimoji="1" lang="en-US" altLang="ja-JP" sz="1100" dirty="0">
              <a:latin typeface="Arial" pitchFamily="34" charset="0"/>
              <a:cs typeface="Arial" pitchFamily="34" charset="0"/>
            </a:endParaRPr>
          </a:p>
        </p:txBody>
      </p:sp>
    </p:spTree>
    <p:extLst>
      <p:ext uri="{BB962C8B-B14F-4D97-AF65-F5344CB8AC3E}">
        <p14:creationId xmlns:p14="http://schemas.microsoft.com/office/powerpoint/2010/main" val="363023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4270129540"/>
              </p:ext>
            </p:extLst>
          </p:nvPr>
        </p:nvGraphicFramePr>
        <p:xfrm>
          <a:off x="252478" y="1105435"/>
          <a:ext cx="8567993" cy="3718560"/>
        </p:xfrm>
        <a:graphic>
          <a:graphicData uri="http://schemas.openxmlformats.org/drawingml/2006/table">
            <a:tbl>
              <a:tblPr firstRow="1" bandRow="1">
                <a:tableStyleId>{5940675A-B579-460E-94D1-54222C63F5DA}</a:tableStyleId>
              </a:tblPr>
              <a:tblGrid>
                <a:gridCol w="507772">
                  <a:extLst>
                    <a:ext uri="{9D8B030D-6E8A-4147-A177-3AD203B41FA5}">
                      <a16:colId xmlns:a16="http://schemas.microsoft.com/office/drawing/2014/main" xmlns="" val="20000"/>
                    </a:ext>
                  </a:extLst>
                </a:gridCol>
                <a:gridCol w="1088082">
                  <a:extLst>
                    <a:ext uri="{9D8B030D-6E8A-4147-A177-3AD203B41FA5}">
                      <a16:colId xmlns:a16="http://schemas.microsoft.com/office/drawing/2014/main" xmlns="" val="20001"/>
                    </a:ext>
                  </a:extLst>
                </a:gridCol>
                <a:gridCol w="1740933">
                  <a:extLst>
                    <a:ext uri="{9D8B030D-6E8A-4147-A177-3AD203B41FA5}">
                      <a16:colId xmlns:a16="http://schemas.microsoft.com/office/drawing/2014/main" xmlns="" val="20002"/>
                    </a:ext>
                  </a:extLst>
                </a:gridCol>
                <a:gridCol w="2321243">
                  <a:extLst>
                    <a:ext uri="{9D8B030D-6E8A-4147-A177-3AD203B41FA5}">
                      <a16:colId xmlns:a16="http://schemas.microsoft.com/office/drawing/2014/main" xmlns="" val="20003"/>
                    </a:ext>
                  </a:extLst>
                </a:gridCol>
                <a:gridCol w="2909963">
                  <a:extLst>
                    <a:ext uri="{9D8B030D-6E8A-4147-A177-3AD203B41FA5}">
                      <a16:colId xmlns:a16="http://schemas.microsoft.com/office/drawing/2014/main" xmlns="" val="20004"/>
                    </a:ext>
                  </a:extLst>
                </a:gridCol>
              </a:tblGrid>
              <a:tr h="206867">
                <a:tc rowSpan="2">
                  <a:txBody>
                    <a:bodyPr/>
                    <a:lstStyle/>
                    <a:p>
                      <a:pPr algn="ctr"/>
                      <a:r>
                        <a:rPr kumimoji="1" lang="ja-JP" altLang="en-US" sz="900" dirty="0"/>
                        <a:t>新規・</a:t>
                      </a:r>
                      <a:endParaRPr kumimoji="1" lang="en-US" altLang="ja-JP" sz="900" dirty="0"/>
                    </a:p>
                    <a:p>
                      <a:pPr algn="ctr"/>
                      <a:r>
                        <a:rPr kumimoji="1" lang="ja-JP" altLang="en-US" sz="900" dirty="0"/>
                        <a:t>拡充</a:t>
                      </a:r>
                    </a:p>
                  </a:txBody>
                  <a:tcPr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項　目</a:t>
                      </a:r>
                    </a:p>
                  </a:txBody>
                  <a:tcPr anchor="ctr"/>
                </a:tc>
                <a:tc rowSpan="2">
                  <a:txBody>
                    <a:bodyPr/>
                    <a:lstStyle/>
                    <a:p>
                      <a:pPr algn="ctr"/>
                      <a:r>
                        <a:rPr kumimoji="1" lang="ja-JP" altLang="en-US" sz="1400" dirty="0"/>
                        <a:t>以前の状況</a:t>
                      </a:r>
                    </a:p>
                  </a:txBody>
                  <a:tcPr anchor="ctr"/>
                </a:tc>
                <a:tc gridSpan="2">
                  <a:txBody>
                    <a:bodyPr/>
                    <a:lstStyle/>
                    <a:p>
                      <a:pPr algn="ctr"/>
                      <a:r>
                        <a:rPr kumimoji="1" lang="ja-JP" altLang="en-US" sz="1600" dirty="0"/>
                        <a:t>現在の主な取組み</a:t>
                      </a:r>
                    </a:p>
                  </a:txBody>
                  <a:tcPr anchor="ct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xmlns="" val="10000"/>
                  </a:ext>
                </a:extLst>
              </a:tr>
              <a:tr h="11809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200" dirty="0"/>
                        <a:t>前回棚卸し時点（</a:t>
                      </a:r>
                      <a:r>
                        <a:rPr kumimoji="1" lang="en-US" altLang="ja-JP" sz="1200" dirty="0"/>
                        <a:t>2014.9</a:t>
                      </a:r>
                      <a:r>
                        <a:rPr kumimoji="1" lang="ja-JP" altLang="en-US" sz="1200" dirty="0"/>
                        <a:t>）</a:t>
                      </a:r>
                    </a:p>
                  </a:txBody>
                  <a:tcPr anchor="ctr">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ja-JP" altLang="en-US" sz="1200" dirty="0"/>
                        <a:t>今回棚卸し時点（</a:t>
                      </a:r>
                      <a:r>
                        <a:rPr kumimoji="1" lang="en-US" altLang="ja-JP" sz="1200" dirty="0"/>
                        <a:t>2018.3</a:t>
                      </a:r>
                      <a:r>
                        <a:rPr kumimoji="1" lang="ja-JP" altLang="en-US" sz="1200" dirty="0"/>
                        <a:t>）</a:t>
                      </a:r>
                      <a:endParaRPr kumimoji="1" lang="ja-JP" altLang="en-US" sz="1600" dirty="0"/>
                    </a:p>
                  </a:txBody>
                  <a:tcPr anchor="ctr">
                    <a:lnL w="12700" cap="flat" cmpd="sng" algn="ctr">
                      <a:solidFill>
                        <a:schemeClr val="tx1"/>
                      </a:solidFill>
                      <a:prstDash val="lgDash"/>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1075999">
                <a:tc>
                  <a:txBody>
                    <a:bodyPr/>
                    <a:lstStyle/>
                    <a:p>
                      <a:pPr algn="ctr"/>
                      <a:r>
                        <a:rPr kumimoji="1" lang="ja-JP" altLang="en-US" sz="1100" dirty="0"/>
                        <a:t>新規</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t>e </a:t>
                      </a:r>
                      <a:r>
                        <a:rPr kumimoji="1" lang="ja-JP" altLang="en-US" sz="1200" baseline="0" dirty="0"/>
                        <a:t> 公設民営学</a:t>
                      </a:r>
                      <a:endParaRPr kumimoji="1" lang="en-US" altLang="ja-JP"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t>　校（国際バカ</a:t>
                      </a:r>
                      <a:endParaRPr kumimoji="1" lang="en-US" altLang="ja-JP"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t>　ロレア等）の</a:t>
                      </a:r>
                      <a:endParaRPr kumimoji="1" lang="en-US" altLang="ja-JP"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t>　設置</a:t>
                      </a:r>
                      <a:endParaRPr kumimoji="1" lang="en-US" altLang="ja-JP" sz="1200" dirty="0"/>
                    </a:p>
                  </a:txBody>
                  <a:tcPr marL="36000" marR="36000"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a:t>2011</a:t>
                      </a:r>
                      <a:r>
                        <a:rPr lang="ja-JP" altLang="en-US" sz="1200" dirty="0"/>
                        <a:t>予算：－</a:t>
                      </a:r>
                      <a:endParaRPr lang="en-US" altLang="ja-JP" sz="1200" dirty="0"/>
                    </a:p>
                  </a:txBody>
                  <a:tcPr/>
                </a:tc>
                <a:tc>
                  <a:txBody>
                    <a:bodyPr/>
                    <a:lstStyle/>
                    <a:p>
                      <a:endParaRPr kumimoji="1" lang="en-US" altLang="ja-JP" sz="1200" dirty="0"/>
                    </a:p>
                  </a:txBody>
                  <a:tcPr>
                    <a:lnR w="12700" cap="flat" cmpd="sng" algn="ctr">
                      <a:solidFill>
                        <a:schemeClr val="tx1"/>
                      </a:solidFill>
                      <a:prstDash val="lgDash"/>
                      <a:round/>
                      <a:headEnd type="none" w="med" len="med"/>
                      <a:tailEnd type="none" w="med" len="med"/>
                    </a:lnR>
                    <a:lnBlToTr w="12700" cap="flat" cmpd="sng" algn="ctr">
                      <a:solidFill>
                        <a:schemeClr val="tx1"/>
                      </a:solidFill>
                      <a:prstDash val="solid"/>
                      <a:round/>
                      <a:headEnd type="none" w="med" len="med"/>
                      <a:tailEnd type="none" w="med" len="med"/>
                    </a:lnBlToTr>
                  </a:tcPr>
                </a:tc>
                <a:tc>
                  <a:txBody>
                    <a:bodyPr/>
                    <a:lstStyle/>
                    <a:p>
                      <a:r>
                        <a:rPr kumimoji="1" lang="ja-JP" altLang="en-US" sz="1200" b="0" i="0" u="none" strike="noStrike" kern="1200" baseline="0" dirty="0">
                          <a:solidFill>
                            <a:schemeClr val="tx1"/>
                          </a:solidFill>
                          <a:latin typeface="+mn-lt"/>
                          <a:ea typeface="+mn-ea"/>
                          <a:cs typeface="+mn-cs"/>
                        </a:rPr>
                        <a:t>グローバル人材の育成を目的に、全国初の公設民営の中高一貫教育校として、</a:t>
                      </a:r>
                    </a:p>
                    <a:p>
                      <a:r>
                        <a:rPr kumimoji="1" lang="en-US" altLang="ja-JP" sz="1200" b="0" i="0" u="none" strike="noStrike" kern="1200" baseline="0" dirty="0">
                          <a:solidFill>
                            <a:schemeClr val="tx1"/>
                          </a:solidFill>
                          <a:latin typeface="+mn-lt"/>
                          <a:ea typeface="+mn-ea"/>
                          <a:cs typeface="+mn-cs"/>
                        </a:rPr>
                        <a:t>2019</a:t>
                      </a:r>
                      <a:r>
                        <a:rPr kumimoji="1" lang="ja-JP" altLang="en-US" sz="1200" b="0" i="0" u="none" strike="noStrike" kern="1200" baseline="0" dirty="0">
                          <a:solidFill>
                            <a:schemeClr val="tx1"/>
                          </a:solidFill>
                          <a:latin typeface="+mn-lt"/>
                          <a:ea typeface="+mn-ea"/>
                          <a:cs typeface="+mn-cs"/>
                        </a:rPr>
                        <a:t>年</a:t>
                      </a:r>
                      <a:r>
                        <a:rPr kumimoji="1" lang="en-US" altLang="ja-JP" sz="1200" b="0" i="0" u="none" strike="noStrike" kern="1200" baseline="0" dirty="0">
                          <a:solidFill>
                            <a:schemeClr val="tx1"/>
                          </a:solidFill>
                          <a:latin typeface="+mn-lt"/>
                          <a:ea typeface="+mn-ea"/>
                          <a:cs typeface="+mn-cs"/>
                        </a:rPr>
                        <a:t>4</a:t>
                      </a:r>
                      <a:r>
                        <a:rPr kumimoji="1" lang="ja-JP" altLang="en-US" sz="1200" b="0" i="0" u="none" strike="noStrike" kern="1200" baseline="0" dirty="0">
                          <a:solidFill>
                            <a:schemeClr val="tx1"/>
                          </a:solidFill>
                          <a:latin typeface="+mn-lt"/>
                          <a:ea typeface="+mn-ea"/>
                          <a:cs typeface="+mn-cs"/>
                        </a:rPr>
                        <a:t>月に「大阪市立水都国際中学校・高等学校」を住之江区で開校</a:t>
                      </a:r>
                      <a:endParaRPr kumimoji="1" lang="en-US" altLang="ja-JP" sz="1200" b="0" i="0" u="none" strike="noStrike" kern="1200" baseline="0" dirty="0">
                        <a:solidFill>
                          <a:schemeClr val="tx1"/>
                        </a:solidFill>
                        <a:latin typeface="+mn-lt"/>
                        <a:ea typeface="+mn-ea"/>
                        <a:cs typeface="+mn-cs"/>
                      </a:endParaRPr>
                    </a:p>
                    <a:p>
                      <a:r>
                        <a:rPr kumimoji="1" lang="en-US" altLang="ja-JP" sz="1200" b="0" i="0" u="none" strike="noStrike" kern="1200" baseline="0" dirty="0">
                          <a:solidFill>
                            <a:schemeClr val="tx1"/>
                          </a:solidFill>
                          <a:latin typeface="+mn-lt"/>
                          <a:ea typeface="+mn-ea"/>
                          <a:cs typeface="+mn-cs"/>
                        </a:rPr>
                        <a:t>2018</a:t>
                      </a:r>
                      <a:r>
                        <a:rPr kumimoji="1" lang="ja-JP" altLang="en-US" sz="1200" b="0" i="0" u="none" strike="noStrike" kern="1200" baseline="0" dirty="0">
                          <a:solidFill>
                            <a:schemeClr val="tx1"/>
                          </a:solidFill>
                          <a:latin typeface="+mn-lt"/>
                          <a:ea typeface="+mn-ea"/>
                          <a:cs typeface="+mn-cs"/>
                        </a:rPr>
                        <a:t>年度は、校舎等の増改築工事の実施</a:t>
                      </a:r>
                    </a:p>
                    <a:p>
                      <a:r>
                        <a:rPr kumimoji="1" lang="ja-JP" altLang="en-US" sz="1200" b="0" i="0" u="none" strike="noStrike" kern="1200" baseline="0" dirty="0">
                          <a:solidFill>
                            <a:schemeClr val="tx1"/>
                          </a:solidFill>
                          <a:latin typeface="+mn-lt"/>
                          <a:ea typeface="+mn-ea"/>
                          <a:cs typeface="+mn-cs"/>
                        </a:rPr>
                        <a:t>、「国際バカロレアコース」の導入に向けた準備</a:t>
                      </a:r>
                      <a:endParaRPr kumimoji="1" lang="en-US" altLang="ja-JP"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a:t>
                      </a:r>
                      <a:r>
                        <a:rPr lang="en-US" altLang="ja-JP" sz="1200" u="sng" dirty="0">
                          <a:solidFill>
                            <a:schemeClr val="tx1"/>
                          </a:solidFill>
                        </a:rPr>
                        <a:t>2018</a:t>
                      </a:r>
                      <a:r>
                        <a:rPr lang="ja-JP" altLang="en-US" sz="1200" u="sng" dirty="0">
                          <a:solidFill>
                            <a:schemeClr val="tx1"/>
                          </a:solidFill>
                        </a:rPr>
                        <a:t>予算：</a:t>
                      </a:r>
                      <a:r>
                        <a:rPr lang="en-US" altLang="ja-JP" sz="1200" u="sng" dirty="0">
                          <a:solidFill>
                            <a:schemeClr val="tx1"/>
                          </a:solidFill>
                        </a:rPr>
                        <a:t>11</a:t>
                      </a:r>
                      <a:r>
                        <a:rPr lang="ja-JP" altLang="en-US" sz="1200" u="sng" dirty="0">
                          <a:solidFill>
                            <a:schemeClr val="tx1"/>
                          </a:solidFill>
                        </a:rPr>
                        <a:t>億円</a:t>
                      </a:r>
                      <a:r>
                        <a:rPr lang="ja-JP" altLang="en-US" sz="1200" dirty="0">
                          <a:solidFill>
                            <a:schemeClr val="tx1"/>
                          </a:solidFill>
                        </a:rPr>
                        <a:t>）</a:t>
                      </a:r>
                      <a:endParaRPr kumimoji="1" lang="en-US" altLang="ja-JP" sz="1200" dirty="0">
                        <a:solidFill>
                          <a:schemeClr val="tx1"/>
                        </a:solidFill>
                      </a:endParaRPr>
                    </a:p>
                  </a:txBody>
                  <a:tcPr>
                    <a:lnL w="12700" cap="flat" cmpd="sng" algn="ctr">
                      <a:solidFill>
                        <a:schemeClr val="tx1"/>
                      </a:solidFill>
                      <a:prstDash val="lgDash"/>
                      <a:round/>
                      <a:headEnd type="none" w="med" len="med"/>
                      <a:tailEnd type="none" w="med" len="med"/>
                    </a:lnL>
                  </a:tcPr>
                </a:tc>
                <a:extLst>
                  <a:ext uri="{0D108BD9-81ED-4DB2-BD59-A6C34878D82A}">
                    <a16:rowId xmlns:a16="http://schemas.microsoft.com/office/drawing/2014/main" xmlns="" val="10002"/>
                  </a:ext>
                </a:extLst>
              </a:tr>
              <a:tr h="1075999">
                <a:tc>
                  <a:txBody>
                    <a:bodyPr/>
                    <a:lstStyle/>
                    <a:p>
                      <a:pPr algn="ctr"/>
                      <a:r>
                        <a:rPr kumimoji="1" lang="ja-JP" altLang="en-US" sz="1100" dirty="0"/>
                        <a:t>新規</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t>f</a:t>
                      </a:r>
                      <a:r>
                        <a:rPr kumimoji="1" lang="ja-JP" altLang="en-US" sz="1200" baseline="0" dirty="0"/>
                        <a:t>  児童生徒の</a:t>
                      </a:r>
                      <a:endParaRPr kumimoji="1" lang="en-US" altLang="ja-JP"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t>　急増に伴う教</a:t>
                      </a:r>
                      <a:endParaRPr kumimoji="1" lang="en-US" altLang="ja-JP"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t>　育環境改善</a:t>
                      </a:r>
                      <a:endParaRPr kumimoji="1" lang="ja-JP" altLang="en-US" sz="1200" dirty="0"/>
                    </a:p>
                  </a:txBody>
                  <a:tcPr marL="36000" marR="36000"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a:t>6</a:t>
                      </a:r>
                      <a:r>
                        <a:rPr lang="ja-JP" altLang="en-US" sz="1200" dirty="0"/>
                        <a:t>年間の児童数推計をもとに計画的な校舎増築を実施</a:t>
                      </a: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a:t>2011</a:t>
                      </a:r>
                      <a:r>
                        <a:rPr lang="ja-JP" altLang="en-US" sz="1200" dirty="0"/>
                        <a:t>予算：－</a:t>
                      </a:r>
                      <a:endParaRPr lang="en-US" altLang="ja-JP"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txBody>
                  <a:tcPr>
                    <a:lnR w="12700" cap="flat" cmpd="sng" algn="ctr">
                      <a:solidFill>
                        <a:schemeClr val="tx1"/>
                      </a:solidFill>
                      <a:prstDash val="lgDash"/>
                      <a:round/>
                      <a:headEnd type="none" w="med" len="med"/>
                      <a:tailEnd type="none" w="med" len="med"/>
                    </a:lnR>
                    <a:lnBlToTr w="12700" cap="flat" cmpd="sng" algn="ctr">
                      <a:solidFill>
                        <a:schemeClr val="tx1"/>
                      </a:solidFill>
                      <a:prstDash val="solid"/>
                      <a:round/>
                      <a:headEnd type="none" w="med" len="med"/>
                      <a:tailEnd type="none" w="med" len="med"/>
                    </a:lnBlToTr>
                  </a:tcPr>
                </a:tc>
                <a:tc>
                  <a:txBody>
                    <a:bodyPr/>
                    <a:lstStyle/>
                    <a:p>
                      <a:r>
                        <a:rPr kumimoji="1" lang="en-US" altLang="ja-JP" sz="1200" b="0" i="0" u="none" strike="noStrike" kern="1200" baseline="0" dirty="0">
                          <a:solidFill>
                            <a:schemeClr val="tx1"/>
                          </a:solidFill>
                          <a:latin typeface="+mn-lt"/>
                          <a:ea typeface="+mn-ea"/>
                          <a:cs typeface="+mn-cs"/>
                        </a:rPr>
                        <a:t>2017</a:t>
                      </a:r>
                      <a:r>
                        <a:rPr kumimoji="1" lang="ja-JP" altLang="en-US" sz="1200" b="0" i="0" u="none" strike="noStrike" kern="1200" baseline="0" dirty="0">
                          <a:solidFill>
                            <a:schemeClr val="tx1"/>
                          </a:solidFill>
                          <a:latin typeface="+mn-lt"/>
                          <a:ea typeface="+mn-ea"/>
                          <a:cs typeface="+mn-cs"/>
                        </a:rPr>
                        <a:t>年</a:t>
                      </a:r>
                      <a:r>
                        <a:rPr kumimoji="1" lang="en-US" altLang="ja-JP" sz="1200" b="0" i="0" u="none" strike="noStrike" kern="1200" baseline="0" dirty="0">
                          <a:solidFill>
                            <a:schemeClr val="tx1"/>
                          </a:solidFill>
                          <a:latin typeface="+mn-lt"/>
                          <a:ea typeface="+mn-ea"/>
                          <a:cs typeface="+mn-cs"/>
                        </a:rPr>
                        <a:t>5</a:t>
                      </a:r>
                      <a:r>
                        <a:rPr kumimoji="1" lang="ja-JP" altLang="en-US" sz="1200" b="0" i="0" u="none" strike="noStrike" kern="1200" baseline="0" dirty="0">
                          <a:solidFill>
                            <a:schemeClr val="tx1"/>
                          </a:solidFill>
                          <a:latin typeface="+mn-lt"/>
                          <a:ea typeface="+mn-ea"/>
                          <a:cs typeface="+mn-cs"/>
                        </a:rPr>
                        <a:t>月に設置したプロジェクトチームの議論を踏まえ、北区、西区、中央区の</a:t>
                      </a:r>
                    </a:p>
                    <a:p>
                      <a:r>
                        <a:rPr kumimoji="1" lang="ja-JP" altLang="en-US" sz="1200" b="0" i="0" u="none" strike="noStrike" kern="1200" baseline="0" dirty="0">
                          <a:solidFill>
                            <a:schemeClr val="tx1"/>
                          </a:solidFill>
                          <a:latin typeface="+mn-lt"/>
                          <a:ea typeface="+mn-ea"/>
                          <a:cs typeface="+mn-cs"/>
                        </a:rPr>
                        <a:t>小学校において、教室不足（</a:t>
                      </a:r>
                      <a:r>
                        <a:rPr kumimoji="1" lang="en-US" altLang="ja-JP" sz="1200" b="0" i="0" u="none" strike="noStrike" kern="1200" baseline="0" dirty="0">
                          <a:solidFill>
                            <a:schemeClr val="tx1"/>
                          </a:solidFill>
                          <a:latin typeface="+mn-lt"/>
                          <a:ea typeface="+mn-ea"/>
                          <a:cs typeface="+mn-cs"/>
                        </a:rPr>
                        <a:t>163</a:t>
                      </a:r>
                      <a:r>
                        <a:rPr kumimoji="1" lang="ja-JP" altLang="en-US" sz="1200" b="0" i="0" u="none" strike="noStrike" kern="1200" baseline="0" dirty="0">
                          <a:solidFill>
                            <a:schemeClr val="tx1"/>
                          </a:solidFill>
                          <a:latin typeface="+mn-lt"/>
                          <a:ea typeface="+mn-ea"/>
                          <a:cs typeface="+mn-cs"/>
                        </a:rPr>
                        <a:t>教室）が見込まれる学校の校舎の増築等の実施</a:t>
                      </a:r>
                    </a:p>
                    <a:p>
                      <a:r>
                        <a:rPr kumimoji="1" lang="ja-JP" altLang="en-US" sz="1200" b="0" i="0" u="none" strike="noStrike" kern="1200" baseline="0" dirty="0">
                          <a:solidFill>
                            <a:schemeClr val="tx1"/>
                          </a:solidFill>
                          <a:latin typeface="+mn-lt"/>
                          <a:ea typeface="+mn-ea"/>
                          <a:cs typeface="+mn-cs"/>
                        </a:rPr>
                        <a:t>・</a:t>
                      </a:r>
                      <a:r>
                        <a:rPr kumimoji="1" lang="en-US" altLang="ja-JP" sz="1200" b="0" i="0" u="none" strike="noStrike" kern="1200" baseline="0" dirty="0">
                          <a:solidFill>
                            <a:schemeClr val="tx1"/>
                          </a:solidFill>
                          <a:latin typeface="+mn-lt"/>
                          <a:ea typeface="+mn-ea"/>
                          <a:cs typeface="+mn-cs"/>
                        </a:rPr>
                        <a:t>2018</a:t>
                      </a:r>
                      <a:r>
                        <a:rPr kumimoji="1" lang="ja-JP" altLang="en-US" sz="1200" b="0" i="0" u="none" strike="noStrike" kern="1200" baseline="0" dirty="0">
                          <a:solidFill>
                            <a:schemeClr val="tx1"/>
                          </a:solidFill>
                          <a:latin typeface="+mn-lt"/>
                          <a:ea typeface="+mn-ea"/>
                          <a:cs typeface="+mn-cs"/>
                        </a:rPr>
                        <a:t>年度は、不足教室の解消のため、実施設計（</a:t>
                      </a:r>
                      <a:r>
                        <a:rPr kumimoji="1" lang="en-US" altLang="ja-JP" sz="1200" b="0" i="0" u="none" strike="noStrike" kern="1200" baseline="0" dirty="0">
                          <a:solidFill>
                            <a:schemeClr val="tx1"/>
                          </a:solidFill>
                          <a:latin typeface="+mn-lt"/>
                          <a:ea typeface="+mn-ea"/>
                          <a:cs typeface="+mn-cs"/>
                        </a:rPr>
                        <a:t>2</a:t>
                      </a:r>
                      <a:r>
                        <a:rPr kumimoji="1" lang="ja-JP" altLang="en-US" sz="1200" b="0" i="0" u="none" strike="noStrike" kern="1200" baseline="0" dirty="0">
                          <a:solidFill>
                            <a:schemeClr val="tx1"/>
                          </a:solidFill>
                          <a:latin typeface="+mn-lt"/>
                          <a:ea typeface="+mn-ea"/>
                          <a:cs typeface="+mn-cs"/>
                        </a:rPr>
                        <a:t>校）、増築工事（</a:t>
                      </a:r>
                      <a:r>
                        <a:rPr kumimoji="1" lang="en-US" altLang="ja-JP" sz="1200" b="0" i="0" u="none" strike="noStrike" kern="1200" baseline="0" dirty="0">
                          <a:solidFill>
                            <a:schemeClr val="tx1"/>
                          </a:solidFill>
                          <a:latin typeface="+mn-lt"/>
                          <a:ea typeface="+mn-ea"/>
                          <a:cs typeface="+mn-cs"/>
                        </a:rPr>
                        <a:t>6</a:t>
                      </a:r>
                      <a:r>
                        <a:rPr kumimoji="1" lang="ja-JP" altLang="en-US" sz="1200" b="0" i="0" u="none" strike="noStrike" kern="1200" baseline="0" dirty="0">
                          <a:solidFill>
                            <a:schemeClr val="tx1"/>
                          </a:solidFill>
                          <a:latin typeface="+mn-lt"/>
                          <a:ea typeface="+mn-ea"/>
                          <a:cs typeface="+mn-cs"/>
                        </a:rPr>
                        <a:t>校、</a:t>
                      </a:r>
                      <a:r>
                        <a:rPr kumimoji="1" lang="en-US" altLang="ja-JP" sz="1200" b="0" i="0" u="none" strike="noStrike" kern="1200" baseline="0" dirty="0">
                          <a:solidFill>
                            <a:schemeClr val="tx1"/>
                          </a:solidFill>
                          <a:latin typeface="+mn-lt"/>
                          <a:ea typeface="+mn-ea"/>
                          <a:cs typeface="+mn-cs"/>
                        </a:rPr>
                        <a:t>39</a:t>
                      </a:r>
                      <a:r>
                        <a:rPr kumimoji="1" lang="ja-JP" altLang="en-US" sz="1200" b="0" i="0" u="none" strike="noStrike" kern="1200" baseline="0" dirty="0">
                          <a:solidFill>
                            <a:schemeClr val="tx1"/>
                          </a:solidFill>
                          <a:latin typeface="+mn-lt"/>
                          <a:ea typeface="+mn-ea"/>
                          <a:cs typeface="+mn-cs"/>
                        </a:rPr>
                        <a:t>教室）を実施</a:t>
                      </a:r>
                      <a:endParaRPr kumimoji="1" lang="en-US" altLang="ja-JP" sz="1200" b="0" i="0" u="none" strike="noStrike" kern="1200" baseline="0" dirty="0">
                        <a:solidFill>
                          <a:schemeClr val="tx1"/>
                        </a:solidFill>
                        <a:latin typeface="+mn-lt"/>
                        <a:ea typeface="+mn-ea"/>
                        <a:cs typeface="+mn-cs"/>
                      </a:endParaRPr>
                    </a:p>
                    <a:p>
                      <a:r>
                        <a:rPr lang="ja-JP" altLang="en-US" sz="1200" dirty="0">
                          <a:solidFill>
                            <a:schemeClr val="tx1"/>
                          </a:solidFill>
                        </a:rPr>
                        <a:t>（</a:t>
                      </a:r>
                      <a:r>
                        <a:rPr lang="en-US" altLang="ja-JP" sz="1200" u="sng" dirty="0">
                          <a:solidFill>
                            <a:schemeClr val="tx1"/>
                          </a:solidFill>
                        </a:rPr>
                        <a:t>2018</a:t>
                      </a:r>
                      <a:r>
                        <a:rPr lang="ja-JP" altLang="en-US" sz="1200" u="sng" dirty="0">
                          <a:solidFill>
                            <a:schemeClr val="tx1"/>
                          </a:solidFill>
                        </a:rPr>
                        <a:t>予算：</a:t>
                      </a:r>
                      <a:r>
                        <a:rPr lang="en-US" altLang="ja-JP" sz="1200" u="sng" dirty="0">
                          <a:solidFill>
                            <a:schemeClr val="tx1"/>
                          </a:solidFill>
                        </a:rPr>
                        <a:t>8</a:t>
                      </a:r>
                      <a:r>
                        <a:rPr lang="ja-JP" altLang="en-US" sz="1200" u="sng" dirty="0">
                          <a:solidFill>
                            <a:schemeClr val="tx1"/>
                          </a:solidFill>
                        </a:rPr>
                        <a:t>億円</a:t>
                      </a:r>
                      <a:r>
                        <a:rPr lang="ja-JP" altLang="en-US" sz="1200" dirty="0">
                          <a:solidFill>
                            <a:schemeClr val="tx1"/>
                          </a:solidFill>
                        </a:rPr>
                        <a:t>）</a:t>
                      </a:r>
                      <a:endParaRPr kumimoji="1" lang="en-US" altLang="ja-JP" sz="1200" dirty="0">
                        <a:solidFill>
                          <a:schemeClr val="tx1"/>
                        </a:solidFill>
                      </a:endParaRPr>
                    </a:p>
                  </a:txBody>
                  <a:tcPr>
                    <a:lnL w="12700" cap="flat" cmpd="sng" algn="ctr">
                      <a:solidFill>
                        <a:schemeClr val="tx1"/>
                      </a:solidFill>
                      <a:prstDash val="lgDash"/>
                      <a:round/>
                      <a:headEnd type="none" w="med" len="med"/>
                      <a:tailEnd type="none" w="med" len="med"/>
                    </a:lnL>
                  </a:tcPr>
                </a:tc>
                <a:extLst>
                  <a:ext uri="{0D108BD9-81ED-4DB2-BD59-A6C34878D82A}">
                    <a16:rowId xmlns:a16="http://schemas.microsoft.com/office/drawing/2014/main" xmlns="" val="10003"/>
                  </a:ext>
                </a:extLst>
              </a:tr>
            </a:tbl>
          </a:graphicData>
        </a:graphic>
      </p:graphicFrame>
      <p:sp>
        <p:nvSpPr>
          <p:cNvPr id="9" name="角丸四角形 8"/>
          <p:cNvSpPr/>
          <p:nvPr/>
        </p:nvSpPr>
        <p:spPr>
          <a:xfrm>
            <a:off x="279300" y="608573"/>
            <a:ext cx="1268364" cy="343689"/>
          </a:xfrm>
          <a:prstGeom prst="roundRect">
            <a:avLst/>
          </a:prstGeom>
          <a:noFill/>
          <a:effectLst/>
        </p:spPr>
        <p:style>
          <a:lnRef idx="1">
            <a:schemeClr val="accent1"/>
          </a:lnRef>
          <a:fillRef idx="2">
            <a:schemeClr val="accent1"/>
          </a:fillRef>
          <a:effectRef idx="1">
            <a:schemeClr val="accent1"/>
          </a:effectRef>
          <a:fontRef idx="minor">
            <a:schemeClr val="dk1"/>
          </a:fontRef>
        </p:style>
        <p:txBody>
          <a:bodyPr vert="horz" rtlCol="0" anchor="ctr"/>
          <a:lstStyle/>
          <a:p>
            <a:pPr algn="ctr"/>
            <a:r>
              <a:rPr lang="ja-JP" altLang="en-US" b="1" dirty="0"/>
              <a:t>教　育　②</a:t>
            </a:r>
            <a:endParaRPr kumimoji="1" lang="ja-JP" altLang="en-US" b="1" dirty="0"/>
          </a:p>
        </p:txBody>
      </p:sp>
      <p:sp>
        <p:nvSpPr>
          <p:cNvPr id="10" name="テキスト ボックス 9"/>
          <p:cNvSpPr txBox="1"/>
          <p:nvPr/>
        </p:nvSpPr>
        <p:spPr>
          <a:xfrm>
            <a:off x="251520" y="232182"/>
            <a:ext cx="7704856" cy="338554"/>
          </a:xfrm>
          <a:prstGeom prst="rect">
            <a:avLst/>
          </a:prstGeom>
          <a:noFill/>
        </p:spPr>
        <p:txBody>
          <a:bodyPr wrap="square" rtlCol="0">
            <a:spAutoFit/>
          </a:bodyPr>
          <a:lstStyle/>
          <a:p>
            <a:r>
              <a:rPr lang="ja-JP" altLang="en-US" sz="1600" b="1" dirty="0"/>
              <a:t>③　新規・拡充した施策・事業の概要</a:t>
            </a:r>
            <a:endParaRPr kumimoji="1" lang="ja-JP" altLang="en-US" sz="1600" b="1" dirty="0"/>
          </a:p>
        </p:txBody>
      </p:sp>
      <p:cxnSp>
        <p:nvCxnSpPr>
          <p:cNvPr id="11" name="直線コネクタ 10"/>
          <p:cNvCxnSpPr/>
          <p:nvPr/>
        </p:nvCxnSpPr>
        <p:spPr>
          <a:xfrm>
            <a:off x="251520" y="520214"/>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二等辺三角形 11"/>
          <p:cNvSpPr/>
          <p:nvPr/>
        </p:nvSpPr>
        <p:spPr>
          <a:xfrm rot="5400000">
            <a:off x="3469842" y="1190324"/>
            <a:ext cx="216024" cy="459980"/>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3" name="テキスト ボックス 12"/>
          <p:cNvSpPr txBox="1"/>
          <p:nvPr/>
        </p:nvSpPr>
        <p:spPr>
          <a:xfrm>
            <a:off x="0" y="0"/>
            <a:ext cx="4572000" cy="276999"/>
          </a:xfrm>
          <a:prstGeom prst="rect">
            <a:avLst/>
          </a:prstGeom>
          <a:noFill/>
        </p:spPr>
        <p:txBody>
          <a:bodyPr wrap="square" rtlCol="0">
            <a:spAutoFit/>
          </a:bodyPr>
          <a:lstStyle/>
          <a:p>
            <a:r>
              <a:rPr kumimoji="1" lang="en-US" altLang="ja-JP" sz="1200" dirty="0"/>
              <a:t>Ⅳ</a:t>
            </a:r>
            <a:r>
              <a:rPr kumimoji="1" lang="ja-JP" altLang="en-US" sz="1200" dirty="0"/>
              <a:t>　</a:t>
            </a:r>
            <a:r>
              <a:rPr kumimoji="1" lang="ja-JP" altLang="en-US" sz="1100" dirty="0"/>
              <a:t>政策</a:t>
            </a:r>
            <a:r>
              <a:rPr kumimoji="1" lang="ja-JP" altLang="en-US" sz="1200" dirty="0"/>
              <a:t>の刷新・現役世代の重点投資</a:t>
            </a:r>
            <a:r>
              <a:rPr lang="ja-JP" altLang="en-US" sz="1200" dirty="0"/>
              <a:t>（子育て・教育）</a:t>
            </a:r>
            <a:endParaRPr kumimoji="1" lang="en-US" altLang="ja-JP" sz="1200" dirty="0"/>
          </a:p>
        </p:txBody>
      </p:sp>
      <p:sp>
        <p:nvSpPr>
          <p:cNvPr id="14" name="スライド番号プレースホルダ 13"/>
          <p:cNvSpPr>
            <a:spLocks noGrp="1"/>
          </p:cNvSpPr>
          <p:nvPr>
            <p:ph type="sldNum" sz="quarter" idx="12"/>
          </p:nvPr>
        </p:nvSpPr>
        <p:spPr>
          <a:xfrm>
            <a:off x="8460432" y="6669360"/>
            <a:ext cx="720080" cy="177924"/>
          </a:xfrm>
        </p:spPr>
        <p:txBody>
          <a:bodyPr/>
          <a:lstStyle/>
          <a:p>
            <a:fld id="{CCEC3038-1CF1-4B63-9920-55248DCFBA97}" type="slidenum">
              <a:rPr kumimoji="1" lang="ja-JP" altLang="en-US" smtClean="0"/>
              <a:pPr/>
              <a:t>17</a:t>
            </a:fld>
            <a:endParaRPr kumimoji="1" lang="ja-JP" altLang="en-US" dirty="0"/>
          </a:p>
        </p:txBody>
      </p:sp>
      <p:sp>
        <p:nvSpPr>
          <p:cNvPr id="16" name="テキスト ボックス 15"/>
          <p:cNvSpPr txBox="1"/>
          <p:nvPr/>
        </p:nvSpPr>
        <p:spPr>
          <a:xfrm>
            <a:off x="7065288" y="77819"/>
            <a:ext cx="646331" cy="369332"/>
          </a:xfrm>
          <a:prstGeom prst="rect">
            <a:avLst/>
          </a:prstGeom>
          <a:solidFill>
            <a:schemeClr val="bg2">
              <a:lumMod val="50000"/>
            </a:schemeClr>
          </a:solidFill>
          <a:ln>
            <a:solidFill>
              <a:schemeClr val="bg2">
                <a:lumMod val="25000"/>
              </a:schemeClr>
            </a:solidFill>
          </a:ln>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rPr>
              <a:t>追加</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7812360" y="0"/>
            <a:ext cx="1331640" cy="261610"/>
          </a:xfrm>
          <a:prstGeom prst="rect">
            <a:avLst/>
          </a:prstGeom>
          <a:noFill/>
        </p:spPr>
        <p:txBody>
          <a:bodyPr wrap="square" rtlCol="0">
            <a:spAutoFit/>
          </a:bodyPr>
          <a:lstStyle/>
          <a:p>
            <a:r>
              <a:rPr lang="en-US" altLang="ja-JP" sz="1100" dirty="0">
                <a:latin typeface="Arial" pitchFamily="34" charset="0"/>
                <a:cs typeface="Arial" pitchFamily="34" charset="0"/>
              </a:rPr>
              <a:t>B1</a:t>
            </a:r>
            <a:r>
              <a:rPr lang="en-US" altLang="ja-JP" sz="1100" dirty="0" smtClean="0">
                <a:latin typeface="Arial" pitchFamily="34" charset="0"/>
                <a:cs typeface="Arial" pitchFamily="34" charset="0"/>
              </a:rPr>
              <a:t>.(47)</a:t>
            </a:r>
            <a:r>
              <a:rPr lang="ja-JP" altLang="en-US" sz="1100" dirty="0" smtClean="0">
                <a:latin typeface="Arial" pitchFamily="34" charset="0"/>
                <a:cs typeface="Arial" pitchFamily="34" charset="0"/>
              </a:rPr>
              <a:t>～</a:t>
            </a:r>
            <a:r>
              <a:rPr lang="en-US" altLang="ja-JP" sz="1100" dirty="0" smtClean="0">
                <a:latin typeface="Arial" pitchFamily="34" charset="0"/>
                <a:cs typeface="Arial" pitchFamily="34" charset="0"/>
              </a:rPr>
              <a:t>(58)</a:t>
            </a:r>
            <a:endParaRPr kumimoji="1" lang="en-US" altLang="ja-JP" sz="1100" dirty="0">
              <a:latin typeface="Arial" pitchFamily="34" charset="0"/>
              <a:cs typeface="Arial" pitchFamily="34" charset="0"/>
            </a:endParaRPr>
          </a:p>
        </p:txBody>
      </p:sp>
    </p:spTree>
    <p:extLst>
      <p:ext uri="{BB962C8B-B14F-4D97-AF65-F5344CB8AC3E}">
        <p14:creationId xmlns:p14="http://schemas.microsoft.com/office/powerpoint/2010/main" val="2452044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27384"/>
            <a:ext cx="7524328" cy="461665"/>
          </a:xfrm>
          <a:prstGeom prst="rect">
            <a:avLst/>
          </a:prstGeom>
          <a:solidFill>
            <a:srgbClr val="0070C0"/>
          </a:solidFill>
        </p:spPr>
        <p:txBody>
          <a:bodyPr wrap="square" rtlCol="0">
            <a:spAutoFit/>
          </a:bodyPr>
          <a:lstStyle/>
          <a:p>
            <a:r>
              <a:rPr lang="ja-JP" altLang="en-US" sz="2400" b="1" dirty="0">
                <a:solidFill>
                  <a:schemeClr val="bg1"/>
                </a:solidFill>
                <a:latin typeface="ＭＳ Ｐゴシック" panose="020B0600070205080204" pitchFamily="50" charset="-128"/>
                <a:ea typeface="ＭＳ Ｐゴシック" panose="020B0600070205080204" pitchFamily="50" charset="-128"/>
              </a:rPr>
              <a:t> </a:t>
            </a:r>
            <a:r>
              <a:rPr lang="en-US" altLang="ja-JP" sz="2400" b="1" u="sng" dirty="0">
                <a:solidFill>
                  <a:schemeClr val="bg1"/>
                </a:solidFill>
                <a:latin typeface="ＭＳ Ｐゴシック" panose="020B0600070205080204" pitchFamily="50" charset="-128"/>
                <a:ea typeface="ＭＳ Ｐゴシック" panose="020B0600070205080204" pitchFamily="50" charset="-128"/>
              </a:rPr>
              <a:t>Ⅰ</a:t>
            </a:r>
            <a:r>
              <a:rPr lang="ja-JP" altLang="en-US" sz="2400" b="1" u="sng" dirty="0" smtClean="0">
                <a:solidFill>
                  <a:schemeClr val="bg1"/>
                </a:solidFill>
                <a:latin typeface="ＭＳ Ｐゴシック" panose="020B0600070205080204" pitchFamily="50" charset="-128"/>
                <a:ea typeface="ＭＳ Ｐゴシック" panose="020B0600070205080204" pitchFamily="50" charset="-128"/>
              </a:rPr>
              <a:t>（</a:t>
            </a:r>
            <a:r>
              <a:rPr lang="en-US" altLang="ja-JP" sz="2400" b="1" u="sng" dirty="0" smtClean="0">
                <a:solidFill>
                  <a:schemeClr val="bg1"/>
                </a:solidFill>
                <a:latin typeface="ＭＳ Ｐゴシック" panose="020B0600070205080204" pitchFamily="50" charset="-128"/>
                <a:ea typeface="ＭＳ Ｐゴシック" panose="020B0600070205080204" pitchFamily="50" charset="-128"/>
              </a:rPr>
              <a:t>2</a:t>
            </a:r>
            <a:r>
              <a:rPr lang="ja-JP" altLang="en-US" sz="24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2400" b="1" u="sng" dirty="0">
                <a:solidFill>
                  <a:schemeClr val="bg1"/>
                </a:solidFill>
                <a:latin typeface="ＭＳ Ｐゴシック" panose="020B0600070205080204" pitchFamily="50" charset="-128"/>
                <a:ea typeface="ＭＳ Ｐゴシック" panose="020B0600070205080204" pitchFamily="50" charset="-128"/>
              </a:rPr>
              <a:t>教育改革</a:t>
            </a:r>
            <a:endParaRPr lang="en-US" altLang="ja-JP" sz="2400" b="1" u="sng" dirty="0">
              <a:solidFill>
                <a:schemeClr val="bg1"/>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7812360" y="0"/>
            <a:ext cx="1331640" cy="307777"/>
          </a:xfrm>
          <a:prstGeom prst="rect">
            <a:avLst/>
          </a:prstGeom>
          <a:noFill/>
        </p:spPr>
        <p:txBody>
          <a:bodyPr wrap="square" rtlCol="0">
            <a:spAutoFit/>
          </a:bodyPr>
          <a:lstStyle/>
          <a:p>
            <a:r>
              <a:rPr lang="en-US" altLang="ja-JP" sz="1400" dirty="0">
                <a:latin typeface="Arial" pitchFamily="34" charset="0"/>
                <a:cs typeface="Arial" pitchFamily="34" charset="0"/>
              </a:rPr>
              <a:t>B2</a:t>
            </a:r>
            <a:endParaRPr kumimoji="1" lang="en-US" altLang="ja-JP" sz="1400" dirty="0">
              <a:latin typeface="Arial" pitchFamily="34" charset="0"/>
              <a:cs typeface="Arial" pitchFamily="34" charset="0"/>
            </a:endParaRPr>
          </a:p>
        </p:txBody>
      </p:sp>
      <p:sp>
        <p:nvSpPr>
          <p:cNvPr id="5" name="スライド番号プレースホルダ 4"/>
          <p:cNvSpPr>
            <a:spLocks noGrp="1"/>
          </p:cNvSpPr>
          <p:nvPr>
            <p:ph type="sldNum" sz="quarter" idx="12"/>
          </p:nvPr>
        </p:nvSpPr>
        <p:spPr/>
        <p:txBody>
          <a:bodyPr/>
          <a:lstStyle/>
          <a:p>
            <a:fld id="{CCEC3038-1CF1-4B63-9920-55248DCFBA97}" type="slidenum">
              <a:rPr kumimoji="1" lang="ja-JP" altLang="en-US" smtClean="0"/>
              <a:pPr/>
              <a:t>18</a:t>
            </a:fld>
            <a:endParaRPr kumimoji="1" lang="ja-JP" altLang="en-US" dirty="0"/>
          </a:p>
        </p:txBody>
      </p:sp>
      <p:sp>
        <p:nvSpPr>
          <p:cNvPr id="13" name="角丸四角形 12"/>
          <p:cNvSpPr/>
          <p:nvPr/>
        </p:nvSpPr>
        <p:spPr>
          <a:xfrm>
            <a:off x="2483768" y="2132856"/>
            <a:ext cx="1152128" cy="216024"/>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1834117" y="3620990"/>
            <a:ext cx="1801779" cy="2256282"/>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1966833" y="2319263"/>
            <a:ext cx="504056" cy="216024"/>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3763031" y="2348880"/>
            <a:ext cx="2321137" cy="432048"/>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3791780" y="3658684"/>
            <a:ext cx="2868452" cy="274372"/>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3762164" y="5782938"/>
            <a:ext cx="2868452" cy="382365"/>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8244408" y="980729"/>
            <a:ext cx="504056" cy="204061"/>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7236296" y="2857951"/>
            <a:ext cx="432048" cy="283017"/>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6682160" y="3467501"/>
            <a:ext cx="2210320" cy="753587"/>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6745294" y="4763094"/>
            <a:ext cx="2147186" cy="753587"/>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6808132" y="1184790"/>
            <a:ext cx="572180" cy="191182"/>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5338331" y="4391917"/>
            <a:ext cx="529814" cy="238893"/>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nvPr>
        </p:nvGraphicFramePr>
        <p:xfrm>
          <a:off x="179512" y="620688"/>
          <a:ext cx="8712968" cy="5976664"/>
        </p:xfrm>
        <a:graphic>
          <a:graphicData uri="http://schemas.openxmlformats.org/drawingml/2006/table">
            <a:tbl>
              <a:tblPr firstRow="1" bandRow="1">
                <a:tableStyleId>{5940675A-B579-460E-94D1-54222C63F5DA}</a:tableStyleId>
              </a:tblPr>
              <a:tblGrid>
                <a:gridCol w="1656184">
                  <a:extLst>
                    <a:ext uri="{9D8B030D-6E8A-4147-A177-3AD203B41FA5}">
                      <a16:colId xmlns:a16="http://schemas.microsoft.com/office/drawing/2014/main" xmlns="" val="20000"/>
                    </a:ext>
                  </a:extLst>
                </a:gridCol>
                <a:gridCol w="1872208">
                  <a:extLst>
                    <a:ext uri="{9D8B030D-6E8A-4147-A177-3AD203B41FA5}">
                      <a16:colId xmlns:a16="http://schemas.microsoft.com/office/drawing/2014/main" xmlns="" val="20001"/>
                    </a:ext>
                  </a:extLst>
                </a:gridCol>
                <a:gridCol w="3006334">
                  <a:extLst>
                    <a:ext uri="{9D8B030D-6E8A-4147-A177-3AD203B41FA5}">
                      <a16:colId xmlns:a16="http://schemas.microsoft.com/office/drawing/2014/main" xmlns="" val="20002"/>
                    </a:ext>
                  </a:extLst>
                </a:gridCol>
                <a:gridCol w="2178242">
                  <a:extLst>
                    <a:ext uri="{9D8B030D-6E8A-4147-A177-3AD203B41FA5}">
                      <a16:colId xmlns:a16="http://schemas.microsoft.com/office/drawing/2014/main" xmlns="" val="20003"/>
                    </a:ext>
                  </a:extLst>
                </a:gridCol>
              </a:tblGrid>
              <a:tr h="354790">
                <a:tc>
                  <a:txBody>
                    <a:bodyPr/>
                    <a:lstStyle/>
                    <a:p>
                      <a:pPr algn="ctr">
                        <a:lnSpc>
                          <a:spcPts val="1500"/>
                        </a:lnSpc>
                      </a:pPr>
                      <a:r>
                        <a:rPr kumimoji="1" lang="ja-JP" altLang="en-US" dirty="0">
                          <a:solidFill>
                            <a:schemeClr val="tx1"/>
                          </a:solidFill>
                        </a:rPr>
                        <a:t>＜</a:t>
                      </a:r>
                      <a:r>
                        <a:rPr kumimoji="1" lang="en-US" altLang="ja-JP" dirty="0">
                          <a:solidFill>
                            <a:schemeClr val="tx1"/>
                          </a:solidFill>
                        </a:rPr>
                        <a:t>Why</a:t>
                      </a:r>
                      <a:r>
                        <a:rPr kumimoji="1" lang="ja-JP" altLang="en-US" dirty="0">
                          <a:solidFill>
                            <a:schemeClr val="tx1"/>
                          </a:solidFill>
                        </a:rPr>
                        <a:t>＞</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lnSpc>
                          <a:spcPts val="1500"/>
                        </a:lnSpc>
                      </a:pPr>
                      <a:r>
                        <a:rPr kumimoji="1" lang="ja-JP" altLang="en-US" dirty="0">
                          <a:solidFill>
                            <a:schemeClr val="tx1"/>
                          </a:solidFill>
                        </a:rPr>
                        <a:t>＜</a:t>
                      </a:r>
                      <a:r>
                        <a:rPr kumimoji="1" lang="en-US" altLang="ja-JP" dirty="0">
                          <a:solidFill>
                            <a:schemeClr val="tx1"/>
                          </a:solidFill>
                        </a:rPr>
                        <a:t>Vision</a:t>
                      </a:r>
                      <a:r>
                        <a:rPr kumimoji="1" lang="ja-JP" altLang="en-US" dirty="0">
                          <a:solidFill>
                            <a:schemeClr val="tx1"/>
                          </a:solidFill>
                        </a:rPr>
                        <a:t>＞</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lnSpc>
                          <a:spcPts val="1500"/>
                        </a:lnSpc>
                      </a:pPr>
                      <a:r>
                        <a:rPr kumimoji="1" lang="ja-JP" altLang="en-US" dirty="0">
                          <a:solidFill>
                            <a:schemeClr val="tx1"/>
                          </a:solidFill>
                        </a:rPr>
                        <a:t>＜</a:t>
                      </a:r>
                      <a:r>
                        <a:rPr kumimoji="1" lang="en-US" altLang="ja-JP" dirty="0">
                          <a:solidFill>
                            <a:schemeClr val="tx1"/>
                          </a:solidFill>
                        </a:rPr>
                        <a:t>What</a:t>
                      </a:r>
                      <a:r>
                        <a:rPr kumimoji="1" lang="ja-JP" altLang="en-US" dirty="0">
                          <a:solidFill>
                            <a:schemeClr val="tx1"/>
                          </a:solidFill>
                        </a:rPr>
                        <a:t>＞</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lnSpc>
                          <a:spcPts val="1500"/>
                        </a:lnSpc>
                      </a:pPr>
                      <a:r>
                        <a:rPr kumimoji="1" lang="ja-JP" altLang="en-US" dirty="0">
                          <a:solidFill>
                            <a:schemeClr val="tx1"/>
                          </a:solidFill>
                        </a:rPr>
                        <a:t>＜</a:t>
                      </a:r>
                      <a:r>
                        <a:rPr kumimoji="1" lang="en-US" altLang="ja-JP" dirty="0">
                          <a:solidFill>
                            <a:schemeClr val="tx1"/>
                          </a:solidFill>
                        </a:rPr>
                        <a:t>Outcome</a:t>
                      </a:r>
                      <a:r>
                        <a:rPr kumimoji="1" lang="ja-JP" altLang="en-US" dirty="0">
                          <a:solidFill>
                            <a:schemeClr val="tx1"/>
                          </a:solidFill>
                        </a:rPr>
                        <a:t>＞</a:t>
                      </a:r>
                    </a:p>
                  </a:txBody>
                  <a:tcPr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0"/>
                  </a:ext>
                </a:extLst>
              </a:tr>
              <a:tr h="5621874">
                <a:tc>
                  <a:txBody>
                    <a:bodyPr/>
                    <a:lstStyle/>
                    <a:p>
                      <a:pPr marL="92075" indent="-92075">
                        <a:lnSpc>
                          <a:spcPts val="1500"/>
                        </a:lnSpc>
                      </a:pPr>
                      <a:r>
                        <a:rPr kumimoji="1" lang="ja-JP" altLang="en-US" sz="1400" dirty="0">
                          <a:solidFill>
                            <a:schemeClr val="tx1"/>
                          </a:solidFill>
                        </a:rPr>
                        <a:t>・</a:t>
                      </a:r>
                      <a:r>
                        <a:rPr lang="ja-JP" altLang="en-US" sz="1400" dirty="0">
                          <a:solidFill>
                            <a:schemeClr val="tx1"/>
                          </a:solidFill>
                        </a:rPr>
                        <a:t>小中学生の学力・体力が全国最低レベル</a:t>
                      </a:r>
                      <a:endParaRPr lang="en-US" altLang="ja-JP" sz="1400" dirty="0">
                        <a:solidFill>
                          <a:schemeClr val="tx1"/>
                        </a:solidFill>
                      </a:endParaRPr>
                    </a:p>
                    <a:p>
                      <a:pPr marL="92075" indent="-92075">
                        <a:lnSpc>
                          <a:spcPts val="1500"/>
                        </a:lnSpc>
                      </a:pPr>
                      <a:r>
                        <a:rPr kumimoji="1" lang="ja-JP" altLang="en-US" sz="1400" dirty="0">
                          <a:solidFill>
                            <a:schemeClr val="tx1"/>
                          </a:solidFill>
                        </a:rPr>
                        <a:t>・</a:t>
                      </a:r>
                      <a:r>
                        <a:rPr lang="ja-JP" altLang="en-US" sz="1400" dirty="0">
                          <a:solidFill>
                            <a:schemeClr val="tx1"/>
                          </a:solidFill>
                        </a:rPr>
                        <a:t>市民や首長の意向が教育方針に反映されない仕組みになっていた</a:t>
                      </a:r>
                      <a:endParaRPr kumimoji="1" lang="ja-JP" altLang="en-US" sz="1400" dirty="0">
                        <a:solidFill>
                          <a:schemeClr val="tx1"/>
                        </a:solidFill>
                      </a:endParaRPr>
                    </a:p>
                    <a:p>
                      <a:pPr>
                        <a:lnSpc>
                          <a:spcPts val="1500"/>
                        </a:lnSpc>
                      </a:pPr>
                      <a:endParaRPr kumimoji="1" lang="ja-JP" altLang="en-US"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lnSpc>
                          <a:spcPts val="1500"/>
                        </a:lnSpc>
                      </a:pPr>
                      <a:r>
                        <a:rPr kumimoji="1" lang="ja-JP" altLang="en-US" sz="1400" u="none" dirty="0">
                          <a:solidFill>
                            <a:schemeClr val="tx1"/>
                          </a:solidFill>
                        </a:rPr>
                        <a:t>・</a:t>
                      </a:r>
                      <a:r>
                        <a:rPr lang="ja-JP" altLang="en-US" sz="1400" u="none" dirty="0">
                          <a:solidFill>
                            <a:schemeClr val="tx1"/>
                          </a:solidFill>
                        </a:rPr>
                        <a:t>市会・市長・教育委員会が緊密に連携 し、教育行政をマネジメント</a:t>
                      </a:r>
                      <a:endParaRPr kumimoji="1" lang="ja-JP" altLang="en-US" sz="1400" u="none" dirty="0">
                        <a:solidFill>
                          <a:schemeClr val="tx1"/>
                        </a:solidFill>
                      </a:endParaRPr>
                    </a:p>
                    <a:p>
                      <a:pPr marL="92075" indent="-92075">
                        <a:lnSpc>
                          <a:spcPts val="1500"/>
                        </a:lnSpc>
                      </a:pPr>
                      <a:r>
                        <a:rPr kumimoji="1" lang="ja-JP" altLang="en-US" sz="1400" u="none" dirty="0">
                          <a:solidFill>
                            <a:schemeClr val="tx1"/>
                          </a:solidFill>
                        </a:rPr>
                        <a:t>・</a:t>
                      </a:r>
                      <a:r>
                        <a:rPr lang="ja-JP" altLang="en-US" sz="1400" u="none" dirty="0">
                          <a:solidFill>
                            <a:schemeClr val="tx1"/>
                          </a:solidFill>
                        </a:rPr>
                        <a:t>教育内容、教育関係の仕組みを刷新する。</a:t>
                      </a:r>
                      <a:endParaRPr lang="en-US" altLang="ja-JP" sz="1400" u="none" dirty="0">
                        <a:solidFill>
                          <a:schemeClr val="tx1"/>
                        </a:solidFill>
                      </a:endParaRPr>
                    </a:p>
                    <a:p>
                      <a:pPr marL="92075" indent="-92075">
                        <a:lnSpc>
                          <a:spcPts val="1500"/>
                        </a:lnSpc>
                      </a:pPr>
                      <a:r>
                        <a:rPr kumimoji="1" lang="ja-JP" altLang="en-US" sz="1400" u="none" dirty="0">
                          <a:solidFill>
                            <a:schemeClr val="tx1"/>
                          </a:solidFill>
                        </a:rPr>
                        <a:t>・</a:t>
                      </a:r>
                      <a:r>
                        <a:rPr kumimoji="1" lang="en-US" altLang="ja-JP" sz="1400" u="none" dirty="0">
                          <a:solidFill>
                            <a:schemeClr val="tx1"/>
                          </a:solidFill>
                        </a:rPr>
                        <a:t>2013</a:t>
                      </a:r>
                      <a:r>
                        <a:rPr lang="ja-JP" altLang="en-US" sz="1400" u="none" dirty="0">
                          <a:solidFill>
                            <a:schemeClr val="tx1"/>
                          </a:solidFill>
                        </a:rPr>
                        <a:t>～</a:t>
                      </a:r>
                      <a:r>
                        <a:rPr lang="en-US" altLang="ja-JP" sz="1400" u="none" dirty="0">
                          <a:solidFill>
                            <a:schemeClr val="tx1"/>
                          </a:solidFill>
                        </a:rPr>
                        <a:t>2016</a:t>
                      </a:r>
                      <a:r>
                        <a:rPr lang="ja-JP" altLang="en-US" sz="1400" u="none" dirty="0">
                          <a:solidFill>
                            <a:schemeClr val="tx1"/>
                          </a:solidFill>
                        </a:rPr>
                        <a:t>年度の４年間で「カリキュラム改革」「グローバル改革」「マネジメント改革」「ガバナンス改革」「学校サポート改革」の５つの柱で改革する。</a:t>
                      </a:r>
                      <a:endParaRPr lang="en-US" altLang="ja-JP" sz="1400" u="none" dirty="0">
                        <a:solidFill>
                          <a:schemeClr val="tx1"/>
                        </a:solidFill>
                      </a:endParaRPr>
                    </a:p>
                    <a:p>
                      <a:pPr marL="92075" marR="0" indent="-92075" algn="l" defTabSz="914400" rtl="0" eaLnBrk="1" fontAlgn="auto" latinLnBrk="0" hangingPunct="1">
                        <a:lnSpc>
                          <a:spcPts val="1500"/>
                        </a:lnSpc>
                        <a:spcBef>
                          <a:spcPts val="0"/>
                        </a:spcBef>
                        <a:spcAft>
                          <a:spcPts val="0"/>
                        </a:spcAft>
                        <a:buClrTx/>
                        <a:buSzTx/>
                        <a:buFontTx/>
                        <a:buNone/>
                        <a:tabLst/>
                        <a:defRPr/>
                      </a:pPr>
                      <a:r>
                        <a:rPr lang="ja-JP" altLang="en-US" sz="1400" u="none" dirty="0">
                          <a:solidFill>
                            <a:schemeClr val="tx1"/>
                          </a:solidFill>
                        </a:rPr>
                        <a:t>・</a:t>
                      </a:r>
                      <a:r>
                        <a:rPr lang="en-US" altLang="ja-JP" sz="1400" u="none" dirty="0">
                          <a:solidFill>
                            <a:schemeClr val="tx1"/>
                          </a:solidFill>
                        </a:rPr>
                        <a:t>2017</a:t>
                      </a:r>
                      <a:r>
                        <a:rPr lang="ja-JP" altLang="en-US" sz="1400" u="none" dirty="0">
                          <a:solidFill>
                            <a:schemeClr val="tx1"/>
                          </a:solidFill>
                        </a:rPr>
                        <a:t>～</a:t>
                      </a:r>
                      <a:r>
                        <a:rPr lang="en-US" altLang="ja-JP" sz="1400" u="none" dirty="0">
                          <a:solidFill>
                            <a:schemeClr val="tx1"/>
                          </a:solidFill>
                        </a:rPr>
                        <a:t>2020</a:t>
                      </a:r>
                      <a:r>
                        <a:rPr lang="ja-JP" altLang="en-US" sz="1400" u="none" dirty="0">
                          <a:solidFill>
                            <a:schemeClr val="tx1"/>
                          </a:solidFill>
                        </a:rPr>
                        <a:t>年度の４年間で、５つの改革によって構築した教育制度の基盤を堅持しながら、「成果と課題の見える化」「改革のさらなる浸透」「支援の重点化」を施策実施の基本となる視点とし、教育改革の浸透を図る。</a:t>
                      </a:r>
                    </a:p>
                    <a:p>
                      <a:pPr marL="92075" indent="-92075">
                        <a:lnSpc>
                          <a:spcPts val="1500"/>
                        </a:lnSpc>
                      </a:pPr>
                      <a:endParaRPr kumimoji="1" lang="ja-JP" altLang="en-US" sz="1400" u="none" dirty="0">
                        <a:solidFill>
                          <a:schemeClr val="tx1"/>
                        </a:solidFill>
                      </a:endParaRPr>
                    </a:p>
                    <a:p>
                      <a:pPr>
                        <a:lnSpc>
                          <a:spcPts val="1500"/>
                        </a:lnSpc>
                      </a:pPr>
                      <a:endParaRPr kumimoji="1" lang="ja-JP" altLang="en-US" sz="1400" u="none"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nSpc>
                          <a:spcPts val="1500"/>
                        </a:lnSpc>
                      </a:pPr>
                      <a:r>
                        <a:rPr lang="en-US" altLang="ja-JP" sz="1400" u="none" dirty="0">
                          <a:solidFill>
                            <a:schemeClr val="tx1"/>
                          </a:solidFill>
                        </a:rPr>
                        <a:t>2012</a:t>
                      </a:r>
                      <a:r>
                        <a:rPr lang="ja-JP" altLang="en-US" sz="1400" u="none" dirty="0">
                          <a:solidFill>
                            <a:schemeClr val="tx1"/>
                          </a:solidFill>
                        </a:rPr>
                        <a:t>年度以降、順次以下の取組みを進めている（１）</a:t>
                      </a:r>
                      <a:endParaRPr lang="en-US" altLang="ja-JP" sz="1400" u="none" dirty="0">
                        <a:solidFill>
                          <a:schemeClr val="tx1"/>
                        </a:solidFill>
                      </a:endParaRPr>
                    </a:p>
                    <a:p>
                      <a:pPr>
                        <a:lnSpc>
                          <a:spcPts val="1500"/>
                        </a:lnSpc>
                      </a:pPr>
                      <a:r>
                        <a:rPr lang="en-US" altLang="ja-JP" sz="1400" u="sng" dirty="0">
                          <a:solidFill>
                            <a:schemeClr val="tx1"/>
                          </a:solidFill>
                        </a:rPr>
                        <a:t>Ⅰ</a:t>
                      </a:r>
                      <a:r>
                        <a:rPr lang="ja-JP" altLang="en-US" sz="1400" u="sng" dirty="0">
                          <a:solidFill>
                            <a:schemeClr val="tx1"/>
                          </a:solidFill>
                        </a:rPr>
                        <a:t>教育行政の制度改革</a:t>
                      </a:r>
                      <a:endParaRPr lang="en-US" altLang="ja-JP" sz="1400" u="sng" dirty="0">
                        <a:solidFill>
                          <a:schemeClr val="tx1"/>
                        </a:solidFill>
                      </a:endParaRPr>
                    </a:p>
                    <a:p>
                      <a:pPr>
                        <a:lnSpc>
                          <a:spcPts val="1500"/>
                        </a:lnSpc>
                      </a:pPr>
                      <a:r>
                        <a:rPr lang="ja-JP" altLang="en-US" sz="1200" u="none" dirty="0">
                          <a:solidFill>
                            <a:schemeClr val="tx1"/>
                          </a:solidFill>
                        </a:rPr>
                        <a:t>・教育行政基本条例、大阪市立学校活性化条例制定 </a:t>
                      </a:r>
                      <a:r>
                        <a:rPr lang="ja-JP" altLang="en-US" sz="1200" u="none" baseline="0" dirty="0">
                          <a:solidFill>
                            <a:schemeClr val="tx1"/>
                          </a:solidFill>
                        </a:rPr>
                        <a:t> </a:t>
                      </a:r>
                      <a:endParaRPr lang="en-US" altLang="ja-JP" sz="1200" u="none" dirty="0">
                        <a:solidFill>
                          <a:schemeClr val="tx1"/>
                        </a:solidFill>
                      </a:endParaRPr>
                    </a:p>
                    <a:p>
                      <a:pPr>
                        <a:lnSpc>
                          <a:spcPts val="1500"/>
                        </a:lnSpc>
                      </a:pPr>
                      <a:r>
                        <a:rPr lang="ja-JP" altLang="en-US" sz="1200" u="none" dirty="0">
                          <a:solidFill>
                            <a:schemeClr val="tx1"/>
                          </a:solidFill>
                        </a:rPr>
                        <a:t>・市長と教育委員の協議の場設置（総合教育会議の先取り）</a:t>
                      </a:r>
                      <a:endParaRPr lang="en-US" altLang="ja-JP" sz="1200" u="none" dirty="0">
                        <a:solidFill>
                          <a:schemeClr val="tx1"/>
                        </a:solidFill>
                      </a:endParaRPr>
                    </a:p>
                    <a:p>
                      <a:pPr>
                        <a:lnSpc>
                          <a:spcPts val="1500"/>
                        </a:lnSpc>
                      </a:pPr>
                      <a:r>
                        <a:rPr lang="ja-JP" altLang="en-US" sz="1200" u="none" dirty="0">
                          <a:solidFill>
                            <a:schemeClr val="tx1"/>
                          </a:solidFill>
                          <a:latin typeface="+mn-ea"/>
                          <a:ea typeface="+mn-ea"/>
                        </a:rPr>
                        <a:t>・総合教育会議の設置（</a:t>
                      </a:r>
                      <a:r>
                        <a:rPr lang="en-US" altLang="ja-JP" sz="1200" u="none" dirty="0">
                          <a:solidFill>
                            <a:schemeClr val="tx1"/>
                          </a:solidFill>
                          <a:latin typeface="+mn-ea"/>
                          <a:ea typeface="+mn-ea"/>
                        </a:rPr>
                        <a:t>2015</a:t>
                      </a:r>
                      <a:r>
                        <a:rPr lang="ja-JP" altLang="en-US" sz="1200" u="none" dirty="0">
                          <a:solidFill>
                            <a:schemeClr val="tx1"/>
                          </a:solidFill>
                          <a:latin typeface="+mn-ea"/>
                          <a:ea typeface="+mn-ea"/>
                        </a:rPr>
                        <a:t>）</a:t>
                      </a:r>
                      <a:endParaRPr lang="en-US" altLang="ja-JP" sz="1200" u="none" dirty="0">
                        <a:solidFill>
                          <a:schemeClr val="tx1"/>
                        </a:solidFill>
                        <a:latin typeface="+mn-ea"/>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200" u="none" dirty="0">
                          <a:solidFill>
                            <a:schemeClr val="tx1"/>
                          </a:solidFill>
                          <a:latin typeface="+mn-ea"/>
                          <a:ea typeface="+mn-ea"/>
                        </a:rPr>
                        <a:t>・分権型教育行政への転換（</a:t>
                      </a:r>
                      <a:r>
                        <a:rPr lang="en-US" altLang="ja-JP" sz="1200" u="none" dirty="0">
                          <a:solidFill>
                            <a:schemeClr val="tx1"/>
                          </a:solidFill>
                          <a:latin typeface="+mn-ea"/>
                          <a:ea typeface="+mn-ea"/>
                        </a:rPr>
                        <a:t>2015</a:t>
                      </a:r>
                      <a:r>
                        <a:rPr lang="ja-JP" altLang="en-US" sz="1200" u="none" dirty="0">
                          <a:solidFill>
                            <a:schemeClr val="tx1"/>
                          </a:solidFill>
                          <a:latin typeface="+mn-ea"/>
                          <a:ea typeface="+mn-ea"/>
                        </a:rPr>
                        <a:t>）</a:t>
                      </a:r>
                      <a:endParaRPr lang="en-US" altLang="ja-JP" sz="1200" u="none" dirty="0">
                        <a:solidFill>
                          <a:schemeClr val="tx1"/>
                        </a:solidFill>
                        <a:latin typeface="+mn-ea"/>
                        <a:ea typeface="+mn-ea"/>
                      </a:endParaRPr>
                    </a:p>
                    <a:p>
                      <a:pPr>
                        <a:lnSpc>
                          <a:spcPts val="1500"/>
                        </a:lnSpc>
                      </a:pPr>
                      <a:endParaRPr lang="en-US" altLang="ja-JP" sz="1200" u="none" dirty="0">
                        <a:solidFill>
                          <a:schemeClr val="tx1"/>
                        </a:solidFill>
                      </a:endParaRPr>
                    </a:p>
                    <a:p>
                      <a:pPr>
                        <a:lnSpc>
                          <a:spcPts val="1500"/>
                        </a:lnSpc>
                      </a:pPr>
                      <a:r>
                        <a:rPr lang="en-US" altLang="ja-JP" sz="1400" u="sng" dirty="0">
                          <a:solidFill>
                            <a:schemeClr val="tx1"/>
                          </a:solidFill>
                        </a:rPr>
                        <a:t>Ⅱ</a:t>
                      </a:r>
                      <a:r>
                        <a:rPr lang="ja-JP" altLang="en-US" sz="1400" u="sng" dirty="0">
                          <a:solidFill>
                            <a:schemeClr val="tx1"/>
                          </a:solidFill>
                        </a:rPr>
                        <a:t>学校運営の制度改革</a:t>
                      </a:r>
                      <a:endParaRPr lang="en-US" altLang="ja-JP" sz="1400" u="sng" dirty="0">
                        <a:solidFill>
                          <a:schemeClr val="tx1"/>
                        </a:solidFill>
                      </a:endParaRPr>
                    </a:p>
                    <a:p>
                      <a:pPr>
                        <a:lnSpc>
                          <a:spcPts val="1500"/>
                        </a:lnSpc>
                      </a:pPr>
                      <a:r>
                        <a:rPr lang="ja-JP" altLang="en-US" sz="1200" u="none" dirty="0">
                          <a:solidFill>
                            <a:schemeClr val="tx1"/>
                          </a:solidFill>
                        </a:rPr>
                        <a:t>・校長公募の実施、副校長のモデル配置、予算・人事の校長裁量の強化</a:t>
                      </a:r>
                      <a:endParaRPr lang="en-US" altLang="ja-JP" sz="1200" u="none" dirty="0">
                        <a:solidFill>
                          <a:schemeClr val="tx1"/>
                        </a:solidFill>
                      </a:endParaRPr>
                    </a:p>
                    <a:p>
                      <a:pPr>
                        <a:lnSpc>
                          <a:spcPts val="1500"/>
                        </a:lnSpc>
                      </a:pPr>
                      <a:r>
                        <a:rPr lang="ja-JP" altLang="en-US" sz="1200" dirty="0"/>
                        <a:t>・</a:t>
                      </a:r>
                      <a:r>
                        <a:rPr lang="ja-JP" altLang="en-US" sz="1200" u="none" dirty="0">
                          <a:solidFill>
                            <a:schemeClr val="tx1"/>
                          </a:solidFill>
                        </a:rPr>
                        <a:t>学校選択制の実施、学校協議会の設置</a:t>
                      </a:r>
                      <a:endParaRPr lang="en-US" altLang="ja-JP" sz="1200" u="none" dirty="0">
                        <a:solidFill>
                          <a:schemeClr val="tx1"/>
                        </a:solidFill>
                      </a:endParaRPr>
                    </a:p>
                    <a:p>
                      <a:pPr>
                        <a:lnSpc>
                          <a:spcPts val="1500"/>
                        </a:lnSpc>
                      </a:pPr>
                      <a:r>
                        <a:rPr lang="ja-JP" altLang="en-US" sz="1200" u="none" dirty="0">
                          <a:solidFill>
                            <a:schemeClr val="tx1"/>
                          </a:solidFill>
                          <a:latin typeface="+mn-ea"/>
                          <a:ea typeface="+mn-ea"/>
                        </a:rPr>
                        <a:t>・大阪市小学校学力経年調査の実施（</a:t>
                      </a:r>
                      <a:r>
                        <a:rPr lang="en-US" altLang="ja-JP" sz="1200" u="none" dirty="0">
                          <a:solidFill>
                            <a:schemeClr val="tx1"/>
                          </a:solidFill>
                          <a:latin typeface="+mn-ea"/>
                          <a:ea typeface="+mn-ea"/>
                        </a:rPr>
                        <a:t>2016</a:t>
                      </a:r>
                      <a:r>
                        <a:rPr lang="ja-JP" altLang="en-US" sz="1200" u="none" dirty="0">
                          <a:solidFill>
                            <a:schemeClr val="tx1"/>
                          </a:solidFill>
                          <a:latin typeface="+mn-ea"/>
                          <a:ea typeface="+mn-ea"/>
                        </a:rPr>
                        <a:t>）</a:t>
                      </a:r>
                      <a:endParaRPr lang="en-US" altLang="ja-JP" sz="1200" u="none" dirty="0">
                        <a:solidFill>
                          <a:schemeClr val="tx1"/>
                        </a:solidFill>
                        <a:latin typeface="+mn-ea"/>
                        <a:ea typeface="+mn-ea"/>
                      </a:endParaRPr>
                    </a:p>
                    <a:p>
                      <a:pPr>
                        <a:lnSpc>
                          <a:spcPts val="1500"/>
                        </a:lnSpc>
                      </a:pPr>
                      <a:endParaRPr lang="en-US" altLang="ja-JP" sz="1200" u="none" dirty="0">
                        <a:solidFill>
                          <a:schemeClr val="tx1"/>
                        </a:solidFill>
                      </a:endParaRPr>
                    </a:p>
                    <a:p>
                      <a:pPr>
                        <a:lnSpc>
                          <a:spcPts val="1500"/>
                        </a:lnSpc>
                      </a:pPr>
                      <a:r>
                        <a:rPr lang="en-US" altLang="ja-JP" sz="1400" u="sng" dirty="0">
                          <a:solidFill>
                            <a:schemeClr val="tx1"/>
                          </a:solidFill>
                        </a:rPr>
                        <a:t>Ⅲ</a:t>
                      </a:r>
                      <a:r>
                        <a:rPr lang="ja-JP" altLang="en-US" sz="1400" u="sng" dirty="0">
                          <a:solidFill>
                            <a:schemeClr val="tx1"/>
                          </a:solidFill>
                        </a:rPr>
                        <a:t>教育実践のイノベーション</a:t>
                      </a:r>
                      <a:endParaRPr lang="en-US" altLang="ja-JP" sz="1400" u="sng" dirty="0">
                        <a:solidFill>
                          <a:schemeClr val="tx1"/>
                        </a:solidFill>
                      </a:endParaRPr>
                    </a:p>
                    <a:p>
                      <a:pPr>
                        <a:lnSpc>
                          <a:spcPts val="1500"/>
                        </a:lnSpc>
                      </a:pPr>
                      <a:r>
                        <a:rPr lang="ja-JP" altLang="en-US" sz="1200" u="none" dirty="0">
                          <a:solidFill>
                            <a:schemeClr val="tx1"/>
                          </a:solidFill>
                        </a:rPr>
                        <a:t>・幼稚園・保育所に共通の就学前教育カリキュラムの作成、小学校低学年からの英語指導、学校教育への</a:t>
                      </a:r>
                      <a:r>
                        <a:rPr lang="en-US" altLang="ja-JP" sz="1200" u="none" dirty="0">
                          <a:solidFill>
                            <a:schemeClr val="tx1"/>
                          </a:solidFill>
                        </a:rPr>
                        <a:t>ICT</a:t>
                      </a:r>
                      <a:r>
                        <a:rPr lang="ja-JP" altLang="en-US" sz="1200" u="none" dirty="0">
                          <a:solidFill>
                            <a:schemeClr val="tx1"/>
                          </a:solidFill>
                        </a:rPr>
                        <a:t>活用</a:t>
                      </a:r>
                      <a:endParaRPr lang="en-US" altLang="ja-JP" sz="1200" u="none" dirty="0">
                        <a:solidFill>
                          <a:schemeClr val="tx1"/>
                        </a:solidFill>
                      </a:endParaRPr>
                    </a:p>
                    <a:p>
                      <a:pPr>
                        <a:lnSpc>
                          <a:spcPts val="1500"/>
                        </a:lnSpc>
                      </a:pPr>
                      <a:r>
                        <a:rPr lang="ja-JP" altLang="en-US" sz="1200" u="none" dirty="0">
                          <a:solidFill>
                            <a:schemeClr val="tx1"/>
                          </a:solidFill>
                        </a:rPr>
                        <a:t>・小・中学校の普通教室に空調機を段階的に設置、中学校給食の実施、教員個人やグループの主体的な研究活動の支援、校務の効率化に向けた</a:t>
                      </a:r>
                      <a:r>
                        <a:rPr lang="en-US" altLang="ja-JP" sz="1200" u="none" dirty="0">
                          <a:solidFill>
                            <a:schemeClr val="tx1"/>
                          </a:solidFill>
                        </a:rPr>
                        <a:t>ICT</a:t>
                      </a:r>
                      <a:r>
                        <a:rPr lang="ja-JP" altLang="en-US" sz="1200" u="none" dirty="0">
                          <a:solidFill>
                            <a:schemeClr val="tx1"/>
                          </a:solidFill>
                        </a:rPr>
                        <a:t>活用、学習サポーターの配置、生活指導支援員の配置　など</a:t>
                      </a:r>
                      <a:endParaRPr lang="en-US" altLang="ja-JP" sz="1200" u="none" dirty="0">
                        <a:solidFill>
                          <a:schemeClr val="tx1"/>
                        </a:solidFill>
                      </a:endParaRPr>
                    </a:p>
                    <a:p>
                      <a:pPr>
                        <a:lnSpc>
                          <a:spcPts val="1500"/>
                        </a:lnSpc>
                      </a:pPr>
                      <a:r>
                        <a:rPr lang="ja-JP" altLang="en-US" sz="1200" u="none" dirty="0">
                          <a:solidFill>
                            <a:schemeClr val="tx1"/>
                          </a:solidFill>
                        </a:rPr>
                        <a:t>・学校力ＵＰ支援事業・民間事業者を活用した課外授業　など</a:t>
                      </a:r>
                      <a:endParaRPr lang="en-US" altLang="ja-JP" sz="1200" u="none" dirty="0">
                        <a:solidFill>
                          <a:schemeClr val="tx1"/>
                        </a:solidFill>
                      </a:endParaRPr>
                    </a:p>
                    <a:p>
                      <a:pPr>
                        <a:lnSpc>
                          <a:spcPts val="1500"/>
                        </a:lnSpc>
                      </a:pPr>
                      <a:r>
                        <a:rPr lang="ja-JP" altLang="en-US" sz="1400" u="none" dirty="0">
                          <a:solidFill>
                            <a:schemeClr val="tx1"/>
                          </a:solidFill>
                        </a:rPr>
                        <a:t>上記にかかる予算の推移（２）</a:t>
                      </a:r>
                      <a:endParaRPr lang="en-US" altLang="ja-JP" sz="1400" u="none" dirty="0">
                        <a:solidFill>
                          <a:schemeClr val="tx1"/>
                        </a:solidFill>
                      </a:endParaRPr>
                    </a:p>
                    <a:p>
                      <a:pPr>
                        <a:lnSpc>
                          <a:spcPts val="1500"/>
                        </a:lnSpc>
                      </a:pPr>
                      <a:r>
                        <a:rPr lang="ja-JP" altLang="en-US" sz="1400" u="none" dirty="0">
                          <a:solidFill>
                            <a:schemeClr val="tx1"/>
                          </a:solidFill>
                        </a:rPr>
                        <a:t>主な改革の概要（３）　</a:t>
                      </a:r>
                      <a:endParaRPr lang="en-US" altLang="ja-JP" sz="1400" u="none"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400" u="none" dirty="0">
                          <a:solidFill>
                            <a:schemeClr val="tx1"/>
                          </a:solidFill>
                        </a:rPr>
                        <a:t>・首長意向の反映（</a:t>
                      </a:r>
                      <a:r>
                        <a:rPr kumimoji="1" lang="ja-JP" altLang="en-US" sz="1400" u="none" kern="1200" dirty="0">
                          <a:solidFill>
                            <a:schemeClr val="tx1"/>
                          </a:solidFill>
                          <a:latin typeface="+mn-lt"/>
                          <a:ea typeface="+mn-ea"/>
                          <a:cs typeface="+mn-cs"/>
                        </a:rPr>
                        <a:t>総合教育会議による</a:t>
                      </a:r>
                      <a:r>
                        <a:rPr kumimoji="1" lang="ja-JP" altLang="ja-JP" sz="1400" u="none" kern="1200" dirty="0">
                          <a:solidFill>
                            <a:schemeClr val="tx1"/>
                          </a:solidFill>
                          <a:latin typeface="+mn-lt"/>
                          <a:ea typeface="+mn-ea"/>
                          <a:cs typeface="+mn-cs"/>
                        </a:rPr>
                        <a:t>、教育目標とその達成のための施策</a:t>
                      </a:r>
                      <a:r>
                        <a:rPr kumimoji="1" lang="ja-JP" altLang="en-US" sz="1400" u="none" kern="1200" dirty="0">
                          <a:solidFill>
                            <a:schemeClr val="tx1"/>
                          </a:solidFill>
                          <a:latin typeface="+mn-lt"/>
                          <a:ea typeface="+mn-ea"/>
                          <a:cs typeface="+mn-cs"/>
                        </a:rPr>
                        <a:t>設定</a:t>
                      </a:r>
                      <a:r>
                        <a:rPr lang="ja-JP" altLang="en-US" sz="1400" u="none" dirty="0">
                          <a:solidFill>
                            <a:schemeClr val="tx1"/>
                          </a:solidFill>
                        </a:rPr>
                        <a:t>）及び教育内容と仕組みの改革が進んでいる。</a:t>
                      </a:r>
                      <a:endParaRPr lang="en-US" altLang="ja-JP" sz="1400" u="none" strike="sngStrike" dirty="0">
                        <a:solidFill>
                          <a:schemeClr val="tx1"/>
                        </a:solidFill>
                      </a:endParaRPr>
                    </a:p>
                    <a:p>
                      <a:pPr>
                        <a:lnSpc>
                          <a:spcPts val="1500"/>
                        </a:lnSpc>
                      </a:pPr>
                      <a:r>
                        <a:rPr lang="ja-JP" altLang="en-US" sz="1400" u="none" dirty="0">
                          <a:solidFill>
                            <a:schemeClr val="tx1"/>
                          </a:solidFill>
                        </a:rPr>
                        <a:t>・保護者や地域住民の学校運営への参画が促進している</a:t>
                      </a:r>
                      <a:r>
                        <a:rPr lang="ja-JP" altLang="en-US" sz="1400" u="none" dirty="0" smtClean="0">
                          <a:solidFill>
                            <a:schemeClr val="tx1"/>
                          </a:solidFill>
                        </a:rPr>
                        <a:t>。</a:t>
                      </a:r>
                      <a:endParaRPr lang="en-US" altLang="ja-JP" sz="1400" u="none" dirty="0">
                        <a:solidFill>
                          <a:schemeClr val="tx1"/>
                        </a:solidFill>
                      </a:endParaRPr>
                    </a:p>
                    <a:p>
                      <a:pPr>
                        <a:lnSpc>
                          <a:spcPts val="1500"/>
                        </a:lnSpc>
                      </a:pPr>
                      <a:r>
                        <a:rPr lang="ja-JP" altLang="en-US" sz="1400" dirty="0"/>
                        <a:t>・小中学校の学力が全国</a:t>
                      </a:r>
                      <a:r>
                        <a:rPr lang="ja-JP" altLang="en-US" sz="1400" u="none" dirty="0">
                          <a:solidFill>
                            <a:schemeClr val="tx1"/>
                          </a:solidFill>
                        </a:rPr>
                        <a:t>平均にはまだ及ばないものの、概ね上向いている。</a:t>
                      </a:r>
                      <a:endParaRPr lang="en-US" altLang="ja-JP" sz="1400" u="none" dirty="0">
                        <a:solidFill>
                          <a:schemeClr val="tx1"/>
                        </a:solidFill>
                      </a:endParaRPr>
                    </a:p>
                    <a:p>
                      <a:pPr>
                        <a:lnSpc>
                          <a:spcPts val="1500"/>
                        </a:lnSpc>
                      </a:pPr>
                      <a:r>
                        <a:rPr lang="en-US" altLang="ja-JP" sz="1300" u="none" dirty="0">
                          <a:solidFill>
                            <a:schemeClr val="tx1"/>
                          </a:solidFill>
                        </a:rPr>
                        <a:t>※</a:t>
                      </a:r>
                      <a:r>
                        <a:rPr lang="ja-JP" altLang="en-US" sz="1300" u="none" baseline="0" dirty="0">
                          <a:solidFill>
                            <a:schemeClr val="tx1"/>
                          </a:solidFill>
                        </a:rPr>
                        <a:t> 全国学力・学習状況調査</a:t>
                      </a:r>
                      <a:endParaRPr lang="en-US" altLang="ja-JP" sz="1300" u="none" baseline="0" dirty="0">
                        <a:solidFill>
                          <a:schemeClr val="tx1"/>
                        </a:solidFill>
                      </a:endParaRPr>
                    </a:p>
                    <a:p>
                      <a:pPr>
                        <a:lnSpc>
                          <a:spcPts val="1500"/>
                        </a:lnSpc>
                      </a:pPr>
                      <a:r>
                        <a:rPr lang="ja-JP" altLang="en-US" sz="1300" u="none" baseline="0" dirty="0">
                          <a:solidFill>
                            <a:schemeClr val="tx1"/>
                          </a:solidFill>
                        </a:rPr>
                        <a:t>　　（④）</a:t>
                      </a:r>
                      <a:r>
                        <a:rPr lang="en-US" altLang="ja-JP" sz="1300" u="none" dirty="0">
                          <a:solidFill>
                            <a:schemeClr val="tx1"/>
                          </a:solidFill>
                        </a:rPr>
                        <a:t> </a:t>
                      </a:r>
                    </a:p>
                    <a:p>
                      <a:pPr>
                        <a:lnSpc>
                          <a:spcPts val="1500"/>
                        </a:lnSpc>
                      </a:pPr>
                      <a:r>
                        <a:rPr lang="ja-JP" altLang="en-US" sz="1400" u="none" dirty="0">
                          <a:solidFill>
                            <a:schemeClr val="tx1"/>
                          </a:solidFill>
                        </a:rPr>
                        <a:t>・中学校卒業段階で英検</a:t>
                      </a:r>
                      <a:r>
                        <a:rPr lang="en-US" altLang="ja-JP" sz="1400" u="none" dirty="0">
                          <a:solidFill>
                            <a:schemeClr val="tx1"/>
                          </a:solidFill>
                        </a:rPr>
                        <a:t>3</a:t>
                      </a:r>
                      <a:r>
                        <a:rPr lang="ja-JP" altLang="en-US" sz="1400" u="none" dirty="0">
                          <a:solidFill>
                            <a:schemeClr val="tx1"/>
                          </a:solidFill>
                        </a:rPr>
                        <a:t>級程度以上の英語力を有する生徒の割合</a:t>
                      </a:r>
                      <a:r>
                        <a:rPr lang="ja-JP" altLang="en-US" sz="1400" u="none" dirty="0" smtClean="0">
                          <a:solidFill>
                            <a:schemeClr val="tx1"/>
                          </a:solidFill>
                        </a:rPr>
                        <a:t>が</a:t>
                      </a:r>
                      <a:r>
                        <a:rPr lang="en-US" altLang="ja-JP" sz="1400" u="none" dirty="0" smtClean="0">
                          <a:solidFill>
                            <a:schemeClr val="tx1"/>
                          </a:solidFill>
                        </a:rPr>
                        <a:t>52.2%</a:t>
                      </a:r>
                      <a:r>
                        <a:rPr lang="ja-JP" altLang="en-US" sz="1400" u="none" dirty="0">
                          <a:solidFill>
                            <a:schemeClr val="tx1"/>
                          </a:solidFill>
                        </a:rPr>
                        <a:t>となった。</a:t>
                      </a:r>
                      <a:r>
                        <a:rPr lang="ja-JP" altLang="en-US" sz="1400" u="none" dirty="0" smtClean="0">
                          <a:solidFill>
                            <a:schemeClr val="tx1"/>
                          </a:solidFill>
                        </a:rPr>
                        <a:t>（</a:t>
                      </a:r>
                      <a:r>
                        <a:rPr lang="en-US" altLang="ja-JP" sz="1400" u="none" dirty="0" smtClean="0">
                          <a:solidFill>
                            <a:schemeClr val="tx1"/>
                          </a:solidFill>
                        </a:rPr>
                        <a:t>2017</a:t>
                      </a:r>
                      <a:r>
                        <a:rPr lang="ja-JP" altLang="en-US" sz="1400" u="none" dirty="0" smtClean="0">
                          <a:solidFill>
                            <a:schemeClr val="tx1"/>
                          </a:solidFill>
                        </a:rPr>
                        <a:t>年度</a:t>
                      </a:r>
                      <a:r>
                        <a:rPr lang="ja-JP" altLang="en-US" sz="1400" u="none" dirty="0">
                          <a:solidFill>
                            <a:schemeClr val="tx1"/>
                          </a:solidFill>
                        </a:rPr>
                        <a:t>）</a:t>
                      </a:r>
                      <a:endParaRPr lang="en-US" altLang="ja-JP" sz="1400" u="none" dirty="0">
                        <a:solidFill>
                          <a:schemeClr val="tx1"/>
                        </a:solidFill>
                      </a:endParaRPr>
                    </a:p>
                    <a:p>
                      <a:pPr>
                        <a:lnSpc>
                          <a:spcPts val="1500"/>
                        </a:lnSpc>
                      </a:pPr>
                      <a:r>
                        <a:rPr lang="ja-JP" altLang="en-US" sz="1400" u="none" dirty="0">
                          <a:solidFill>
                            <a:schemeClr val="tx1"/>
                          </a:solidFill>
                        </a:rPr>
                        <a:t>・強力な発信により、国の教育改革にも影響を与えた。</a:t>
                      </a:r>
                      <a:endParaRPr lang="en-US" altLang="ja-JP" sz="1400" u="none" dirty="0">
                        <a:solidFill>
                          <a:schemeClr val="tx1"/>
                        </a:solidFill>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400" u="none" strike="noStrike" dirty="0">
                          <a:solidFill>
                            <a:schemeClr val="tx1"/>
                          </a:solidFill>
                          <a:latin typeface="+mn-ea"/>
                          <a:ea typeface="+mn-ea"/>
                        </a:rPr>
                        <a:t>・分権型教育行政への転換により、学校の実情に応じたサポートに繋げている。</a:t>
                      </a:r>
                      <a:endParaRPr lang="en-US" altLang="ja-JP" sz="1400" u="none" strike="noStrike" dirty="0">
                        <a:solidFill>
                          <a:schemeClr val="tx1"/>
                        </a:solidFill>
                        <a:latin typeface="+mn-ea"/>
                        <a:ea typeface="+mn-ea"/>
                      </a:endParaRPr>
                    </a:p>
                    <a:p>
                      <a:pPr>
                        <a:lnSpc>
                          <a:spcPts val="1500"/>
                        </a:lnSpc>
                      </a:pPr>
                      <a:endParaRPr kumimoji="1" lang="ja-JP" altLang="en-US" sz="1400" u="none" dirty="0">
                        <a:solidFill>
                          <a:schemeClr val="tx1"/>
                        </a:solidFill>
                      </a:endParaRPr>
                    </a:p>
                    <a:p>
                      <a:pPr marL="92075" indent="-92075">
                        <a:lnSpc>
                          <a:spcPts val="1500"/>
                        </a:lnSpc>
                      </a:pPr>
                      <a:endParaRPr kumimoji="1" lang="en-US" altLang="ja-JP" sz="1400" u="none" dirty="0">
                        <a:solidFill>
                          <a:schemeClr val="tx1"/>
                        </a:solidFill>
                      </a:endParaRPr>
                    </a:p>
                    <a:p>
                      <a:pPr>
                        <a:lnSpc>
                          <a:spcPts val="1500"/>
                        </a:lnSpc>
                      </a:pPr>
                      <a:r>
                        <a:rPr lang="ja-JP" altLang="en-US" sz="1100" u="none" dirty="0">
                          <a:solidFill>
                            <a:schemeClr val="tx1"/>
                          </a:solidFill>
                        </a:rPr>
                        <a:t>　</a:t>
                      </a:r>
                      <a:r>
                        <a:rPr kumimoji="1" lang="ja-JP" altLang="en-US" sz="1100" u="none" dirty="0">
                          <a:solidFill>
                            <a:schemeClr val="tx1"/>
                          </a:solidFill>
                        </a:rPr>
                        <a:t>　</a:t>
                      </a:r>
                    </a:p>
                    <a:p>
                      <a:pPr>
                        <a:lnSpc>
                          <a:spcPts val="1500"/>
                        </a:lnSpc>
                      </a:pPr>
                      <a:endParaRPr kumimoji="1" lang="ja-JP" altLang="en-US" sz="1400" u="none"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605858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44298" y="693887"/>
            <a:ext cx="4161097" cy="5373266"/>
          </a:xfrm>
          <a:prstGeom prst="rect">
            <a:avLst/>
          </a:prstGeom>
        </p:spPr>
        <p:txBody>
          <a:bodyPr wrap="square" lIns="36000" tIns="0" rIns="36000" bIns="0">
            <a:spAutoFit/>
          </a:bodyPr>
          <a:lstStyle/>
          <a:p>
            <a:pPr algn="just">
              <a:lnSpc>
                <a:spcPts val="1400"/>
              </a:lnSpc>
            </a:pPr>
            <a:r>
              <a:rPr lang="en-US" altLang="ja-JP" sz="1600" dirty="0" smtClean="0">
                <a:latin typeface="+mn-ea"/>
                <a:cs typeface="Meiryo UI" pitchFamily="50" charset="-128"/>
              </a:rPr>
              <a:t>Ⅰ</a:t>
            </a:r>
            <a:r>
              <a:rPr lang="ja-JP" altLang="en-US" sz="1600" dirty="0">
                <a:latin typeface="+mn-ea"/>
                <a:cs typeface="Meiryo UI" pitchFamily="50" charset="-128"/>
              </a:rPr>
              <a:t>　政策の刷新（主なもの）</a:t>
            </a:r>
            <a:endParaRPr lang="en-US" altLang="ja-JP" sz="1400" dirty="0">
              <a:solidFill>
                <a:srgbClr val="0070C0"/>
              </a:solidFill>
              <a:latin typeface="+mn-ea"/>
              <a:cs typeface="Meiryo UI" pitchFamily="50" charset="-128"/>
            </a:endParaRPr>
          </a:p>
          <a:p>
            <a:pPr algn="just">
              <a:lnSpc>
                <a:spcPts val="1400"/>
              </a:lnSpc>
            </a:pPr>
            <a:endParaRPr lang="en-US" altLang="ja-JP" sz="1400" dirty="0">
              <a:latin typeface="+mn-ea"/>
              <a:cs typeface="Meiryo UI" pitchFamily="50" charset="-128"/>
            </a:endParaRPr>
          </a:p>
          <a:p>
            <a:pPr algn="just">
              <a:lnSpc>
                <a:spcPts val="1400"/>
              </a:lnSpc>
            </a:pPr>
            <a:r>
              <a:rPr lang="ja-JP" altLang="en-US" sz="1400" dirty="0">
                <a:latin typeface="+mn-ea"/>
                <a:cs typeface="Meiryo UI" pitchFamily="50" charset="-128"/>
              </a:rPr>
              <a:t>　　</a:t>
            </a:r>
            <a:r>
              <a:rPr lang="en-US" altLang="ja-JP" sz="1400" dirty="0">
                <a:latin typeface="+mn-ea"/>
                <a:cs typeface="Meiryo UI" pitchFamily="50" charset="-128"/>
              </a:rPr>
              <a:t>(1)</a:t>
            </a:r>
            <a:r>
              <a:rPr lang="ja-JP" altLang="en-US" sz="1400" dirty="0">
                <a:latin typeface="+mn-ea"/>
                <a:cs typeface="Meiryo UI" pitchFamily="50" charset="-128"/>
              </a:rPr>
              <a:t>　現役世代への重点投資</a:t>
            </a:r>
            <a:endParaRPr lang="en-US" altLang="ja-JP" sz="1400" dirty="0">
              <a:latin typeface="+mn-ea"/>
              <a:cs typeface="Meiryo UI" pitchFamily="50" charset="-128"/>
            </a:endParaRPr>
          </a:p>
          <a:p>
            <a:pPr algn="just">
              <a:lnSpc>
                <a:spcPts val="1400"/>
              </a:lnSpc>
            </a:pPr>
            <a:r>
              <a:rPr lang="ja-JP" altLang="en-US" sz="1400" dirty="0">
                <a:latin typeface="+mn-ea"/>
                <a:cs typeface="Meiryo UI" pitchFamily="50" charset="-128"/>
              </a:rPr>
              <a:t>　　　　　（子育て</a:t>
            </a:r>
            <a:r>
              <a:rPr lang="en-US" altLang="ja-JP" sz="1400" dirty="0">
                <a:latin typeface="+mn-ea"/>
                <a:cs typeface="Meiryo UI" pitchFamily="50" charset="-128"/>
              </a:rPr>
              <a:t>/</a:t>
            </a:r>
            <a:r>
              <a:rPr lang="ja-JP" altLang="en-US" sz="1400" dirty="0">
                <a:latin typeface="+mn-ea"/>
                <a:cs typeface="Meiryo UI" pitchFamily="50" charset="-128"/>
              </a:rPr>
              <a:t>教育）</a:t>
            </a:r>
            <a:r>
              <a:rPr lang="en-US" altLang="ja-JP" sz="1400" dirty="0">
                <a:latin typeface="+mn-ea"/>
                <a:cs typeface="Meiryo UI" pitchFamily="50" charset="-128"/>
              </a:rPr>
              <a:t>		</a:t>
            </a:r>
            <a:r>
              <a:rPr lang="ja-JP" altLang="en-US" sz="1400" dirty="0">
                <a:latin typeface="+mn-ea"/>
                <a:cs typeface="Meiryo UI" pitchFamily="50" charset="-128"/>
              </a:rPr>
              <a:t>　　　</a:t>
            </a:r>
            <a:r>
              <a:rPr lang="ja-JP" altLang="en-US" sz="1400" dirty="0" smtClean="0">
                <a:latin typeface="+mn-ea"/>
                <a:cs typeface="Meiryo UI" pitchFamily="50" charset="-128"/>
              </a:rPr>
              <a:t> 　</a:t>
            </a:r>
            <a:r>
              <a:rPr lang="en-US" altLang="ja-JP" sz="1400" dirty="0" smtClean="0">
                <a:latin typeface="+mn-ea"/>
                <a:cs typeface="Meiryo UI" pitchFamily="50" charset="-128"/>
              </a:rPr>
              <a:t>11</a:t>
            </a:r>
            <a:r>
              <a:rPr lang="ja-JP" altLang="en-US" sz="1400" dirty="0" smtClean="0">
                <a:latin typeface="+mn-ea"/>
                <a:cs typeface="Meiryo UI" pitchFamily="50" charset="-128"/>
              </a:rPr>
              <a:t>頁</a:t>
            </a:r>
            <a:endParaRPr lang="en-US" altLang="ja-JP" sz="1400" dirty="0">
              <a:latin typeface="+mn-ea"/>
              <a:cs typeface="Meiryo UI" pitchFamily="50" charset="-128"/>
            </a:endParaRPr>
          </a:p>
          <a:p>
            <a:pPr algn="just">
              <a:lnSpc>
                <a:spcPts val="1400"/>
              </a:lnSpc>
            </a:pPr>
            <a:r>
              <a:rPr lang="ja-JP" altLang="en-US" sz="1400" dirty="0">
                <a:latin typeface="+mn-ea"/>
                <a:cs typeface="Meiryo UI" pitchFamily="50" charset="-128"/>
              </a:rPr>
              <a:t>　　</a:t>
            </a:r>
            <a:r>
              <a:rPr lang="en-US" altLang="ja-JP" sz="1400" dirty="0">
                <a:latin typeface="+mn-ea"/>
                <a:cs typeface="Meiryo UI" pitchFamily="50" charset="-128"/>
              </a:rPr>
              <a:t>(2)</a:t>
            </a:r>
            <a:r>
              <a:rPr lang="ja-JP" altLang="en-US" sz="1400" dirty="0">
                <a:latin typeface="+mn-ea"/>
                <a:cs typeface="Meiryo UI" pitchFamily="50" charset="-128"/>
              </a:rPr>
              <a:t>　教育改革</a:t>
            </a:r>
            <a:r>
              <a:rPr lang="en-US" altLang="ja-JP" sz="1400" dirty="0">
                <a:latin typeface="+mn-ea"/>
                <a:cs typeface="Meiryo UI" pitchFamily="50" charset="-128"/>
              </a:rPr>
              <a:t>		</a:t>
            </a:r>
            <a:r>
              <a:rPr lang="ja-JP" altLang="en-US" sz="1400" dirty="0">
                <a:latin typeface="+mn-ea"/>
                <a:cs typeface="Meiryo UI" pitchFamily="50" charset="-128"/>
              </a:rPr>
              <a:t>　　　</a:t>
            </a:r>
            <a:r>
              <a:rPr lang="ja-JP" altLang="en-US" sz="1400" dirty="0" smtClean="0">
                <a:latin typeface="+mn-ea"/>
                <a:cs typeface="Meiryo UI" pitchFamily="50" charset="-128"/>
              </a:rPr>
              <a:t> 　</a:t>
            </a:r>
            <a:r>
              <a:rPr lang="en-US" altLang="ja-JP" sz="1400" dirty="0" smtClean="0">
                <a:latin typeface="+mn-ea"/>
                <a:cs typeface="Meiryo UI" pitchFamily="50" charset="-128"/>
              </a:rPr>
              <a:t>18</a:t>
            </a:r>
            <a:r>
              <a:rPr lang="ja-JP" altLang="en-US" sz="1400" dirty="0" smtClean="0">
                <a:latin typeface="+mn-ea"/>
                <a:cs typeface="Meiryo UI" pitchFamily="50" charset="-128"/>
              </a:rPr>
              <a:t>頁</a:t>
            </a:r>
            <a:endParaRPr lang="en-US" altLang="ja-JP" sz="1400" dirty="0">
              <a:latin typeface="+mn-ea"/>
              <a:cs typeface="Meiryo UI" pitchFamily="50" charset="-128"/>
            </a:endParaRPr>
          </a:p>
          <a:p>
            <a:pPr algn="just">
              <a:lnSpc>
                <a:spcPts val="1400"/>
              </a:lnSpc>
            </a:pPr>
            <a:r>
              <a:rPr lang="ja-JP" altLang="en-US" sz="1400" dirty="0">
                <a:latin typeface="+mn-ea"/>
                <a:cs typeface="Meiryo UI" pitchFamily="50" charset="-128"/>
              </a:rPr>
              <a:t>　　</a:t>
            </a:r>
            <a:r>
              <a:rPr lang="en-US" altLang="ja-JP" sz="1400" dirty="0">
                <a:latin typeface="+mn-ea"/>
                <a:cs typeface="Meiryo UI" pitchFamily="50" charset="-128"/>
              </a:rPr>
              <a:t>(3)</a:t>
            </a:r>
            <a:r>
              <a:rPr lang="ja-JP" altLang="en-US" sz="1400" dirty="0">
                <a:latin typeface="+mn-ea"/>
                <a:cs typeface="Meiryo UI" pitchFamily="50" charset="-128"/>
              </a:rPr>
              <a:t>　西成特区構想</a:t>
            </a:r>
            <a:r>
              <a:rPr lang="en-US" altLang="ja-JP" sz="1400" dirty="0">
                <a:latin typeface="+mn-ea"/>
                <a:cs typeface="Meiryo UI" pitchFamily="50" charset="-128"/>
              </a:rPr>
              <a:t>	</a:t>
            </a:r>
            <a:r>
              <a:rPr lang="ja-JP" altLang="en-US" sz="1400" dirty="0">
                <a:latin typeface="+mn-ea"/>
                <a:cs typeface="Meiryo UI" pitchFamily="50" charset="-128"/>
              </a:rPr>
              <a:t>　　　　</a:t>
            </a:r>
            <a:r>
              <a:rPr lang="en-US" altLang="ja-JP" sz="1400" dirty="0">
                <a:latin typeface="+mn-ea"/>
                <a:cs typeface="Meiryo UI" pitchFamily="50" charset="-128"/>
              </a:rPr>
              <a:t>	</a:t>
            </a:r>
            <a:r>
              <a:rPr lang="ja-JP" altLang="en-US" sz="1400" dirty="0">
                <a:latin typeface="+mn-ea"/>
                <a:cs typeface="Meiryo UI" pitchFamily="50" charset="-128"/>
              </a:rPr>
              <a:t>　　　</a:t>
            </a:r>
            <a:r>
              <a:rPr lang="ja-JP" altLang="en-US" sz="1400" dirty="0" smtClean="0">
                <a:latin typeface="+mn-ea"/>
                <a:cs typeface="Meiryo UI" pitchFamily="50" charset="-128"/>
              </a:rPr>
              <a:t> 　</a:t>
            </a:r>
            <a:r>
              <a:rPr lang="en-US" altLang="ja-JP" sz="1400" dirty="0" smtClean="0">
                <a:latin typeface="+mn-ea"/>
                <a:cs typeface="Meiryo UI" pitchFamily="50" charset="-128"/>
              </a:rPr>
              <a:t>25</a:t>
            </a:r>
            <a:r>
              <a:rPr lang="ja-JP" altLang="en-US" sz="1400" dirty="0" smtClean="0">
                <a:latin typeface="+mn-ea"/>
                <a:cs typeface="Meiryo UI" pitchFamily="50" charset="-128"/>
              </a:rPr>
              <a:t>頁</a:t>
            </a:r>
            <a:endParaRPr lang="en-US" altLang="ja-JP" sz="1400" dirty="0">
              <a:latin typeface="+mn-ea"/>
              <a:cs typeface="Meiryo UI" pitchFamily="50" charset="-128"/>
            </a:endParaRPr>
          </a:p>
          <a:p>
            <a:pPr algn="just">
              <a:lnSpc>
                <a:spcPts val="1400"/>
              </a:lnSpc>
            </a:pPr>
            <a:r>
              <a:rPr lang="ja-JP" altLang="en-US" sz="1400" dirty="0">
                <a:latin typeface="+mn-ea"/>
                <a:cs typeface="Meiryo UI" pitchFamily="50" charset="-128"/>
              </a:rPr>
              <a:t>　　</a:t>
            </a:r>
            <a:r>
              <a:rPr lang="en-US" altLang="ja-JP" sz="1400" dirty="0">
                <a:latin typeface="+mn-ea"/>
                <a:cs typeface="Meiryo UI" pitchFamily="50" charset="-128"/>
              </a:rPr>
              <a:t>(4)</a:t>
            </a:r>
            <a:r>
              <a:rPr lang="ja-JP" altLang="en-US" sz="1400" dirty="0">
                <a:latin typeface="+mn-ea"/>
                <a:cs typeface="Meiryo UI" pitchFamily="50" charset="-128"/>
              </a:rPr>
              <a:t>　福祉施策の再構築　　　　</a:t>
            </a:r>
            <a:r>
              <a:rPr lang="en-US" altLang="ja-JP" sz="1400" dirty="0">
                <a:latin typeface="+mn-ea"/>
                <a:cs typeface="Meiryo UI" pitchFamily="50" charset="-128"/>
              </a:rPr>
              <a:t>	</a:t>
            </a:r>
            <a:r>
              <a:rPr lang="ja-JP" altLang="en-US" sz="1400" dirty="0">
                <a:latin typeface="+mn-ea"/>
                <a:cs typeface="Meiryo UI" pitchFamily="50" charset="-128"/>
              </a:rPr>
              <a:t>　　　</a:t>
            </a:r>
            <a:r>
              <a:rPr lang="ja-JP" altLang="en-US" sz="1400" dirty="0" smtClean="0">
                <a:latin typeface="+mn-ea"/>
                <a:cs typeface="Meiryo UI" pitchFamily="50" charset="-128"/>
              </a:rPr>
              <a:t> 　</a:t>
            </a:r>
            <a:r>
              <a:rPr lang="en-US" altLang="ja-JP" sz="1400" dirty="0" smtClean="0">
                <a:latin typeface="+mn-ea"/>
                <a:cs typeface="Meiryo UI" pitchFamily="50" charset="-128"/>
              </a:rPr>
              <a:t>38</a:t>
            </a:r>
            <a:r>
              <a:rPr lang="ja-JP" altLang="en-US" sz="1400" dirty="0" smtClean="0">
                <a:latin typeface="+mn-ea"/>
                <a:cs typeface="Meiryo UI" pitchFamily="50" charset="-128"/>
              </a:rPr>
              <a:t>頁</a:t>
            </a:r>
            <a:endParaRPr lang="en-US" altLang="ja-JP" sz="1400" dirty="0">
              <a:latin typeface="+mn-ea"/>
              <a:cs typeface="Meiryo UI" pitchFamily="50" charset="-128"/>
            </a:endParaRPr>
          </a:p>
          <a:p>
            <a:pPr algn="just">
              <a:lnSpc>
                <a:spcPts val="1400"/>
              </a:lnSpc>
            </a:pPr>
            <a:r>
              <a:rPr lang="ja-JP" altLang="en-US" sz="1400" dirty="0">
                <a:latin typeface="+mn-ea"/>
                <a:cs typeface="Meiryo UI" pitchFamily="50" charset="-128"/>
              </a:rPr>
              <a:t>　　</a:t>
            </a:r>
            <a:r>
              <a:rPr lang="en-US" altLang="ja-JP" sz="1400" dirty="0">
                <a:latin typeface="+mn-ea"/>
                <a:cs typeface="Meiryo UI" pitchFamily="50" charset="-128"/>
              </a:rPr>
              <a:t>(5)</a:t>
            </a:r>
            <a:r>
              <a:rPr lang="ja-JP" altLang="en-US" sz="1400" dirty="0">
                <a:latin typeface="+mn-ea"/>
                <a:cs typeface="Meiryo UI" pitchFamily="50" charset="-128"/>
              </a:rPr>
              <a:t>　インフラ整備</a:t>
            </a:r>
            <a:r>
              <a:rPr lang="en-US" altLang="ja-JP" sz="1400" dirty="0">
                <a:latin typeface="+mn-ea"/>
                <a:cs typeface="Meiryo UI" pitchFamily="50" charset="-128"/>
              </a:rPr>
              <a:t>	</a:t>
            </a:r>
            <a:r>
              <a:rPr lang="ja-JP" altLang="en-US" sz="1400" dirty="0">
                <a:latin typeface="+mn-ea"/>
                <a:cs typeface="Meiryo UI" pitchFamily="50" charset="-128"/>
              </a:rPr>
              <a:t>　　　　　</a:t>
            </a:r>
            <a:r>
              <a:rPr lang="en-US" altLang="ja-JP" sz="1400" dirty="0">
                <a:latin typeface="+mn-ea"/>
                <a:cs typeface="Meiryo UI" pitchFamily="50" charset="-128"/>
              </a:rPr>
              <a:t>	</a:t>
            </a:r>
            <a:r>
              <a:rPr lang="ja-JP" altLang="en-US" sz="1400" dirty="0">
                <a:latin typeface="+mn-ea"/>
                <a:cs typeface="Meiryo UI" pitchFamily="50" charset="-128"/>
              </a:rPr>
              <a:t>　　　</a:t>
            </a:r>
            <a:r>
              <a:rPr lang="ja-JP" altLang="en-US" sz="1400" dirty="0" smtClean="0">
                <a:latin typeface="+mn-ea"/>
                <a:cs typeface="Meiryo UI" pitchFamily="50" charset="-128"/>
              </a:rPr>
              <a:t> 　</a:t>
            </a:r>
            <a:r>
              <a:rPr lang="en-US" altLang="ja-JP" sz="1400" dirty="0" smtClean="0">
                <a:latin typeface="+mn-ea"/>
                <a:cs typeface="Meiryo UI" pitchFamily="50" charset="-128"/>
              </a:rPr>
              <a:t>40</a:t>
            </a:r>
            <a:r>
              <a:rPr lang="ja-JP" altLang="en-US" sz="1400" dirty="0" smtClean="0">
                <a:latin typeface="+mn-ea"/>
                <a:cs typeface="Meiryo UI" pitchFamily="50" charset="-128"/>
              </a:rPr>
              <a:t>頁</a:t>
            </a:r>
            <a:endParaRPr lang="en-US" altLang="ja-JP" sz="1400" dirty="0">
              <a:latin typeface="+mn-ea"/>
              <a:cs typeface="Meiryo UI" pitchFamily="50" charset="-128"/>
            </a:endParaRPr>
          </a:p>
          <a:p>
            <a:pPr algn="just">
              <a:lnSpc>
                <a:spcPts val="1400"/>
              </a:lnSpc>
            </a:pPr>
            <a:endParaRPr lang="en-US" altLang="ja-JP" sz="1600" dirty="0">
              <a:latin typeface="+mn-ea"/>
              <a:cs typeface="Meiryo UI" pitchFamily="50" charset="-128"/>
            </a:endParaRPr>
          </a:p>
          <a:p>
            <a:pPr algn="just">
              <a:lnSpc>
                <a:spcPts val="1400"/>
              </a:lnSpc>
            </a:pPr>
            <a:r>
              <a:rPr lang="en-US" altLang="ja-JP" sz="1600" dirty="0">
                <a:latin typeface="+mn-ea"/>
                <a:cs typeface="Meiryo UI" pitchFamily="50" charset="-128"/>
              </a:rPr>
              <a:t>Ⅱ</a:t>
            </a:r>
            <a:r>
              <a:rPr lang="ja-JP" altLang="en-US" sz="1600" dirty="0">
                <a:latin typeface="+mn-ea"/>
                <a:cs typeface="Meiryo UI" pitchFamily="50" charset="-128"/>
              </a:rPr>
              <a:t>　公民連携</a:t>
            </a:r>
            <a:r>
              <a:rPr lang="en-US" altLang="ja-JP" sz="1600" dirty="0">
                <a:latin typeface="+mn-ea"/>
                <a:cs typeface="Meiryo UI" pitchFamily="50" charset="-128"/>
              </a:rPr>
              <a:t>/</a:t>
            </a:r>
            <a:r>
              <a:rPr lang="ja-JP" altLang="en-US" sz="1600" dirty="0">
                <a:latin typeface="+mn-ea"/>
                <a:cs typeface="Meiryo UI" pitchFamily="50" charset="-128"/>
              </a:rPr>
              <a:t>経営形態の見直し</a:t>
            </a:r>
            <a:endParaRPr lang="en-US" altLang="ja-JP" sz="1400" dirty="0">
              <a:latin typeface="+mn-ea"/>
              <a:cs typeface="Meiryo UI" pitchFamily="50" charset="-128"/>
            </a:endParaRPr>
          </a:p>
          <a:p>
            <a:pPr algn="just">
              <a:lnSpc>
                <a:spcPts val="1400"/>
              </a:lnSpc>
            </a:pPr>
            <a:endParaRPr lang="en-US" altLang="ja-JP" sz="1400" dirty="0">
              <a:latin typeface="+mn-ea"/>
              <a:cs typeface="Meiryo UI" pitchFamily="50" charset="-128"/>
            </a:endParaRPr>
          </a:p>
          <a:p>
            <a:pPr algn="just">
              <a:lnSpc>
                <a:spcPts val="1400"/>
              </a:lnSpc>
            </a:pPr>
            <a:r>
              <a:rPr lang="ja-JP" altLang="en-US" sz="1400" dirty="0">
                <a:latin typeface="+mn-ea"/>
                <a:cs typeface="Meiryo UI" pitchFamily="50" charset="-128"/>
              </a:rPr>
              <a:t>　</a:t>
            </a:r>
            <a:r>
              <a:rPr lang="en-US" altLang="ja-JP" sz="1400" dirty="0">
                <a:latin typeface="+mn-ea"/>
                <a:cs typeface="Meiryo UI" pitchFamily="50" charset="-128"/>
              </a:rPr>
              <a:t>【</a:t>
            </a:r>
            <a:r>
              <a:rPr lang="ja-JP" altLang="en-US" sz="1400" dirty="0">
                <a:latin typeface="+mn-ea"/>
                <a:cs typeface="Meiryo UI" pitchFamily="50" charset="-128"/>
              </a:rPr>
              <a:t>民営化の取組</a:t>
            </a:r>
            <a:r>
              <a:rPr lang="en-US" altLang="ja-JP" sz="1400" dirty="0">
                <a:latin typeface="+mn-ea"/>
                <a:cs typeface="Meiryo UI" pitchFamily="50" charset="-128"/>
              </a:rPr>
              <a:t>】</a:t>
            </a:r>
          </a:p>
          <a:p>
            <a:pPr algn="just">
              <a:lnSpc>
                <a:spcPts val="1400"/>
              </a:lnSpc>
            </a:pPr>
            <a:r>
              <a:rPr lang="ja-JP" altLang="en-US" sz="1400" dirty="0">
                <a:latin typeface="+mn-ea"/>
                <a:cs typeface="Meiryo UI" pitchFamily="50" charset="-128"/>
              </a:rPr>
              <a:t>　　</a:t>
            </a:r>
            <a:r>
              <a:rPr lang="en-US" altLang="ja-JP" sz="1400" dirty="0">
                <a:latin typeface="+mn-ea"/>
                <a:cs typeface="Meiryo UI" pitchFamily="50" charset="-128"/>
              </a:rPr>
              <a:t>(1)</a:t>
            </a:r>
            <a:r>
              <a:rPr lang="ja-JP" altLang="en-US" sz="1400" dirty="0">
                <a:latin typeface="+mn-ea"/>
                <a:cs typeface="Meiryo UI" pitchFamily="50" charset="-128"/>
              </a:rPr>
              <a:t>　</a:t>
            </a:r>
            <a:r>
              <a:rPr lang="ja-JP" altLang="en-US" sz="1400" dirty="0" smtClean="0">
                <a:latin typeface="+mn-ea"/>
                <a:cs typeface="Meiryo UI" pitchFamily="50" charset="-128"/>
              </a:rPr>
              <a:t>地下鉄</a:t>
            </a:r>
            <a:r>
              <a:rPr lang="en-US" altLang="ja-JP" sz="1400" dirty="0" smtClean="0">
                <a:latin typeface="+mn-ea"/>
                <a:cs typeface="Meiryo UI" pitchFamily="50" charset="-128"/>
              </a:rPr>
              <a:t>		</a:t>
            </a:r>
            <a:r>
              <a:rPr lang="ja-JP" altLang="en-US" sz="1400" dirty="0" smtClean="0">
                <a:latin typeface="+mn-ea"/>
                <a:cs typeface="Meiryo UI" pitchFamily="50" charset="-128"/>
              </a:rPr>
              <a:t>　　　   </a:t>
            </a:r>
            <a:r>
              <a:rPr lang="en-US" altLang="ja-JP" sz="1400" dirty="0" smtClean="0">
                <a:latin typeface="+mn-ea"/>
                <a:cs typeface="Meiryo UI" pitchFamily="50" charset="-128"/>
              </a:rPr>
              <a:t>46</a:t>
            </a:r>
            <a:r>
              <a:rPr lang="ja-JP" altLang="en-US" sz="1400" dirty="0" smtClean="0">
                <a:latin typeface="+mn-ea"/>
                <a:cs typeface="Meiryo UI" pitchFamily="50" charset="-128"/>
              </a:rPr>
              <a:t>頁</a:t>
            </a:r>
            <a:endParaRPr lang="en-US" altLang="ja-JP" sz="1400" dirty="0">
              <a:latin typeface="+mn-ea"/>
              <a:cs typeface="Meiryo UI" pitchFamily="50" charset="-128"/>
            </a:endParaRPr>
          </a:p>
          <a:p>
            <a:pPr algn="just">
              <a:lnSpc>
                <a:spcPts val="1400"/>
              </a:lnSpc>
            </a:pPr>
            <a:r>
              <a:rPr lang="ja-JP" altLang="en-US" sz="1400" dirty="0">
                <a:latin typeface="+mn-ea"/>
                <a:cs typeface="Meiryo UI" pitchFamily="50" charset="-128"/>
              </a:rPr>
              <a:t>　　</a:t>
            </a:r>
            <a:r>
              <a:rPr lang="en-US" altLang="ja-JP" sz="1400" dirty="0">
                <a:latin typeface="+mn-ea"/>
                <a:cs typeface="Meiryo UI" pitchFamily="50" charset="-128"/>
              </a:rPr>
              <a:t>(2)</a:t>
            </a:r>
            <a:r>
              <a:rPr lang="ja-JP" altLang="en-US" sz="1400" dirty="0">
                <a:latin typeface="+mn-ea"/>
                <a:cs typeface="Meiryo UI" pitchFamily="50" charset="-128"/>
              </a:rPr>
              <a:t>　</a:t>
            </a:r>
            <a:r>
              <a:rPr lang="ja-JP" altLang="en-US" sz="1400" dirty="0" smtClean="0">
                <a:latin typeface="+mn-ea"/>
                <a:cs typeface="Meiryo UI" pitchFamily="50" charset="-128"/>
              </a:rPr>
              <a:t>バス</a:t>
            </a:r>
            <a:r>
              <a:rPr lang="en-US" altLang="ja-JP" sz="1400" dirty="0" smtClean="0">
                <a:latin typeface="+mn-ea"/>
                <a:cs typeface="Meiryo UI" pitchFamily="50" charset="-128"/>
              </a:rPr>
              <a:t>			</a:t>
            </a:r>
            <a:r>
              <a:rPr lang="ja-JP" altLang="en-US" sz="1400" dirty="0" smtClean="0">
                <a:latin typeface="+mn-ea"/>
                <a:cs typeface="Meiryo UI" pitchFamily="50" charset="-128"/>
              </a:rPr>
              <a:t>　　　   </a:t>
            </a:r>
            <a:r>
              <a:rPr lang="en-US" altLang="ja-JP" sz="1400" dirty="0" smtClean="0">
                <a:latin typeface="+mn-ea"/>
                <a:cs typeface="Meiryo UI" pitchFamily="50" charset="-128"/>
              </a:rPr>
              <a:t>58</a:t>
            </a:r>
            <a:r>
              <a:rPr lang="ja-JP" altLang="en-US" sz="1400" dirty="0" smtClean="0">
                <a:latin typeface="+mn-ea"/>
                <a:cs typeface="Meiryo UI" pitchFamily="50" charset="-128"/>
              </a:rPr>
              <a:t>頁</a:t>
            </a:r>
            <a:endParaRPr lang="en-US" altLang="ja-JP" sz="1400" dirty="0">
              <a:latin typeface="+mn-ea"/>
              <a:cs typeface="Meiryo UI" pitchFamily="50" charset="-128"/>
            </a:endParaRPr>
          </a:p>
          <a:p>
            <a:pPr algn="just">
              <a:lnSpc>
                <a:spcPts val="1400"/>
              </a:lnSpc>
            </a:pPr>
            <a:r>
              <a:rPr lang="ja-JP" altLang="en-US" sz="1400" dirty="0">
                <a:latin typeface="+mn-ea"/>
                <a:cs typeface="Meiryo UI" pitchFamily="50" charset="-128"/>
              </a:rPr>
              <a:t>　　</a:t>
            </a:r>
            <a:r>
              <a:rPr lang="en-US" altLang="ja-JP" sz="1400" dirty="0">
                <a:latin typeface="+mn-ea"/>
                <a:cs typeface="Meiryo UI" pitchFamily="50" charset="-128"/>
              </a:rPr>
              <a:t>(3)</a:t>
            </a:r>
            <a:r>
              <a:rPr lang="ja-JP" altLang="en-US" sz="1400" dirty="0">
                <a:latin typeface="+mn-ea"/>
                <a:cs typeface="Meiryo UI" pitchFamily="50" charset="-128"/>
              </a:rPr>
              <a:t>　</a:t>
            </a:r>
            <a:r>
              <a:rPr lang="ja-JP" altLang="en-US" sz="1400" dirty="0" smtClean="0">
                <a:latin typeface="+mn-ea"/>
                <a:cs typeface="Meiryo UI" pitchFamily="50" charset="-128"/>
              </a:rPr>
              <a:t>水道</a:t>
            </a:r>
            <a:r>
              <a:rPr lang="en-US" altLang="ja-JP" sz="1400" dirty="0" smtClean="0">
                <a:latin typeface="+mn-ea"/>
                <a:cs typeface="Meiryo UI" pitchFamily="50" charset="-128"/>
              </a:rPr>
              <a:t>			</a:t>
            </a:r>
            <a:r>
              <a:rPr lang="ja-JP" altLang="en-US" sz="1400" dirty="0" smtClean="0">
                <a:latin typeface="+mn-ea"/>
                <a:cs typeface="Meiryo UI" pitchFamily="50" charset="-128"/>
              </a:rPr>
              <a:t>　　　   </a:t>
            </a:r>
            <a:r>
              <a:rPr lang="en-US" altLang="ja-JP" sz="1400" dirty="0" smtClean="0">
                <a:latin typeface="+mn-ea"/>
                <a:cs typeface="Meiryo UI" pitchFamily="50" charset="-128"/>
              </a:rPr>
              <a:t>67</a:t>
            </a:r>
            <a:r>
              <a:rPr lang="ja-JP" altLang="en-US" sz="1400" dirty="0" smtClean="0">
                <a:latin typeface="+mn-ea"/>
                <a:cs typeface="Meiryo UI" pitchFamily="50" charset="-128"/>
              </a:rPr>
              <a:t>頁</a:t>
            </a:r>
            <a:endParaRPr lang="en-US" altLang="ja-JP" sz="1400" dirty="0">
              <a:latin typeface="+mn-ea"/>
              <a:cs typeface="Meiryo UI" pitchFamily="50" charset="-128"/>
            </a:endParaRPr>
          </a:p>
          <a:p>
            <a:pPr algn="just">
              <a:lnSpc>
                <a:spcPts val="1400"/>
              </a:lnSpc>
            </a:pPr>
            <a:r>
              <a:rPr lang="ja-JP" altLang="en-US" sz="1400" dirty="0">
                <a:latin typeface="+mn-ea"/>
                <a:cs typeface="Meiryo UI" pitchFamily="50" charset="-128"/>
              </a:rPr>
              <a:t>　　</a:t>
            </a:r>
            <a:r>
              <a:rPr lang="en-US" altLang="ja-JP" sz="1400" dirty="0">
                <a:latin typeface="+mn-ea"/>
                <a:cs typeface="Meiryo UI" pitchFamily="50" charset="-128"/>
              </a:rPr>
              <a:t>(4)</a:t>
            </a:r>
            <a:r>
              <a:rPr lang="ja-JP" altLang="en-US" sz="1400" dirty="0">
                <a:latin typeface="+mn-ea"/>
                <a:cs typeface="Meiryo UI" pitchFamily="50" charset="-128"/>
              </a:rPr>
              <a:t>　</a:t>
            </a:r>
            <a:r>
              <a:rPr lang="ja-JP" altLang="en-US" sz="1400" dirty="0" smtClean="0">
                <a:latin typeface="+mn-ea"/>
                <a:cs typeface="Meiryo UI" pitchFamily="50" charset="-128"/>
              </a:rPr>
              <a:t>下水道</a:t>
            </a:r>
            <a:r>
              <a:rPr lang="en-US" altLang="ja-JP" sz="1400" dirty="0" smtClean="0">
                <a:latin typeface="+mn-ea"/>
                <a:cs typeface="Meiryo UI" pitchFamily="50" charset="-128"/>
              </a:rPr>
              <a:t>		</a:t>
            </a:r>
            <a:r>
              <a:rPr lang="ja-JP" altLang="en-US" sz="1400" dirty="0" smtClean="0">
                <a:latin typeface="+mn-ea"/>
                <a:cs typeface="Meiryo UI" pitchFamily="50" charset="-128"/>
              </a:rPr>
              <a:t>　　　</a:t>
            </a:r>
            <a:r>
              <a:rPr lang="ja-JP" altLang="en-US" sz="1400" dirty="0">
                <a:latin typeface="+mn-ea"/>
                <a:cs typeface="Meiryo UI" pitchFamily="50" charset="-128"/>
              </a:rPr>
              <a:t>　 </a:t>
            </a:r>
            <a:r>
              <a:rPr lang="en-US" altLang="ja-JP" sz="1400" dirty="0" smtClean="0">
                <a:latin typeface="+mn-ea"/>
                <a:cs typeface="Meiryo UI" pitchFamily="50" charset="-128"/>
              </a:rPr>
              <a:t>82</a:t>
            </a:r>
            <a:r>
              <a:rPr lang="ja-JP" altLang="en-US" sz="1400" dirty="0" smtClean="0">
                <a:latin typeface="+mn-ea"/>
                <a:cs typeface="Meiryo UI" pitchFamily="50" charset="-128"/>
              </a:rPr>
              <a:t>頁</a:t>
            </a:r>
            <a:endParaRPr lang="en-US" altLang="ja-JP" sz="1400" dirty="0">
              <a:latin typeface="+mn-ea"/>
              <a:cs typeface="Meiryo UI" pitchFamily="50" charset="-128"/>
            </a:endParaRPr>
          </a:p>
          <a:p>
            <a:pPr algn="just">
              <a:lnSpc>
                <a:spcPts val="1400"/>
              </a:lnSpc>
            </a:pPr>
            <a:r>
              <a:rPr lang="ja-JP" altLang="en-US" sz="1400" dirty="0">
                <a:latin typeface="+mn-ea"/>
                <a:cs typeface="Meiryo UI" pitchFamily="50" charset="-128"/>
              </a:rPr>
              <a:t>　　</a:t>
            </a:r>
            <a:r>
              <a:rPr lang="en-US" altLang="ja-JP" sz="1400" dirty="0">
                <a:latin typeface="+mn-ea"/>
                <a:cs typeface="Meiryo UI" pitchFamily="50" charset="-128"/>
              </a:rPr>
              <a:t>(5)</a:t>
            </a:r>
            <a:r>
              <a:rPr lang="ja-JP" altLang="en-US" sz="1400" dirty="0">
                <a:latin typeface="+mn-ea"/>
                <a:cs typeface="Meiryo UI" pitchFamily="50" charset="-128"/>
              </a:rPr>
              <a:t>　幼稚園・</a:t>
            </a:r>
            <a:r>
              <a:rPr lang="ja-JP" altLang="en-US" sz="1400" dirty="0" smtClean="0">
                <a:latin typeface="+mn-ea"/>
                <a:cs typeface="Meiryo UI" pitchFamily="50" charset="-128"/>
              </a:rPr>
              <a:t>保育所</a:t>
            </a:r>
            <a:r>
              <a:rPr lang="en-US" altLang="ja-JP" sz="1400" dirty="0" smtClean="0">
                <a:latin typeface="+mn-ea"/>
                <a:cs typeface="Meiryo UI" pitchFamily="50" charset="-128"/>
              </a:rPr>
              <a:t>		</a:t>
            </a:r>
            <a:r>
              <a:rPr lang="ja-JP" altLang="en-US" sz="1400" dirty="0" smtClean="0">
                <a:latin typeface="+mn-ea"/>
                <a:cs typeface="Meiryo UI" pitchFamily="50" charset="-128"/>
              </a:rPr>
              <a:t>　　　   </a:t>
            </a:r>
            <a:r>
              <a:rPr lang="en-US" altLang="ja-JP" sz="1400" dirty="0" smtClean="0">
                <a:latin typeface="+mn-ea"/>
                <a:cs typeface="Meiryo UI" pitchFamily="50" charset="-128"/>
              </a:rPr>
              <a:t>90</a:t>
            </a:r>
            <a:r>
              <a:rPr lang="ja-JP" altLang="en-US" sz="1400" dirty="0" smtClean="0">
                <a:latin typeface="+mn-ea"/>
                <a:cs typeface="Meiryo UI" pitchFamily="50" charset="-128"/>
              </a:rPr>
              <a:t>頁</a:t>
            </a:r>
            <a:endParaRPr lang="en-US" altLang="ja-JP" sz="1400" dirty="0">
              <a:latin typeface="+mn-ea"/>
              <a:cs typeface="Meiryo UI" pitchFamily="50" charset="-128"/>
            </a:endParaRPr>
          </a:p>
          <a:p>
            <a:pPr algn="just">
              <a:lnSpc>
                <a:spcPts val="1400"/>
              </a:lnSpc>
            </a:pPr>
            <a:r>
              <a:rPr lang="ja-JP" altLang="en-US" sz="1400" dirty="0">
                <a:latin typeface="+mn-ea"/>
                <a:cs typeface="Meiryo UI" pitchFamily="50" charset="-128"/>
              </a:rPr>
              <a:t>　　</a:t>
            </a:r>
            <a:r>
              <a:rPr lang="en-US" altLang="ja-JP" sz="1400" dirty="0">
                <a:latin typeface="+mn-ea"/>
                <a:cs typeface="Meiryo UI" pitchFamily="50" charset="-128"/>
              </a:rPr>
              <a:t>(6)</a:t>
            </a:r>
            <a:r>
              <a:rPr lang="ja-JP" altLang="en-US" sz="1400" dirty="0">
                <a:latin typeface="+mn-ea"/>
                <a:cs typeface="Meiryo UI" pitchFamily="50" charset="-128"/>
              </a:rPr>
              <a:t>　ごみ（一般</a:t>
            </a:r>
            <a:r>
              <a:rPr lang="ja-JP" altLang="en-US" sz="1400" dirty="0" smtClean="0">
                <a:latin typeface="+mn-ea"/>
                <a:cs typeface="Meiryo UI" pitchFamily="50" charset="-128"/>
              </a:rPr>
              <a:t>廃棄物）</a:t>
            </a:r>
            <a:r>
              <a:rPr lang="en-US" altLang="ja-JP" sz="1400" dirty="0">
                <a:latin typeface="+mn-ea"/>
                <a:cs typeface="Meiryo UI" pitchFamily="50" charset="-128"/>
              </a:rPr>
              <a:t>	</a:t>
            </a:r>
            <a:r>
              <a:rPr lang="ja-JP" altLang="en-US" sz="1400" dirty="0">
                <a:latin typeface="+mn-ea"/>
                <a:cs typeface="Meiryo UI" pitchFamily="50" charset="-128"/>
              </a:rPr>
              <a:t>　</a:t>
            </a:r>
            <a:r>
              <a:rPr lang="ja-JP" altLang="en-US" sz="1400" dirty="0" smtClean="0">
                <a:latin typeface="+mn-ea"/>
                <a:cs typeface="Meiryo UI" pitchFamily="50" charset="-128"/>
              </a:rPr>
              <a:t>　　   </a:t>
            </a:r>
            <a:r>
              <a:rPr lang="en-US" altLang="ja-JP" sz="1400" dirty="0" smtClean="0">
                <a:latin typeface="+mn-ea"/>
                <a:cs typeface="Meiryo UI" pitchFamily="50" charset="-128"/>
              </a:rPr>
              <a:t>93</a:t>
            </a:r>
            <a:r>
              <a:rPr lang="ja-JP" altLang="en-US" sz="1400" dirty="0" smtClean="0">
                <a:latin typeface="+mn-ea"/>
                <a:cs typeface="Meiryo UI" pitchFamily="50" charset="-128"/>
              </a:rPr>
              <a:t>頁</a:t>
            </a:r>
            <a:endParaRPr lang="en-US" altLang="ja-JP" sz="1400" dirty="0">
              <a:latin typeface="+mn-ea"/>
              <a:cs typeface="Meiryo UI" pitchFamily="50" charset="-128"/>
            </a:endParaRPr>
          </a:p>
          <a:p>
            <a:pPr algn="just">
              <a:lnSpc>
                <a:spcPts val="1400"/>
              </a:lnSpc>
            </a:pPr>
            <a:endParaRPr lang="en-US" altLang="ja-JP" sz="1400" dirty="0">
              <a:latin typeface="+mn-ea"/>
              <a:cs typeface="Meiryo UI" pitchFamily="50" charset="-128"/>
            </a:endParaRPr>
          </a:p>
          <a:p>
            <a:pPr algn="just">
              <a:lnSpc>
                <a:spcPts val="1400"/>
              </a:lnSpc>
            </a:pPr>
            <a:r>
              <a:rPr lang="ja-JP" altLang="en-US" sz="1400" dirty="0">
                <a:latin typeface="+mn-ea"/>
                <a:cs typeface="Meiryo UI" pitchFamily="50" charset="-128"/>
              </a:rPr>
              <a:t>　</a:t>
            </a:r>
            <a:r>
              <a:rPr lang="en-US" altLang="ja-JP" sz="1400" dirty="0">
                <a:latin typeface="+mn-ea"/>
                <a:cs typeface="Meiryo UI" pitchFamily="50" charset="-128"/>
              </a:rPr>
              <a:t>【</a:t>
            </a:r>
            <a:r>
              <a:rPr lang="ja-JP" altLang="en-US" sz="1400" dirty="0">
                <a:latin typeface="+mn-ea"/>
                <a:cs typeface="Meiryo UI" pitchFamily="50" charset="-128"/>
              </a:rPr>
              <a:t>独立行政法人化</a:t>
            </a:r>
            <a:r>
              <a:rPr lang="en-US" altLang="ja-JP" sz="1400" dirty="0">
                <a:latin typeface="+mn-ea"/>
                <a:cs typeface="Meiryo UI" pitchFamily="50" charset="-128"/>
              </a:rPr>
              <a:t>】</a:t>
            </a:r>
          </a:p>
          <a:p>
            <a:pPr algn="just">
              <a:lnSpc>
                <a:spcPts val="1400"/>
              </a:lnSpc>
            </a:pPr>
            <a:r>
              <a:rPr lang="ja-JP" altLang="en-US" sz="1400" dirty="0">
                <a:latin typeface="+mn-ea"/>
                <a:cs typeface="Meiryo UI" pitchFamily="50" charset="-128"/>
              </a:rPr>
              <a:t>　　</a:t>
            </a:r>
            <a:r>
              <a:rPr lang="en-US" altLang="ja-JP" sz="1400" dirty="0">
                <a:latin typeface="+mn-ea"/>
                <a:cs typeface="Meiryo UI" pitchFamily="50" charset="-128"/>
              </a:rPr>
              <a:t>(7)</a:t>
            </a:r>
            <a:r>
              <a:rPr lang="ja-JP" altLang="en-US" sz="1400" dirty="0">
                <a:latin typeface="+mn-ea"/>
                <a:cs typeface="Meiryo UI" pitchFamily="50" charset="-128"/>
              </a:rPr>
              <a:t>　病院</a:t>
            </a:r>
            <a:r>
              <a:rPr lang="en-US" altLang="ja-JP" sz="1400" dirty="0">
                <a:latin typeface="+mn-ea"/>
                <a:cs typeface="Meiryo UI" pitchFamily="50" charset="-128"/>
              </a:rPr>
              <a:t>		</a:t>
            </a:r>
            <a:r>
              <a:rPr lang="ja-JP" altLang="en-US" sz="1400" dirty="0">
                <a:latin typeface="+mn-ea"/>
                <a:cs typeface="Meiryo UI" pitchFamily="50" charset="-128"/>
              </a:rPr>
              <a:t>　　 　</a:t>
            </a:r>
            <a:r>
              <a:rPr lang="en-US" altLang="ja-JP" sz="1400" dirty="0">
                <a:latin typeface="+mn-ea"/>
                <a:cs typeface="Meiryo UI" pitchFamily="50" charset="-128"/>
              </a:rPr>
              <a:t>	</a:t>
            </a:r>
            <a:r>
              <a:rPr lang="ja-JP" altLang="en-US" sz="1400" dirty="0">
                <a:latin typeface="+mn-ea"/>
                <a:cs typeface="Meiryo UI" pitchFamily="50" charset="-128"/>
              </a:rPr>
              <a:t>   　</a:t>
            </a:r>
            <a:r>
              <a:rPr lang="ja-JP" altLang="en-US" sz="1400" dirty="0" smtClean="0">
                <a:latin typeface="+mn-ea"/>
                <a:cs typeface="Meiryo UI" pitchFamily="50" charset="-128"/>
              </a:rPr>
              <a:t>   </a:t>
            </a:r>
            <a:r>
              <a:rPr lang="en-US" altLang="ja-JP" sz="1400" dirty="0" smtClean="0">
                <a:latin typeface="+mn-ea"/>
                <a:cs typeface="Meiryo UI" pitchFamily="50" charset="-128"/>
              </a:rPr>
              <a:t>103</a:t>
            </a:r>
            <a:r>
              <a:rPr lang="ja-JP" altLang="en-US" sz="1400" dirty="0" smtClean="0">
                <a:latin typeface="+mn-ea"/>
                <a:cs typeface="Meiryo UI" pitchFamily="50" charset="-128"/>
              </a:rPr>
              <a:t>頁</a:t>
            </a:r>
            <a:endParaRPr lang="en-US" altLang="ja-JP" sz="1400" dirty="0">
              <a:latin typeface="+mn-ea"/>
              <a:cs typeface="Meiryo UI" pitchFamily="50" charset="-128"/>
            </a:endParaRPr>
          </a:p>
          <a:p>
            <a:pPr algn="just">
              <a:lnSpc>
                <a:spcPts val="1400"/>
              </a:lnSpc>
            </a:pPr>
            <a:r>
              <a:rPr lang="ja-JP" altLang="en-US" sz="1400" dirty="0">
                <a:latin typeface="+mn-ea"/>
                <a:cs typeface="Meiryo UI" pitchFamily="50" charset="-128"/>
              </a:rPr>
              <a:t>　　</a:t>
            </a:r>
            <a:r>
              <a:rPr lang="en-US" altLang="ja-JP" sz="1400" dirty="0">
                <a:latin typeface="+mn-ea"/>
                <a:cs typeface="Meiryo UI" pitchFamily="50" charset="-128"/>
              </a:rPr>
              <a:t>(8)</a:t>
            </a:r>
            <a:r>
              <a:rPr lang="ja-JP" altLang="en-US" sz="1400" dirty="0">
                <a:latin typeface="+mn-ea"/>
                <a:cs typeface="Meiryo UI" pitchFamily="50" charset="-128"/>
              </a:rPr>
              <a:t>　博物館</a:t>
            </a:r>
            <a:r>
              <a:rPr lang="en-US" altLang="ja-JP" sz="1400" dirty="0">
                <a:latin typeface="+mn-ea"/>
                <a:cs typeface="Meiryo UI" pitchFamily="50" charset="-128"/>
              </a:rPr>
              <a:t>	</a:t>
            </a:r>
            <a:r>
              <a:rPr lang="ja-JP" altLang="en-US" sz="1400" dirty="0">
                <a:latin typeface="+mn-ea"/>
                <a:cs typeface="Meiryo UI" pitchFamily="50" charset="-128"/>
              </a:rPr>
              <a:t>　 　　</a:t>
            </a:r>
            <a:r>
              <a:rPr lang="en-US" altLang="ja-JP" sz="1400" dirty="0">
                <a:latin typeface="+mn-ea"/>
                <a:cs typeface="Meiryo UI" pitchFamily="50" charset="-128"/>
              </a:rPr>
              <a:t>	</a:t>
            </a:r>
            <a:r>
              <a:rPr lang="ja-JP" altLang="en-US" sz="1400" dirty="0">
                <a:latin typeface="+mn-ea"/>
                <a:cs typeface="Meiryo UI" pitchFamily="50" charset="-128"/>
              </a:rPr>
              <a:t>   　</a:t>
            </a:r>
            <a:r>
              <a:rPr lang="ja-JP" altLang="en-US" sz="1400" dirty="0" smtClean="0">
                <a:latin typeface="+mn-ea"/>
                <a:cs typeface="Meiryo UI" pitchFamily="50" charset="-128"/>
              </a:rPr>
              <a:t>   </a:t>
            </a:r>
            <a:r>
              <a:rPr lang="en-US" altLang="ja-JP" sz="1400" dirty="0" smtClean="0">
                <a:latin typeface="+mn-ea"/>
                <a:cs typeface="Meiryo UI" pitchFamily="50" charset="-128"/>
              </a:rPr>
              <a:t>106</a:t>
            </a:r>
            <a:r>
              <a:rPr lang="ja-JP" altLang="en-US" sz="1400" dirty="0" smtClean="0">
                <a:latin typeface="+mn-ea"/>
                <a:cs typeface="Meiryo UI" pitchFamily="50" charset="-128"/>
              </a:rPr>
              <a:t>頁</a:t>
            </a:r>
            <a:r>
              <a:rPr lang="ja-JP" altLang="en-US" sz="1400" dirty="0">
                <a:latin typeface="+mn-ea"/>
                <a:cs typeface="Meiryo UI" pitchFamily="50" charset="-128"/>
              </a:rPr>
              <a:t>　　</a:t>
            </a:r>
            <a:endParaRPr lang="en-US" altLang="ja-JP" sz="1400" dirty="0">
              <a:latin typeface="+mn-ea"/>
              <a:cs typeface="Meiryo UI" pitchFamily="50" charset="-128"/>
            </a:endParaRPr>
          </a:p>
          <a:p>
            <a:pPr algn="just">
              <a:lnSpc>
                <a:spcPts val="1400"/>
              </a:lnSpc>
            </a:pPr>
            <a:endParaRPr lang="en-US" altLang="ja-JP" sz="1400" dirty="0">
              <a:latin typeface="+mn-ea"/>
              <a:cs typeface="Meiryo UI" pitchFamily="50" charset="-128"/>
            </a:endParaRPr>
          </a:p>
          <a:p>
            <a:pPr algn="just">
              <a:lnSpc>
                <a:spcPts val="1400"/>
              </a:lnSpc>
            </a:pPr>
            <a:r>
              <a:rPr lang="ja-JP" altLang="en-US" sz="1400" dirty="0">
                <a:latin typeface="+mn-ea"/>
                <a:cs typeface="Meiryo UI" pitchFamily="50" charset="-128"/>
              </a:rPr>
              <a:t>　</a:t>
            </a:r>
            <a:r>
              <a:rPr lang="en-US" altLang="ja-JP" sz="1400" dirty="0" smtClean="0">
                <a:latin typeface="+mn-ea"/>
                <a:cs typeface="Meiryo UI" pitchFamily="50" charset="-128"/>
              </a:rPr>
              <a:t>【</a:t>
            </a:r>
            <a:r>
              <a:rPr lang="ja-JP" altLang="en-US" sz="1400" dirty="0" smtClean="0">
                <a:latin typeface="+mn-ea"/>
                <a:cs typeface="Meiryo UI" pitchFamily="50" charset="-128"/>
              </a:rPr>
              <a:t>公民連携の推進</a:t>
            </a:r>
            <a:r>
              <a:rPr lang="en-US" altLang="ja-JP" sz="1400" dirty="0" smtClean="0">
                <a:latin typeface="+mn-ea"/>
                <a:cs typeface="Meiryo UI" pitchFamily="50" charset="-128"/>
              </a:rPr>
              <a:t>】</a:t>
            </a:r>
          </a:p>
          <a:p>
            <a:pPr algn="just">
              <a:lnSpc>
                <a:spcPts val="1400"/>
              </a:lnSpc>
            </a:pPr>
            <a:r>
              <a:rPr lang="ja-JP" altLang="en-US" sz="1400" dirty="0">
                <a:latin typeface="+mn-ea"/>
                <a:cs typeface="Meiryo UI" pitchFamily="50" charset="-128"/>
              </a:rPr>
              <a:t>　</a:t>
            </a:r>
            <a:r>
              <a:rPr lang="ja-JP" altLang="en-US" sz="1400" dirty="0" smtClean="0">
                <a:latin typeface="+mn-ea"/>
                <a:cs typeface="Meiryo UI" pitchFamily="50" charset="-128"/>
              </a:rPr>
              <a:t>　</a:t>
            </a:r>
            <a:r>
              <a:rPr lang="en-US" altLang="ja-JP" sz="1400" dirty="0" smtClean="0">
                <a:latin typeface="+mn-ea"/>
                <a:cs typeface="Meiryo UI" pitchFamily="50" charset="-128"/>
              </a:rPr>
              <a:t>(9)</a:t>
            </a:r>
            <a:r>
              <a:rPr lang="ja-JP" altLang="en-US" sz="1400" dirty="0" smtClean="0">
                <a:latin typeface="+mn-ea"/>
                <a:cs typeface="Meiryo UI" pitchFamily="50" charset="-128"/>
              </a:rPr>
              <a:t>　ＰＦＩ・指定管理者制度の活用</a:t>
            </a:r>
            <a:r>
              <a:rPr lang="ja-JP" altLang="en-US" sz="1400" dirty="0">
                <a:latin typeface="+mn-ea"/>
                <a:cs typeface="Meiryo UI" pitchFamily="50" charset="-128"/>
              </a:rPr>
              <a:t> </a:t>
            </a:r>
            <a:r>
              <a:rPr lang="ja-JP" altLang="en-US" sz="1400" dirty="0" smtClean="0">
                <a:latin typeface="+mn-ea"/>
                <a:cs typeface="Meiryo UI" pitchFamily="50" charset="-128"/>
              </a:rPr>
              <a:t>        </a:t>
            </a:r>
            <a:r>
              <a:rPr lang="en-US" altLang="ja-JP" sz="1400" dirty="0" smtClean="0">
                <a:latin typeface="+mn-ea"/>
                <a:cs typeface="Meiryo UI" pitchFamily="50" charset="-128"/>
              </a:rPr>
              <a:t>113</a:t>
            </a:r>
            <a:r>
              <a:rPr lang="ja-JP" altLang="en-US" sz="1400" dirty="0" smtClean="0">
                <a:latin typeface="+mn-ea"/>
                <a:cs typeface="Meiryo UI" pitchFamily="50" charset="-128"/>
              </a:rPr>
              <a:t>頁</a:t>
            </a:r>
            <a:endParaRPr lang="en-US" altLang="ja-JP" sz="1400" dirty="0">
              <a:latin typeface="+mn-ea"/>
              <a:cs typeface="Meiryo UI" pitchFamily="50" charset="-128"/>
            </a:endParaRPr>
          </a:p>
          <a:p>
            <a:pPr algn="just">
              <a:lnSpc>
                <a:spcPts val="1400"/>
              </a:lnSpc>
            </a:pPr>
            <a:r>
              <a:rPr lang="ja-JP" altLang="en-US" sz="1400" dirty="0">
                <a:latin typeface="+mn-ea"/>
                <a:cs typeface="Meiryo UI" pitchFamily="50" charset="-128"/>
              </a:rPr>
              <a:t>　　</a:t>
            </a:r>
            <a:r>
              <a:rPr lang="en-US" altLang="ja-JP" sz="1400" dirty="0" smtClean="0">
                <a:latin typeface="+mn-ea"/>
                <a:cs typeface="Meiryo UI" pitchFamily="50" charset="-128"/>
              </a:rPr>
              <a:t>(10)</a:t>
            </a:r>
            <a:r>
              <a:rPr lang="ja-JP" altLang="en-US" sz="1400" dirty="0" smtClean="0">
                <a:latin typeface="+mn-ea"/>
                <a:cs typeface="Meiryo UI" pitchFamily="50" charset="-128"/>
              </a:rPr>
              <a:t> サウンディング型市場調査の実施  </a:t>
            </a:r>
            <a:r>
              <a:rPr lang="en-US" altLang="ja-JP" sz="1400" dirty="0" smtClean="0">
                <a:latin typeface="+mn-ea"/>
                <a:cs typeface="Meiryo UI" pitchFamily="50" charset="-128"/>
              </a:rPr>
              <a:t>114</a:t>
            </a:r>
            <a:r>
              <a:rPr lang="ja-JP" altLang="en-US" sz="1400" dirty="0" smtClean="0">
                <a:latin typeface="+mn-ea"/>
                <a:cs typeface="Meiryo UI" pitchFamily="50" charset="-128"/>
              </a:rPr>
              <a:t>頁</a:t>
            </a:r>
            <a:endParaRPr lang="en-US" altLang="ja-JP" sz="1400" dirty="0" smtClean="0">
              <a:latin typeface="+mn-ea"/>
              <a:cs typeface="Meiryo UI" pitchFamily="50" charset="-128"/>
            </a:endParaRPr>
          </a:p>
          <a:p>
            <a:pPr algn="just">
              <a:lnSpc>
                <a:spcPts val="1400"/>
              </a:lnSpc>
            </a:pPr>
            <a:r>
              <a:rPr lang="ja-JP" altLang="en-US" sz="1400" dirty="0">
                <a:latin typeface="+mn-ea"/>
                <a:cs typeface="Meiryo UI" pitchFamily="50" charset="-128"/>
              </a:rPr>
              <a:t>　</a:t>
            </a:r>
            <a:r>
              <a:rPr lang="ja-JP" altLang="en-US" sz="1400" dirty="0" smtClean="0">
                <a:latin typeface="+mn-ea"/>
                <a:cs typeface="Meiryo UI" pitchFamily="50" charset="-128"/>
              </a:rPr>
              <a:t>　</a:t>
            </a:r>
            <a:r>
              <a:rPr lang="en-US" altLang="ja-JP" sz="1400" dirty="0" smtClean="0">
                <a:latin typeface="+mn-ea"/>
                <a:cs typeface="Meiryo UI" pitchFamily="50" charset="-128"/>
              </a:rPr>
              <a:t>(11)</a:t>
            </a:r>
            <a:r>
              <a:rPr lang="ja-JP" altLang="en-US" sz="1400" dirty="0" smtClean="0">
                <a:latin typeface="+mn-ea"/>
                <a:cs typeface="Meiryo UI" pitchFamily="50" charset="-128"/>
              </a:rPr>
              <a:t> 企業</a:t>
            </a:r>
            <a:r>
              <a:rPr lang="ja-JP" altLang="en-US" sz="1400" dirty="0">
                <a:latin typeface="+mn-ea"/>
                <a:cs typeface="Meiryo UI" pitchFamily="50" charset="-128"/>
              </a:rPr>
              <a:t>等との</a:t>
            </a:r>
            <a:r>
              <a:rPr lang="ja-JP" altLang="en-US" sz="1400" dirty="0" smtClean="0">
                <a:latin typeface="+mn-ea"/>
                <a:cs typeface="Meiryo UI" pitchFamily="50" charset="-128"/>
              </a:rPr>
              <a:t>連携</a:t>
            </a:r>
            <a:r>
              <a:rPr lang="en-US" altLang="ja-JP" sz="1400" dirty="0">
                <a:latin typeface="+mn-ea"/>
                <a:cs typeface="Meiryo UI" pitchFamily="50" charset="-128"/>
              </a:rPr>
              <a:t>	</a:t>
            </a:r>
            <a:r>
              <a:rPr lang="en-US" altLang="ja-JP" sz="1400" dirty="0" smtClean="0">
                <a:latin typeface="+mn-ea"/>
                <a:cs typeface="Meiryo UI" pitchFamily="50" charset="-128"/>
              </a:rPr>
              <a:t>	</a:t>
            </a:r>
            <a:r>
              <a:rPr lang="ja-JP" altLang="en-US" sz="1400" dirty="0" smtClean="0">
                <a:latin typeface="+mn-ea"/>
                <a:cs typeface="Meiryo UI" pitchFamily="50" charset="-128"/>
              </a:rPr>
              <a:t>　　　　</a:t>
            </a:r>
            <a:r>
              <a:rPr lang="en-US" altLang="ja-JP" sz="1400" dirty="0" smtClean="0">
                <a:latin typeface="+mn-ea"/>
                <a:cs typeface="Meiryo UI" pitchFamily="50" charset="-128"/>
              </a:rPr>
              <a:t>115</a:t>
            </a:r>
            <a:r>
              <a:rPr lang="ja-JP" altLang="en-US" sz="1400" dirty="0" smtClean="0">
                <a:latin typeface="+mn-ea"/>
                <a:cs typeface="Meiryo UI" pitchFamily="50" charset="-128"/>
              </a:rPr>
              <a:t>頁</a:t>
            </a:r>
            <a:endParaRPr lang="en-US" altLang="ja-JP" sz="1400" dirty="0">
              <a:latin typeface="+mn-ea"/>
              <a:cs typeface="Meiryo UI" pitchFamily="50" charset="-128"/>
            </a:endParaRPr>
          </a:p>
          <a:p>
            <a:pPr algn="just">
              <a:lnSpc>
                <a:spcPts val="1400"/>
              </a:lnSpc>
            </a:pPr>
            <a:r>
              <a:rPr lang="ja-JP" altLang="en-US" sz="1400" dirty="0">
                <a:latin typeface="+mn-ea"/>
                <a:cs typeface="Meiryo UI" pitchFamily="50" charset="-128"/>
              </a:rPr>
              <a:t>　　</a:t>
            </a:r>
            <a:r>
              <a:rPr lang="en-US" altLang="ja-JP" sz="1400" dirty="0">
                <a:latin typeface="+mn-ea"/>
                <a:cs typeface="Meiryo UI" pitchFamily="50" charset="-128"/>
              </a:rPr>
              <a:t>(</a:t>
            </a:r>
            <a:r>
              <a:rPr lang="en-US" altLang="ja-JP" sz="1400" dirty="0" smtClean="0">
                <a:latin typeface="+mn-ea"/>
                <a:cs typeface="Meiryo UI" pitchFamily="50" charset="-128"/>
              </a:rPr>
              <a:t>12)</a:t>
            </a:r>
            <a:r>
              <a:rPr lang="ja-JP" altLang="en-US" sz="1400" dirty="0" smtClean="0">
                <a:latin typeface="+mn-ea"/>
                <a:cs typeface="Meiryo UI" pitchFamily="50" charset="-128"/>
              </a:rPr>
              <a:t> 天王寺</a:t>
            </a:r>
            <a:r>
              <a:rPr lang="ja-JP" altLang="en-US" sz="1400" dirty="0">
                <a:latin typeface="+mn-ea"/>
                <a:cs typeface="Meiryo UI" pitchFamily="50" charset="-128"/>
              </a:rPr>
              <a:t>公園</a:t>
            </a:r>
            <a:r>
              <a:rPr lang="ja-JP" altLang="en-US" sz="1400" dirty="0" smtClean="0">
                <a:latin typeface="+mn-ea"/>
                <a:cs typeface="Meiryo UI" pitchFamily="50" charset="-128"/>
              </a:rPr>
              <a:t>エントランスエリア</a:t>
            </a:r>
            <a:endParaRPr lang="en-US" altLang="ja-JP" sz="1400" dirty="0" smtClean="0">
              <a:latin typeface="+mn-ea"/>
              <a:cs typeface="Meiryo UI" pitchFamily="50" charset="-128"/>
            </a:endParaRPr>
          </a:p>
          <a:p>
            <a:pPr algn="just">
              <a:lnSpc>
                <a:spcPts val="1400"/>
              </a:lnSpc>
            </a:pPr>
            <a:r>
              <a:rPr lang="ja-JP" altLang="en-US" sz="1400" dirty="0">
                <a:latin typeface="+mn-ea"/>
                <a:cs typeface="Meiryo UI" pitchFamily="50" charset="-128"/>
              </a:rPr>
              <a:t>　</a:t>
            </a:r>
            <a:r>
              <a:rPr lang="ja-JP" altLang="en-US" sz="1400" dirty="0" smtClean="0">
                <a:latin typeface="+mn-ea"/>
                <a:cs typeface="Meiryo UI" pitchFamily="50" charset="-128"/>
              </a:rPr>
              <a:t>　　 　（</a:t>
            </a:r>
            <a:r>
              <a:rPr lang="ja-JP" altLang="en-US" sz="1400" dirty="0">
                <a:latin typeface="+mn-ea"/>
                <a:cs typeface="Meiryo UI" pitchFamily="50" charset="-128"/>
              </a:rPr>
              <a:t>愛称：てんしば）</a:t>
            </a:r>
            <a:r>
              <a:rPr lang="ja-JP" altLang="en-US" sz="1400" dirty="0" smtClean="0">
                <a:latin typeface="+mn-ea"/>
                <a:cs typeface="Meiryo UI" pitchFamily="50" charset="-128"/>
              </a:rPr>
              <a:t>・大阪城</a:t>
            </a:r>
            <a:r>
              <a:rPr lang="ja-JP" altLang="en-US" sz="1400" dirty="0">
                <a:latin typeface="+mn-ea"/>
                <a:cs typeface="Meiryo UI" pitchFamily="50" charset="-128"/>
              </a:rPr>
              <a:t>公園</a:t>
            </a:r>
            <a:r>
              <a:rPr lang="en-US" altLang="ja-JP" sz="1400" dirty="0" smtClean="0">
                <a:latin typeface="+mn-ea"/>
                <a:cs typeface="Meiryo UI" pitchFamily="50" charset="-128"/>
              </a:rPr>
              <a:t>PMO</a:t>
            </a:r>
            <a:r>
              <a:rPr lang="ja-JP" altLang="en-US" sz="1400" dirty="0" smtClean="0">
                <a:latin typeface="+mn-ea"/>
                <a:cs typeface="Meiryo UI" pitchFamily="50" charset="-128"/>
              </a:rPr>
              <a:t> </a:t>
            </a:r>
            <a:r>
              <a:rPr lang="en-US" altLang="ja-JP" sz="1400" dirty="0" smtClean="0">
                <a:latin typeface="+mn-ea"/>
                <a:cs typeface="Meiryo UI" pitchFamily="50" charset="-128"/>
              </a:rPr>
              <a:t>121</a:t>
            </a:r>
            <a:r>
              <a:rPr lang="ja-JP" altLang="en-US" sz="1400" dirty="0" smtClean="0">
                <a:latin typeface="+mn-ea"/>
                <a:cs typeface="Meiryo UI" pitchFamily="50" charset="-128"/>
              </a:rPr>
              <a:t>頁</a:t>
            </a:r>
            <a:endParaRPr lang="en-US" altLang="ja-JP" sz="1400" dirty="0">
              <a:latin typeface="+mn-ea"/>
              <a:cs typeface="Meiryo UI" pitchFamily="50" charset="-128"/>
            </a:endParaRPr>
          </a:p>
          <a:p>
            <a:pPr>
              <a:lnSpc>
                <a:spcPts val="1300"/>
              </a:lnSpc>
            </a:pPr>
            <a:endParaRPr lang="en-US" altLang="ja-JP" sz="1400" dirty="0">
              <a:latin typeface="+mn-ea"/>
              <a:cs typeface="Meiryo UI" pitchFamily="50" charset="-128"/>
            </a:endParaRPr>
          </a:p>
        </p:txBody>
      </p:sp>
      <p:sp>
        <p:nvSpPr>
          <p:cNvPr id="14" name="正方形/長方形 13"/>
          <p:cNvSpPr/>
          <p:nvPr/>
        </p:nvSpPr>
        <p:spPr>
          <a:xfrm>
            <a:off x="4139952" y="693887"/>
            <a:ext cx="4765183" cy="6091411"/>
          </a:xfrm>
          <a:prstGeom prst="rect">
            <a:avLst/>
          </a:prstGeom>
        </p:spPr>
        <p:txBody>
          <a:bodyPr wrap="square" lIns="36000" tIns="0" rIns="36000" bIns="0">
            <a:spAutoFit/>
          </a:bodyPr>
          <a:lstStyle/>
          <a:p>
            <a:pPr>
              <a:lnSpc>
                <a:spcPts val="1400"/>
              </a:lnSpc>
            </a:pPr>
            <a:r>
              <a:rPr lang="en-US" altLang="ja-JP" sz="1600" dirty="0" smtClean="0">
                <a:latin typeface="+mn-ea"/>
              </a:rPr>
              <a:t>Ⅲ</a:t>
            </a:r>
            <a:r>
              <a:rPr lang="ja-JP" altLang="en-US" sz="1600" dirty="0">
                <a:latin typeface="+mn-ea"/>
              </a:rPr>
              <a:t>　大阪府市の連携</a:t>
            </a:r>
            <a:endParaRPr lang="en-US" altLang="ja-JP" sz="1600" dirty="0">
              <a:latin typeface="+mn-ea"/>
              <a:cs typeface="Meiryo UI" pitchFamily="50" charset="-128"/>
            </a:endParaRPr>
          </a:p>
          <a:p>
            <a:pPr>
              <a:lnSpc>
                <a:spcPts val="1400"/>
              </a:lnSpc>
            </a:pPr>
            <a:r>
              <a:rPr lang="ja-JP" altLang="en-US" sz="1400" dirty="0">
                <a:latin typeface="+mn-ea"/>
              </a:rPr>
              <a:t>　</a:t>
            </a:r>
            <a:endParaRPr lang="en-US" altLang="ja-JP" sz="1400" dirty="0">
              <a:latin typeface="+mn-ea"/>
            </a:endParaRPr>
          </a:p>
          <a:p>
            <a:pPr>
              <a:lnSpc>
                <a:spcPts val="1400"/>
              </a:lnSpc>
            </a:pPr>
            <a:r>
              <a:rPr lang="ja-JP" altLang="en-US" sz="1400" b="0" dirty="0" smtClean="0">
                <a:latin typeface="+mn-ea"/>
              </a:rPr>
              <a:t>　　（</a:t>
            </a:r>
            <a:r>
              <a:rPr lang="en-US" altLang="ja-JP" sz="1400" b="0" dirty="0">
                <a:latin typeface="+mn-ea"/>
              </a:rPr>
              <a:t>1</a:t>
            </a:r>
            <a:r>
              <a:rPr lang="ja-JP" altLang="en-US" sz="1400" dirty="0" smtClean="0">
                <a:latin typeface="+mn-ea"/>
              </a:rPr>
              <a:t>） 大阪府</a:t>
            </a:r>
            <a:r>
              <a:rPr lang="ja-JP" altLang="en-US" sz="1400" dirty="0">
                <a:latin typeface="+mn-ea"/>
              </a:rPr>
              <a:t>市統合本部・副首都推進本部</a:t>
            </a:r>
            <a:r>
              <a:rPr lang="en-US" altLang="ja-JP" sz="1400" dirty="0">
                <a:latin typeface="+mn-ea"/>
              </a:rPr>
              <a:t>	</a:t>
            </a:r>
            <a:r>
              <a:rPr lang="ja-JP" altLang="en-US" sz="1400" b="0" dirty="0" smtClean="0">
                <a:latin typeface="+mn-ea"/>
              </a:rPr>
              <a:t>別冊  </a:t>
            </a:r>
            <a:r>
              <a:rPr lang="en-US" altLang="ja-JP" sz="1400" dirty="0" smtClean="0">
                <a:latin typeface="+mn-ea"/>
              </a:rPr>
              <a:t>1</a:t>
            </a:r>
            <a:r>
              <a:rPr lang="ja-JP" altLang="en-US" sz="1400" b="0" dirty="0" smtClean="0">
                <a:latin typeface="+mn-ea"/>
              </a:rPr>
              <a:t>頁</a:t>
            </a:r>
            <a:r>
              <a:rPr lang="en-US" altLang="ja-JP" sz="1400" b="0" dirty="0">
                <a:latin typeface="+mn-ea"/>
              </a:rPr>
              <a:t/>
            </a:r>
            <a:br>
              <a:rPr lang="en-US" altLang="ja-JP" sz="1400" b="0" dirty="0">
                <a:latin typeface="+mn-ea"/>
              </a:rPr>
            </a:br>
            <a:r>
              <a:rPr lang="ja-JP" altLang="en-US" sz="1400" b="0" dirty="0" smtClean="0">
                <a:latin typeface="+mn-ea"/>
              </a:rPr>
              <a:t>　　（</a:t>
            </a:r>
            <a:r>
              <a:rPr lang="en-US" altLang="ja-JP" sz="1400" b="0" dirty="0">
                <a:latin typeface="+mn-ea"/>
              </a:rPr>
              <a:t>2</a:t>
            </a:r>
            <a:r>
              <a:rPr lang="ja-JP" altLang="en-US" sz="1400" dirty="0" smtClean="0">
                <a:latin typeface="+mn-ea"/>
              </a:rPr>
              <a:t>） 有識者</a:t>
            </a:r>
            <a:r>
              <a:rPr lang="ja-JP" altLang="en-US" sz="1400" dirty="0">
                <a:latin typeface="+mn-ea"/>
              </a:rPr>
              <a:t>を交えた府市合同の戦略会議</a:t>
            </a:r>
            <a:r>
              <a:rPr lang="en-US" altLang="ja-JP" sz="1400" dirty="0">
                <a:latin typeface="+mn-ea"/>
              </a:rPr>
              <a:t>	</a:t>
            </a:r>
            <a:r>
              <a:rPr lang="ja-JP" altLang="en-US" sz="1400" b="0" dirty="0" smtClean="0">
                <a:latin typeface="+mn-ea"/>
              </a:rPr>
              <a:t>別冊　</a:t>
            </a:r>
            <a:r>
              <a:rPr lang="en-US" altLang="ja-JP" sz="1400" b="0" dirty="0" smtClean="0">
                <a:latin typeface="+mn-ea"/>
              </a:rPr>
              <a:t>5</a:t>
            </a:r>
            <a:r>
              <a:rPr lang="ja-JP" altLang="en-US" sz="1400" b="0" dirty="0" smtClean="0">
                <a:latin typeface="+mn-ea"/>
              </a:rPr>
              <a:t>頁</a:t>
            </a:r>
            <a:r>
              <a:rPr lang="en-US" altLang="ja-JP" sz="1400" b="0" dirty="0">
                <a:latin typeface="+mn-ea"/>
              </a:rPr>
              <a:t/>
            </a:r>
            <a:br>
              <a:rPr lang="en-US" altLang="ja-JP" sz="1400" b="0" dirty="0">
                <a:latin typeface="+mn-ea"/>
              </a:rPr>
            </a:br>
            <a:r>
              <a:rPr lang="ja-JP" altLang="en-US" sz="1400" b="0" dirty="0" smtClean="0">
                <a:latin typeface="+mn-ea"/>
              </a:rPr>
              <a:t>　　（</a:t>
            </a:r>
            <a:r>
              <a:rPr lang="en-US" altLang="ja-JP" sz="1400" b="0" dirty="0">
                <a:latin typeface="+mn-ea"/>
              </a:rPr>
              <a:t>3</a:t>
            </a:r>
            <a:r>
              <a:rPr lang="ja-JP" altLang="en-US" sz="1400" dirty="0" smtClean="0">
                <a:latin typeface="+mn-ea"/>
              </a:rPr>
              <a:t>） 万博</a:t>
            </a:r>
            <a:r>
              <a:rPr lang="ja-JP" altLang="en-US" sz="1400" dirty="0">
                <a:latin typeface="+mn-ea"/>
              </a:rPr>
              <a:t>開催に向けた</a:t>
            </a:r>
            <a:r>
              <a:rPr lang="ja-JP" altLang="en-US" sz="1400" dirty="0" smtClean="0">
                <a:latin typeface="+mn-ea"/>
              </a:rPr>
              <a:t>取組み</a:t>
            </a:r>
            <a:r>
              <a:rPr lang="ja-JP" altLang="en-US" sz="1400" b="0" dirty="0">
                <a:latin typeface="+mn-ea"/>
              </a:rPr>
              <a:t>　　　　　　　　　　</a:t>
            </a:r>
            <a:r>
              <a:rPr lang="en-US" altLang="ja-JP" sz="1400" dirty="0">
                <a:latin typeface="+mn-ea"/>
              </a:rPr>
              <a:t>	</a:t>
            </a:r>
            <a:r>
              <a:rPr lang="ja-JP" altLang="en-US" sz="1400" b="0" dirty="0" smtClean="0">
                <a:latin typeface="+mn-ea"/>
              </a:rPr>
              <a:t>別冊 </a:t>
            </a:r>
            <a:r>
              <a:rPr lang="en-US" altLang="ja-JP" sz="1400" b="0" dirty="0" smtClean="0">
                <a:latin typeface="+mn-ea"/>
              </a:rPr>
              <a:t>12</a:t>
            </a:r>
            <a:r>
              <a:rPr lang="ja-JP" altLang="en-US" sz="1400" b="0" dirty="0" smtClean="0">
                <a:latin typeface="+mn-ea"/>
              </a:rPr>
              <a:t>頁</a:t>
            </a:r>
            <a:r>
              <a:rPr lang="en-US" altLang="ja-JP" sz="1400" b="0" dirty="0">
                <a:latin typeface="+mn-ea"/>
              </a:rPr>
              <a:t/>
            </a:r>
            <a:br>
              <a:rPr lang="en-US" altLang="ja-JP" sz="1400" b="0" dirty="0">
                <a:latin typeface="+mn-ea"/>
              </a:rPr>
            </a:br>
            <a:r>
              <a:rPr lang="ja-JP" altLang="en-US" sz="1400" b="0" dirty="0" smtClean="0">
                <a:latin typeface="+mn-ea"/>
              </a:rPr>
              <a:t>　　（</a:t>
            </a:r>
            <a:r>
              <a:rPr lang="en-US" altLang="ja-JP" sz="1400" b="0" dirty="0">
                <a:latin typeface="+mn-ea"/>
              </a:rPr>
              <a:t>4</a:t>
            </a:r>
            <a:r>
              <a:rPr lang="ja-JP" altLang="en-US" sz="1400" dirty="0" smtClean="0">
                <a:latin typeface="+mn-ea"/>
              </a:rPr>
              <a:t>） ＩＲ</a:t>
            </a:r>
            <a:r>
              <a:rPr lang="ja-JP" altLang="en-US" sz="1400" dirty="0">
                <a:latin typeface="+mn-ea"/>
              </a:rPr>
              <a:t>実現に向けた</a:t>
            </a:r>
            <a:r>
              <a:rPr lang="ja-JP" altLang="en-US" sz="1400" dirty="0" smtClean="0">
                <a:latin typeface="+mn-ea"/>
              </a:rPr>
              <a:t>検討　　　　　　　　　　　　　</a:t>
            </a:r>
            <a:r>
              <a:rPr lang="en-US" altLang="ja-JP" sz="1400" dirty="0" smtClean="0">
                <a:latin typeface="+mn-ea"/>
              </a:rPr>
              <a:t>	</a:t>
            </a:r>
            <a:r>
              <a:rPr lang="ja-JP" altLang="en-US" sz="1400" dirty="0" smtClean="0">
                <a:latin typeface="+mn-ea"/>
              </a:rPr>
              <a:t>別冊 </a:t>
            </a:r>
            <a:r>
              <a:rPr lang="en-US" altLang="ja-JP" sz="1400" dirty="0" smtClean="0">
                <a:latin typeface="+mn-ea"/>
              </a:rPr>
              <a:t>17</a:t>
            </a:r>
            <a:r>
              <a:rPr lang="ja-JP" altLang="en-US" sz="1400" dirty="0" smtClean="0">
                <a:latin typeface="+mn-ea"/>
              </a:rPr>
              <a:t>頁</a:t>
            </a:r>
            <a:r>
              <a:rPr lang="en-US" altLang="ja-JP" sz="1400" b="0" u="sng" dirty="0" smtClean="0">
                <a:solidFill>
                  <a:srgbClr val="FF0000"/>
                </a:solidFill>
                <a:latin typeface="+mn-ea"/>
              </a:rPr>
              <a:t/>
            </a:r>
            <a:br>
              <a:rPr lang="en-US" altLang="ja-JP" sz="1400" b="0" u="sng" dirty="0" smtClean="0">
                <a:solidFill>
                  <a:srgbClr val="FF0000"/>
                </a:solidFill>
                <a:latin typeface="+mn-ea"/>
              </a:rPr>
            </a:br>
            <a:r>
              <a:rPr lang="ja-JP" altLang="en-US" sz="1400" b="0" dirty="0" smtClean="0">
                <a:solidFill>
                  <a:srgbClr val="FF0000"/>
                </a:solidFill>
                <a:latin typeface="+mn-ea"/>
              </a:rPr>
              <a:t>　　</a:t>
            </a:r>
            <a:r>
              <a:rPr lang="ja-JP" altLang="en-US" sz="1400" b="0" dirty="0" smtClean="0">
                <a:latin typeface="+mn-ea"/>
              </a:rPr>
              <a:t>（</a:t>
            </a:r>
            <a:r>
              <a:rPr lang="en-US" altLang="ja-JP" sz="1400" b="0" dirty="0" smtClean="0">
                <a:latin typeface="+mn-ea"/>
              </a:rPr>
              <a:t>5</a:t>
            </a:r>
            <a:r>
              <a:rPr lang="ja-JP" altLang="en-US" sz="1400" dirty="0" smtClean="0">
                <a:latin typeface="+mn-ea"/>
              </a:rPr>
              <a:t>） Ｇ</a:t>
            </a:r>
            <a:r>
              <a:rPr lang="en-US" altLang="ja-JP" sz="1400" dirty="0">
                <a:latin typeface="+mn-ea"/>
              </a:rPr>
              <a:t>20</a:t>
            </a:r>
            <a:r>
              <a:rPr lang="ja-JP" altLang="en-US" sz="1400" dirty="0">
                <a:latin typeface="+mn-ea"/>
              </a:rPr>
              <a:t>大阪サミット開催に向けた</a:t>
            </a:r>
            <a:r>
              <a:rPr lang="ja-JP" altLang="en-US" sz="1400" dirty="0" smtClean="0">
                <a:latin typeface="+mn-ea"/>
              </a:rPr>
              <a:t>取組み</a:t>
            </a:r>
            <a:r>
              <a:rPr lang="en-US" altLang="ja-JP" sz="1400" b="0" dirty="0" smtClean="0">
                <a:latin typeface="+mn-ea"/>
              </a:rPr>
              <a:t>	</a:t>
            </a:r>
            <a:r>
              <a:rPr lang="ja-JP" altLang="en-US" sz="1400" b="0" dirty="0" smtClean="0">
                <a:latin typeface="+mn-ea"/>
              </a:rPr>
              <a:t>別冊 </a:t>
            </a:r>
            <a:r>
              <a:rPr lang="en-US" altLang="ja-JP" sz="1400" b="0" dirty="0" smtClean="0">
                <a:latin typeface="+mn-ea"/>
              </a:rPr>
              <a:t>22</a:t>
            </a:r>
            <a:r>
              <a:rPr lang="ja-JP" altLang="en-US" sz="1400" b="0" dirty="0" smtClean="0">
                <a:latin typeface="+mn-ea"/>
              </a:rPr>
              <a:t>頁</a:t>
            </a:r>
            <a:r>
              <a:rPr lang="en-US" altLang="ja-JP" sz="1400" b="0" dirty="0" smtClean="0">
                <a:latin typeface="+mn-ea"/>
              </a:rPr>
              <a:t/>
            </a:r>
            <a:br>
              <a:rPr lang="en-US" altLang="ja-JP" sz="1400" b="0" dirty="0" smtClean="0">
                <a:latin typeface="+mn-ea"/>
              </a:rPr>
            </a:br>
            <a:r>
              <a:rPr lang="ja-JP" altLang="en-US" sz="1400" b="0" dirty="0" smtClean="0">
                <a:latin typeface="+mn-ea"/>
              </a:rPr>
              <a:t>　　</a:t>
            </a:r>
            <a:r>
              <a:rPr lang="ja-JP" altLang="en-US" sz="1400" dirty="0" smtClean="0">
                <a:latin typeface="+mn-ea"/>
              </a:rPr>
              <a:t>（</a:t>
            </a:r>
            <a:r>
              <a:rPr lang="en-US" altLang="ja-JP" sz="1400" dirty="0" smtClean="0">
                <a:latin typeface="+mn-ea"/>
              </a:rPr>
              <a:t>6</a:t>
            </a:r>
            <a:r>
              <a:rPr lang="ja-JP" altLang="en-US" sz="1400" dirty="0" smtClean="0">
                <a:latin typeface="+mn-ea"/>
              </a:rPr>
              <a:t>） 特</a:t>
            </a:r>
            <a:r>
              <a:rPr lang="ja-JP" altLang="en-US" sz="1400" dirty="0">
                <a:latin typeface="+mn-ea"/>
              </a:rPr>
              <a:t>区制度の</a:t>
            </a:r>
            <a:r>
              <a:rPr lang="ja-JP" altLang="en-US" sz="1400" dirty="0" smtClean="0">
                <a:latin typeface="+mn-ea"/>
              </a:rPr>
              <a:t>活用　　　　</a:t>
            </a:r>
            <a:r>
              <a:rPr lang="en-US" altLang="ja-JP" sz="1400" b="0" dirty="0" smtClean="0">
                <a:latin typeface="+mn-ea"/>
              </a:rPr>
              <a:t>	</a:t>
            </a:r>
            <a:r>
              <a:rPr lang="ja-JP" altLang="en-US" sz="1400" b="0" dirty="0" smtClean="0">
                <a:latin typeface="+mn-ea"/>
              </a:rPr>
              <a:t>　　　　　</a:t>
            </a:r>
            <a:r>
              <a:rPr lang="en-US" altLang="ja-JP" sz="1400" b="0" dirty="0" smtClean="0">
                <a:latin typeface="+mn-ea"/>
              </a:rPr>
              <a:t>	</a:t>
            </a:r>
            <a:r>
              <a:rPr lang="ja-JP" altLang="en-US" sz="1400" b="0" dirty="0" smtClean="0">
                <a:latin typeface="+mn-ea"/>
              </a:rPr>
              <a:t>別冊 </a:t>
            </a:r>
            <a:r>
              <a:rPr lang="en-US" altLang="ja-JP" sz="1400" b="0" dirty="0" smtClean="0">
                <a:latin typeface="+mn-ea"/>
              </a:rPr>
              <a:t>24</a:t>
            </a:r>
            <a:r>
              <a:rPr lang="ja-JP" altLang="en-US" sz="1400" b="0" dirty="0" smtClean="0">
                <a:latin typeface="+mn-ea"/>
              </a:rPr>
              <a:t>頁</a:t>
            </a:r>
            <a:r>
              <a:rPr lang="en-US" altLang="ja-JP" sz="1400" b="0" dirty="0" smtClean="0">
                <a:latin typeface="+mn-ea"/>
              </a:rPr>
              <a:t/>
            </a:r>
            <a:br>
              <a:rPr lang="en-US" altLang="ja-JP" sz="1400" b="0" dirty="0" smtClean="0">
                <a:latin typeface="+mn-ea"/>
              </a:rPr>
            </a:br>
            <a:r>
              <a:rPr lang="ja-JP" altLang="en-US" sz="1400" b="0" dirty="0" smtClean="0">
                <a:latin typeface="+mn-ea"/>
              </a:rPr>
              <a:t>　　（</a:t>
            </a:r>
            <a:r>
              <a:rPr lang="en-US" altLang="ja-JP" sz="1400" dirty="0">
                <a:latin typeface="+mn-ea"/>
              </a:rPr>
              <a:t>7</a:t>
            </a:r>
            <a:r>
              <a:rPr lang="ja-JP" altLang="en-US" sz="1400" b="0" dirty="0" smtClean="0">
                <a:latin typeface="+mn-ea"/>
              </a:rPr>
              <a:t>） 組織・事業の一元化　　　　　　</a:t>
            </a:r>
            <a:r>
              <a:rPr lang="ja-JP" altLang="en-US" sz="1400" dirty="0" smtClean="0">
                <a:latin typeface="+mn-ea"/>
              </a:rPr>
              <a:t>　　　</a:t>
            </a:r>
            <a:r>
              <a:rPr lang="en-US" altLang="ja-JP" sz="1400" dirty="0" smtClean="0">
                <a:latin typeface="+mn-ea"/>
              </a:rPr>
              <a:t>	</a:t>
            </a:r>
            <a:endParaRPr lang="en-US" altLang="ja-JP" sz="1400" b="0" dirty="0" smtClean="0">
              <a:latin typeface="+mn-ea"/>
            </a:endParaRPr>
          </a:p>
          <a:p>
            <a:pPr>
              <a:lnSpc>
                <a:spcPts val="1400"/>
              </a:lnSpc>
            </a:pPr>
            <a:r>
              <a:rPr lang="ja-JP" altLang="en-US" sz="1400" dirty="0">
                <a:latin typeface="+mn-ea"/>
              </a:rPr>
              <a:t>　</a:t>
            </a:r>
            <a:r>
              <a:rPr lang="ja-JP" altLang="en-US" sz="1400" dirty="0" smtClean="0">
                <a:latin typeface="+mn-ea"/>
              </a:rPr>
              <a:t>　　① 大阪府</a:t>
            </a:r>
            <a:r>
              <a:rPr lang="ja-JP" altLang="en-US" sz="1400" dirty="0">
                <a:latin typeface="+mn-ea"/>
              </a:rPr>
              <a:t>中小企業信用保証協会／大阪市信用保証協会</a:t>
            </a:r>
            <a:r>
              <a:rPr lang="en-US" altLang="ja-JP" sz="1400" b="0" dirty="0" smtClean="0">
                <a:latin typeface="+mn-ea"/>
              </a:rPr>
              <a:t/>
            </a:r>
            <a:br>
              <a:rPr lang="en-US" altLang="ja-JP" sz="1400" b="0" dirty="0" smtClean="0">
                <a:latin typeface="+mn-ea"/>
              </a:rPr>
            </a:br>
            <a:r>
              <a:rPr lang="ja-JP" altLang="en-US" sz="1400" b="0" dirty="0" smtClean="0">
                <a:latin typeface="+mn-ea"/>
              </a:rPr>
              <a:t> 　　　</a:t>
            </a:r>
            <a:r>
              <a:rPr lang="en-US" altLang="ja-JP" sz="1400" b="0" dirty="0" smtClean="0">
                <a:latin typeface="+mn-ea"/>
              </a:rPr>
              <a:t>	</a:t>
            </a:r>
            <a:r>
              <a:rPr lang="ja-JP" altLang="en-US" sz="1400" b="0" dirty="0" smtClean="0">
                <a:latin typeface="+mn-ea"/>
              </a:rPr>
              <a:t>　　　　　　</a:t>
            </a:r>
            <a:r>
              <a:rPr lang="en-US" altLang="ja-JP" sz="1400" b="0" dirty="0" smtClean="0">
                <a:latin typeface="+mn-ea"/>
              </a:rPr>
              <a:t>			</a:t>
            </a:r>
            <a:r>
              <a:rPr lang="ja-JP" altLang="en-US" sz="1400" b="0" dirty="0" smtClean="0">
                <a:latin typeface="+mn-ea"/>
              </a:rPr>
              <a:t>別冊 </a:t>
            </a:r>
            <a:r>
              <a:rPr lang="en-US" altLang="ja-JP" sz="1400" b="0" dirty="0" smtClean="0">
                <a:latin typeface="+mn-ea"/>
              </a:rPr>
              <a:t>37</a:t>
            </a:r>
            <a:r>
              <a:rPr lang="ja-JP" altLang="en-US" sz="1400" b="0" dirty="0" smtClean="0">
                <a:latin typeface="+mn-ea"/>
              </a:rPr>
              <a:t>頁</a:t>
            </a:r>
            <a:r>
              <a:rPr lang="en-US" altLang="ja-JP" sz="1400" b="0" dirty="0" smtClean="0">
                <a:latin typeface="+mn-ea"/>
              </a:rPr>
              <a:t/>
            </a:r>
            <a:br>
              <a:rPr lang="en-US" altLang="ja-JP" sz="1400" b="0" dirty="0" smtClean="0">
                <a:latin typeface="+mn-ea"/>
              </a:rPr>
            </a:br>
            <a:r>
              <a:rPr lang="ja-JP" altLang="en-US" sz="1400" b="0" dirty="0" smtClean="0">
                <a:latin typeface="+mn-ea"/>
              </a:rPr>
              <a:t>　　　</a:t>
            </a:r>
            <a:r>
              <a:rPr lang="zh-TW" altLang="en-US" sz="1400" dirty="0" smtClean="0">
                <a:latin typeface="ＭＳ Ｐゴシック" panose="020B0600070205080204" pitchFamily="50" charset="-128"/>
                <a:ea typeface="ＭＳ Ｐゴシック" panose="020B0600070205080204" pitchFamily="50" charset="-128"/>
              </a:rPr>
              <a:t>②</a:t>
            </a:r>
            <a:r>
              <a:rPr lang="ja-JP" altLang="en-US" sz="1400" dirty="0" smtClean="0">
                <a:latin typeface="ＭＳ Ｐゴシック" panose="020B0600070205080204" pitchFamily="50" charset="-128"/>
              </a:rPr>
              <a:t> </a:t>
            </a:r>
            <a:r>
              <a:rPr lang="zh-TW" altLang="en-US" sz="1400" dirty="0">
                <a:latin typeface="ＭＳ Ｐゴシック" panose="020B0600070205080204" pitchFamily="50" charset="-128"/>
                <a:ea typeface="ＭＳ Ｐゴシック" panose="020B0600070205080204" pitchFamily="50" charset="-128"/>
              </a:rPr>
              <a:t>大阪府立公衆衛生研究所／大阪市立環境科学研究所</a:t>
            </a:r>
            <a:endParaRPr lang="en-US" altLang="zh-TW" sz="1400" dirty="0">
              <a:latin typeface="ＭＳ Ｐゴシック" panose="020B0600070205080204" pitchFamily="50" charset="-128"/>
              <a:ea typeface="ＭＳ Ｐゴシック" panose="020B0600070205080204" pitchFamily="50" charset="-128"/>
            </a:endParaRPr>
          </a:p>
          <a:p>
            <a:pPr>
              <a:lnSpc>
                <a:spcPts val="1400"/>
              </a:lnSpc>
            </a:pPr>
            <a:r>
              <a:rPr lang="en-US" altLang="ja-JP" sz="1400" b="0" dirty="0" smtClean="0">
                <a:latin typeface="+mn-ea"/>
              </a:rPr>
              <a:t>				</a:t>
            </a:r>
            <a:r>
              <a:rPr lang="ja-JP" altLang="en-US" sz="1400" b="0" dirty="0" smtClean="0">
                <a:latin typeface="+mn-ea"/>
              </a:rPr>
              <a:t>別冊</a:t>
            </a:r>
            <a:r>
              <a:rPr lang="ja-JP" altLang="en-US" sz="1400" dirty="0">
                <a:latin typeface="+mn-ea"/>
              </a:rPr>
              <a:t> </a:t>
            </a:r>
            <a:r>
              <a:rPr lang="en-US" altLang="ja-JP" sz="1400" dirty="0" smtClean="0">
                <a:latin typeface="+mn-ea"/>
              </a:rPr>
              <a:t>38</a:t>
            </a:r>
            <a:r>
              <a:rPr lang="ja-JP" altLang="en-US" sz="1400" b="0" dirty="0" smtClean="0">
                <a:latin typeface="+mn-ea"/>
              </a:rPr>
              <a:t>頁</a:t>
            </a:r>
            <a:endParaRPr lang="en-US" altLang="ja-JP" sz="1400" b="0" dirty="0" smtClean="0">
              <a:latin typeface="+mn-ea"/>
            </a:endParaRPr>
          </a:p>
          <a:p>
            <a:pPr>
              <a:lnSpc>
                <a:spcPts val="1400"/>
              </a:lnSpc>
            </a:pPr>
            <a:r>
              <a:rPr lang="ja-JP" altLang="en-US" sz="1400" dirty="0">
                <a:latin typeface="+mn-ea"/>
              </a:rPr>
              <a:t>　</a:t>
            </a:r>
            <a:r>
              <a:rPr lang="ja-JP" altLang="en-US" sz="1400" dirty="0" smtClean="0">
                <a:latin typeface="+mn-ea"/>
              </a:rPr>
              <a:t>　　</a:t>
            </a:r>
            <a:r>
              <a:rPr lang="zh-TW" altLang="en-US" sz="1400" dirty="0" smtClean="0">
                <a:latin typeface="ＭＳ Ｐゴシック" panose="020B0600070205080204" pitchFamily="50" charset="-128"/>
                <a:ea typeface="ＭＳ Ｐゴシック" panose="020B0600070205080204" pitchFamily="50" charset="-128"/>
              </a:rPr>
              <a:t>③</a:t>
            </a:r>
            <a:r>
              <a:rPr lang="ja-JP" altLang="en-US" sz="1400" dirty="0" smtClean="0">
                <a:latin typeface="ＭＳ Ｐゴシック" panose="020B0600070205080204" pitchFamily="50" charset="-128"/>
                <a:ea typeface="ＭＳ Ｐゴシック" panose="020B0600070205080204" pitchFamily="50" charset="-128"/>
              </a:rPr>
              <a:t> </a:t>
            </a:r>
            <a:r>
              <a:rPr lang="zh-TW" altLang="en-US" sz="1400" dirty="0" smtClean="0">
                <a:latin typeface="ＭＳ Ｐゴシック" panose="020B0600070205080204" pitchFamily="50" charset="-128"/>
                <a:ea typeface="ＭＳ Ｐゴシック" panose="020B0600070205080204" pitchFamily="50" charset="-128"/>
              </a:rPr>
              <a:t>大阪</a:t>
            </a:r>
            <a:r>
              <a:rPr lang="zh-TW" altLang="en-US" sz="1400" dirty="0">
                <a:latin typeface="ＭＳ Ｐゴシック" panose="020B0600070205080204" pitchFamily="50" charset="-128"/>
                <a:ea typeface="ＭＳ Ｐゴシック" panose="020B0600070205080204" pitchFamily="50" charset="-128"/>
              </a:rPr>
              <a:t>府立産業技術研究所／大阪市立工業研究所</a:t>
            </a:r>
            <a:endParaRPr lang="en-US" altLang="ja-JP" sz="1400" b="0" dirty="0">
              <a:latin typeface="ＭＳ Ｐゴシック" panose="020B0600070205080204" pitchFamily="50" charset="-128"/>
              <a:ea typeface="ＭＳ Ｐゴシック" panose="020B0600070205080204" pitchFamily="50" charset="-128"/>
            </a:endParaRPr>
          </a:p>
          <a:p>
            <a:pPr>
              <a:lnSpc>
                <a:spcPts val="1400"/>
              </a:lnSpc>
            </a:pPr>
            <a:r>
              <a:rPr lang="en-US" altLang="ja-JP" sz="1400" b="0" dirty="0">
                <a:latin typeface="+mn-ea"/>
              </a:rPr>
              <a:t>			</a:t>
            </a:r>
            <a:r>
              <a:rPr lang="ja-JP" altLang="en-US" sz="1400" b="0" dirty="0">
                <a:latin typeface="+mn-ea"/>
              </a:rPr>
              <a:t>　　　　　　</a:t>
            </a:r>
            <a:r>
              <a:rPr lang="en-US" altLang="ja-JP" sz="1400" b="0" dirty="0">
                <a:latin typeface="+mn-ea"/>
              </a:rPr>
              <a:t>	</a:t>
            </a:r>
            <a:r>
              <a:rPr lang="ja-JP" altLang="en-US" sz="1400" b="0" dirty="0" smtClean="0">
                <a:latin typeface="+mn-ea"/>
              </a:rPr>
              <a:t>別冊 </a:t>
            </a:r>
            <a:r>
              <a:rPr lang="en-US" altLang="ja-JP" sz="1400" dirty="0" smtClean="0">
                <a:latin typeface="+mn-ea"/>
              </a:rPr>
              <a:t>39</a:t>
            </a:r>
            <a:r>
              <a:rPr lang="ja-JP" altLang="en-US" sz="1400" b="0" dirty="0" smtClean="0">
                <a:latin typeface="+mn-ea"/>
              </a:rPr>
              <a:t>頁</a:t>
            </a:r>
            <a:endParaRPr lang="en-US" altLang="ja-JP" sz="1400" b="0" dirty="0" smtClean="0">
              <a:latin typeface="+mn-ea"/>
            </a:endParaRPr>
          </a:p>
          <a:p>
            <a:pPr>
              <a:lnSpc>
                <a:spcPts val="1400"/>
              </a:lnSpc>
            </a:pPr>
            <a:r>
              <a:rPr lang="ja-JP" altLang="en-US" sz="1400" dirty="0">
                <a:latin typeface="+mn-ea"/>
              </a:rPr>
              <a:t>　</a:t>
            </a:r>
            <a:r>
              <a:rPr lang="ja-JP" altLang="en-US" sz="1400" dirty="0" smtClean="0">
                <a:latin typeface="+mn-ea"/>
              </a:rPr>
              <a:t>　　④ </a:t>
            </a:r>
            <a:r>
              <a:rPr lang="zh-CN" altLang="en-US" sz="1400" dirty="0" smtClean="0">
                <a:latin typeface="ＭＳ Ｐゴシック" panose="020B0600070205080204" pitchFamily="50" charset="-128"/>
                <a:ea typeface="ＭＳ Ｐゴシック" panose="020B0600070205080204" pitchFamily="50" charset="-128"/>
              </a:rPr>
              <a:t>府立</a:t>
            </a:r>
            <a:r>
              <a:rPr lang="zh-CN" altLang="en-US" sz="1400" dirty="0">
                <a:latin typeface="ＭＳ Ｐゴシック" panose="020B0600070205080204" pitchFamily="50" charset="-128"/>
                <a:ea typeface="ＭＳ Ｐゴシック" panose="020B0600070205080204" pitchFamily="50" charset="-128"/>
              </a:rPr>
              <a:t>消防学校／市立消防</a:t>
            </a:r>
            <a:r>
              <a:rPr lang="zh-CN" altLang="en-US" sz="1400" dirty="0" smtClean="0">
                <a:latin typeface="ＭＳ Ｐゴシック" panose="020B0600070205080204" pitchFamily="50" charset="-128"/>
                <a:ea typeface="ＭＳ Ｐゴシック" panose="020B0600070205080204" pitchFamily="50" charset="-128"/>
              </a:rPr>
              <a:t>学校</a:t>
            </a:r>
            <a:r>
              <a:rPr lang="ja-JP" altLang="en-US" sz="1400" dirty="0" smtClean="0">
                <a:latin typeface="+mn-ea"/>
              </a:rPr>
              <a:t>　　　　　　</a:t>
            </a:r>
            <a:r>
              <a:rPr lang="ja-JP" altLang="en-US" sz="1400" dirty="0">
                <a:latin typeface="+mn-ea"/>
              </a:rPr>
              <a:t> </a:t>
            </a:r>
            <a:r>
              <a:rPr lang="ja-JP" altLang="en-US" sz="1400" b="0" dirty="0" smtClean="0">
                <a:latin typeface="+mn-ea"/>
              </a:rPr>
              <a:t>別冊</a:t>
            </a:r>
            <a:r>
              <a:rPr lang="ja-JP" altLang="en-US" sz="1400" dirty="0">
                <a:latin typeface="+mn-ea"/>
              </a:rPr>
              <a:t> </a:t>
            </a:r>
            <a:r>
              <a:rPr lang="en-US" altLang="ja-JP" sz="1400" dirty="0" smtClean="0">
                <a:latin typeface="+mn-ea"/>
              </a:rPr>
              <a:t>40</a:t>
            </a:r>
            <a:r>
              <a:rPr lang="ja-JP" altLang="en-US" sz="1400" b="0" dirty="0" smtClean="0">
                <a:latin typeface="+mn-ea"/>
              </a:rPr>
              <a:t>頁</a:t>
            </a:r>
            <a:r>
              <a:rPr lang="en-US" altLang="ja-JP" sz="1400" b="0" dirty="0">
                <a:latin typeface="+mn-ea"/>
              </a:rPr>
              <a:t/>
            </a:r>
            <a:br>
              <a:rPr lang="en-US" altLang="ja-JP" sz="1400" b="0" dirty="0">
                <a:latin typeface="+mn-ea"/>
              </a:rPr>
            </a:br>
            <a:r>
              <a:rPr lang="ja-JP" altLang="en-US" sz="1400" b="0" dirty="0">
                <a:latin typeface="+mn-ea"/>
              </a:rPr>
              <a:t>　</a:t>
            </a:r>
            <a:r>
              <a:rPr lang="ja-JP" altLang="en-US" sz="1400" b="0" dirty="0" smtClean="0">
                <a:latin typeface="+mn-ea"/>
              </a:rPr>
              <a:t>　　⑤ 府営</a:t>
            </a:r>
            <a:r>
              <a:rPr lang="ja-JP" altLang="en-US" sz="1400" b="0" dirty="0">
                <a:latin typeface="+mn-ea"/>
              </a:rPr>
              <a:t>住宅／市営住宅　　　　　　　　　　　　</a:t>
            </a:r>
            <a:r>
              <a:rPr lang="en-US" altLang="ja-JP" sz="1400" b="0" dirty="0">
                <a:latin typeface="+mn-ea"/>
              </a:rPr>
              <a:t>	</a:t>
            </a:r>
            <a:r>
              <a:rPr lang="ja-JP" altLang="en-US" sz="1400" b="0" dirty="0" smtClean="0">
                <a:latin typeface="+mn-ea"/>
              </a:rPr>
              <a:t>別冊 </a:t>
            </a:r>
            <a:r>
              <a:rPr lang="en-US" altLang="ja-JP" sz="1400" b="0" dirty="0" smtClean="0">
                <a:latin typeface="+mn-ea"/>
              </a:rPr>
              <a:t>41</a:t>
            </a:r>
            <a:r>
              <a:rPr lang="ja-JP" altLang="en-US" sz="1400" b="0" dirty="0" smtClean="0">
                <a:latin typeface="+mn-ea"/>
              </a:rPr>
              <a:t>頁</a:t>
            </a:r>
            <a:r>
              <a:rPr lang="en-US" altLang="ja-JP" sz="1400" b="0" dirty="0">
                <a:latin typeface="+mn-ea"/>
              </a:rPr>
              <a:t/>
            </a:r>
            <a:br>
              <a:rPr lang="en-US" altLang="ja-JP" sz="1400" b="0" dirty="0">
                <a:latin typeface="+mn-ea"/>
              </a:rPr>
            </a:br>
            <a:r>
              <a:rPr lang="ja-JP" altLang="en-US" sz="1400" b="0" dirty="0">
                <a:latin typeface="+mn-ea"/>
              </a:rPr>
              <a:t>　</a:t>
            </a:r>
            <a:r>
              <a:rPr lang="ja-JP" altLang="en-US" sz="1400" b="0" dirty="0" smtClean="0">
                <a:latin typeface="+mn-ea"/>
              </a:rPr>
              <a:t>　　⑥ 府立</a:t>
            </a:r>
            <a:r>
              <a:rPr lang="ja-JP" altLang="en-US" sz="1400" b="0" dirty="0">
                <a:latin typeface="+mn-ea"/>
              </a:rPr>
              <a:t>特別支援学校／市立特別支援</a:t>
            </a:r>
            <a:r>
              <a:rPr lang="ja-JP" altLang="en-US" sz="1400" b="0" dirty="0" smtClean="0">
                <a:latin typeface="+mn-ea"/>
              </a:rPr>
              <a:t>学校</a:t>
            </a:r>
            <a:r>
              <a:rPr lang="en-US" altLang="ja-JP" sz="1400" dirty="0">
                <a:latin typeface="+mn-ea"/>
              </a:rPr>
              <a:t>	</a:t>
            </a:r>
            <a:r>
              <a:rPr lang="ja-JP" altLang="en-US" sz="1400" b="0" dirty="0" smtClean="0">
                <a:latin typeface="+mn-ea"/>
              </a:rPr>
              <a:t>別冊</a:t>
            </a:r>
            <a:r>
              <a:rPr lang="ja-JP" altLang="en-US" sz="1400" dirty="0">
                <a:latin typeface="+mn-ea"/>
              </a:rPr>
              <a:t> </a:t>
            </a:r>
            <a:r>
              <a:rPr lang="en-US" altLang="ja-JP" sz="1400" dirty="0" smtClean="0">
                <a:latin typeface="+mn-ea"/>
              </a:rPr>
              <a:t>42</a:t>
            </a:r>
            <a:r>
              <a:rPr lang="ja-JP" altLang="en-US" sz="1400" b="0" dirty="0" smtClean="0">
                <a:latin typeface="+mn-ea"/>
              </a:rPr>
              <a:t>頁</a:t>
            </a:r>
            <a:r>
              <a:rPr lang="en-US" altLang="ja-JP" sz="1400" b="0" dirty="0">
                <a:latin typeface="+mn-ea"/>
              </a:rPr>
              <a:t/>
            </a:r>
            <a:br>
              <a:rPr lang="en-US" altLang="ja-JP" sz="1400" b="0" dirty="0">
                <a:latin typeface="+mn-ea"/>
              </a:rPr>
            </a:br>
            <a:r>
              <a:rPr lang="ja-JP" altLang="en-US" sz="1400" b="0" dirty="0">
                <a:latin typeface="+mn-ea"/>
              </a:rPr>
              <a:t>　</a:t>
            </a:r>
            <a:r>
              <a:rPr lang="ja-JP" altLang="en-US" sz="1400" b="0" dirty="0" smtClean="0">
                <a:latin typeface="+mn-ea"/>
              </a:rPr>
              <a:t>　　⑦ 大阪急性期</a:t>
            </a:r>
            <a:r>
              <a:rPr lang="ja-JP" altLang="en-US" sz="1400" b="0" dirty="0">
                <a:latin typeface="+mn-ea"/>
              </a:rPr>
              <a:t>・総合医療センター／市立住吉市民病院</a:t>
            </a:r>
            <a:r>
              <a:rPr lang="en-US" altLang="ja-JP" sz="1400" b="0" dirty="0">
                <a:latin typeface="+mn-ea"/>
              </a:rPr>
              <a:t/>
            </a:r>
            <a:br>
              <a:rPr lang="en-US" altLang="ja-JP" sz="1400" b="0" dirty="0">
                <a:latin typeface="+mn-ea"/>
              </a:rPr>
            </a:br>
            <a:r>
              <a:rPr lang="ja-JP" altLang="en-US" sz="1400" b="0" dirty="0">
                <a:latin typeface="+mn-ea"/>
              </a:rPr>
              <a:t>　　</a:t>
            </a:r>
            <a:r>
              <a:rPr lang="en-US" altLang="ja-JP" sz="1400" b="0" dirty="0">
                <a:latin typeface="+mn-ea"/>
              </a:rPr>
              <a:t>			</a:t>
            </a:r>
            <a:r>
              <a:rPr lang="ja-JP" altLang="en-US" sz="1400" b="0" dirty="0">
                <a:latin typeface="+mn-ea"/>
              </a:rPr>
              <a:t>　　　　　　</a:t>
            </a:r>
            <a:r>
              <a:rPr lang="en-US" altLang="ja-JP" sz="1400" b="0" dirty="0">
                <a:latin typeface="+mn-ea"/>
              </a:rPr>
              <a:t>	</a:t>
            </a:r>
            <a:r>
              <a:rPr lang="ja-JP" altLang="en-US" sz="1400" b="0" dirty="0" smtClean="0">
                <a:latin typeface="+mn-ea"/>
              </a:rPr>
              <a:t>別冊 </a:t>
            </a:r>
            <a:r>
              <a:rPr lang="en-US" altLang="ja-JP" sz="1400" b="0" dirty="0" smtClean="0">
                <a:latin typeface="+mn-ea"/>
              </a:rPr>
              <a:t>43</a:t>
            </a:r>
            <a:r>
              <a:rPr lang="ja-JP" altLang="en-US" sz="1400" b="0" dirty="0" smtClean="0">
                <a:latin typeface="+mn-ea"/>
              </a:rPr>
              <a:t>頁</a:t>
            </a:r>
            <a:endParaRPr lang="en-US" altLang="ja-JP" sz="1400" b="0" dirty="0">
              <a:latin typeface="+mn-ea"/>
            </a:endParaRPr>
          </a:p>
          <a:p>
            <a:pPr>
              <a:lnSpc>
                <a:spcPts val="1400"/>
              </a:lnSpc>
            </a:pPr>
            <a:r>
              <a:rPr lang="ja-JP" altLang="en-US" sz="1400" dirty="0">
                <a:latin typeface="+mn-ea"/>
              </a:rPr>
              <a:t>　</a:t>
            </a:r>
            <a:r>
              <a:rPr lang="ja-JP" altLang="en-US" sz="1400" dirty="0" smtClean="0">
                <a:latin typeface="+mn-ea"/>
              </a:rPr>
              <a:t>　　</a:t>
            </a:r>
            <a:r>
              <a:rPr lang="ja-JP" altLang="en-US" sz="1400" b="0" dirty="0" smtClean="0">
                <a:latin typeface="+mn-ea"/>
              </a:rPr>
              <a:t>⑧ 大阪府</a:t>
            </a:r>
            <a:r>
              <a:rPr lang="ja-JP" altLang="en-US" sz="1400" b="0" dirty="0">
                <a:latin typeface="+mn-ea"/>
              </a:rPr>
              <a:t>立大学／大阪市立大学　　　　　  </a:t>
            </a:r>
            <a:r>
              <a:rPr lang="en-US" altLang="ja-JP" sz="1400" b="0" dirty="0">
                <a:latin typeface="+mn-ea"/>
              </a:rPr>
              <a:t>	</a:t>
            </a:r>
            <a:r>
              <a:rPr lang="ja-JP" altLang="en-US" sz="1400" b="0" dirty="0" smtClean="0">
                <a:latin typeface="+mn-ea"/>
              </a:rPr>
              <a:t>別冊 </a:t>
            </a:r>
            <a:r>
              <a:rPr lang="en-US" altLang="ja-JP" sz="1400" b="0" dirty="0" smtClean="0">
                <a:latin typeface="+mn-ea"/>
              </a:rPr>
              <a:t>44</a:t>
            </a:r>
            <a:r>
              <a:rPr lang="ja-JP" altLang="en-US" sz="1400" b="0" dirty="0" smtClean="0">
                <a:latin typeface="+mn-ea"/>
              </a:rPr>
              <a:t>頁</a:t>
            </a:r>
            <a:r>
              <a:rPr lang="en-US" altLang="ja-JP" sz="1400" b="0" dirty="0">
                <a:latin typeface="+mn-ea"/>
              </a:rPr>
              <a:t/>
            </a:r>
            <a:br>
              <a:rPr lang="en-US" altLang="ja-JP" sz="1400" b="0" dirty="0">
                <a:latin typeface="+mn-ea"/>
              </a:rPr>
            </a:br>
            <a:r>
              <a:rPr lang="ja-JP" altLang="en-US" sz="1400" b="0" dirty="0">
                <a:latin typeface="+mn-ea"/>
              </a:rPr>
              <a:t>　</a:t>
            </a:r>
            <a:r>
              <a:rPr lang="ja-JP" altLang="en-US" sz="1400" b="0" dirty="0" smtClean="0">
                <a:latin typeface="+mn-ea"/>
              </a:rPr>
              <a:t>　　⑨ 大阪</a:t>
            </a:r>
            <a:r>
              <a:rPr lang="ja-JP" altLang="en-US" sz="1400" b="0" dirty="0">
                <a:latin typeface="+mn-ea"/>
              </a:rPr>
              <a:t>産業振興機構／大阪市都市型産業振興センター</a:t>
            </a:r>
            <a:endParaRPr lang="en-US" altLang="ja-JP" sz="1400" b="0" dirty="0">
              <a:latin typeface="+mn-ea"/>
            </a:endParaRPr>
          </a:p>
          <a:p>
            <a:pPr>
              <a:lnSpc>
                <a:spcPts val="1400"/>
              </a:lnSpc>
            </a:pPr>
            <a:r>
              <a:rPr lang="en-US" altLang="ja-JP" sz="1400" b="0" dirty="0">
                <a:latin typeface="+mn-ea"/>
              </a:rPr>
              <a:t>			</a:t>
            </a:r>
            <a:r>
              <a:rPr lang="ja-JP" altLang="en-US" sz="1400" b="0" dirty="0">
                <a:latin typeface="+mn-ea"/>
              </a:rPr>
              <a:t>　　　　　　</a:t>
            </a:r>
            <a:r>
              <a:rPr lang="en-US" altLang="ja-JP" sz="1400" b="0" dirty="0">
                <a:latin typeface="+mn-ea"/>
              </a:rPr>
              <a:t>	</a:t>
            </a:r>
            <a:r>
              <a:rPr lang="ja-JP" altLang="en-US" sz="1400" b="0" dirty="0" smtClean="0">
                <a:latin typeface="+mn-ea"/>
              </a:rPr>
              <a:t>別冊 </a:t>
            </a:r>
            <a:r>
              <a:rPr lang="en-US" altLang="ja-JP" sz="1400" b="0" dirty="0" smtClean="0">
                <a:latin typeface="+mn-ea"/>
              </a:rPr>
              <a:t>45</a:t>
            </a:r>
            <a:r>
              <a:rPr lang="ja-JP" altLang="en-US" sz="1400" b="0" dirty="0" smtClean="0">
                <a:latin typeface="+mn-ea"/>
              </a:rPr>
              <a:t>頁</a:t>
            </a:r>
            <a:r>
              <a:rPr lang="en-US" altLang="ja-JP" sz="1400" b="0" dirty="0">
                <a:solidFill>
                  <a:srgbClr val="FF0000"/>
                </a:solidFill>
                <a:latin typeface="+mn-ea"/>
              </a:rPr>
              <a:t/>
            </a:r>
            <a:br>
              <a:rPr lang="en-US" altLang="ja-JP" sz="1400" b="0" dirty="0">
                <a:solidFill>
                  <a:srgbClr val="FF0000"/>
                </a:solidFill>
                <a:latin typeface="+mn-ea"/>
              </a:rPr>
            </a:br>
            <a:r>
              <a:rPr lang="ja-JP" altLang="en-US" sz="1400" b="0" dirty="0">
                <a:latin typeface="+mn-ea"/>
              </a:rPr>
              <a:t>　</a:t>
            </a:r>
            <a:r>
              <a:rPr lang="ja-JP" altLang="en-US" sz="1400" b="0" dirty="0" smtClean="0">
                <a:latin typeface="+mn-ea"/>
              </a:rPr>
              <a:t>　　⑩ 府営</a:t>
            </a:r>
            <a:r>
              <a:rPr lang="ja-JP" altLang="en-US" sz="1400" b="0" dirty="0">
                <a:latin typeface="+mn-ea"/>
              </a:rPr>
              <a:t>港湾／市営港湾</a:t>
            </a:r>
            <a:r>
              <a:rPr lang="en-US" altLang="ja-JP" sz="1400" b="0" dirty="0">
                <a:latin typeface="+mn-ea"/>
              </a:rPr>
              <a:t>	</a:t>
            </a:r>
            <a:r>
              <a:rPr lang="ja-JP" altLang="en-US" sz="1400" b="0" dirty="0">
                <a:latin typeface="+mn-ea"/>
              </a:rPr>
              <a:t>　　　　　　</a:t>
            </a:r>
            <a:r>
              <a:rPr lang="en-US" altLang="ja-JP" sz="1400" b="0" dirty="0">
                <a:latin typeface="+mn-ea"/>
              </a:rPr>
              <a:t>	</a:t>
            </a:r>
            <a:r>
              <a:rPr lang="ja-JP" altLang="en-US" sz="1400" b="0" dirty="0" smtClean="0">
                <a:latin typeface="+mn-ea"/>
              </a:rPr>
              <a:t>別冊 </a:t>
            </a:r>
            <a:r>
              <a:rPr lang="en-US" altLang="ja-JP" sz="1400" b="0" dirty="0" smtClean="0">
                <a:latin typeface="+mn-ea"/>
              </a:rPr>
              <a:t>46</a:t>
            </a:r>
            <a:r>
              <a:rPr lang="ja-JP" altLang="en-US" sz="1400" b="0" dirty="0" smtClean="0">
                <a:latin typeface="+mn-ea"/>
              </a:rPr>
              <a:t>頁</a:t>
            </a:r>
            <a:endParaRPr lang="en-US" altLang="ja-JP" sz="1400" dirty="0">
              <a:latin typeface="+mn-ea"/>
            </a:endParaRPr>
          </a:p>
          <a:p>
            <a:pPr>
              <a:lnSpc>
                <a:spcPts val="1400"/>
              </a:lnSpc>
            </a:pPr>
            <a:r>
              <a:rPr lang="ja-JP" altLang="en-US" sz="1400" dirty="0">
                <a:latin typeface="+mn-ea"/>
                <a:cs typeface="Meiryo UI" pitchFamily="50" charset="-128"/>
              </a:rPr>
              <a:t>　</a:t>
            </a:r>
            <a:r>
              <a:rPr lang="ja-JP" altLang="en-US" sz="1400" dirty="0" smtClean="0">
                <a:latin typeface="+mn-ea"/>
                <a:cs typeface="Meiryo UI" pitchFamily="50" charset="-128"/>
              </a:rPr>
              <a:t>　　⑪ 府立</a:t>
            </a:r>
            <a:r>
              <a:rPr lang="ja-JP" altLang="en-US" sz="1400" dirty="0">
                <a:latin typeface="+mn-ea"/>
                <a:cs typeface="Meiryo UI" pitchFamily="50" charset="-128"/>
              </a:rPr>
              <a:t>高校／市立</a:t>
            </a:r>
            <a:r>
              <a:rPr lang="ja-JP" altLang="en-US" sz="1400" dirty="0" smtClean="0">
                <a:latin typeface="+mn-ea"/>
                <a:cs typeface="Meiryo UI" pitchFamily="50" charset="-128"/>
              </a:rPr>
              <a:t>高校</a:t>
            </a:r>
            <a:r>
              <a:rPr lang="en-US" altLang="ja-JP" sz="1400" dirty="0">
                <a:latin typeface="+mn-ea"/>
                <a:cs typeface="Meiryo UI" pitchFamily="50" charset="-128"/>
              </a:rPr>
              <a:t>	</a:t>
            </a:r>
            <a:r>
              <a:rPr lang="en-US" altLang="ja-JP" sz="1400" dirty="0" smtClean="0">
                <a:latin typeface="+mn-ea"/>
                <a:cs typeface="Meiryo UI" pitchFamily="50" charset="-128"/>
              </a:rPr>
              <a:t>	</a:t>
            </a:r>
            <a:r>
              <a:rPr lang="ja-JP" altLang="en-US" sz="1400" dirty="0" smtClean="0">
                <a:latin typeface="+mn-ea"/>
                <a:cs typeface="Meiryo UI" pitchFamily="50" charset="-128"/>
              </a:rPr>
              <a:t>別冊 </a:t>
            </a:r>
            <a:r>
              <a:rPr lang="en-US" altLang="ja-JP" sz="1400" dirty="0" smtClean="0">
                <a:latin typeface="+mn-ea"/>
                <a:cs typeface="Meiryo UI" pitchFamily="50" charset="-128"/>
              </a:rPr>
              <a:t>47</a:t>
            </a:r>
            <a:r>
              <a:rPr lang="ja-JP" altLang="en-US" sz="1400" dirty="0" smtClean="0">
                <a:latin typeface="+mn-ea"/>
                <a:cs typeface="Meiryo UI" pitchFamily="50" charset="-128"/>
              </a:rPr>
              <a:t>頁</a:t>
            </a:r>
            <a:endParaRPr lang="en-US" altLang="ja-JP" sz="1400" dirty="0" smtClean="0">
              <a:latin typeface="+mn-ea"/>
              <a:cs typeface="Meiryo UI" pitchFamily="50" charset="-128"/>
            </a:endParaRPr>
          </a:p>
          <a:p>
            <a:pPr>
              <a:lnSpc>
                <a:spcPts val="1400"/>
              </a:lnSpc>
            </a:pPr>
            <a:r>
              <a:rPr lang="ja-JP" altLang="en-US" sz="1400" dirty="0">
                <a:latin typeface="+mn-ea"/>
                <a:cs typeface="Meiryo UI" pitchFamily="50" charset="-128"/>
              </a:rPr>
              <a:t>　</a:t>
            </a:r>
            <a:r>
              <a:rPr lang="ja-JP" altLang="en-US" sz="1400" dirty="0" smtClean="0">
                <a:latin typeface="+mn-ea"/>
                <a:cs typeface="Meiryo UI" pitchFamily="50" charset="-128"/>
              </a:rPr>
              <a:t>　　⑫ 大阪</a:t>
            </a:r>
            <a:r>
              <a:rPr lang="ja-JP" altLang="en-US" sz="1400" dirty="0">
                <a:latin typeface="+mn-ea"/>
                <a:cs typeface="Meiryo UI" pitchFamily="50" charset="-128"/>
              </a:rPr>
              <a:t>観光局の</a:t>
            </a:r>
            <a:r>
              <a:rPr lang="ja-JP" altLang="en-US" sz="1400" dirty="0" smtClean="0">
                <a:latin typeface="+mn-ea"/>
                <a:cs typeface="Meiryo UI" pitchFamily="50" charset="-128"/>
              </a:rPr>
              <a:t>設置　　　　　　　　　　　　　　別冊 </a:t>
            </a:r>
            <a:r>
              <a:rPr lang="en-US" altLang="ja-JP" sz="1400" dirty="0" smtClean="0">
                <a:latin typeface="+mn-ea"/>
                <a:cs typeface="Meiryo UI" pitchFamily="50" charset="-128"/>
              </a:rPr>
              <a:t>48</a:t>
            </a:r>
            <a:r>
              <a:rPr lang="ja-JP" altLang="en-US" sz="1400" dirty="0" smtClean="0">
                <a:latin typeface="+mn-ea"/>
                <a:cs typeface="Meiryo UI" pitchFamily="50" charset="-128"/>
              </a:rPr>
              <a:t>頁</a:t>
            </a:r>
            <a:endParaRPr lang="en-US" altLang="ja-JP" sz="1400" dirty="0">
              <a:latin typeface="+mn-ea"/>
              <a:cs typeface="Meiryo UI" pitchFamily="50" charset="-128"/>
            </a:endParaRPr>
          </a:p>
          <a:p>
            <a:pPr>
              <a:lnSpc>
                <a:spcPts val="1400"/>
              </a:lnSpc>
            </a:pPr>
            <a:r>
              <a:rPr lang="ja-JP" altLang="en-US" sz="1400" dirty="0" smtClean="0">
                <a:latin typeface="+mn-ea"/>
              </a:rPr>
              <a:t>　　（</a:t>
            </a:r>
            <a:r>
              <a:rPr lang="en-US" altLang="ja-JP" sz="1400" dirty="0">
                <a:latin typeface="+mn-ea"/>
              </a:rPr>
              <a:t>8</a:t>
            </a:r>
            <a:r>
              <a:rPr lang="ja-JP" altLang="en-US" sz="1400" dirty="0">
                <a:latin typeface="+mn-ea"/>
              </a:rPr>
              <a:t>） その他事業</a:t>
            </a:r>
            <a:r>
              <a:rPr lang="ja-JP" altLang="en-US" sz="1400" dirty="0" smtClean="0">
                <a:latin typeface="+mn-ea"/>
              </a:rPr>
              <a:t>連携</a:t>
            </a:r>
            <a:endParaRPr lang="en-US" altLang="ja-JP" sz="1400" dirty="0" smtClean="0">
              <a:latin typeface="+mn-ea"/>
            </a:endParaRPr>
          </a:p>
          <a:p>
            <a:pPr>
              <a:lnSpc>
                <a:spcPts val="1400"/>
              </a:lnSpc>
            </a:pPr>
            <a:r>
              <a:rPr lang="ja-JP" altLang="en-US" sz="1400" dirty="0">
                <a:latin typeface="+mn-ea"/>
              </a:rPr>
              <a:t>　</a:t>
            </a:r>
            <a:r>
              <a:rPr lang="ja-JP" altLang="en-US" sz="1400" dirty="0" smtClean="0">
                <a:latin typeface="+mn-ea"/>
              </a:rPr>
              <a:t>　　① 都市</a:t>
            </a:r>
            <a:r>
              <a:rPr lang="ja-JP" altLang="en-US" sz="1400" dirty="0">
                <a:latin typeface="+mn-ea"/>
              </a:rPr>
              <a:t>魅力に関するイベントの</a:t>
            </a:r>
            <a:r>
              <a:rPr lang="ja-JP" altLang="en-US" sz="1400" dirty="0" smtClean="0">
                <a:latin typeface="+mn-ea"/>
              </a:rPr>
              <a:t>開催　　　　  別冊 </a:t>
            </a:r>
            <a:r>
              <a:rPr lang="en-US" altLang="ja-JP" sz="1400" dirty="0" smtClean="0">
                <a:latin typeface="+mn-ea"/>
              </a:rPr>
              <a:t>49</a:t>
            </a:r>
            <a:r>
              <a:rPr lang="ja-JP" altLang="en-US" sz="1400" dirty="0" smtClean="0">
                <a:latin typeface="+mn-ea"/>
              </a:rPr>
              <a:t>頁</a:t>
            </a:r>
            <a:endParaRPr lang="en-US" altLang="ja-JP" sz="1400" dirty="0" smtClean="0">
              <a:latin typeface="+mn-ea"/>
            </a:endParaRPr>
          </a:p>
          <a:p>
            <a:pPr>
              <a:lnSpc>
                <a:spcPts val="1400"/>
              </a:lnSpc>
            </a:pPr>
            <a:r>
              <a:rPr lang="ja-JP" altLang="en-US" sz="1400" dirty="0">
                <a:latin typeface="+mn-ea"/>
              </a:rPr>
              <a:t>　</a:t>
            </a:r>
            <a:r>
              <a:rPr lang="ja-JP" altLang="en-US" sz="1400" dirty="0" smtClean="0">
                <a:latin typeface="+mn-ea"/>
              </a:rPr>
              <a:t>　　② 大阪府</a:t>
            </a:r>
            <a:r>
              <a:rPr lang="ja-JP" altLang="en-US" sz="1400" dirty="0">
                <a:latin typeface="+mn-ea"/>
              </a:rPr>
              <a:t>市文化振興会議・アーツカウンシル部会の設置</a:t>
            </a:r>
            <a:br>
              <a:rPr lang="ja-JP" altLang="en-US" sz="1400" dirty="0">
                <a:latin typeface="+mn-ea"/>
              </a:rPr>
            </a:br>
            <a:r>
              <a:rPr lang="ja-JP" altLang="en-US" sz="1400" dirty="0" smtClean="0">
                <a:latin typeface="+mn-ea"/>
              </a:rPr>
              <a:t>　　　　　　　　　　　　　　　　　　　　　　　　　　　　　　　別冊 </a:t>
            </a:r>
            <a:r>
              <a:rPr lang="en-US" altLang="ja-JP" sz="1400" dirty="0" smtClean="0">
                <a:latin typeface="+mn-ea"/>
              </a:rPr>
              <a:t>51</a:t>
            </a:r>
            <a:r>
              <a:rPr lang="ja-JP" altLang="en-US" sz="1400" dirty="0" smtClean="0">
                <a:latin typeface="+mn-ea"/>
              </a:rPr>
              <a:t>頁</a:t>
            </a:r>
            <a:endParaRPr lang="en-US" altLang="ja-JP" sz="1400" dirty="0" smtClean="0">
              <a:latin typeface="+mn-ea"/>
            </a:endParaRPr>
          </a:p>
          <a:p>
            <a:pPr>
              <a:lnSpc>
                <a:spcPts val="1400"/>
              </a:lnSpc>
            </a:pPr>
            <a:r>
              <a:rPr lang="ja-JP" altLang="en-US" sz="1400" dirty="0">
                <a:latin typeface="+mn-ea"/>
                <a:cs typeface="Meiryo UI" pitchFamily="50" charset="-128"/>
              </a:rPr>
              <a:t>　</a:t>
            </a:r>
            <a:r>
              <a:rPr lang="ja-JP" altLang="en-US" sz="1400" dirty="0" smtClean="0">
                <a:latin typeface="+mn-ea"/>
                <a:cs typeface="Meiryo UI" pitchFamily="50" charset="-128"/>
              </a:rPr>
              <a:t>　　③ 大阪</a:t>
            </a:r>
            <a:r>
              <a:rPr lang="ja-JP" altLang="en-US" sz="1400" dirty="0">
                <a:latin typeface="+mn-ea"/>
                <a:cs typeface="Meiryo UI" pitchFamily="50" charset="-128"/>
              </a:rPr>
              <a:t>府立中之島図書館・大阪市中央公会堂の</a:t>
            </a:r>
            <a:r>
              <a:rPr lang="ja-JP" altLang="en-US" sz="1400" dirty="0" smtClean="0">
                <a:latin typeface="+mn-ea"/>
                <a:cs typeface="Meiryo UI" pitchFamily="50" charset="-128"/>
              </a:rPr>
              <a:t>連携</a:t>
            </a:r>
            <a:endParaRPr lang="en-US" altLang="ja-JP" sz="1400" dirty="0" smtClean="0">
              <a:latin typeface="+mn-ea"/>
              <a:cs typeface="Meiryo UI" pitchFamily="50" charset="-128"/>
            </a:endParaRPr>
          </a:p>
          <a:p>
            <a:pPr>
              <a:lnSpc>
                <a:spcPts val="1400"/>
              </a:lnSpc>
            </a:pPr>
            <a:r>
              <a:rPr lang="ja-JP" altLang="en-US" sz="1400" dirty="0">
                <a:latin typeface="+mn-ea"/>
                <a:cs typeface="Meiryo UI" pitchFamily="50" charset="-128"/>
              </a:rPr>
              <a:t>　</a:t>
            </a:r>
            <a:r>
              <a:rPr lang="en-US" altLang="ja-JP" sz="1400" dirty="0" smtClean="0">
                <a:latin typeface="+mn-ea"/>
                <a:cs typeface="Meiryo UI" pitchFamily="50" charset="-128"/>
              </a:rPr>
              <a:t>				</a:t>
            </a:r>
            <a:r>
              <a:rPr lang="ja-JP" altLang="en-US" sz="1400" dirty="0" smtClean="0">
                <a:latin typeface="+mn-ea"/>
                <a:cs typeface="Meiryo UI" pitchFamily="50" charset="-128"/>
              </a:rPr>
              <a:t>別冊 </a:t>
            </a:r>
            <a:r>
              <a:rPr lang="en-US" altLang="ja-JP" sz="1400" dirty="0" smtClean="0">
                <a:latin typeface="+mn-ea"/>
                <a:cs typeface="Meiryo UI" pitchFamily="50" charset="-128"/>
              </a:rPr>
              <a:t>52</a:t>
            </a:r>
            <a:r>
              <a:rPr lang="ja-JP" altLang="en-US" sz="1400" dirty="0" smtClean="0">
                <a:latin typeface="+mn-ea"/>
                <a:cs typeface="Meiryo UI" pitchFamily="50" charset="-128"/>
              </a:rPr>
              <a:t>頁</a:t>
            </a:r>
            <a:endParaRPr lang="en-US" altLang="ja-JP" sz="1400" dirty="0" smtClean="0">
              <a:latin typeface="+mn-ea"/>
              <a:cs typeface="Meiryo UI" pitchFamily="50" charset="-128"/>
            </a:endParaRPr>
          </a:p>
          <a:p>
            <a:pPr>
              <a:lnSpc>
                <a:spcPts val="1300"/>
              </a:lnSpc>
            </a:pPr>
            <a:endParaRPr lang="en-US" altLang="ja-JP" sz="1400" dirty="0">
              <a:latin typeface="+mn-ea"/>
              <a:cs typeface="Meiryo UI" pitchFamily="50" charset="-128"/>
            </a:endParaRPr>
          </a:p>
        </p:txBody>
      </p:sp>
      <p:sp>
        <p:nvSpPr>
          <p:cNvPr id="13" name="正方形/長方形 12"/>
          <p:cNvSpPr/>
          <p:nvPr/>
        </p:nvSpPr>
        <p:spPr>
          <a:xfrm>
            <a:off x="3635896" y="44624"/>
            <a:ext cx="1538998" cy="400110"/>
          </a:xfrm>
          <a:prstGeom prst="rect">
            <a:avLst/>
          </a:prstGeom>
        </p:spPr>
        <p:txBody>
          <a:bodyPr wrap="square">
            <a:spAutoFit/>
          </a:bodyPr>
          <a:lstStyle/>
          <a:p>
            <a:pPr algn="dist"/>
            <a:r>
              <a:rPr lang="ja-JP" altLang="en-US" sz="2000" dirty="0"/>
              <a:t>目次</a:t>
            </a:r>
            <a:endParaRPr lang="ja-JP" altLang="en-US" sz="2000" dirty="0">
              <a:solidFill>
                <a:srgbClr val="FF0000"/>
              </a:solidFill>
            </a:endParaRPr>
          </a:p>
        </p:txBody>
      </p:sp>
      <p:sp>
        <p:nvSpPr>
          <p:cNvPr id="7" name="スライド番号プレースホルダ 6"/>
          <p:cNvSpPr>
            <a:spLocks noGrp="1"/>
          </p:cNvSpPr>
          <p:nvPr>
            <p:ph type="sldNum" sz="quarter" idx="12"/>
          </p:nvPr>
        </p:nvSpPr>
        <p:spPr/>
        <p:txBody>
          <a:bodyPr/>
          <a:lstStyle/>
          <a:p>
            <a:fld id="{CCEC3038-1CF1-4B63-9920-55248DCFBA97}" type="slidenum">
              <a:rPr kumimoji="1" lang="ja-JP" altLang="en-US" smtClean="0"/>
              <a:pPr/>
              <a:t>1</a:t>
            </a:fld>
            <a:endParaRPr kumimoji="1" lang="ja-JP" altLang="en-US" dirty="0"/>
          </a:p>
        </p:txBody>
      </p:sp>
    </p:spTree>
    <p:extLst>
      <p:ext uri="{BB962C8B-B14F-4D97-AF65-F5344CB8AC3E}">
        <p14:creationId xmlns:p14="http://schemas.microsoft.com/office/powerpoint/2010/main" val="1878362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p:cNvSpPr txBox="1"/>
          <p:nvPr/>
        </p:nvSpPr>
        <p:spPr>
          <a:xfrm>
            <a:off x="251520" y="232182"/>
            <a:ext cx="7704856" cy="338554"/>
          </a:xfrm>
          <a:prstGeom prst="rect">
            <a:avLst/>
          </a:prstGeom>
          <a:noFill/>
        </p:spPr>
        <p:txBody>
          <a:bodyPr wrap="square" rtlCol="0">
            <a:spAutoFit/>
          </a:bodyPr>
          <a:lstStyle/>
          <a:p>
            <a:r>
              <a:rPr lang="ja-JP" altLang="en-US" sz="1600" b="1" dirty="0" smtClean="0"/>
              <a:t>①</a:t>
            </a:r>
            <a:r>
              <a:rPr lang="ja-JP" altLang="en-US" sz="1600" b="1" dirty="0"/>
              <a:t>　</a:t>
            </a:r>
            <a:r>
              <a:rPr lang="ja-JP" altLang="en-US" sz="1600" b="1" dirty="0" smtClean="0"/>
              <a:t>主な取組経過</a:t>
            </a:r>
            <a:endParaRPr kumimoji="1" lang="ja-JP" altLang="en-US" sz="1600" b="1" dirty="0"/>
          </a:p>
        </p:txBody>
      </p:sp>
      <p:sp>
        <p:nvSpPr>
          <p:cNvPr id="42" name="テキスト ボックス 41"/>
          <p:cNvSpPr txBox="1"/>
          <p:nvPr/>
        </p:nvSpPr>
        <p:spPr>
          <a:xfrm>
            <a:off x="0" y="0"/>
            <a:ext cx="4572000" cy="276999"/>
          </a:xfrm>
          <a:prstGeom prst="rect">
            <a:avLst/>
          </a:prstGeom>
          <a:noFill/>
        </p:spPr>
        <p:txBody>
          <a:bodyPr wrap="square" rtlCol="0">
            <a:spAutoFit/>
          </a:bodyPr>
          <a:lstStyle/>
          <a:p>
            <a:r>
              <a:rPr kumimoji="1" lang="en-US" altLang="ja-JP" sz="1200" dirty="0"/>
              <a:t>Ⅳ</a:t>
            </a:r>
            <a:r>
              <a:rPr kumimoji="1" lang="ja-JP" altLang="en-US" sz="1200" dirty="0"/>
              <a:t>　</a:t>
            </a:r>
            <a:r>
              <a:rPr kumimoji="1" lang="ja-JP" altLang="en-US" sz="1100" dirty="0"/>
              <a:t>政策</a:t>
            </a:r>
            <a:r>
              <a:rPr kumimoji="1" lang="ja-JP" altLang="en-US" sz="1200" dirty="0"/>
              <a:t>の刷新・現役世代の重点投資</a:t>
            </a:r>
            <a:r>
              <a:rPr lang="ja-JP" altLang="en-US" sz="1200" dirty="0"/>
              <a:t>（子育て・教育）</a:t>
            </a:r>
            <a:endParaRPr kumimoji="1" lang="en-US" altLang="ja-JP" sz="1200" dirty="0"/>
          </a:p>
        </p:txBody>
      </p:sp>
      <p:cxnSp>
        <p:nvCxnSpPr>
          <p:cNvPr id="40" name="直線コネクタ 39"/>
          <p:cNvCxnSpPr/>
          <p:nvPr/>
        </p:nvCxnSpPr>
        <p:spPr>
          <a:xfrm>
            <a:off x="251520" y="520214"/>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7812360" y="0"/>
            <a:ext cx="1331640" cy="261610"/>
          </a:xfrm>
          <a:prstGeom prst="rect">
            <a:avLst/>
          </a:prstGeom>
          <a:noFill/>
        </p:spPr>
        <p:txBody>
          <a:bodyPr wrap="square" rtlCol="0">
            <a:spAutoFit/>
          </a:bodyPr>
          <a:lstStyle/>
          <a:p>
            <a:r>
              <a:rPr lang="en-US" altLang="ja-JP" sz="1100" dirty="0" smtClean="0">
                <a:latin typeface="Arial" pitchFamily="34" charset="0"/>
                <a:cs typeface="Arial" pitchFamily="34" charset="0"/>
              </a:rPr>
              <a:t>B2.(59)</a:t>
            </a:r>
            <a:r>
              <a:rPr lang="ja-JP" altLang="en-US" sz="1100" dirty="0" smtClean="0">
                <a:latin typeface="Arial" pitchFamily="34" charset="0"/>
                <a:cs typeface="Arial" pitchFamily="34" charset="0"/>
              </a:rPr>
              <a:t>～</a:t>
            </a:r>
            <a:r>
              <a:rPr lang="en-US" altLang="ja-JP" sz="1100" dirty="0" smtClean="0">
                <a:latin typeface="Arial" pitchFamily="34" charset="0"/>
                <a:cs typeface="Arial" pitchFamily="34" charset="0"/>
              </a:rPr>
              <a:t>(63)</a:t>
            </a:r>
            <a:endParaRPr kumimoji="1" lang="en-US" altLang="ja-JP" sz="1100" dirty="0">
              <a:latin typeface="Arial" pitchFamily="34" charset="0"/>
              <a:cs typeface="Arial" pitchFamily="34" charset="0"/>
            </a:endParaRPr>
          </a:p>
        </p:txBody>
      </p:sp>
      <p:sp>
        <p:nvSpPr>
          <p:cNvPr id="34" name="角丸四角形 33"/>
          <p:cNvSpPr/>
          <p:nvPr/>
        </p:nvSpPr>
        <p:spPr>
          <a:xfrm>
            <a:off x="4008508" y="618176"/>
            <a:ext cx="4955392" cy="6010017"/>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39552" y="2369381"/>
            <a:ext cx="2052000" cy="216000"/>
          </a:xfrm>
          <a:prstGeom prst="rect">
            <a:avLst/>
          </a:prstGeom>
          <a:noFill/>
        </p:spPr>
        <p:txBody>
          <a:bodyPr wrap="square" rtlCol="0">
            <a:spAutoFit/>
          </a:bodyPr>
          <a:lstStyle/>
          <a:p>
            <a:r>
              <a:rPr kumimoji="1" lang="en-US" altLang="ja-JP" sz="1200" dirty="0"/>
              <a:t>【Ⅱ.</a:t>
            </a:r>
            <a:r>
              <a:rPr kumimoji="1" lang="ja-JP" altLang="en-US" sz="1200" dirty="0"/>
              <a:t>学校運営の制度改革</a:t>
            </a:r>
            <a:r>
              <a:rPr lang="en-US" altLang="ja-JP" sz="1200" dirty="0"/>
              <a:t>】</a:t>
            </a:r>
            <a:endParaRPr kumimoji="1" lang="ja-JP" altLang="en-US" sz="1200" dirty="0"/>
          </a:p>
        </p:txBody>
      </p:sp>
      <p:graphicFrame>
        <p:nvGraphicFramePr>
          <p:cNvPr id="2" name="表 1"/>
          <p:cNvGraphicFramePr>
            <a:graphicFrameLocks noGrp="1"/>
          </p:cNvGraphicFramePr>
          <p:nvPr>
            <p:extLst/>
          </p:nvPr>
        </p:nvGraphicFramePr>
        <p:xfrm>
          <a:off x="179508" y="629697"/>
          <a:ext cx="8856988" cy="5998496"/>
        </p:xfrm>
        <a:graphic>
          <a:graphicData uri="http://schemas.openxmlformats.org/drawingml/2006/table">
            <a:tbl>
              <a:tblPr firstRow="1" bandRow="1">
                <a:tableStyleId>{5940675A-B579-460E-94D1-54222C63F5DA}</a:tableStyleId>
              </a:tblPr>
              <a:tblGrid>
                <a:gridCol w="319551">
                  <a:extLst>
                    <a:ext uri="{9D8B030D-6E8A-4147-A177-3AD203B41FA5}">
                      <a16:colId xmlns:a16="http://schemas.microsoft.com/office/drawing/2014/main" xmlns="" val="20000"/>
                    </a:ext>
                  </a:extLst>
                </a:gridCol>
                <a:gridCol w="1336633">
                  <a:extLst>
                    <a:ext uri="{9D8B030D-6E8A-4147-A177-3AD203B41FA5}">
                      <a16:colId xmlns:a16="http://schemas.microsoft.com/office/drawing/2014/main" xmlns="" val="20001"/>
                    </a:ext>
                  </a:extLst>
                </a:gridCol>
                <a:gridCol w="1094522">
                  <a:extLst>
                    <a:ext uri="{9D8B030D-6E8A-4147-A177-3AD203B41FA5}">
                      <a16:colId xmlns:a16="http://schemas.microsoft.com/office/drawing/2014/main" xmlns="" val="20002"/>
                    </a:ext>
                  </a:extLst>
                </a:gridCol>
                <a:gridCol w="1094522">
                  <a:extLst>
                    <a:ext uri="{9D8B030D-6E8A-4147-A177-3AD203B41FA5}">
                      <a16:colId xmlns:a16="http://schemas.microsoft.com/office/drawing/2014/main" xmlns="" val="20003"/>
                    </a:ext>
                  </a:extLst>
                </a:gridCol>
                <a:gridCol w="1094522">
                  <a:extLst>
                    <a:ext uri="{9D8B030D-6E8A-4147-A177-3AD203B41FA5}">
                      <a16:colId xmlns:a16="http://schemas.microsoft.com/office/drawing/2014/main" xmlns="" val="20004"/>
                    </a:ext>
                  </a:extLst>
                </a:gridCol>
                <a:gridCol w="1094522">
                  <a:extLst>
                    <a:ext uri="{9D8B030D-6E8A-4147-A177-3AD203B41FA5}">
                      <a16:colId xmlns:a16="http://schemas.microsoft.com/office/drawing/2014/main" xmlns="" val="20005"/>
                    </a:ext>
                  </a:extLst>
                </a:gridCol>
                <a:gridCol w="1094522">
                  <a:extLst>
                    <a:ext uri="{9D8B030D-6E8A-4147-A177-3AD203B41FA5}">
                      <a16:colId xmlns:a16="http://schemas.microsoft.com/office/drawing/2014/main" xmlns="" val="20006"/>
                    </a:ext>
                  </a:extLst>
                </a:gridCol>
                <a:gridCol w="1728194">
                  <a:extLst>
                    <a:ext uri="{9D8B030D-6E8A-4147-A177-3AD203B41FA5}">
                      <a16:colId xmlns:a16="http://schemas.microsoft.com/office/drawing/2014/main" xmlns="" val="20007"/>
                    </a:ext>
                  </a:extLst>
                </a:gridCol>
              </a:tblGrid>
              <a:tr h="357420">
                <a:tc>
                  <a:txBody>
                    <a:bodyPr/>
                    <a:lstStyle/>
                    <a:p>
                      <a:endParaRPr kumimoji="1" lang="ja-JP" altLang="en-US" sz="1800" dirty="0"/>
                    </a:p>
                  </a:txBody>
                  <a:tcPr marT="42203" marB="42203"/>
                </a:tc>
                <a:tc>
                  <a:txBody>
                    <a:bodyPr/>
                    <a:lstStyle/>
                    <a:p>
                      <a:pPr algn="ctr"/>
                      <a:r>
                        <a:rPr kumimoji="1" lang="en-US" altLang="ja-JP" sz="1400" dirty="0"/>
                        <a:t>2012</a:t>
                      </a:r>
                      <a:endParaRPr kumimoji="1" lang="ja-JP" altLang="en-US" sz="1400" dirty="0"/>
                    </a:p>
                  </a:txBody>
                  <a:tcPr marT="42203" marB="42203" anchor="ctr" anchorCtr="1"/>
                </a:tc>
                <a:tc>
                  <a:txBody>
                    <a:bodyPr/>
                    <a:lstStyle/>
                    <a:p>
                      <a:pPr algn="ctr"/>
                      <a:r>
                        <a:rPr kumimoji="1" lang="en-US" altLang="ja-JP" sz="1400" dirty="0"/>
                        <a:t>2013</a:t>
                      </a:r>
                      <a:endParaRPr kumimoji="1" lang="ja-JP" altLang="en-US" sz="1400" dirty="0"/>
                    </a:p>
                  </a:txBody>
                  <a:tcPr marT="42203" marB="42203" anchor="ctr" anchorCtr="1"/>
                </a:tc>
                <a:tc>
                  <a:txBody>
                    <a:bodyPr/>
                    <a:lstStyle/>
                    <a:p>
                      <a:pPr algn="ctr"/>
                      <a:r>
                        <a:rPr kumimoji="1" lang="en-US" altLang="ja-JP" sz="1400" dirty="0"/>
                        <a:t>2014</a:t>
                      </a:r>
                      <a:endParaRPr kumimoji="1" lang="ja-JP" altLang="en-US" sz="1400" dirty="0"/>
                    </a:p>
                  </a:txBody>
                  <a:tcPr marT="42203" marB="42203" anchor="ctr" anchorCtr="1">
                    <a:lnR w="12700" cap="flat" cmpd="sng" algn="ctr">
                      <a:solidFill>
                        <a:schemeClr val="tx1"/>
                      </a:solidFill>
                      <a:prstDash val="lgDash"/>
                      <a:round/>
                      <a:headEnd type="none" w="med" len="med"/>
                      <a:tailEnd type="none" w="med" len="med"/>
                    </a:lnR>
                  </a:tcPr>
                </a:tc>
                <a:tc>
                  <a:txBody>
                    <a:bodyPr/>
                    <a:lstStyle/>
                    <a:p>
                      <a:pPr algn="ctr"/>
                      <a:r>
                        <a:rPr kumimoji="1" lang="en-US" altLang="ja-JP" sz="1400" dirty="0"/>
                        <a:t>2015</a:t>
                      </a:r>
                      <a:endParaRPr kumimoji="1" lang="ja-JP" altLang="en-US" sz="1400" dirty="0"/>
                    </a:p>
                  </a:txBody>
                  <a:tcPr marT="42203" marB="42203" anchor="ctr" anchorCtr="1">
                    <a:lnL w="12700" cap="flat" cmpd="sng" algn="ctr">
                      <a:solidFill>
                        <a:schemeClr val="tx1"/>
                      </a:solidFill>
                      <a:prstDash val="lgDash"/>
                      <a:round/>
                      <a:headEnd type="none" w="med" len="med"/>
                      <a:tailEnd type="none" w="med" len="med"/>
                    </a:lnL>
                    <a:noFill/>
                  </a:tcPr>
                </a:tc>
                <a:tc>
                  <a:txBody>
                    <a:bodyPr/>
                    <a:lstStyle/>
                    <a:p>
                      <a:pPr algn="ctr"/>
                      <a:r>
                        <a:rPr kumimoji="1" lang="en-US" altLang="ja-JP" sz="1400" dirty="0"/>
                        <a:t>2016</a:t>
                      </a:r>
                      <a:endParaRPr kumimoji="1" lang="ja-JP" altLang="en-US" sz="1400" dirty="0"/>
                    </a:p>
                  </a:txBody>
                  <a:tcPr marT="42203" marB="42203" anchor="ctr" anchorCtr="1">
                    <a:noFill/>
                  </a:tcPr>
                </a:tc>
                <a:tc>
                  <a:txBody>
                    <a:bodyPr/>
                    <a:lstStyle/>
                    <a:p>
                      <a:pPr algn="ctr"/>
                      <a:r>
                        <a:rPr kumimoji="1" lang="en-US" altLang="ja-JP" sz="1400" dirty="0"/>
                        <a:t>2017</a:t>
                      </a:r>
                      <a:endParaRPr kumimoji="1" lang="ja-JP" altLang="en-US" sz="1400" dirty="0"/>
                    </a:p>
                  </a:txBody>
                  <a:tcPr marT="42203" marB="42203" anchor="ctr" anchorCtr="1">
                    <a:lnR w="28575" cap="flat" cmpd="sng" algn="ctr">
                      <a:solidFill>
                        <a:schemeClr val="tx1"/>
                      </a:solidFill>
                      <a:prstDash val="solid"/>
                      <a:round/>
                      <a:headEnd type="none" w="med" len="med"/>
                      <a:tailEnd type="none" w="med" len="med"/>
                    </a:lnR>
                    <a:noFill/>
                  </a:tcPr>
                </a:tc>
                <a:tc>
                  <a:txBody>
                    <a:bodyPr/>
                    <a:lstStyle/>
                    <a:p>
                      <a:pPr algn="ctr"/>
                      <a:r>
                        <a:rPr kumimoji="1" lang="ja-JP" altLang="en-US" sz="1400" dirty="0"/>
                        <a:t>現状と課題</a:t>
                      </a:r>
                    </a:p>
                  </a:txBody>
                  <a:tcPr marT="42203" marB="42203" anchor="ctr" anchorCtr="1">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0"/>
                  </a:ext>
                </a:extLst>
              </a:tr>
              <a:tr h="13595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教 育 行 政</a:t>
                      </a:r>
                    </a:p>
                  </a:txBody>
                  <a:tcPr marT="42203" marB="42203" vert="eaVert" anchor="ctr" anchorCtr="1"/>
                </a:tc>
                <a:tc>
                  <a:txBody>
                    <a:bodyPr/>
                    <a:lstStyle/>
                    <a:p>
                      <a:pPr algn="ctr"/>
                      <a:endParaRPr kumimoji="1" lang="ja-JP" altLang="en-US" sz="1800" dirty="0"/>
                    </a:p>
                  </a:txBody>
                  <a:tcPr marT="42203" marB="42203"/>
                </a:tc>
                <a:tc>
                  <a:txBody>
                    <a:bodyPr/>
                    <a:lstStyle/>
                    <a:p>
                      <a:pPr algn="ctr"/>
                      <a:endParaRPr kumimoji="1" lang="ja-JP" altLang="en-US" sz="1800" dirty="0"/>
                    </a:p>
                  </a:txBody>
                  <a:tcPr marT="42203" marB="42203"/>
                </a:tc>
                <a:tc>
                  <a:txBody>
                    <a:bodyPr/>
                    <a:lstStyle/>
                    <a:p>
                      <a:pPr algn="ctr"/>
                      <a:endParaRPr kumimoji="1" lang="ja-JP" altLang="en-US" sz="1800" dirty="0"/>
                    </a:p>
                  </a:txBody>
                  <a:tcPr marT="42203" marB="42203">
                    <a:lnR w="12700" cap="flat" cmpd="sng" algn="ctr">
                      <a:solidFill>
                        <a:schemeClr val="tx1"/>
                      </a:solidFill>
                      <a:prstDash val="lgDash"/>
                      <a:round/>
                      <a:headEnd type="none" w="med" len="med"/>
                      <a:tailEnd type="none" w="med" len="med"/>
                    </a:lnR>
                  </a:tcPr>
                </a:tc>
                <a:tc>
                  <a:txBody>
                    <a:bodyPr/>
                    <a:lstStyle/>
                    <a:p>
                      <a:pPr algn="ctr"/>
                      <a:endParaRPr kumimoji="1" lang="ja-JP" altLang="en-US" sz="1800" dirty="0"/>
                    </a:p>
                  </a:txBody>
                  <a:tcPr marT="42203" marB="42203">
                    <a:lnL w="12700" cap="flat" cmpd="sng" algn="ctr">
                      <a:solidFill>
                        <a:schemeClr val="tx1"/>
                      </a:solidFill>
                      <a:prstDash val="lgDash"/>
                      <a:round/>
                      <a:headEnd type="none" w="med" len="med"/>
                      <a:tailEnd type="none" w="med" len="med"/>
                    </a:lnL>
                    <a:noFill/>
                  </a:tcPr>
                </a:tc>
                <a:tc>
                  <a:txBody>
                    <a:bodyPr/>
                    <a:lstStyle/>
                    <a:p>
                      <a:pPr algn="ctr"/>
                      <a:endParaRPr kumimoji="1" lang="ja-JP" altLang="en-US" sz="1800" dirty="0"/>
                    </a:p>
                  </a:txBody>
                  <a:tcPr marT="42203" marB="42203">
                    <a:noFill/>
                  </a:tcPr>
                </a:tc>
                <a:tc>
                  <a:txBody>
                    <a:bodyPr/>
                    <a:lstStyle/>
                    <a:p>
                      <a:pPr algn="ctr"/>
                      <a:endParaRPr kumimoji="1" lang="ja-JP" altLang="en-US" sz="1800" dirty="0"/>
                    </a:p>
                  </a:txBody>
                  <a:tcPr marT="42203" marB="42203">
                    <a:lnR w="28575" cap="flat" cmpd="sng" algn="ctr">
                      <a:solidFill>
                        <a:schemeClr val="tx1"/>
                      </a:solidFill>
                      <a:prstDash val="solid"/>
                      <a:round/>
                      <a:headEnd type="none" w="med" len="med"/>
                      <a:tailEnd type="none" w="med" len="med"/>
                    </a:lnR>
                    <a:noFill/>
                  </a:tcPr>
                </a:tc>
                <a:tc>
                  <a:txBody>
                    <a:bodyPr/>
                    <a:lstStyle/>
                    <a:p>
                      <a:pPr algn="l"/>
                      <a:r>
                        <a:rPr kumimoji="1" lang="ja-JP" altLang="en-US" sz="1100" u="none" dirty="0">
                          <a:solidFill>
                            <a:schemeClr val="tx1"/>
                          </a:solidFill>
                        </a:rPr>
                        <a:t>・総合教育会議</a:t>
                      </a:r>
                      <a:endParaRPr kumimoji="1" lang="en-US" altLang="ja-JP" sz="1100" u="none" dirty="0">
                        <a:solidFill>
                          <a:schemeClr val="tx1"/>
                        </a:solidFill>
                      </a:endParaRPr>
                    </a:p>
                    <a:p>
                      <a:pPr algn="l">
                        <a:lnSpc>
                          <a:spcPts val="1240"/>
                        </a:lnSpc>
                      </a:pPr>
                      <a:r>
                        <a:rPr kumimoji="1" lang="ja-JP" altLang="en-US" sz="1100" u="none" dirty="0">
                          <a:solidFill>
                            <a:schemeClr val="tx1"/>
                          </a:solidFill>
                        </a:rPr>
                        <a:t>　</a:t>
                      </a:r>
                      <a:r>
                        <a:rPr kumimoji="1" lang="en-US" altLang="ja-JP" sz="1100" u="none" dirty="0">
                          <a:solidFill>
                            <a:schemeClr val="tx1"/>
                          </a:solidFill>
                        </a:rPr>
                        <a:t>2015</a:t>
                      </a:r>
                      <a:r>
                        <a:rPr kumimoji="1" lang="ja-JP" altLang="en-US" sz="1100" u="none" dirty="0">
                          <a:solidFill>
                            <a:schemeClr val="tx1"/>
                          </a:solidFill>
                        </a:rPr>
                        <a:t>年　</a:t>
                      </a:r>
                      <a:r>
                        <a:rPr kumimoji="1" lang="en-US" altLang="ja-JP" sz="1100" u="none" dirty="0">
                          <a:solidFill>
                            <a:schemeClr val="tx1"/>
                          </a:solidFill>
                        </a:rPr>
                        <a:t>2</a:t>
                      </a:r>
                      <a:r>
                        <a:rPr kumimoji="1" lang="ja-JP" altLang="en-US" sz="1100" u="none" dirty="0">
                          <a:solidFill>
                            <a:schemeClr val="tx1"/>
                          </a:solidFill>
                        </a:rPr>
                        <a:t>回</a:t>
                      </a:r>
                      <a:endParaRPr kumimoji="1" lang="en-US" altLang="ja-JP" sz="1100" u="none" dirty="0">
                        <a:solidFill>
                          <a:schemeClr val="tx1"/>
                        </a:solidFill>
                      </a:endParaRPr>
                    </a:p>
                    <a:p>
                      <a:pPr algn="l">
                        <a:lnSpc>
                          <a:spcPts val="1240"/>
                        </a:lnSpc>
                      </a:pPr>
                      <a:r>
                        <a:rPr kumimoji="1" lang="ja-JP" altLang="en-US" sz="1100" u="none" baseline="0" dirty="0">
                          <a:solidFill>
                            <a:schemeClr val="tx1"/>
                          </a:solidFill>
                        </a:rPr>
                        <a:t>　</a:t>
                      </a:r>
                      <a:r>
                        <a:rPr kumimoji="1" lang="en-US" altLang="ja-JP" sz="1100" u="none" baseline="0" dirty="0">
                          <a:solidFill>
                            <a:schemeClr val="tx1"/>
                          </a:solidFill>
                        </a:rPr>
                        <a:t>2016</a:t>
                      </a:r>
                      <a:r>
                        <a:rPr kumimoji="1" lang="ja-JP" altLang="en-US" sz="1100" u="none" baseline="0" dirty="0">
                          <a:solidFill>
                            <a:schemeClr val="tx1"/>
                          </a:solidFill>
                        </a:rPr>
                        <a:t>年　</a:t>
                      </a:r>
                      <a:r>
                        <a:rPr kumimoji="1" lang="en-US" altLang="ja-JP" sz="1100" u="none" baseline="0" dirty="0">
                          <a:solidFill>
                            <a:schemeClr val="tx1"/>
                          </a:solidFill>
                        </a:rPr>
                        <a:t>8</a:t>
                      </a:r>
                      <a:r>
                        <a:rPr kumimoji="1" lang="ja-JP" altLang="en-US" sz="1100" u="none" baseline="0" dirty="0">
                          <a:solidFill>
                            <a:schemeClr val="tx1"/>
                          </a:solidFill>
                        </a:rPr>
                        <a:t>回</a:t>
                      </a:r>
                      <a:endParaRPr kumimoji="1" lang="en-US" altLang="ja-JP" sz="1100" u="none" baseline="0" dirty="0">
                        <a:solidFill>
                          <a:schemeClr val="tx1"/>
                        </a:solidFill>
                      </a:endParaRPr>
                    </a:p>
                    <a:p>
                      <a:pPr algn="l">
                        <a:lnSpc>
                          <a:spcPts val="1240"/>
                        </a:lnSpc>
                      </a:pPr>
                      <a:r>
                        <a:rPr kumimoji="1" lang="ja-JP" altLang="en-US" sz="1100" u="none" baseline="0" dirty="0">
                          <a:solidFill>
                            <a:schemeClr val="tx1"/>
                          </a:solidFill>
                        </a:rPr>
                        <a:t>　</a:t>
                      </a:r>
                      <a:r>
                        <a:rPr kumimoji="1" lang="en-US" altLang="ja-JP" sz="1100" u="none" baseline="0" dirty="0">
                          <a:solidFill>
                            <a:schemeClr val="tx1"/>
                          </a:solidFill>
                        </a:rPr>
                        <a:t>2017</a:t>
                      </a:r>
                      <a:r>
                        <a:rPr kumimoji="1" lang="ja-JP" altLang="en-US" sz="1100" u="none" baseline="0" dirty="0">
                          <a:solidFill>
                            <a:schemeClr val="tx1"/>
                          </a:solidFill>
                        </a:rPr>
                        <a:t>年　</a:t>
                      </a:r>
                      <a:r>
                        <a:rPr kumimoji="1" lang="en-US" altLang="ja-JP" sz="1100" u="none" baseline="0" dirty="0">
                          <a:solidFill>
                            <a:schemeClr val="tx1"/>
                          </a:solidFill>
                        </a:rPr>
                        <a:t>3</a:t>
                      </a:r>
                      <a:r>
                        <a:rPr kumimoji="1" lang="ja-JP" altLang="en-US" sz="1100" u="none" baseline="0" dirty="0">
                          <a:solidFill>
                            <a:schemeClr val="tx1"/>
                          </a:solidFill>
                        </a:rPr>
                        <a:t>回</a:t>
                      </a:r>
                      <a:endParaRPr kumimoji="1" lang="en-US" altLang="ja-JP" sz="1100" u="none" baseline="0" dirty="0">
                        <a:solidFill>
                          <a:schemeClr val="tx1"/>
                        </a:solidFill>
                      </a:endParaRPr>
                    </a:p>
                    <a:p>
                      <a:pPr algn="l">
                        <a:lnSpc>
                          <a:spcPts val="1240"/>
                        </a:lnSpc>
                      </a:pPr>
                      <a:r>
                        <a:rPr kumimoji="1" lang="ja-JP" altLang="en-US" sz="1100" u="none" baseline="0" dirty="0">
                          <a:solidFill>
                            <a:schemeClr val="tx1"/>
                          </a:solidFill>
                        </a:rPr>
                        <a:t>（</a:t>
                      </a:r>
                      <a:r>
                        <a:rPr kumimoji="1" lang="en-US" altLang="ja-JP" sz="1100" u="none" baseline="0" dirty="0">
                          <a:solidFill>
                            <a:schemeClr val="tx1"/>
                          </a:solidFill>
                        </a:rPr>
                        <a:t>2018.3</a:t>
                      </a:r>
                      <a:r>
                        <a:rPr kumimoji="1" lang="ja-JP" altLang="en-US" sz="1100" u="none" baseline="0" dirty="0">
                          <a:solidFill>
                            <a:schemeClr val="tx1"/>
                          </a:solidFill>
                        </a:rPr>
                        <a:t>月時点）</a:t>
                      </a:r>
                      <a:endParaRPr kumimoji="1" lang="en-US" altLang="ja-JP" sz="1100" u="none" baseline="0" dirty="0">
                        <a:solidFill>
                          <a:schemeClr val="tx1"/>
                        </a:solidFill>
                      </a:endParaRPr>
                    </a:p>
                    <a:p>
                      <a:pPr algn="l"/>
                      <a:r>
                        <a:rPr kumimoji="1" lang="ja-JP" altLang="en-US" sz="1100" u="none" baseline="0" dirty="0">
                          <a:solidFill>
                            <a:schemeClr val="tx1"/>
                          </a:solidFill>
                        </a:rPr>
                        <a:t>・保護者区民等参画のための会議や区教育行政連絡会議を開催。</a:t>
                      </a:r>
                      <a:endParaRPr kumimoji="1" lang="en-US" altLang="ja-JP" sz="1100" u="none" baseline="0" dirty="0">
                        <a:solidFill>
                          <a:schemeClr val="tx1"/>
                        </a:solidFill>
                      </a:endParaRPr>
                    </a:p>
                  </a:txBody>
                  <a:tcPr marT="42203" marB="42203">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1"/>
                  </a:ext>
                </a:extLst>
              </a:tr>
              <a:tr h="1483481">
                <a:tc rowSpan="2">
                  <a:txBody>
                    <a:bodyPr/>
                    <a:lstStyle/>
                    <a:p>
                      <a:pPr algn="ctr"/>
                      <a:r>
                        <a:rPr kumimoji="1" lang="ja-JP" altLang="en-US" sz="1600" dirty="0"/>
                        <a:t>小　学　校　・　中　学　校</a:t>
                      </a:r>
                    </a:p>
                  </a:txBody>
                  <a:tcPr marT="42203" marB="42203" vert="eaVert" anchor="ctr" anchorCtr="1"/>
                </a:tc>
                <a:tc>
                  <a:txBody>
                    <a:bodyPr/>
                    <a:lstStyle/>
                    <a:p>
                      <a:endParaRPr kumimoji="1" lang="ja-JP" altLang="en-US" sz="1600" dirty="0"/>
                    </a:p>
                  </a:txBody>
                  <a:tcPr marT="42203" marB="42203">
                    <a:lnB w="12700" cap="flat" cmpd="sng" algn="ctr">
                      <a:solidFill>
                        <a:schemeClr val="tx1"/>
                      </a:solidFill>
                      <a:prstDash val="sysDot"/>
                      <a:round/>
                      <a:headEnd type="none" w="med" len="med"/>
                      <a:tailEnd type="none" w="med" len="med"/>
                    </a:lnB>
                  </a:tcPr>
                </a:tc>
                <a:tc>
                  <a:txBody>
                    <a:bodyPr/>
                    <a:lstStyle/>
                    <a:p>
                      <a:endParaRPr kumimoji="1" lang="ja-JP" altLang="en-US" sz="1800" dirty="0"/>
                    </a:p>
                  </a:txBody>
                  <a:tcPr marT="42203" marB="42203">
                    <a:lnB w="12700" cap="flat" cmpd="sng" algn="ctr">
                      <a:solidFill>
                        <a:schemeClr val="tx1"/>
                      </a:solidFill>
                      <a:prstDash val="sysDot"/>
                      <a:round/>
                      <a:headEnd type="none" w="med" len="med"/>
                      <a:tailEnd type="none" w="med" len="med"/>
                    </a:lnB>
                  </a:tcPr>
                </a:tc>
                <a:tc>
                  <a:txBody>
                    <a:bodyPr/>
                    <a:lstStyle/>
                    <a:p>
                      <a:endParaRPr kumimoji="1" lang="ja-JP" altLang="en-US" sz="1800" dirty="0"/>
                    </a:p>
                  </a:txBody>
                  <a:tcPr marT="42203" marB="42203">
                    <a:lnR w="12700" cap="flat" cmpd="sng" algn="ctr">
                      <a:solidFill>
                        <a:schemeClr val="tx1"/>
                      </a:solidFill>
                      <a:prstDash val="lgDash"/>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endParaRPr kumimoji="1" lang="ja-JP" altLang="en-US" sz="1800" dirty="0"/>
                    </a:p>
                  </a:txBody>
                  <a:tcPr marT="42203" marB="42203">
                    <a:lnL w="12700" cap="flat" cmpd="sng" algn="ctr">
                      <a:solidFill>
                        <a:schemeClr val="tx1"/>
                      </a:solidFill>
                      <a:prstDash val="lgDash"/>
                      <a:round/>
                      <a:headEnd type="none" w="med" len="med"/>
                      <a:tailEnd type="none" w="med" len="med"/>
                    </a:lnL>
                    <a:lnB w="12700" cap="flat" cmpd="sng" algn="ctr">
                      <a:solidFill>
                        <a:schemeClr val="tx1"/>
                      </a:solidFill>
                      <a:prstDash val="sysDot"/>
                      <a:round/>
                      <a:headEnd type="none" w="med" len="med"/>
                      <a:tailEnd type="none" w="med" len="med"/>
                    </a:lnB>
                    <a:noFill/>
                  </a:tcPr>
                </a:tc>
                <a:tc>
                  <a:txBody>
                    <a:bodyPr/>
                    <a:lstStyle/>
                    <a:p>
                      <a:endParaRPr kumimoji="1" lang="ja-JP" altLang="en-US" sz="1800" dirty="0"/>
                    </a:p>
                  </a:txBody>
                  <a:tcPr marT="42203" marB="42203">
                    <a:lnB w="12700" cap="flat" cmpd="sng" algn="ctr">
                      <a:solidFill>
                        <a:schemeClr val="tx1"/>
                      </a:solidFill>
                      <a:prstDash val="sysDot"/>
                      <a:round/>
                      <a:headEnd type="none" w="med" len="med"/>
                      <a:tailEnd type="none" w="med" len="med"/>
                    </a:lnB>
                    <a:noFill/>
                  </a:tcPr>
                </a:tc>
                <a:tc>
                  <a:txBody>
                    <a:bodyPr/>
                    <a:lstStyle/>
                    <a:p>
                      <a:endParaRPr kumimoji="1" lang="ja-JP" altLang="en-US" sz="1800" dirty="0"/>
                    </a:p>
                  </a:txBody>
                  <a:tcPr marT="42203" marB="42203">
                    <a:lnR w="28575"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r>
                        <a:rPr kumimoji="1" lang="ja-JP" altLang="en-US" sz="1100" u="none" dirty="0">
                          <a:solidFill>
                            <a:schemeClr val="tx1"/>
                          </a:solidFill>
                        </a:rPr>
                        <a:t>・学校選択制全区で導入（</a:t>
                      </a:r>
                      <a:r>
                        <a:rPr kumimoji="1" lang="en-US" altLang="ja-JP" sz="1100" u="none" dirty="0">
                          <a:solidFill>
                            <a:schemeClr val="tx1"/>
                          </a:solidFill>
                        </a:rPr>
                        <a:t>2018</a:t>
                      </a:r>
                      <a:r>
                        <a:rPr kumimoji="1" lang="ja-JP" altLang="en-US" sz="1100" u="none" dirty="0" smtClean="0">
                          <a:solidFill>
                            <a:schemeClr val="tx1"/>
                          </a:solidFill>
                        </a:rPr>
                        <a:t>年度）</a:t>
                      </a:r>
                      <a:endParaRPr kumimoji="1" lang="en-US" altLang="ja-JP" sz="1100" u="none" dirty="0">
                        <a:solidFill>
                          <a:schemeClr val="tx1"/>
                        </a:solidFill>
                      </a:endParaRPr>
                    </a:p>
                    <a:p>
                      <a:r>
                        <a:rPr kumimoji="1" lang="ja-JP" altLang="en-US" sz="1100" u="none" dirty="0">
                          <a:solidFill>
                            <a:schemeClr val="tx1"/>
                          </a:solidFill>
                        </a:rPr>
                        <a:t>・大阪市小学校学力経年調査</a:t>
                      </a:r>
                      <a:endParaRPr kumimoji="1" lang="en-US" altLang="ja-JP" sz="1100" u="none" dirty="0">
                        <a:solidFill>
                          <a:schemeClr val="tx1"/>
                        </a:solidFill>
                      </a:endParaRPr>
                    </a:p>
                    <a:p>
                      <a:r>
                        <a:rPr kumimoji="1" lang="ja-JP" altLang="en-US" sz="1100" u="none" dirty="0">
                          <a:solidFill>
                            <a:schemeClr val="tx1"/>
                          </a:solidFill>
                        </a:rPr>
                        <a:t>全小学校</a:t>
                      </a:r>
                      <a:r>
                        <a:rPr kumimoji="1" lang="en-US" altLang="ja-JP" sz="1100" u="none" dirty="0">
                          <a:solidFill>
                            <a:schemeClr val="tx1"/>
                          </a:solidFill>
                        </a:rPr>
                        <a:t>3</a:t>
                      </a:r>
                      <a:r>
                        <a:rPr kumimoji="1" lang="ja-JP" altLang="en-US" sz="1100" u="none" dirty="0">
                          <a:solidFill>
                            <a:schemeClr val="tx1"/>
                          </a:solidFill>
                        </a:rPr>
                        <a:t>～</a:t>
                      </a:r>
                      <a:r>
                        <a:rPr kumimoji="1" lang="en-US" altLang="ja-JP" sz="1100" u="none" dirty="0">
                          <a:solidFill>
                            <a:schemeClr val="tx1"/>
                          </a:solidFill>
                        </a:rPr>
                        <a:t>6</a:t>
                      </a:r>
                      <a:r>
                        <a:rPr kumimoji="1" lang="ja-JP" altLang="en-US" sz="1100" u="none" dirty="0">
                          <a:solidFill>
                            <a:schemeClr val="tx1"/>
                          </a:solidFill>
                        </a:rPr>
                        <a:t>年対象で実施。結果の経年分析や小中連携に係るシステム構築が必要。</a:t>
                      </a:r>
                    </a:p>
                  </a:txBody>
                  <a:tcPr marT="42203" marB="42203">
                    <a:lnL w="28575" cap="flat" cmpd="sng" algn="ctr">
                      <a:solidFill>
                        <a:schemeClr val="tx1"/>
                      </a:solidFill>
                      <a:prstDash val="solid"/>
                      <a:round/>
                      <a:headEnd type="none" w="med" len="med"/>
                      <a:tailEnd type="none" w="med" len="med"/>
                    </a:lnL>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0002"/>
                  </a:ext>
                </a:extLst>
              </a:tr>
              <a:tr h="2791723">
                <a:tc vMerge="1">
                  <a:txBody>
                    <a:bodyPr/>
                    <a:lstStyle/>
                    <a:p>
                      <a:pPr algn="ctr"/>
                      <a:endParaRPr kumimoji="1" lang="ja-JP" altLang="en-US" sz="1500" dirty="0"/>
                    </a:p>
                  </a:txBody>
                  <a:tcPr marT="42203" marB="42203"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endParaRPr kumimoji="1" lang="ja-JP" altLang="en-US" sz="1600" dirty="0"/>
                    </a:p>
                  </a:txBody>
                  <a:tcPr marT="42203" marB="42203">
                    <a:lnT w="12700" cap="flat" cmpd="sng" algn="ctr">
                      <a:solidFill>
                        <a:schemeClr val="tx1"/>
                      </a:solidFill>
                      <a:prstDash val="sysDot"/>
                      <a:round/>
                      <a:headEnd type="none" w="med" len="med"/>
                      <a:tailEnd type="none" w="med" len="med"/>
                    </a:lnT>
                  </a:tcPr>
                </a:tc>
                <a:tc>
                  <a:txBody>
                    <a:bodyPr/>
                    <a:lstStyle/>
                    <a:p>
                      <a:endParaRPr kumimoji="1" lang="ja-JP" altLang="en-US" sz="1800" dirty="0"/>
                    </a:p>
                  </a:txBody>
                  <a:tcPr marT="42203" marB="42203">
                    <a:lnT w="12700" cap="flat" cmpd="sng" algn="ctr">
                      <a:solidFill>
                        <a:schemeClr val="tx1"/>
                      </a:solidFill>
                      <a:prstDash val="sysDot"/>
                      <a:round/>
                      <a:headEnd type="none" w="med" len="med"/>
                      <a:tailEnd type="none" w="med" len="med"/>
                    </a:lnT>
                  </a:tcPr>
                </a:tc>
                <a:tc>
                  <a:txBody>
                    <a:bodyPr/>
                    <a:lstStyle/>
                    <a:p>
                      <a:endParaRPr kumimoji="1" lang="ja-JP" altLang="en-US" sz="1800" dirty="0"/>
                    </a:p>
                  </a:txBody>
                  <a:tcPr marT="42203" marB="42203">
                    <a:lnR w="12700" cap="flat" cmpd="sng" algn="ctr">
                      <a:solidFill>
                        <a:schemeClr val="tx1"/>
                      </a:solidFill>
                      <a:prstDash val="lgDash"/>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endParaRPr kumimoji="1" lang="ja-JP" altLang="en-US" sz="1800" dirty="0"/>
                    </a:p>
                  </a:txBody>
                  <a:tcPr marT="42203" marB="42203">
                    <a:lnL w="12700" cap="flat" cmpd="sng" algn="ctr">
                      <a:solidFill>
                        <a:schemeClr val="tx1"/>
                      </a:solidFill>
                      <a:prstDash val="lgDash"/>
                      <a:round/>
                      <a:headEnd type="none" w="med" len="med"/>
                      <a:tailEnd type="none" w="med" len="med"/>
                    </a:lnL>
                    <a:lnT w="12700" cap="flat" cmpd="sng" algn="ctr">
                      <a:solidFill>
                        <a:schemeClr val="tx1"/>
                      </a:solidFill>
                      <a:prstDash val="sysDot"/>
                      <a:round/>
                      <a:headEnd type="none" w="med" len="med"/>
                      <a:tailEnd type="none" w="med" len="med"/>
                    </a:lnT>
                    <a:noFill/>
                  </a:tcPr>
                </a:tc>
                <a:tc>
                  <a:txBody>
                    <a:bodyPr/>
                    <a:lstStyle/>
                    <a:p>
                      <a:endParaRPr kumimoji="1" lang="ja-JP" altLang="en-US" sz="1800" dirty="0"/>
                    </a:p>
                  </a:txBody>
                  <a:tcPr marT="42203" marB="42203">
                    <a:lnT w="12700" cap="flat" cmpd="sng" algn="ctr">
                      <a:solidFill>
                        <a:schemeClr val="tx1"/>
                      </a:solidFill>
                      <a:prstDash val="sysDot"/>
                      <a:round/>
                      <a:headEnd type="none" w="med" len="med"/>
                      <a:tailEnd type="none" w="med" len="med"/>
                    </a:lnT>
                    <a:noFill/>
                  </a:tcPr>
                </a:tc>
                <a:tc>
                  <a:txBody>
                    <a:bodyPr/>
                    <a:lstStyle/>
                    <a:p>
                      <a:endParaRPr kumimoji="1" lang="ja-JP" altLang="en-US" sz="1800" dirty="0"/>
                    </a:p>
                  </a:txBody>
                  <a:tcPr marT="42203" marB="42203">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rPr>
                        <a:t>①全小中学校普通教室に設置完了</a:t>
                      </a:r>
                      <a:endParaRPr kumimoji="1" lang="en-US" altLang="ja-JP" sz="1100" u="none"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rPr>
                        <a:t>②</a:t>
                      </a:r>
                      <a:r>
                        <a:rPr kumimoji="1" lang="en-US" altLang="ja-JP" sz="1100" u="none" dirty="0">
                          <a:solidFill>
                            <a:schemeClr val="tx1"/>
                          </a:solidFill>
                        </a:rPr>
                        <a:t>2019</a:t>
                      </a:r>
                      <a:r>
                        <a:rPr kumimoji="1" lang="ja-JP" altLang="en-US" sz="1100" u="none" dirty="0">
                          <a:solidFill>
                            <a:schemeClr val="tx1"/>
                          </a:solidFill>
                        </a:rPr>
                        <a:t>年度</a:t>
                      </a:r>
                      <a:r>
                        <a:rPr kumimoji="1" lang="en-US" altLang="ja-JP" sz="1100" u="none" dirty="0">
                          <a:solidFill>
                            <a:schemeClr val="tx1"/>
                          </a:solidFill>
                        </a:rPr>
                        <a:t>2</a:t>
                      </a:r>
                      <a:r>
                        <a:rPr kumimoji="1" lang="ja-JP" altLang="en-US" sz="1100" u="none" dirty="0">
                          <a:solidFill>
                            <a:schemeClr val="tx1"/>
                          </a:solidFill>
                        </a:rPr>
                        <a:t>学期までに学校調理方式へ移行</a:t>
                      </a:r>
                      <a:endParaRPr kumimoji="1" lang="en-US" altLang="ja-JP" sz="1100" u="none" dirty="0">
                        <a:solidFill>
                          <a:schemeClr val="tx1"/>
                        </a:solidFill>
                      </a:endParaRPr>
                    </a:p>
                    <a:p>
                      <a:r>
                        <a:rPr kumimoji="1" lang="ja-JP" altLang="en-US" sz="1100" u="none" dirty="0">
                          <a:solidFill>
                            <a:schemeClr val="tx1"/>
                          </a:solidFill>
                        </a:rPr>
                        <a:t>③全小中学校でＩＣＴ学習環境を活用した授業を展開</a:t>
                      </a:r>
                      <a:endParaRPr kumimoji="1" lang="en-US" altLang="ja-JP" sz="1100" u="none" dirty="0">
                        <a:solidFill>
                          <a:schemeClr val="tx1"/>
                        </a:solidFill>
                      </a:endParaRPr>
                    </a:p>
                    <a:p>
                      <a:r>
                        <a:rPr kumimoji="1" lang="ja-JP" altLang="en-US" sz="1100" u="none" dirty="0">
                          <a:solidFill>
                            <a:schemeClr val="tx1"/>
                          </a:solidFill>
                        </a:rPr>
                        <a:t>④</a:t>
                      </a:r>
                      <a:r>
                        <a:rPr kumimoji="1" lang="en-US" altLang="ja-JP" sz="1100" u="none" dirty="0">
                          <a:solidFill>
                            <a:schemeClr val="tx1"/>
                          </a:solidFill>
                        </a:rPr>
                        <a:t>2018</a:t>
                      </a:r>
                      <a:r>
                        <a:rPr kumimoji="1" lang="ja-JP" altLang="en-US" sz="1100" u="none" dirty="0">
                          <a:solidFill>
                            <a:schemeClr val="tx1"/>
                          </a:solidFill>
                        </a:rPr>
                        <a:t>年度から全校実施予定</a:t>
                      </a:r>
                      <a:endParaRPr kumimoji="1" lang="en-US" altLang="ja-JP" sz="1100" u="none" dirty="0">
                        <a:solidFill>
                          <a:schemeClr val="tx1"/>
                        </a:solidFill>
                      </a:endParaRPr>
                    </a:p>
                    <a:p>
                      <a:r>
                        <a:rPr kumimoji="1" lang="ja-JP" altLang="en-US" sz="1100" u="none" dirty="0">
                          <a:solidFill>
                            <a:schemeClr val="tx1"/>
                          </a:solidFill>
                        </a:rPr>
                        <a:t>⑤</a:t>
                      </a:r>
                      <a:r>
                        <a:rPr kumimoji="1" lang="en-US" altLang="ja-JP" sz="1100" u="none" dirty="0">
                          <a:solidFill>
                            <a:schemeClr val="tx1"/>
                          </a:solidFill>
                        </a:rPr>
                        <a:t>2019</a:t>
                      </a:r>
                      <a:r>
                        <a:rPr kumimoji="1" lang="ja-JP" altLang="en-US" sz="1100" u="none" dirty="0">
                          <a:solidFill>
                            <a:schemeClr val="tx1"/>
                          </a:solidFill>
                        </a:rPr>
                        <a:t>年</a:t>
                      </a:r>
                      <a:r>
                        <a:rPr kumimoji="1" lang="en-US" altLang="ja-JP" sz="1100" u="none" dirty="0">
                          <a:solidFill>
                            <a:schemeClr val="tx1"/>
                          </a:solidFill>
                        </a:rPr>
                        <a:t>4</a:t>
                      </a:r>
                      <a:r>
                        <a:rPr kumimoji="1" lang="ja-JP" altLang="en-US" sz="1100" u="none" dirty="0">
                          <a:solidFill>
                            <a:schemeClr val="tx1"/>
                          </a:solidFill>
                        </a:rPr>
                        <a:t>月開校予定</a:t>
                      </a:r>
                      <a:endParaRPr kumimoji="1" lang="en-US" altLang="ja-JP" sz="1100" u="none" dirty="0">
                        <a:solidFill>
                          <a:schemeClr val="tx1"/>
                        </a:solidFill>
                      </a:endParaRPr>
                    </a:p>
                    <a:p>
                      <a:r>
                        <a:rPr kumimoji="1" lang="ja-JP" altLang="en-US" sz="1100" u="none" dirty="0">
                          <a:solidFill>
                            <a:schemeClr val="tx1"/>
                          </a:solidFill>
                          <a:latin typeface="+mn-ea"/>
                          <a:ea typeface="+mn-ea"/>
                        </a:rPr>
                        <a:t>⑥</a:t>
                      </a:r>
                      <a:r>
                        <a:rPr kumimoji="1" lang="en-US" altLang="ja-JP" sz="1100" u="none" dirty="0">
                          <a:solidFill>
                            <a:schemeClr val="tx1"/>
                          </a:solidFill>
                          <a:latin typeface="+mn-ea"/>
                          <a:ea typeface="+mn-ea"/>
                        </a:rPr>
                        <a:t>2017</a:t>
                      </a:r>
                      <a:r>
                        <a:rPr kumimoji="1" lang="ja-JP" altLang="en-US" sz="1100" u="none" dirty="0">
                          <a:solidFill>
                            <a:schemeClr val="tx1"/>
                          </a:solidFill>
                          <a:latin typeface="+mn-ea"/>
                          <a:ea typeface="+mn-ea"/>
                        </a:rPr>
                        <a:t>年度大</a:t>
                      </a:r>
                      <a:r>
                        <a:rPr kumimoji="1" lang="ja-JP" altLang="en-US" sz="1100" b="0" i="0" u="none" strike="noStrike" kern="1200" dirty="0">
                          <a:solidFill>
                            <a:schemeClr val="tx1"/>
                          </a:solidFill>
                          <a:effectLst/>
                          <a:latin typeface="+mn-ea"/>
                          <a:ea typeface="+mn-ea"/>
                        </a:rPr>
                        <a:t>阪市図書標準達成</a:t>
                      </a:r>
                      <a:endParaRPr kumimoji="1" lang="en-US" altLang="ja-JP" sz="1100" u="none" dirty="0">
                        <a:solidFill>
                          <a:schemeClr val="tx1"/>
                        </a:solidFill>
                        <a:latin typeface="+mn-ea"/>
                        <a:ea typeface="+mn-ea"/>
                      </a:endParaRPr>
                    </a:p>
                    <a:p>
                      <a:r>
                        <a:rPr kumimoji="1" lang="ja-JP" altLang="en-US" sz="1100" u="none" dirty="0">
                          <a:solidFill>
                            <a:schemeClr val="tx1"/>
                          </a:solidFill>
                        </a:rPr>
                        <a:t>⑦</a:t>
                      </a:r>
                      <a:r>
                        <a:rPr kumimoji="1" lang="en-US" altLang="ja-JP" sz="1100" u="none" dirty="0">
                          <a:solidFill>
                            <a:schemeClr val="tx1"/>
                          </a:solidFill>
                        </a:rPr>
                        <a:t>2017</a:t>
                      </a:r>
                      <a:r>
                        <a:rPr kumimoji="1" lang="ja-JP" altLang="en-US" sz="1100" u="none" dirty="0">
                          <a:solidFill>
                            <a:schemeClr val="tx1"/>
                          </a:solidFill>
                        </a:rPr>
                        <a:t>年度全市展開</a:t>
                      </a:r>
                      <a:endParaRPr kumimoji="1" lang="en-US" altLang="ja-JP" sz="1100" u="none" dirty="0">
                        <a:solidFill>
                          <a:schemeClr val="tx1"/>
                        </a:solidFill>
                      </a:endParaRPr>
                    </a:p>
                    <a:p>
                      <a:r>
                        <a:rPr kumimoji="1" lang="ja-JP" altLang="en-US" sz="1100" u="none" dirty="0">
                          <a:solidFill>
                            <a:schemeClr val="tx1"/>
                          </a:solidFill>
                        </a:rPr>
                        <a:t>⑧継続して課題のある学校への重点支援</a:t>
                      </a:r>
                      <a:endParaRPr kumimoji="1" lang="en-US" altLang="ja-JP" sz="1100" u="none" dirty="0">
                        <a:solidFill>
                          <a:schemeClr val="tx1"/>
                        </a:solidFill>
                      </a:endParaRPr>
                    </a:p>
                  </a:txBody>
                  <a:tcPr marT="42203" marB="42203">
                    <a:lnL w="28575"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xmlns="" val="10003"/>
                  </a:ext>
                </a:extLst>
              </a:tr>
            </a:tbl>
          </a:graphicData>
        </a:graphic>
      </p:graphicFrame>
      <p:sp>
        <p:nvSpPr>
          <p:cNvPr id="22" name="ホームベース 21"/>
          <p:cNvSpPr/>
          <p:nvPr/>
        </p:nvSpPr>
        <p:spPr>
          <a:xfrm>
            <a:off x="6228184" y="6314769"/>
            <a:ext cx="1008000" cy="216000"/>
          </a:xfrm>
          <a:prstGeom prst="homePlate">
            <a:avLst/>
          </a:prstGeom>
          <a:ln w="3175"/>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defRPr/>
            </a:pPr>
            <a:r>
              <a:rPr lang="ja-JP" altLang="en-US" sz="900" dirty="0">
                <a:solidFill>
                  <a:schemeClr val="bg1"/>
                </a:solidFill>
              </a:rPr>
              <a:t>⑧学校力ＵＰ支援</a:t>
            </a:r>
          </a:p>
        </p:txBody>
      </p:sp>
      <p:sp>
        <p:nvSpPr>
          <p:cNvPr id="28" name="ホームベース 27"/>
          <p:cNvSpPr/>
          <p:nvPr/>
        </p:nvSpPr>
        <p:spPr>
          <a:xfrm>
            <a:off x="683568" y="4298521"/>
            <a:ext cx="5436000" cy="216000"/>
          </a:xfrm>
          <a:prstGeom prst="homePlate">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bg1"/>
                </a:solidFill>
              </a:rPr>
              <a:t>中学校給食の導入（デリバリー方式による全員喫食を全学年に拡大）</a:t>
            </a:r>
            <a:endParaRPr lang="en-US" altLang="ja-JP" sz="1108" dirty="0">
              <a:solidFill>
                <a:schemeClr val="bg1"/>
              </a:solidFill>
            </a:endParaRPr>
          </a:p>
        </p:txBody>
      </p:sp>
      <p:sp>
        <p:nvSpPr>
          <p:cNvPr id="32" name="ホームベース 31"/>
          <p:cNvSpPr/>
          <p:nvPr/>
        </p:nvSpPr>
        <p:spPr>
          <a:xfrm>
            <a:off x="2267392" y="4862729"/>
            <a:ext cx="4968312" cy="227832"/>
          </a:xfrm>
          <a:prstGeom prst="homePlate">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bg1"/>
                </a:solidFill>
              </a:rPr>
              <a:t>③ＩＣＴ活用（学校教育、校務効率化）、電子教材活用</a:t>
            </a:r>
          </a:p>
        </p:txBody>
      </p:sp>
      <p:sp>
        <p:nvSpPr>
          <p:cNvPr id="33" name="ホームベース 32"/>
          <p:cNvSpPr/>
          <p:nvPr/>
        </p:nvSpPr>
        <p:spPr>
          <a:xfrm>
            <a:off x="1907704" y="5162641"/>
            <a:ext cx="5328000" cy="216000"/>
          </a:xfrm>
          <a:prstGeom prst="homePlate">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10" dirty="0">
                <a:solidFill>
                  <a:schemeClr val="bg1"/>
                </a:solidFill>
              </a:rPr>
              <a:t>④小学校低学年からの英語教育の実施</a:t>
            </a:r>
            <a:r>
              <a:rPr lang="ja-JP" altLang="en-US" sz="1000" strike="sngStrike" dirty="0">
                <a:solidFill>
                  <a:schemeClr val="bg1"/>
                </a:solidFill>
              </a:rPr>
              <a:t>　</a:t>
            </a:r>
            <a:endParaRPr lang="ja-JP" altLang="en-US" sz="1000" dirty="0">
              <a:solidFill>
                <a:schemeClr val="bg1"/>
              </a:solidFill>
            </a:endParaRPr>
          </a:p>
        </p:txBody>
      </p:sp>
      <p:sp>
        <p:nvSpPr>
          <p:cNvPr id="37" name="ホームベース 36"/>
          <p:cNvSpPr/>
          <p:nvPr/>
        </p:nvSpPr>
        <p:spPr>
          <a:xfrm>
            <a:off x="1907704" y="2920535"/>
            <a:ext cx="5328000" cy="216000"/>
          </a:xfrm>
          <a:prstGeom prst="homePlate">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bg1"/>
                </a:solidFill>
              </a:rPr>
              <a:t>学校協議会の設置</a:t>
            </a:r>
          </a:p>
        </p:txBody>
      </p:sp>
      <p:sp>
        <p:nvSpPr>
          <p:cNvPr id="38" name="ホームベース 37"/>
          <p:cNvSpPr/>
          <p:nvPr/>
        </p:nvSpPr>
        <p:spPr>
          <a:xfrm>
            <a:off x="3211909" y="3226600"/>
            <a:ext cx="4032000" cy="216000"/>
          </a:xfrm>
          <a:prstGeom prst="homePlate">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bg1"/>
                </a:solidFill>
              </a:rPr>
              <a:t>学校選択制</a:t>
            </a:r>
          </a:p>
        </p:txBody>
      </p:sp>
      <p:sp>
        <p:nvSpPr>
          <p:cNvPr id="43" name="ホームベース 42"/>
          <p:cNvSpPr/>
          <p:nvPr/>
        </p:nvSpPr>
        <p:spPr>
          <a:xfrm>
            <a:off x="1907704" y="1326307"/>
            <a:ext cx="5328000" cy="216000"/>
          </a:xfrm>
          <a:prstGeom prst="homePlate">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bg1"/>
                </a:solidFill>
              </a:rPr>
              <a:t>大阪市教育振興基本計画（</a:t>
            </a:r>
            <a:r>
              <a:rPr lang="en-US" altLang="ja-JP" sz="1108" dirty="0">
                <a:solidFill>
                  <a:schemeClr val="bg1"/>
                </a:solidFill>
              </a:rPr>
              <a:t>1</a:t>
            </a:r>
            <a:r>
              <a:rPr lang="ja-JP" altLang="en-US" sz="1108" dirty="0">
                <a:solidFill>
                  <a:schemeClr val="bg1"/>
                </a:solidFill>
              </a:rPr>
              <a:t>次改訂：</a:t>
            </a:r>
            <a:r>
              <a:rPr lang="en-US" altLang="ja-JP" sz="1108" dirty="0">
                <a:solidFill>
                  <a:schemeClr val="bg1"/>
                </a:solidFill>
              </a:rPr>
              <a:t>2013.3</a:t>
            </a:r>
            <a:r>
              <a:rPr lang="ja-JP" altLang="en-US" sz="1108" dirty="0">
                <a:solidFill>
                  <a:schemeClr val="bg1"/>
                </a:solidFill>
              </a:rPr>
              <a:t>／延長：</a:t>
            </a:r>
            <a:r>
              <a:rPr lang="en-US" altLang="ja-JP" sz="1108" dirty="0">
                <a:solidFill>
                  <a:schemeClr val="bg1"/>
                </a:solidFill>
              </a:rPr>
              <a:t>2016.3</a:t>
            </a:r>
            <a:r>
              <a:rPr lang="ja-JP" altLang="en-US" sz="1108" dirty="0">
                <a:solidFill>
                  <a:schemeClr val="bg1"/>
                </a:solidFill>
              </a:rPr>
              <a:t>／</a:t>
            </a:r>
            <a:r>
              <a:rPr lang="en-US" altLang="ja-JP" sz="1108" dirty="0">
                <a:solidFill>
                  <a:schemeClr val="bg1"/>
                </a:solidFill>
              </a:rPr>
              <a:t>2</a:t>
            </a:r>
            <a:r>
              <a:rPr lang="ja-JP" altLang="en-US" sz="1108" dirty="0">
                <a:solidFill>
                  <a:schemeClr val="bg1"/>
                </a:solidFill>
              </a:rPr>
              <a:t>次改訂</a:t>
            </a:r>
            <a:r>
              <a:rPr lang="en-US" altLang="ja-JP" sz="1108" dirty="0">
                <a:solidFill>
                  <a:schemeClr val="bg1"/>
                </a:solidFill>
              </a:rPr>
              <a:t>2017.3</a:t>
            </a:r>
            <a:r>
              <a:rPr lang="ja-JP" altLang="en-US" sz="1108" dirty="0">
                <a:solidFill>
                  <a:schemeClr val="bg1"/>
                </a:solidFill>
              </a:rPr>
              <a:t>）</a:t>
            </a:r>
          </a:p>
        </p:txBody>
      </p:sp>
      <p:sp>
        <p:nvSpPr>
          <p:cNvPr id="44" name="ホームベース 43"/>
          <p:cNvSpPr/>
          <p:nvPr/>
        </p:nvSpPr>
        <p:spPr>
          <a:xfrm>
            <a:off x="2968111" y="1615587"/>
            <a:ext cx="1044000" cy="335310"/>
          </a:xfrm>
          <a:prstGeom prst="homePlate">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bg1"/>
                </a:solidFill>
              </a:rPr>
              <a:t>市長と教育</a:t>
            </a:r>
            <a:endParaRPr lang="en-US" altLang="ja-JP" sz="1108" dirty="0">
              <a:solidFill>
                <a:schemeClr val="bg1"/>
              </a:solidFill>
            </a:endParaRPr>
          </a:p>
          <a:p>
            <a:pPr algn="ctr"/>
            <a:r>
              <a:rPr lang="ja-JP" altLang="en-US" sz="1108" dirty="0">
                <a:solidFill>
                  <a:schemeClr val="bg1"/>
                </a:solidFill>
              </a:rPr>
              <a:t>委員の協議</a:t>
            </a:r>
          </a:p>
        </p:txBody>
      </p:sp>
      <p:sp>
        <p:nvSpPr>
          <p:cNvPr id="47" name="スライド番号プレースホルダ 46"/>
          <p:cNvSpPr>
            <a:spLocks noGrp="1"/>
          </p:cNvSpPr>
          <p:nvPr>
            <p:ph type="sldNum" sz="quarter" idx="12"/>
          </p:nvPr>
        </p:nvSpPr>
        <p:spPr>
          <a:xfrm>
            <a:off x="8407474" y="6669360"/>
            <a:ext cx="720080" cy="177924"/>
          </a:xfrm>
        </p:spPr>
        <p:txBody>
          <a:bodyPr/>
          <a:lstStyle/>
          <a:p>
            <a:fld id="{37EF5067-3AB7-4642-9103-42CBD40CC6D9}" type="slidenum">
              <a:rPr kumimoji="1" lang="ja-JP" altLang="en-US" smtClean="0"/>
              <a:pPr/>
              <a:t>19</a:t>
            </a:fld>
            <a:endParaRPr kumimoji="1" lang="ja-JP" altLang="en-US" dirty="0"/>
          </a:p>
        </p:txBody>
      </p:sp>
      <p:sp>
        <p:nvSpPr>
          <p:cNvPr id="4" name="テキスト ボックス 3"/>
          <p:cNvSpPr txBox="1"/>
          <p:nvPr/>
        </p:nvSpPr>
        <p:spPr>
          <a:xfrm>
            <a:off x="539552" y="3809541"/>
            <a:ext cx="2232000" cy="216000"/>
          </a:xfrm>
          <a:prstGeom prst="rect">
            <a:avLst/>
          </a:prstGeom>
          <a:noFill/>
        </p:spPr>
        <p:txBody>
          <a:bodyPr wrap="square" rtlCol="0">
            <a:spAutoFit/>
          </a:bodyPr>
          <a:lstStyle/>
          <a:p>
            <a:r>
              <a:rPr kumimoji="1" lang="en-US" altLang="ja-JP" sz="1200" dirty="0"/>
              <a:t>【Ⅲ.</a:t>
            </a:r>
            <a:r>
              <a:rPr kumimoji="1" lang="ja-JP" altLang="en-US" sz="1200" dirty="0"/>
              <a:t>教育実践のイノベーション</a:t>
            </a:r>
            <a:r>
              <a:rPr lang="en-US" altLang="ja-JP" sz="1200" dirty="0"/>
              <a:t>】</a:t>
            </a:r>
            <a:endParaRPr kumimoji="1" lang="ja-JP" altLang="en-US" sz="1200" dirty="0"/>
          </a:p>
        </p:txBody>
      </p:sp>
      <p:sp>
        <p:nvSpPr>
          <p:cNvPr id="48" name="ホームベース 47"/>
          <p:cNvSpPr/>
          <p:nvPr/>
        </p:nvSpPr>
        <p:spPr>
          <a:xfrm>
            <a:off x="4211960" y="1641004"/>
            <a:ext cx="3024000" cy="311967"/>
          </a:xfrm>
          <a:prstGeom prst="homePlate">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bg1"/>
                </a:solidFill>
              </a:rPr>
              <a:t>総合教育会議</a:t>
            </a:r>
          </a:p>
        </p:txBody>
      </p:sp>
      <p:sp>
        <p:nvSpPr>
          <p:cNvPr id="18" name="テキスト ボックス 17"/>
          <p:cNvSpPr txBox="1"/>
          <p:nvPr/>
        </p:nvSpPr>
        <p:spPr>
          <a:xfrm>
            <a:off x="539552" y="1002915"/>
            <a:ext cx="2052000" cy="276999"/>
          </a:xfrm>
          <a:prstGeom prst="rect">
            <a:avLst/>
          </a:prstGeom>
          <a:noFill/>
        </p:spPr>
        <p:txBody>
          <a:bodyPr wrap="square" rtlCol="0">
            <a:spAutoFit/>
          </a:bodyPr>
          <a:lstStyle/>
          <a:p>
            <a:r>
              <a:rPr kumimoji="1" lang="en-US" altLang="ja-JP" sz="1200" dirty="0"/>
              <a:t>【</a:t>
            </a:r>
            <a:r>
              <a:rPr lang="en-US" altLang="ja-JP" sz="1200" dirty="0"/>
              <a:t>Ⅰ.</a:t>
            </a:r>
            <a:r>
              <a:rPr lang="ja-JP" altLang="en-US" sz="1200" dirty="0"/>
              <a:t>教育行政の制度</a:t>
            </a:r>
            <a:r>
              <a:rPr kumimoji="1" lang="ja-JP" altLang="en-US" sz="1200" dirty="0"/>
              <a:t>改革</a:t>
            </a:r>
            <a:r>
              <a:rPr lang="en-US" altLang="ja-JP" sz="1200" dirty="0"/>
              <a:t>】</a:t>
            </a:r>
            <a:endParaRPr kumimoji="1" lang="ja-JP" altLang="en-US" sz="1200" dirty="0"/>
          </a:p>
        </p:txBody>
      </p:sp>
      <p:sp>
        <p:nvSpPr>
          <p:cNvPr id="36" name="ホームベース 35"/>
          <p:cNvSpPr/>
          <p:nvPr/>
        </p:nvSpPr>
        <p:spPr>
          <a:xfrm>
            <a:off x="4211960" y="2067983"/>
            <a:ext cx="2988000" cy="216000"/>
          </a:xfrm>
          <a:prstGeom prst="homePlate">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bg1"/>
                </a:solidFill>
              </a:rPr>
              <a:t>分権型教育行政への転換</a:t>
            </a:r>
          </a:p>
        </p:txBody>
      </p:sp>
      <p:sp>
        <p:nvSpPr>
          <p:cNvPr id="20" name="ホームベース 19"/>
          <p:cNvSpPr/>
          <p:nvPr/>
        </p:nvSpPr>
        <p:spPr>
          <a:xfrm>
            <a:off x="1907704" y="2617952"/>
            <a:ext cx="5328000" cy="216000"/>
          </a:xfrm>
          <a:prstGeom prst="homePlate">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bg1"/>
                </a:solidFill>
              </a:rPr>
              <a:t>校長のマネジメントの強化（校長の公募、副校長の配置、校長経営戦略支援予算等）</a:t>
            </a:r>
          </a:p>
        </p:txBody>
      </p:sp>
      <p:sp>
        <p:nvSpPr>
          <p:cNvPr id="21" name="ホームベース 20"/>
          <p:cNvSpPr/>
          <p:nvPr/>
        </p:nvSpPr>
        <p:spPr>
          <a:xfrm>
            <a:off x="5148064" y="3521509"/>
            <a:ext cx="2088000" cy="216000"/>
          </a:xfrm>
          <a:prstGeom prst="homePlate">
            <a:avLst/>
          </a:prstGeom>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60" dirty="0">
                <a:solidFill>
                  <a:schemeClr val="bg1"/>
                </a:solidFill>
              </a:rPr>
              <a:t>大阪市小学校学力経年調査の実施</a:t>
            </a:r>
          </a:p>
        </p:txBody>
      </p:sp>
      <p:sp>
        <p:nvSpPr>
          <p:cNvPr id="23" name="ホームベース 22"/>
          <p:cNvSpPr/>
          <p:nvPr/>
        </p:nvSpPr>
        <p:spPr>
          <a:xfrm>
            <a:off x="4067944" y="4586553"/>
            <a:ext cx="3168000" cy="216000"/>
          </a:xfrm>
          <a:prstGeom prst="homePlate">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bg1"/>
                </a:solidFill>
              </a:rPr>
              <a:t>②中学校給食の充実（学校調理方式への移行）</a:t>
            </a:r>
            <a:endParaRPr lang="en-US" altLang="ja-JP" sz="1108" dirty="0">
              <a:solidFill>
                <a:schemeClr val="bg1"/>
              </a:solidFill>
            </a:endParaRPr>
          </a:p>
        </p:txBody>
      </p:sp>
      <p:sp>
        <p:nvSpPr>
          <p:cNvPr id="29" name="ホームベース 28"/>
          <p:cNvSpPr/>
          <p:nvPr/>
        </p:nvSpPr>
        <p:spPr>
          <a:xfrm>
            <a:off x="6228184" y="4298521"/>
            <a:ext cx="1008000" cy="216000"/>
          </a:xfrm>
          <a:prstGeom prst="homePlate">
            <a:avLst/>
          </a:prstGeom>
          <a:ln w="31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108" u="sng" dirty="0">
              <a:solidFill>
                <a:srgbClr val="FF0000"/>
              </a:solidFill>
            </a:endParaRPr>
          </a:p>
        </p:txBody>
      </p:sp>
      <p:sp>
        <p:nvSpPr>
          <p:cNvPr id="30" name="ホームベース 29"/>
          <p:cNvSpPr/>
          <p:nvPr/>
        </p:nvSpPr>
        <p:spPr>
          <a:xfrm>
            <a:off x="3384296" y="5450649"/>
            <a:ext cx="3852000" cy="216000"/>
          </a:xfrm>
          <a:prstGeom prst="homePlate">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108" dirty="0">
                <a:solidFill>
                  <a:schemeClr val="bg1"/>
                </a:solidFill>
              </a:rPr>
              <a:t>⑤公設民営の手法による中高一貫教育校の設置</a:t>
            </a:r>
          </a:p>
        </p:txBody>
      </p:sp>
      <p:sp>
        <p:nvSpPr>
          <p:cNvPr id="31" name="ホームベース 30"/>
          <p:cNvSpPr/>
          <p:nvPr/>
        </p:nvSpPr>
        <p:spPr>
          <a:xfrm>
            <a:off x="4067944" y="6026737"/>
            <a:ext cx="3168000" cy="222278"/>
          </a:xfrm>
          <a:prstGeom prst="homePlate">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108" dirty="0">
                <a:solidFill>
                  <a:schemeClr val="bg1"/>
                </a:solidFill>
              </a:rPr>
              <a:t>⑦民間事業者を活用した課外授業</a:t>
            </a:r>
          </a:p>
        </p:txBody>
      </p:sp>
      <p:sp>
        <p:nvSpPr>
          <p:cNvPr id="41" name="角丸四角形 40"/>
          <p:cNvSpPr/>
          <p:nvPr/>
        </p:nvSpPr>
        <p:spPr>
          <a:xfrm>
            <a:off x="594027" y="1276433"/>
            <a:ext cx="1169661" cy="332322"/>
          </a:xfrm>
          <a:prstGeom prst="roundRect">
            <a:avLst/>
          </a:prstGeom>
          <a:ln w="3175"/>
        </p:spPr>
        <p:style>
          <a:lnRef idx="2">
            <a:schemeClr val="accent1">
              <a:shade val="50000"/>
            </a:schemeClr>
          </a:lnRef>
          <a:fillRef idx="1">
            <a:schemeClr val="accent1"/>
          </a:fillRef>
          <a:effectRef idx="0">
            <a:schemeClr val="accent1"/>
          </a:effectRef>
          <a:fontRef idx="minor">
            <a:schemeClr val="lt1"/>
          </a:fontRef>
        </p:style>
        <p:txBody>
          <a:bodyPr lIns="33231" tIns="0" rIns="33231" bIns="0" rtlCol="0" anchor="ctr"/>
          <a:lstStyle/>
          <a:p>
            <a:r>
              <a:rPr lang="ja-JP" altLang="en-US" sz="1015" dirty="0"/>
              <a:t>教育行政基本条例</a:t>
            </a:r>
            <a:endParaRPr lang="en-US" altLang="ja-JP" sz="1015" dirty="0"/>
          </a:p>
          <a:p>
            <a:r>
              <a:rPr lang="ja-JP" altLang="en-US" sz="1015" dirty="0"/>
              <a:t>学校活性化条例</a:t>
            </a:r>
          </a:p>
        </p:txBody>
      </p:sp>
      <p:sp>
        <p:nvSpPr>
          <p:cNvPr id="26" name="ホームベース 25"/>
          <p:cNvSpPr/>
          <p:nvPr/>
        </p:nvSpPr>
        <p:spPr>
          <a:xfrm>
            <a:off x="4067944" y="5738681"/>
            <a:ext cx="3168000" cy="216000"/>
          </a:xfrm>
          <a:prstGeom prst="homePlate">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108" dirty="0">
                <a:solidFill>
                  <a:schemeClr val="bg1"/>
                </a:solidFill>
              </a:rPr>
              <a:t>⑥図書館の活用推進</a:t>
            </a:r>
            <a:endParaRPr lang="en-US" altLang="ja-JP" sz="1108" dirty="0">
              <a:solidFill>
                <a:schemeClr val="bg1"/>
              </a:solidFill>
            </a:endParaRPr>
          </a:p>
        </p:txBody>
      </p:sp>
      <p:sp>
        <p:nvSpPr>
          <p:cNvPr id="27" name="ホームベース 26"/>
          <p:cNvSpPr/>
          <p:nvPr/>
        </p:nvSpPr>
        <p:spPr>
          <a:xfrm>
            <a:off x="683568" y="4063009"/>
            <a:ext cx="5436000" cy="216000"/>
          </a:xfrm>
          <a:prstGeom prst="homePlate">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bg1"/>
                </a:solidFill>
              </a:rPr>
              <a:t>①空調機の設置</a:t>
            </a:r>
            <a:endParaRPr lang="en-US" altLang="ja-JP" sz="1108" dirty="0">
              <a:solidFill>
                <a:schemeClr val="bg1"/>
              </a:solidFill>
            </a:endParaRPr>
          </a:p>
        </p:txBody>
      </p:sp>
      <p:sp>
        <p:nvSpPr>
          <p:cNvPr id="5" name="屈折矢印 4"/>
          <p:cNvSpPr/>
          <p:nvPr/>
        </p:nvSpPr>
        <p:spPr>
          <a:xfrm rot="5400000">
            <a:off x="3783874" y="4510583"/>
            <a:ext cx="220672" cy="228596"/>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495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58056" y="603662"/>
            <a:ext cx="8963900" cy="6051184"/>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18582" y="578832"/>
            <a:ext cx="8568952" cy="518475"/>
          </a:xfrm>
          <a:prstGeom prst="rect">
            <a:avLst/>
          </a:prstGeom>
          <a:noFill/>
        </p:spPr>
        <p:txBody>
          <a:bodyPr wrap="square" rtlCol="0">
            <a:spAutoFit/>
          </a:bodyPr>
          <a:lstStyle/>
          <a:p>
            <a:r>
              <a:rPr lang="ja-JP" altLang="en-US" sz="1477" dirty="0">
                <a:latin typeface="ＭＳ Ｐ明朝" panose="02020600040205080304" pitchFamily="18" charset="-128"/>
                <a:ea typeface="ＭＳ Ｐ明朝" panose="02020600040205080304" pitchFamily="18" charset="-128"/>
              </a:rPr>
              <a:t>■</a:t>
            </a:r>
            <a:r>
              <a:rPr lang="en-US" altLang="ja-JP" sz="1477" dirty="0">
                <a:latin typeface="ＭＳ Ｐ明朝" panose="02020600040205080304" pitchFamily="18" charset="-128"/>
                <a:ea typeface="ＭＳ Ｐ明朝" panose="02020600040205080304" pitchFamily="18" charset="-128"/>
              </a:rPr>
              <a:t>『</a:t>
            </a:r>
            <a:r>
              <a:rPr lang="ja-JP" altLang="en-US" sz="1477" dirty="0">
                <a:latin typeface="ＭＳ Ｐ明朝" panose="02020600040205080304" pitchFamily="18" charset="-128"/>
                <a:ea typeface="ＭＳ Ｐ明朝" panose="02020600040205080304" pitchFamily="18" charset="-128"/>
              </a:rPr>
              <a:t>現役世代への重点投資</a:t>
            </a:r>
            <a:r>
              <a:rPr lang="en-US" altLang="ja-JP" sz="1477" dirty="0">
                <a:latin typeface="ＭＳ Ｐ明朝" panose="02020600040205080304" pitchFamily="18" charset="-128"/>
                <a:ea typeface="ＭＳ Ｐ明朝" panose="02020600040205080304" pitchFamily="18" charset="-128"/>
              </a:rPr>
              <a:t>』</a:t>
            </a:r>
            <a:r>
              <a:rPr lang="ja-JP" altLang="en-US" sz="1477" dirty="0">
                <a:latin typeface="ＭＳ Ｐ明朝" panose="02020600040205080304" pitchFamily="18" charset="-128"/>
                <a:ea typeface="ＭＳ Ｐ明朝" panose="02020600040205080304" pitchFamily="18" charset="-128"/>
              </a:rPr>
              <a:t>において、教育関連事業に投資を実施</a:t>
            </a:r>
            <a:endParaRPr lang="en-US" altLang="ja-JP" sz="1477" dirty="0">
              <a:latin typeface="ＭＳ Ｐ明朝" panose="02020600040205080304" pitchFamily="18" charset="-128"/>
              <a:ea typeface="ＭＳ Ｐ明朝" panose="02020600040205080304" pitchFamily="18" charset="-128"/>
            </a:endParaRPr>
          </a:p>
          <a:p>
            <a:r>
              <a:rPr lang="ja-JP" altLang="en-US" sz="1292" dirty="0"/>
              <a:t>　　</a:t>
            </a:r>
            <a:r>
              <a:rPr lang="en-US" altLang="ja-JP" sz="1292" dirty="0"/>
              <a:t>【</a:t>
            </a:r>
            <a:r>
              <a:rPr lang="ja-JP" altLang="en-US" sz="1292" dirty="0"/>
              <a:t>教育関連事業予算の推移（事業費のみ）</a:t>
            </a:r>
            <a:r>
              <a:rPr lang="en-US" altLang="ja-JP" sz="1292" dirty="0"/>
              <a:t>】</a:t>
            </a:r>
            <a:endParaRPr lang="ja-JP" altLang="en-US" sz="1292" dirty="0"/>
          </a:p>
        </p:txBody>
      </p:sp>
      <p:sp>
        <p:nvSpPr>
          <p:cNvPr id="25" name="スライド番号プレースホルダ 24"/>
          <p:cNvSpPr>
            <a:spLocks noGrp="1"/>
          </p:cNvSpPr>
          <p:nvPr>
            <p:ph type="sldNum" sz="quarter" idx="12"/>
          </p:nvPr>
        </p:nvSpPr>
        <p:spPr/>
        <p:txBody>
          <a:bodyPr/>
          <a:lstStyle/>
          <a:p>
            <a:fld id="{37EF5067-3AB7-4642-9103-42CBD40CC6D9}" type="slidenum">
              <a:rPr kumimoji="1" lang="ja-JP" altLang="en-US" smtClean="0"/>
              <a:pPr/>
              <a:t>20</a:t>
            </a:fld>
            <a:endParaRPr kumimoji="1" lang="ja-JP" altLang="en-US" dirty="0"/>
          </a:p>
        </p:txBody>
      </p:sp>
      <p:sp>
        <p:nvSpPr>
          <p:cNvPr id="36" name="テキスト ボックス 35"/>
          <p:cNvSpPr txBox="1"/>
          <p:nvPr/>
        </p:nvSpPr>
        <p:spPr>
          <a:xfrm>
            <a:off x="1475656" y="1051477"/>
            <a:ext cx="1331640" cy="246221"/>
          </a:xfrm>
          <a:prstGeom prst="rect">
            <a:avLst/>
          </a:prstGeom>
          <a:noFill/>
        </p:spPr>
        <p:txBody>
          <a:bodyPr wrap="square" rtlCol="0">
            <a:spAutoFit/>
          </a:bodyPr>
          <a:lstStyle/>
          <a:p>
            <a:r>
              <a:rPr kumimoji="1" lang="ja-JP" altLang="en-US" sz="1000" dirty="0">
                <a:latin typeface="Arial" pitchFamily="34" charset="0"/>
                <a:cs typeface="Arial" pitchFamily="34" charset="0"/>
              </a:rPr>
              <a:t>（億円）</a:t>
            </a:r>
            <a:endParaRPr kumimoji="1" lang="en-US" altLang="ja-JP" sz="1000" dirty="0">
              <a:latin typeface="Arial" pitchFamily="34" charset="0"/>
              <a:cs typeface="Arial" pitchFamily="34" charset="0"/>
            </a:endParaRPr>
          </a:p>
        </p:txBody>
      </p:sp>
      <p:sp>
        <p:nvSpPr>
          <p:cNvPr id="39" name="テキスト ボックス 38"/>
          <p:cNvSpPr txBox="1"/>
          <p:nvPr/>
        </p:nvSpPr>
        <p:spPr>
          <a:xfrm>
            <a:off x="8323109" y="3459151"/>
            <a:ext cx="907976" cy="246221"/>
          </a:xfrm>
          <a:prstGeom prst="rect">
            <a:avLst/>
          </a:prstGeom>
          <a:noFill/>
        </p:spPr>
        <p:txBody>
          <a:bodyPr wrap="square" rtlCol="0">
            <a:spAutoFit/>
          </a:bodyPr>
          <a:lstStyle/>
          <a:p>
            <a:pPr algn="r"/>
            <a:r>
              <a:rPr kumimoji="1" lang="ja-JP" altLang="en-US" sz="1000" dirty="0">
                <a:latin typeface="Arial" pitchFamily="34" charset="0"/>
                <a:cs typeface="Arial" pitchFamily="34" charset="0"/>
              </a:rPr>
              <a:t>（年度）</a:t>
            </a:r>
            <a:endParaRPr kumimoji="1" lang="en-US" altLang="ja-JP" sz="1000" dirty="0">
              <a:latin typeface="Arial" pitchFamily="34" charset="0"/>
              <a:cs typeface="Arial" pitchFamily="34" charset="0"/>
            </a:endParaRPr>
          </a:p>
        </p:txBody>
      </p:sp>
      <p:sp>
        <p:nvSpPr>
          <p:cNvPr id="40" name="タイトル 1"/>
          <p:cNvSpPr txBox="1">
            <a:spLocks/>
          </p:cNvSpPr>
          <p:nvPr/>
        </p:nvSpPr>
        <p:spPr>
          <a:xfrm>
            <a:off x="96426" y="3459152"/>
            <a:ext cx="2531358" cy="332345"/>
          </a:xfrm>
          <a:prstGeom prst="rect">
            <a:avLst/>
          </a:prstGeom>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latin typeface="ＭＳ Ｐゴシック" panose="020B0600070205080204" pitchFamily="50" charset="-128"/>
                <a:ea typeface="ＭＳ Ｐゴシック" panose="020B0600070205080204" pitchFamily="50" charset="-128"/>
              </a:rPr>
              <a:t>◆主な内訳（億円）</a:t>
            </a:r>
          </a:p>
        </p:txBody>
      </p:sp>
      <p:graphicFrame>
        <p:nvGraphicFramePr>
          <p:cNvPr id="3" name="表 2"/>
          <p:cNvGraphicFramePr>
            <a:graphicFrameLocks noGrp="1"/>
          </p:cNvGraphicFramePr>
          <p:nvPr>
            <p:extLst/>
          </p:nvPr>
        </p:nvGraphicFramePr>
        <p:xfrm>
          <a:off x="118581" y="3732348"/>
          <a:ext cx="8820978" cy="2895156"/>
        </p:xfrm>
        <a:graphic>
          <a:graphicData uri="http://schemas.openxmlformats.org/drawingml/2006/table">
            <a:tbl>
              <a:tblPr/>
              <a:tblGrid>
                <a:gridCol w="781011">
                  <a:extLst>
                    <a:ext uri="{9D8B030D-6E8A-4147-A177-3AD203B41FA5}">
                      <a16:colId xmlns="" xmlns:a16="http://schemas.microsoft.com/office/drawing/2014/main" val="20000"/>
                    </a:ext>
                  </a:extLst>
                </a:gridCol>
                <a:gridCol w="1512168">
                  <a:extLst>
                    <a:ext uri="{9D8B030D-6E8A-4147-A177-3AD203B41FA5}">
                      <a16:colId xmlns="" xmlns:a16="http://schemas.microsoft.com/office/drawing/2014/main" val="20001"/>
                    </a:ext>
                  </a:extLst>
                </a:gridCol>
                <a:gridCol w="753561">
                  <a:extLst>
                    <a:ext uri="{9D8B030D-6E8A-4147-A177-3AD203B41FA5}">
                      <a16:colId xmlns="" xmlns:a16="http://schemas.microsoft.com/office/drawing/2014/main" val="20002"/>
                    </a:ext>
                  </a:extLst>
                </a:gridCol>
                <a:gridCol w="800889">
                  <a:extLst>
                    <a:ext uri="{9D8B030D-6E8A-4147-A177-3AD203B41FA5}">
                      <a16:colId xmlns="" xmlns:a16="http://schemas.microsoft.com/office/drawing/2014/main" val="20003"/>
                    </a:ext>
                  </a:extLst>
                </a:gridCol>
                <a:gridCol w="800889">
                  <a:extLst>
                    <a:ext uri="{9D8B030D-6E8A-4147-A177-3AD203B41FA5}">
                      <a16:colId xmlns="" xmlns:a16="http://schemas.microsoft.com/office/drawing/2014/main" val="20004"/>
                    </a:ext>
                  </a:extLst>
                </a:gridCol>
                <a:gridCol w="873697">
                  <a:extLst>
                    <a:ext uri="{9D8B030D-6E8A-4147-A177-3AD203B41FA5}">
                      <a16:colId xmlns="" xmlns:a16="http://schemas.microsoft.com/office/drawing/2014/main" val="20005"/>
                    </a:ext>
                  </a:extLst>
                </a:gridCol>
                <a:gridCol w="851849">
                  <a:extLst>
                    <a:ext uri="{9D8B030D-6E8A-4147-A177-3AD203B41FA5}">
                      <a16:colId xmlns="" xmlns:a16="http://schemas.microsoft.com/office/drawing/2014/main" val="20006"/>
                    </a:ext>
                  </a:extLst>
                </a:gridCol>
                <a:gridCol w="815638">
                  <a:extLst>
                    <a:ext uri="{9D8B030D-6E8A-4147-A177-3AD203B41FA5}">
                      <a16:colId xmlns="" xmlns:a16="http://schemas.microsoft.com/office/drawing/2014/main" val="20007"/>
                    </a:ext>
                  </a:extLst>
                </a:gridCol>
                <a:gridCol w="815638">
                  <a:extLst>
                    <a:ext uri="{9D8B030D-6E8A-4147-A177-3AD203B41FA5}">
                      <a16:colId xmlns="" xmlns:a16="http://schemas.microsoft.com/office/drawing/2014/main" val="20008"/>
                    </a:ext>
                  </a:extLst>
                </a:gridCol>
                <a:gridCol w="815638">
                  <a:extLst>
                    <a:ext uri="{9D8B030D-6E8A-4147-A177-3AD203B41FA5}">
                      <a16:colId xmlns="" xmlns:a16="http://schemas.microsoft.com/office/drawing/2014/main" val="20009"/>
                    </a:ext>
                  </a:extLst>
                </a:gridCol>
              </a:tblGrid>
              <a:tr h="344140">
                <a:tc rowSpan="2">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Ⅱ.</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学校経営の</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制度改革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校長経営戦略支援予算等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200" b="0" i="0" u="none" strike="noStrike" dirty="0">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2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eiryo U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eiryo U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UI"/>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eiryo U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eiryo U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U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0"/>
                  </a:ext>
                </a:extLst>
              </a:tr>
              <a:tr h="269866">
                <a:tc vMerge="1">
                  <a:txBody>
                    <a:bodyPr/>
                    <a:lstStyle/>
                    <a:p>
                      <a:endParaRPr kumimoji="1" lang="ja-JP" altLang="en-US"/>
                    </a:p>
                  </a:txBody>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小学校学力経年調査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200" b="0" i="0" u="none" strike="noStrike" dirty="0">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200" b="0" i="0" u="none" strike="noStrike" dirty="0">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2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2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200" b="0" i="0" u="none" strike="noStrike" dirty="0">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eiryo U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eiryo U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U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1"/>
                  </a:ext>
                </a:extLst>
              </a:tr>
              <a:tr h="249795">
                <a:tc rowSpan="8">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Ⅲ.</a:t>
                      </a:r>
                      <a:br>
                        <a:rPr lang="en-US" altLang="ja-JP"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教育実践の</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イノベーション</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空調機設置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eiryo U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eiryo UI"/>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eiryo UI"/>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UI"/>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eiryo UI"/>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UI"/>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eiryo U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U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2"/>
                  </a:ext>
                </a:extLst>
              </a:tr>
              <a:tr h="249795">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中学校給食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eiryo U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UI"/>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eiryo U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eiryo UI"/>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eiryo UI"/>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UI"/>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eiryo UI"/>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UI"/>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3"/>
                  </a:ext>
                </a:extLst>
              </a:tr>
              <a:tr h="341400">
                <a:tc vMerge="1">
                  <a:txBody>
                    <a:bodyPr/>
                    <a:lstStyle/>
                    <a:p>
                      <a:endParaRPr kumimoji="1" lang="ja-JP" altLang="en-US"/>
                    </a:p>
                  </a:txBody>
                  <a:tcPr/>
                </a:tc>
                <a:tc>
                  <a:txBody>
                    <a:bodyPr/>
                    <a:lstStyle/>
                    <a:p>
                      <a:pPr algn="l" fontAlgn="ctr"/>
                      <a:r>
                        <a:rPr lang="ja-JP" altLang="en-US" sz="1000" b="0" i="0" u="none" strike="noStrike" spc="-30" baseline="0" dirty="0">
                          <a:solidFill>
                            <a:srgbClr val="000000"/>
                          </a:solidFill>
                          <a:effectLst/>
                          <a:latin typeface="Meiryo UI" panose="020B0604030504040204" pitchFamily="50" charset="-128"/>
                          <a:ea typeface="Meiryo UI" panose="020B0604030504040204" pitchFamily="50" charset="-128"/>
                        </a:rPr>
                        <a:t>学校教育・校務支援</a:t>
                      </a:r>
                      <a:r>
                        <a:rPr lang="en-US" altLang="ja-JP" sz="1000" b="0" i="0" u="none" strike="noStrike" spc="-30" baseline="0" dirty="0" smtClean="0">
                          <a:solidFill>
                            <a:srgbClr val="000000"/>
                          </a:solidFill>
                          <a:effectLst/>
                          <a:latin typeface="Meiryo UI" panose="020B0604030504040204" pitchFamily="50" charset="-128"/>
                          <a:ea typeface="Meiryo UI" panose="020B0604030504040204" pitchFamily="50" charset="-128"/>
                        </a:rPr>
                        <a:t>ICT</a:t>
                      </a:r>
                      <a:r>
                        <a:rPr lang="ja-JP" altLang="en-US" sz="1000" b="0" i="0" u="none" strike="noStrike" spc="-30" baseline="0" dirty="0" smtClean="0">
                          <a:solidFill>
                            <a:srgbClr val="000000"/>
                          </a:solidFill>
                          <a:effectLst/>
                          <a:latin typeface="Meiryo UI" panose="020B0604030504040204" pitchFamily="50" charset="-128"/>
                          <a:ea typeface="Meiryo UI" panose="020B0604030504040204" pitchFamily="50" charset="-128"/>
                        </a:rPr>
                        <a:t>など</a:t>
                      </a:r>
                      <a:endParaRPr lang="ja-JP" altLang="en-US" sz="1000" b="0" i="0" u="none" strike="noStrike" spc="-30"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200" b="0" i="0" u="none" strike="noStrike" dirty="0">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U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eiryo U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eiryo UI"/>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eiryo UI"/>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UI"/>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eiryo UI"/>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UI"/>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4"/>
                  </a:ext>
                </a:extLst>
              </a:tr>
              <a:tr h="249795">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英語イノベーション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200" b="0" i="0" u="none" strike="noStrike" dirty="0">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200" b="0" i="0" u="none" strike="noStrike" dirty="0">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U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eiryo U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eiryo U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U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U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U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5"/>
                  </a:ext>
                </a:extLst>
              </a:tr>
              <a:tr h="249795">
                <a:tc vMerge="1">
                  <a:txBody>
                    <a:bodyPr/>
                    <a:lstStyle/>
                    <a:p>
                      <a:endParaRPr kumimoji="1" lang="ja-JP" altLang="en-US"/>
                    </a:p>
                  </a:txBody>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図書館活用推進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200" b="0" i="0" u="none" strike="noStrike" dirty="0">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2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2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2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eiryo U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eiryo U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U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U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r h="324059">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公設民営の手法による中高一貫教育校の設置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200" b="0" i="0" u="none" strike="noStrike" dirty="0">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2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2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eiryo UI"/>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eiryo UI"/>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eiryo UI"/>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UI"/>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UI"/>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7"/>
                  </a:ext>
                </a:extLst>
              </a:tr>
              <a:tr h="297265">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児童生徒の急増に伴う教育環境改善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200" b="0" i="0" u="none" strike="noStrike" dirty="0">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2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2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2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2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2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200" b="0" i="0" u="none" strike="noStrike" dirty="0">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U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8"/>
                  </a:ext>
                </a:extLst>
              </a:tr>
              <a:tr h="302186">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その他（課外授業支援等）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200" b="0" i="0" u="none" strike="noStrike" dirty="0">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200" b="0" i="0" u="none" strike="noStrike" dirty="0">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U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UI"/>
                        </a:rPr>
                        <a:t>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UI"/>
                        </a:rPr>
                        <a:t>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UI"/>
                        </a:rPr>
                        <a:t>26.9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UI"/>
                        </a:rPr>
                        <a:t>28.9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eiryo UI"/>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9"/>
                  </a:ext>
                </a:extLst>
              </a:tr>
            </a:tbl>
          </a:graphicData>
        </a:graphic>
      </p:graphicFrame>
      <p:sp>
        <p:nvSpPr>
          <p:cNvPr id="12" name="テキスト ボックス 11"/>
          <p:cNvSpPr txBox="1"/>
          <p:nvPr/>
        </p:nvSpPr>
        <p:spPr>
          <a:xfrm>
            <a:off x="251520" y="232182"/>
            <a:ext cx="7704856" cy="338554"/>
          </a:xfrm>
          <a:prstGeom prst="rect">
            <a:avLst/>
          </a:prstGeom>
          <a:noFill/>
        </p:spPr>
        <p:txBody>
          <a:bodyPr wrap="square" rtlCol="0">
            <a:spAutoFit/>
          </a:bodyPr>
          <a:lstStyle/>
          <a:p>
            <a:r>
              <a:rPr lang="ja-JP" altLang="en-US" sz="1600" b="1" dirty="0" smtClean="0"/>
              <a:t>②</a:t>
            </a:r>
            <a:r>
              <a:rPr lang="ja-JP" altLang="en-US" sz="1600" b="1" dirty="0"/>
              <a:t>　</a:t>
            </a:r>
            <a:r>
              <a:rPr lang="ja-JP" altLang="en-US" sz="1600" b="1" dirty="0" smtClean="0"/>
              <a:t>教育</a:t>
            </a:r>
            <a:r>
              <a:rPr lang="ja-JP" altLang="en-US" sz="1600" b="1" dirty="0"/>
              <a:t>予算</a:t>
            </a:r>
            <a:r>
              <a:rPr lang="ja-JP" altLang="en-US" sz="1600" b="1" dirty="0" smtClean="0"/>
              <a:t>の</a:t>
            </a:r>
            <a:r>
              <a:rPr lang="ja-JP" altLang="en-US" sz="1600" b="1" dirty="0"/>
              <a:t>推移</a:t>
            </a:r>
            <a:endParaRPr kumimoji="1" lang="ja-JP" altLang="en-US" sz="1600" b="1" dirty="0"/>
          </a:p>
        </p:txBody>
      </p:sp>
      <p:sp>
        <p:nvSpPr>
          <p:cNvPr id="13" name="テキスト ボックス 12"/>
          <p:cNvSpPr txBox="1"/>
          <p:nvPr/>
        </p:nvSpPr>
        <p:spPr>
          <a:xfrm>
            <a:off x="0" y="0"/>
            <a:ext cx="4572000" cy="276999"/>
          </a:xfrm>
          <a:prstGeom prst="rect">
            <a:avLst/>
          </a:prstGeom>
          <a:noFill/>
        </p:spPr>
        <p:txBody>
          <a:bodyPr wrap="square" rtlCol="0">
            <a:spAutoFit/>
          </a:bodyPr>
          <a:lstStyle/>
          <a:p>
            <a:r>
              <a:rPr kumimoji="1" lang="en-US" altLang="ja-JP" sz="1200" dirty="0"/>
              <a:t>Ⅳ</a:t>
            </a:r>
            <a:r>
              <a:rPr kumimoji="1" lang="ja-JP" altLang="en-US" sz="1200" dirty="0"/>
              <a:t>　</a:t>
            </a:r>
            <a:r>
              <a:rPr kumimoji="1" lang="ja-JP" altLang="en-US" sz="1100" dirty="0"/>
              <a:t>政策</a:t>
            </a:r>
            <a:r>
              <a:rPr kumimoji="1" lang="ja-JP" altLang="en-US" sz="1200" dirty="0"/>
              <a:t>の刷新・現役世代の重点投資</a:t>
            </a:r>
            <a:r>
              <a:rPr lang="ja-JP" altLang="en-US" sz="1200" dirty="0"/>
              <a:t>（子育て・教育）</a:t>
            </a:r>
            <a:endParaRPr kumimoji="1" lang="en-US" altLang="ja-JP" sz="1200" dirty="0"/>
          </a:p>
        </p:txBody>
      </p:sp>
      <p:cxnSp>
        <p:nvCxnSpPr>
          <p:cNvPr id="15" name="直線コネクタ 14"/>
          <p:cNvCxnSpPr/>
          <p:nvPr/>
        </p:nvCxnSpPr>
        <p:spPr>
          <a:xfrm>
            <a:off x="251520" y="520214"/>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7812360" y="0"/>
            <a:ext cx="1331640" cy="261610"/>
          </a:xfrm>
          <a:prstGeom prst="rect">
            <a:avLst/>
          </a:prstGeom>
          <a:noFill/>
        </p:spPr>
        <p:txBody>
          <a:bodyPr wrap="square" rtlCol="0">
            <a:spAutoFit/>
          </a:bodyPr>
          <a:lstStyle/>
          <a:p>
            <a:r>
              <a:rPr lang="en-US" altLang="ja-JP" sz="1100" dirty="0" smtClean="0">
                <a:latin typeface="Arial" pitchFamily="34" charset="0"/>
                <a:cs typeface="Arial" pitchFamily="34" charset="0"/>
              </a:rPr>
              <a:t>B2.(59)</a:t>
            </a:r>
            <a:r>
              <a:rPr lang="ja-JP" altLang="en-US" sz="1100" dirty="0" smtClean="0">
                <a:latin typeface="Arial" pitchFamily="34" charset="0"/>
                <a:cs typeface="Arial" pitchFamily="34" charset="0"/>
              </a:rPr>
              <a:t>～</a:t>
            </a:r>
            <a:r>
              <a:rPr lang="en-US" altLang="ja-JP" sz="1100" dirty="0" smtClean="0">
                <a:latin typeface="Arial" pitchFamily="34" charset="0"/>
                <a:cs typeface="Arial" pitchFamily="34" charset="0"/>
              </a:rPr>
              <a:t>(63)</a:t>
            </a:r>
            <a:endParaRPr kumimoji="1" lang="en-US" altLang="ja-JP" sz="1100" dirty="0">
              <a:latin typeface="Arial" pitchFamily="34" charset="0"/>
              <a:cs typeface="Arial" pitchFamily="34" charset="0"/>
            </a:endParaRPr>
          </a:p>
        </p:txBody>
      </p:sp>
      <p:pic>
        <p:nvPicPr>
          <p:cNvPr id="2" name="図 1"/>
          <p:cNvPicPr>
            <a:picLocks noChangeAspect="1"/>
          </p:cNvPicPr>
          <p:nvPr/>
        </p:nvPicPr>
        <p:blipFill>
          <a:blip r:embed="rId2"/>
          <a:stretch>
            <a:fillRect/>
          </a:stretch>
        </p:blipFill>
        <p:spPr>
          <a:xfrm>
            <a:off x="1766648" y="1072173"/>
            <a:ext cx="7315834" cy="2572735"/>
          </a:xfrm>
          <a:prstGeom prst="rect">
            <a:avLst/>
          </a:prstGeom>
        </p:spPr>
      </p:pic>
    </p:spTree>
    <p:extLst>
      <p:ext uri="{BB962C8B-B14F-4D97-AF65-F5344CB8AC3E}">
        <p14:creationId xmlns:p14="http://schemas.microsoft.com/office/powerpoint/2010/main" val="4265376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2660857" y="2734193"/>
            <a:ext cx="1928295" cy="1364389"/>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2666421" y="5732131"/>
            <a:ext cx="1928295" cy="910347"/>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1265680" y="5732125"/>
            <a:ext cx="1362104" cy="921543"/>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265681" y="2758917"/>
            <a:ext cx="1362104" cy="1339665"/>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4704261" y="1199802"/>
            <a:ext cx="4260228" cy="5442676"/>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CCEC3038-1CF1-4B63-9920-55248DCFBA97}" type="slidenum">
              <a:rPr kumimoji="1" lang="ja-JP" altLang="en-US" smtClean="0"/>
              <a:pPr/>
              <a:t>21</a:t>
            </a:fld>
            <a:endParaRPr kumimoji="1" lang="ja-JP" altLang="en-US" dirty="0"/>
          </a:p>
        </p:txBody>
      </p:sp>
      <p:graphicFrame>
        <p:nvGraphicFramePr>
          <p:cNvPr id="5" name="表 4"/>
          <p:cNvGraphicFramePr>
            <a:graphicFrameLocks noGrp="1"/>
          </p:cNvGraphicFramePr>
          <p:nvPr>
            <p:extLst/>
          </p:nvPr>
        </p:nvGraphicFramePr>
        <p:xfrm>
          <a:off x="208540" y="652105"/>
          <a:ext cx="8784977" cy="5967896"/>
        </p:xfrm>
        <a:graphic>
          <a:graphicData uri="http://schemas.openxmlformats.org/drawingml/2006/table">
            <a:tbl>
              <a:tblPr firstRow="1" bandRow="1">
                <a:tableStyleId>{69012ECD-51FC-41F1-AA8D-1B2483CD663E}</a:tableStyleId>
              </a:tblPr>
              <a:tblGrid>
                <a:gridCol w="1080120">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gridCol w="2208246">
                  <a:extLst>
                    <a:ext uri="{9D8B030D-6E8A-4147-A177-3AD203B41FA5}">
                      <a16:colId xmlns:a16="http://schemas.microsoft.com/office/drawing/2014/main" xmlns="" val="20003"/>
                    </a:ext>
                  </a:extLst>
                </a:gridCol>
                <a:gridCol w="2112235">
                  <a:extLst>
                    <a:ext uri="{9D8B030D-6E8A-4147-A177-3AD203B41FA5}">
                      <a16:colId xmlns:a16="http://schemas.microsoft.com/office/drawing/2014/main" xmlns="" val="20004"/>
                    </a:ext>
                  </a:extLst>
                </a:gridCol>
              </a:tblGrid>
              <a:tr h="508696">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Meiryo UI" panose="020B0604030504040204" pitchFamily="50" charset="-128"/>
                          <a:ea typeface="Meiryo UI" panose="020B0604030504040204" pitchFamily="50" charset="-128"/>
                        </a:rPr>
                        <a:t>改革以前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Meiryo UI" panose="020B0604030504040204" pitchFamily="50" charset="-128"/>
                          <a:ea typeface="Meiryo UI" panose="020B0604030504040204" pitchFamily="50" charset="-128"/>
                        </a:rPr>
                        <a:t>２０１４．９</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（前回棚卸し時点）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Meiryo UI" panose="020B0604030504040204" pitchFamily="50" charset="-128"/>
                          <a:ea typeface="Meiryo UI" panose="020B0604030504040204" pitchFamily="50" charset="-128"/>
                        </a:rPr>
                        <a:t>２０１８．</a:t>
                      </a:r>
                      <a:r>
                        <a:rPr kumimoji="1" lang="en-US" altLang="ja-JP" sz="1400" dirty="0">
                          <a:latin typeface="Meiryo UI" panose="020B0604030504040204" pitchFamily="50" charset="-128"/>
                          <a:ea typeface="Meiryo UI" panose="020B0604030504040204" pitchFamily="50" charset="-128"/>
                        </a:rPr>
                        <a:t>3</a:t>
                      </a:r>
                    </a:p>
                    <a:p>
                      <a:pPr algn="ctr"/>
                      <a:r>
                        <a:rPr kumimoji="1" lang="ja-JP" altLang="en-US" sz="1400" dirty="0">
                          <a:latin typeface="Meiryo UI" panose="020B0604030504040204" pitchFamily="50" charset="-128"/>
                          <a:ea typeface="Meiryo UI" panose="020B0604030504040204" pitchFamily="50" charset="-128"/>
                        </a:rPr>
                        <a:t>（今回棚卸し時点）</a:t>
                      </a:r>
                    </a:p>
                  </a:txBody>
                  <a:tcPr anchor="ct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Meiryo UI" panose="020B0604030504040204" pitchFamily="50" charset="-128"/>
                          <a:ea typeface="Meiryo UI" panose="020B0604030504040204" pitchFamily="50" charset="-128"/>
                        </a:rPr>
                        <a:t>取組みの達成状況と</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今後の課題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526088">
                <a:tc rowSpan="2">
                  <a:txBody>
                    <a:bodyPr/>
                    <a:lstStyle/>
                    <a:p>
                      <a:pPr algn="l"/>
                      <a:r>
                        <a:rPr kumimoji="1" lang="en-US" altLang="ja-JP" sz="1200" dirty="0">
                          <a:latin typeface="Meiryo UI" panose="020B0604030504040204" pitchFamily="50" charset="-128"/>
                          <a:ea typeface="Meiryo UI" panose="020B0604030504040204" pitchFamily="50" charset="-128"/>
                        </a:rPr>
                        <a:t>Ⅰ.</a:t>
                      </a:r>
                    </a:p>
                    <a:p>
                      <a:pPr algn="l"/>
                      <a:r>
                        <a:rPr kumimoji="1" lang="ja-JP" altLang="en-US" sz="1200" dirty="0">
                          <a:latin typeface="Meiryo UI" panose="020B0604030504040204" pitchFamily="50" charset="-128"/>
                          <a:ea typeface="Meiryo UI" panose="020B0604030504040204" pitchFamily="50" charset="-128"/>
                        </a:rPr>
                        <a:t>教育行政の制度改革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理念的な</a:t>
                      </a:r>
                      <a:r>
                        <a:rPr kumimoji="1" lang="ja-JP" altLang="en-US" sz="1200" dirty="0">
                          <a:latin typeface="Meiryo UI" panose="020B0604030504040204" pitchFamily="50" charset="-128"/>
                          <a:ea typeface="Meiryo UI" panose="020B0604030504040204" pitchFamily="50" charset="-128"/>
                        </a:rPr>
                        <a:t>教育振興基本計画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u="sng" dirty="0">
                          <a:latin typeface="Meiryo UI" panose="020B0604030504040204" pitchFamily="50" charset="-128"/>
                          <a:ea typeface="Meiryo UI" panose="020B0604030504040204" pitchFamily="50" charset="-128"/>
                        </a:rPr>
                        <a:t>2013</a:t>
                      </a:r>
                      <a:r>
                        <a:rPr kumimoji="1" lang="ja-JP" altLang="en-US" sz="1200" u="sng" dirty="0">
                          <a:latin typeface="Meiryo UI" panose="020B0604030504040204" pitchFamily="50" charset="-128"/>
                          <a:ea typeface="Meiryo UI" panose="020B0604030504040204" pitchFamily="50" charset="-128"/>
                        </a:rPr>
                        <a:t>年</a:t>
                      </a:r>
                      <a:r>
                        <a:rPr kumimoji="1" lang="en-US" altLang="ja-JP" sz="1200" u="sng" dirty="0">
                          <a:latin typeface="Meiryo UI" panose="020B0604030504040204" pitchFamily="50" charset="-128"/>
                          <a:ea typeface="Meiryo UI" panose="020B0604030504040204" pitchFamily="50" charset="-128"/>
                        </a:rPr>
                        <a:t>3</a:t>
                      </a:r>
                      <a:r>
                        <a:rPr kumimoji="1" lang="ja-JP" altLang="en-US" sz="1200" u="sng" dirty="0">
                          <a:latin typeface="Meiryo UI" panose="020B0604030504040204" pitchFamily="50" charset="-128"/>
                          <a:ea typeface="Meiryo UI" panose="020B0604030504040204" pitchFamily="50" charset="-128"/>
                        </a:rPr>
                        <a:t>月</a:t>
                      </a:r>
                      <a:endParaRPr kumimoji="1" lang="en-US" altLang="ja-JP" sz="1200" u="sng"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・教育２条例の教育改革の方向性を踏まえた具体的な教育振興基本計画へ改訂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u="sng" dirty="0">
                          <a:latin typeface="Meiryo UI" panose="020B0604030504040204" pitchFamily="50" charset="-128"/>
                          <a:ea typeface="Meiryo UI" panose="020B0604030504040204" pitchFamily="50" charset="-128"/>
                        </a:rPr>
                        <a:t>2017</a:t>
                      </a:r>
                      <a:r>
                        <a:rPr kumimoji="1" lang="ja-JP" altLang="en-US" sz="1200" u="sng" dirty="0">
                          <a:latin typeface="Meiryo UI" panose="020B0604030504040204" pitchFamily="50" charset="-128"/>
                          <a:ea typeface="Meiryo UI" panose="020B0604030504040204" pitchFamily="50" charset="-128"/>
                        </a:rPr>
                        <a:t>年</a:t>
                      </a:r>
                      <a:r>
                        <a:rPr kumimoji="1" lang="en-US" altLang="ja-JP" sz="1200" u="sng" dirty="0">
                          <a:latin typeface="Meiryo UI" panose="020B0604030504040204" pitchFamily="50" charset="-128"/>
                          <a:ea typeface="Meiryo UI" panose="020B0604030504040204" pitchFamily="50" charset="-128"/>
                        </a:rPr>
                        <a:t>3</a:t>
                      </a:r>
                      <a:r>
                        <a:rPr kumimoji="1" lang="ja-JP" altLang="en-US" sz="1200" u="sng" dirty="0">
                          <a:latin typeface="Meiryo UI" panose="020B0604030504040204" pitchFamily="50" charset="-128"/>
                          <a:ea typeface="Meiryo UI" panose="020B0604030504040204" pitchFamily="50" charset="-128"/>
                        </a:rPr>
                        <a:t>月</a:t>
                      </a:r>
                      <a:endParaRPr kumimoji="1" lang="en-US" altLang="ja-JP" sz="120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・総合教育会議（市長と教育委員の協議）を経て、教育振興基本計画を改訂</a:t>
                      </a:r>
                    </a:p>
                  </a:txBody>
                  <a:tcP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Meiryo UI" panose="020B0604030504040204" pitchFamily="50" charset="-128"/>
                          <a:ea typeface="Meiryo UI" panose="020B0604030504040204" pitchFamily="50" charset="-128"/>
                        </a:rPr>
                        <a:t>・首長意向の反映（総合教育会議による、教育目標とその達成のための施策設定）及び教育内容と仕組みの改革が進んでいる</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・総合教育会議</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2015</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回、</a:t>
                      </a:r>
                      <a:r>
                        <a:rPr kumimoji="1" lang="en-US" altLang="ja-JP" sz="1200" dirty="0">
                          <a:latin typeface="Meiryo UI" panose="020B0604030504040204" pitchFamily="50" charset="-128"/>
                          <a:ea typeface="Meiryo UI" panose="020B0604030504040204" pitchFamily="50" charset="-128"/>
                        </a:rPr>
                        <a:t>2016</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回</a:t>
                      </a:r>
                    </a:p>
                    <a:p>
                      <a:pPr algn="l"/>
                      <a:r>
                        <a:rPr kumimoji="1" lang="ja-JP" altLang="en-US" sz="1200" dirty="0">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2017</a:t>
                      </a:r>
                      <a:r>
                        <a:rPr kumimoji="1" lang="ja-JP" altLang="en-US" sz="1200" dirty="0">
                          <a:solidFill>
                            <a:schemeClr val="tx1"/>
                          </a:solidFill>
                          <a:latin typeface="Meiryo UI" panose="020B0604030504040204" pitchFamily="50" charset="-128"/>
                          <a:ea typeface="Meiryo UI" panose="020B0604030504040204" pitchFamily="50" charset="-128"/>
                        </a:rPr>
                        <a:t>年</a:t>
                      </a:r>
                      <a:r>
                        <a:rPr kumimoji="1" lang="en-US" altLang="ja-JP" sz="1200" dirty="0">
                          <a:solidFill>
                            <a:schemeClr val="tx1"/>
                          </a:solidFill>
                          <a:latin typeface="Meiryo UI" panose="020B0604030504040204" pitchFamily="50" charset="-128"/>
                          <a:ea typeface="Meiryo UI" panose="020B0604030504040204" pitchFamily="50" charset="-128"/>
                        </a:rPr>
                        <a:t>:3</a:t>
                      </a:r>
                      <a:r>
                        <a:rPr kumimoji="1" lang="ja-JP" altLang="en-US" sz="1200" dirty="0">
                          <a:solidFill>
                            <a:schemeClr val="tx1"/>
                          </a:solidFill>
                          <a:latin typeface="Meiryo UI" panose="020B0604030504040204" pitchFamily="50" charset="-128"/>
                          <a:ea typeface="Meiryo UI" panose="020B0604030504040204" pitchFamily="50" charset="-128"/>
                        </a:rPr>
                        <a:t>回</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2018.3</a:t>
                      </a:r>
                      <a:r>
                        <a:rPr kumimoji="1" lang="ja-JP" altLang="en-US" sz="900" dirty="0">
                          <a:solidFill>
                            <a:schemeClr val="tx1"/>
                          </a:solidFill>
                          <a:latin typeface="Meiryo UI" panose="020B0604030504040204" pitchFamily="50" charset="-128"/>
                          <a:ea typeface="Meiryo UI" panose="020B0604030504040204" pitchFamily="50" charset="-128"/>
                        </a:rPr>
                        <a:t>月時点）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346548">
                <a:tc vMerge="1">
                  <a:txBody>
                    <a:bodyPr/>
                    <a:lstStyle/>
                    <a:p>
                      <a:endParaRPr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200" u="none" dirty="0">
                          <a:solidFill>
                            <a:schemeClr val="tx1"/>
                          </a:solidFill>
                          <a:latin typeface="Meiryo UI" panose="020B0604030504040204" pitchFamily="50" charset="-128"/>
                          <a:ea typeface="Meiryo UI" panose="020B0604030504040204" pitchFamily="50" charset="-128"/>
                        </a:rPr>
                        <a:t>状況が異なる</a:t>
                      </a:r>
                      <a:r>
                        <a:rPr lang="en-US" altLang="ja-JP" sz="1200" u="none" dirty="0">
                          <a:solidFill>
                            <a:schemeClr val="tx1"/>
                          </a:solidFill>
                          <a:latin typeface="Meiryo UI" panose="020B0604030504040204" pitchFamily="50" charset="-128"/>
                          <a:ea typeface="Meiryo UI" panose="020B0604030504040204" pitchFamily="50" charset="-128"/>
                        </a:rPr>
                        <a:t>430</a:t>
                      </a:r>
                      <a:r>
                        <a:rPr lang="ja-JP" altLang="en-US" sz="1200" u="none" dirty="0">
                          <a:solidFill>
                            <a:schemeClr val="tx1"/>
                          </a:solidFill>
                          <a:latin typeface="Meiryo UI" panose="020B0604030504040204" pitchFamily="50" charset="-128"/>
                          <a:ea typeface="Meiryo UI" panose="020B0604030504040204" pitchFamily="50" charset="-128"/>
                        </a:rPr>
                        <a:t>以上の小中学校を一つの教育委員会がマネジメントするには限界がある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200" u="none" dirty="0">
                          <a:solidFill>
                            <a:schemeClr val="tx1"/>
                          </a:solidFill>
                          <a:latin typeface="Meiryo UI" panose="020B0604030504040204" pitchFamily="50" charset="-128"/>
                          <a:ea typeface="Meiryo UI" panose="020B0604030504040204" pitchFamily="50" charset="-128"/>
                        </a:rPr>
                        <a:t>―</a:t>
                      </a:r>
                      <a:endParaRPr lang="ja-JP" altLang="en-US" sz="1200" u="non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200" u="sng" dirty="0">
                          <a:solidFill>
                            <a:schemeClr val="tx1"/>
                          </a:solidFill>
                          <a:latin typeface="Meiryo UI" panose="020B0604030504040204" pitchFamily="50" charset="-128"/>
                          <a:ea typeface="Meiryo UI" panose="020B0604030504040204" pitchFamily="50" charset="-128"/>
                        </a:rPr>
                        <a:t>2015</a:t>
                      </a:r>
                      <a:r>
                        <a:rPr kumimoji="1" lang="ja-JP" altLang="en-US" sz="1200" u="sng" dirty="0">
                          <a:solidFill>
                            <a:schemeClr val="tx1"/>
                          </a:solidFill>
                          <a:latin typeface="Meiryo UI" panose="020B0604030504040204" pitchFamily="50" charset="-128"/>
                          <a:ea typeface="Meiryo UI" panose="020B0604030504040204" pitchFamily="50" charset="-128"/>
                        </a:rPr>
                        <a:t>年度～</a:t>
                      </a:r>
                      <a:endParaRPr kumimoji="1" lang="en-US" altLang="ja-JP" sz="1200" u="sng" dirty="0">
                        <a:solidFill>
                          <a:schemeClr val="tx1"/>
                        </a:solidFill>
                        <a:latin typeface="Meiryo UI" panose="020B0604030504040204" pitchFamily="50" charset="-128"/>
                        <a:ea typeface="Meiryo UI" panose="020B0604030504040204" pitchFamily="50" charset="-128"/>
                      </a:endParaRPr>
                    </a:p>
                    <a:p>
                      <a:pPr algn="l"/>
                      <a:r>
                        <a:rPr kumimoji="1" lang="ja-JP" altLang="en-US" sz="1200" u="none" dirty="0">
                          <a:solidFill>
                            <a:schemeClr val="tx1"/>
                          </a:solidFill>
                          <a:latin typeface="Meiryo UI" panose="020B0604030504040204" pitchFamily="50" charset="-128"/>
                          <a:ea typeface="Meiryo UI" panose="020B0604030504040204" pitchFamily="50" charset="-128"/>
                        </a:rPr>
                        <a:t>・分権型教育行政への転換</a:t>
                      </a:r>
                      <a:endParaRPr kumimoji="1" lang="en-US" altLang="ja-JP" sz="1200" u="none" dirty="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latin typeface="Meiryo UI" panose="020B0604030504040204" pitchFamily="50" charset="-128"/>
                          <a:ea typeface="Meiryo UI" panose="020B0604030504040204" pitchFamily="50" charset="-128"/>
                        </a:rPr>
                        <a:t>（保護者区民等参画のための会議や区教育行政連絡会議を開催）</a:t>
                      </a:r>
                      <a:endParaRPr kumimoji="1" lang="en-US" altLang="ja-JP" sz="1200" u="none" dirty="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u="sng" dirty="0">
                          <a:solidFill>
                            <a:schemeClr val="tx1"/>
                          </a:solidFill>
                          <a:latin typeface="Meiryo UI" panose="020B0604030504040204" pitchFamily="50" charset="-128"/>
                          <a:ea typeface="Meiryo UI" panose="020B0604030504040204" pitchFamily="50" charset="-128"/>
                        </a:rPr>
                        <a:t>2016</a:t>
                      </a:r>
                      <a:r>
                        <a:rPr kumimoji="1" lang="ja-JP" altLang="en-US" sz="1200" u="sng" dirty="0">
                          <a:solidFill>
                            <a:schemeClr val="tx1"/>
                          </a:solidFill>
                          <a:latin typeface="Meiryo UI" panose="020B0604030504040204" pitchFamily="50" charset="-128"/>
                          <a:ea typeface="Meiryo UI" panose="020B0604030504040204" pitchFamily="50" charset="-128"/>
                        </a:rPr>
                        <a:t>年度～</a:t>
                      </a:r>
                      <a:endParaRPr kumimoji="1" lang="en-US" altLang="ja-JP" sz="1200" u="sng" dirty="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latin typeface="Meiryo UI" panose="020B0604030504040204" pitchFamily="50" charset="-128"/>
                          <a:ea typeface="Meiryo UI" panose="020B0604030504040204" pitchFamily="50" charset="-128"/>
                        </a:rPr>
                        <a:t>・</a:t>
                      </a:r>
                      <a:r>
                        <a:rPr kumimoji="1" lang="ja-JP" altLang="en-US" sz="1100" u="none" dirty="0">
                          <a:solidFill>
                            <a:schemeClr val="tx1"/>
                          </a:solidFill>
                          <a:latin typeface="Meiryo UI" panose="020B0604030504040204" pitchFamily="50" charset="-128"/>
                          <a:ea typeface="Meiryo UI" panose="020B0604030504040204" pitchFamily="50" charset="-128"/>
                        </a:rPr>
                        <a:t>区担当教育次長執行枠の設置</a:t>
                      </a:r>
                    </a:p>
                  </a:txBody>
                  <a:tcP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u="none" dirty="0">
                          <a:solidFill>
                            <a:schemeClr val="tx1"/>
                          </a:solidFill>
                          <a:latin typeface="Meiryo UI" panose="020B0604030504040204" pitchFamily="50" charset="-128"/>
                          <a:ea typeface="Meiryo UI" panose="020B0604030504040204" pitchFamily="50" charset="-128"/>
                        </a:rPr>
                        <a:t>・分権型教育行政への転換により、学校の実情に応じたサポートに繋げている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807929">
                <a:tc rowSpan="3">
                  <a:txBody>
                    <a:bodyPr/>
                    <a:lstStyle/>
                    <a:p>
                      <a:pPr algn="l"/>
                      <a:r>
                        <a:rPr kumimoji="1" lang="en-US" altLang="ja-JP" sz="1200" dirty="0">
                          <a:latin typeface="Meiryo UI" panose="020B0604030504040204" pitchFamily="50" charset="-128"/>
                          <a:ea typeface="Meiryo UI" panose="020B0604030504040204" pitchFamily="50" charset="-128"/>
                        </a:rPr>
                        <a:t>Ⅱ.</a:t>
                      </a:r>
                    </a:p>
                    <a:p>
                      <a:pPr algn="l"/>
                      <a:r>
                        <a:rPr kumimoji="1" lang="ja-JP" altLang="en-US" sz="1200" dirty="0">
                          <a:latin typeface="Meiryo UI" panose="020B0604030504040204" pitchFamily="50" charset="-128"/>
                          <a:ea typeface="Meiryo UI" panose="020B0604030504040204" pitchFamily="50" charset="-128"/>
                        </a:rPr>
                        <a:t>学校運営の制度改革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chemeClr val="tx1"/>
                          </a:solidFill>
                          <a:latin typeface="Meiryo UI" panose="020B0604030504040204" pitchFamily="50" charset="-128"/>
                          <a:ea typeface="Meiryo UI" panose="020B0604030504040204" pitchFamily="50" charset="-128"/>
                        </a:rPr>
                        <a:t>校長のリーダーシップによる組織マネジメントの未確立</a:t>
                      </a:r>
                      <a:endParaRPr kumimoji="1" lang="ja-JP" altLang="en-US" sz="1200" u="non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u="sng" dirty="0">
                          <a:solidFill>
                            <a:schemeClr val="tx1"/>
                          </a:solidFill>
                          <a:latin typeface="Meiryo UI" panose="020B0604030504040204" pitchFamily="50" charset="-128"/>
                          <a:ea typeface="Meiryo UI" panose="020B0604030504040204" pitchFamily="50" charset="-128"/>
                        </a:rPr>
                        <a:t>2013</a:t>
                      </a:r>
                      <a:r>
                        <a:rPr kumimoji="1" lang="ja-JP" altLang="en-US" sz="1200" u="sng" dirty="0">
                          <a:solidFill>
                            <a:schemeClr val="tx1"/>
                          </a:solidFill>
                          <a:latin typeface="Meiryo UI" panose="020B0604030504040204" pitchFamily="50" charset="-128"/>
                          <a:ea typeface="Meiryo UI" panose="020B0604030504040204" pitchFamily="50" charset="-128"/>
                        </a:rPr>
                        <a:t>年度～</a:t>
                      </a:r>
                      <a:endParaRPr kumimoji="1" lang="en-US" altLang="ja-JP" sz="1200" u="sng" dirty="0">
                        <a:solidFill>
                          <a:schemeClr val="tx1"/>
                        </a:solidFill>
                        <a:latin typeface="Meiryo UI" panose="020B0604030504040204" pitchFamily="50" charset="-128"/>
                        <a:ea typeface="Meiryo UI" panose="020B0604030504040204" pitchFamily="50" charset="-128"/>
                      </a:endParaRPr>
                    </a:p>
                    <a:p>
                      <a:r>
                        <a:rPr kumimoji="1" lang="ja-JP" altLang="en-US" sz="1200" u="none" dirty="0">
                          <a:solidFill>
                            <a:schemeClr val="tx1"/>
                          </a:solidFill>
                          <a:latin typeface="Meiryo UI" panose="020B0604030504040204" pitchFamily="50" charset="-128"/>
                          <a:ea typeface="Meiryo UI" panose="020B0604030504040204" pitchFamily="50" charset="-128"/>
                        </a:rPr>
                        <a:t>・校長公募実施、副校長モデル配置、</a:t>
                      </a:r>
                      <a:r>
                        <a:rPr lang="ja-JP" altLang="en-US" sz="1200" u="none" dirty="0">
                          <a:solidFill>
                            <a:schemeClr val="tx1"/>
                          </a:solidFill>
                          <a:latin typeface="Meiryo UI" panose="020B0604030504040204" pitchFamily="50" charset="-128"/>
                          <a:ea typeface="Meiryo UI" panose="020B0604030504040204" pitchFamily="50" charset="-128"/>
                        </a:rPr>
                        <a:t>　校長権限強化（予算・人事）</a:t>
                      </a:r>
                      <a:endParaRPr kumimoji="1" lang="ja-JP" altLang="en-US" sz="1200" u="non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u="sng" dirty="0">
                          <a:solidFill>
                            <a:schemeClr val="tx1"/>
                          </a:solidFill>
                          <a:latin typeface="Meiryo UI" panose="020B0604030504040204" pitchFamily="50" charset="-128"/>
                          <a:ea typeface="Meiryo UI" panose="020B0604030504040204" pitchFamily="50" charset="-128"/>
                        </a:rPr>
                        <a:t>2015</a:t>
                      </a:r>
                      <a:r>
                        <a:rPr lang="ja-JP" altLang="en-US" sz="1200" u="sng" dirty="0">
                          <a:solidFill>
                            <a:schemeClr val="tx1"/>
                          </a:solidFill>
                          <a:latin typeface="Meiryo UI" panose="020B0604030504040204" pitchFamily="50" charset="-128"/>
                          <a:ea typeface="Meiryo UI" panose="020B0604030504040204" pitchFamily="50" charset="-128"/>
                        </a:rPr>
                        <a:t>年度～</a:t>
                      </a:r>
                      <a:endParaRPr lang="en-US" altLang="ja-JP" sz="1200" u="sng" dirty="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chemeClr val="tx1"/>
                          </a:solidFill>
                          <a:latin typeface="Meiryo UI" panose="020B0604030504040204" pitchFamily="50" charset="-128"/>
                          <a:ea typeface="Meiryo UI" panose="020B0604030504040204" pitchFamily="50" charset="-128"/>
                        </a:rPr>
                        <a:t>・副校長、教頭補佐（首席）、教頭補助の配置</a:t>
                      </a:r>
                      <a:endParaRPr lang="en-US" altLang="ja-JP" sz="1200" u="none" dirty="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u="non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u="none" dirty="0">
                          <a:solidFill>
                            <a:schemeClr val="tx1"/>
                          </a:solidFill>
                          <a:latin typeface="Meiryo UI" panose="020B0604030504040204" pitchFamily="50" charset="-128"/>
                          <a:ea typeface="Meiryo UI" panose="020B0604030504040204" pitchFamily="50" charset="-128"/>
                        </a:rPr>
                        <a:t>2018</a:t>
                      </a:r>
                      <a:r>
                        <a:rPr kumimoji="1" lang="ja-JP" altLang="en-US" sz="1200" u="none" dirty="0">
                          <a:solidFill>
                            <a:schemeClr val="tx1"/>
                          </a:solidFill>
                          <a:latin typeface="Meiryo UI" panose="020B0604030504040204" pitchFamily="50" charset="-128"/>
                          <a:ea typeface="Meiryo UI" panose="020B0604030504040204" pitchFamily="50" charset="-128"/>
                        </a:rPr>
                        <a:t>年度</a:t>
                      </a:r>
                      <a:r>
                        <a:rPr kumimoji="1" lang="ja-JP" altLang="en-US" sz="1200" u="none" dirty="0" smtClean="0">
                          <a:solidFill>
                            <a:schemeClr val="tx1"/>
                          </a:solidFill>
                          <a:latin typeface="Meiryo UI" panose="020B0604030504040204" pitchFamily="50" charset="-128"/>
                          <a:ea typeface="Meiryo UI" panose="020B0604030504040204" pitchFamily="50" charset="-128"/>
                        </a:rPr>
                        <a:t>～</a:t>
                      </a:r>
                      <a:endParaRPr kumimoji="1" lang="ja-JP" altLang="en-US" sz="1200" u="none" strike="sngStrike" dirty="0">
                        <a:solidFill>
                          <a:srgbClr val="FF0000"/>
                        </a:solidFill>
                        <a:latin typeface="Meiryo UI" panose="020B0604030504040204" pitchFamily="50" charset="-128"/>
                        <a:ea typeface="Meiryo UI" panose="020B0604030504040204" pitchFamily="50" charset="-128"/>
                      </a:endParaRPr>
                    </a:p>
                    <a:p>
                      <a:pPr algn="l"/>
                      <a:r>
                        <a:rPr kumimoji="1" lang="ja-JP" altLang="en-US" sz="1200" u="none" dirty="0">
                          <a:solidFill>
                            <a:schemeClr val="tx1"/>
                          </a:solidFill>
                          <a:latin typeface="Meiryo UI" panose="020B0604030504040204" pitchFamily="50" charset="-128"/>
                          <a:ea typeface="Meiryo UI" panose="020B0604030504040204" pitchFamily="50" charset="-128"/>
                        </a:rPr>
                        <a:t>・主務教諭の配置</a:t>
                      </a:r>
                      <a:endParaRPr kumimoji="1" lang="en-US" altLang="ja-JP" sz="1200" u="none" dirty="0">
                        <a:solidFill>
                          <a:schemeClr val="tx1"/>
                        </a:solidFill>
                        <a:latin typeface="Meiryo UI" panose="020B0604030504040204" pitchFamily="50" charset="-128"/>
                        <a:ea typeface="Meiryo UI" panose="020B0604030504040204" pitchFamily="50" charset="-128"/>
                      </a:endParaRPr>
                    </a:p>
                    <a:p>
                      <a:pPr algn="l"/>
                      <a:r>
                        <a:rPr kumimoji="1" lang="ja-JP" altLang="en-US" sz="1200" u="none" dirty="0">
                          <a:solidFill>
                            <a:schemeClr val="tx1"/>
                          </a:solidFill>
                          <a:latin typeface="Meiryo UI" panose="020B0604030504040204" pitchFamily="50" charset="-128"/>
                          <a:ea typeface="Meiryo UI" panose="020B0604030504040204" pitchFamily="50" charset="-128"/>
                        </a:rPr>
                        <a:t>・校長裁量拡大特例校の設置</a:t>
                      </a:r>
                      <a:endParaRPr kumimoji="1" lang="en-US" altLang="ja-JP" sz="1200" u="non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807929">
                <a:tc vMerge="1">
                  <a:txBody>
                    <a:bodyPr/>
                    <a:lstStyle/>
                    <a:p>
                      <a:pPr algn="l"/>
                      <a:endParaRPr kumimoji="1" lang="ja-JP" altLang="en-US" sz="1400" u="sng" dirty="0">
                        <a:solidFill>
                          <a:srgbClr val="FF000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latin typeface="Meiryo UI" panose="020B0604030504040204" pitchFamily="50" charset="-128"/>
                          <a:ea typeface="Meiryo UI" panose="020B0604030504040204" pitchFamily="50" charset="-128"/>
                        </a:rPr>
                        <a:t>学校運営に保護者・地域住民が参画する仕組みの未整備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200" u="sng" dirty="0">
                          <a:solidFill>
                            <a:schemeClr val="tx1"/>
                          </a:solidFill>
                          <a:latin typeface="Meiryo UI" panose="020B0604030504040204" pitchFamily="50" charset="-128"/>
                          <a:ea typeface="Meiryo UI" panose="020B0604030504040204" pitchFamily="50" charset="-128"/>
                        </a:rPr>
                        <a:t>2013</a:t>
                      </a:r>
                      <a:r>
                        <a:rPr lang="ja-JP" altLang="en-US" sz="1200" u="sng" dirty="0">
                          <a:solidFill>
                            <a:schemeClr val="tx1"/>
                          </a:solidFill>
                          <a:latin typeface="Meiryo UI" panose="020B0604030504040204" pitchFamily="50" charset="-128"/>
                          <a:ea typeface="Meiryo UI" panose="020B0604030504040204" pitchFamily="50" charset="-128"/>
                        </a:rPr>
                        <a:t>・</a:t>
                      </a:r>
                      <a:r>
                        <a:rPr lang="en-US" altLang="ja-JP" sz="1200" u="sng" dirty="0">
                          <a:solidFill>
                            <a:schemeClr val="tx1"/>
                          </a:solidFill>
                          <a:latin typeface="Meiryo UI" panose="020B0604030504040204" pitchFamily="50" charset="-128"/>
                          <a:ea typeface="Meiryo UI" panose="020B0604030504040204" pitchFamily="50" charset="-128"/>
                        </a:rPr>
                        <a:t>2014</a:t>
                      </a:r>
                      <a:r>
                        <a:rPr lang="ja-JP" altLang="en-US" sz="1200" u="sng" dirty="0">
                          <a:solidFill>
                            <a:schemeClr val="tx1"/>
                          </a:solidFill>
                          <a:latin typeface="Meiryo UI" panose="020B0604030504040204" pitchFamily="50" charset="-128"/>
                          <a:ea typeface="Meiryo UI" panose="020B0604030504040204" pitchFamily="50" charset="-128"/>
                        </a:rPr>
                        <a:t>年度～</a:t>
                      </a:r>
                      <a:endParaRPr lang="en-US" altLang="ja-JP" sz="1200" u="sng" dirty="0">
                        <a:solidFill>
                          <a:schemeClr val="tx1"/>
                        </a:solidFill>
                        <a:latin typeface="Meiryo UI" panose="020B0604030504040204" pitchFamily="50" charset="-128"/>
                        <a:ea typeface="Meiryo UI" panose="020B0604030504040204" pitchFamily="50" charset="-128"/>
                      </a:endParaRPr>
                    </a:p>
                    <a:p>
                      <a:r>
                        <a:rPr lang="ja-JP" altLang="en-US" sz="1200" u="none" dirty="0">
                          <a:solidFill>
                            <a:schemeClr val="tx1"/>
                          </a:solidFill>
                          <a:latin typeface="Meiryo UI" panose="020B0604030504040204" pitchFamily="50" charset="-128"/>
                          <a:ea typeface="Meiryo UI" panose="020B0604030504040204" pitchFamily="50" charset="-128"/>
                        </a:rPr>
                        <a:t>・学力テストの学校別結果公表、学校選択制</a:t>
                      </a:r>
                      <a:r>
                        <a:rPr lang="en-US" altLang="ja-JP" sz="1200" u="none" dirty="0">
                          <a:solidFill>
                            <a:schemeClr val="tx1"/>
                          </a:solidFill>
                          <a:latin typeface="Meiryo UI" panose="020B0604030504040204" pitchFamily="50" charset="-128"/>
                          <a:ea typeface="Meiryo UI" panose="020B0604030504040204" pitchFamily="50" charset="-128"/>
                        </a:rPr>
                        <a:t>12</a:t>
                      </a:r>
                      <a:r>
                        <a:rPr lang="ja-JP" altLang="en-US" sz="1200" u="none" dirty="0">
                          <a:solidFill>
                            <a:schemeClr val="tx1"/>
                          </a:solidFill>
                          <a:latin typeface="Meiryo UI" panose="020B0604030504040204" pitchFamily="50" charset="-128"/>
                          <a:ea typeface="Meiryo UI" panose="020B0604030504040204" pitchFamily="50" charset="-128"/>
                        </a:rPr>
                        <a:t>区で導入、</a:t>
                      </a:r>
                      <a:r>
                        <a:rPr kumimoji="1" lang="ja-JP" altLang="en-US" sz="1200" u="none" dirty="0">
                          <a:solidFill>
                            <a:schemeClr val="tx1"/>
                          </a:solidFill>
                          <a:latin typeface="Meiryo UI" panose="020B0604030504040204" pitchFamily="50" charset="-128"/>
                          <a:ea typeface="Meiryo UI" panose="020B0604030504040204" pitchFamily="50" charset="-128"/>
                        </a:rPr>
                        <a:t>全学校で学校協議会</a:t>
                      </a:r>
                      <a:r>
                        <a:rPr kumimoji="1" lang="ja-JP" altLang="en-US" sz="1200" u="none" dirty="0" smtClean="0">
                          <a:solidFill>
                            <a:schemeClr val="tx1"/>
                          </a:solidFill>
                          <a:latin typeface="Meiryo UI" panose="020B0604030504040204" pitchFamily="50" charset="-128"/>
                          <a:ea typeface="Meiryo UI" panose="020B0604030504040204" pitchFamily="50" charset="-128"/>
                        </a:rPr>
                        <a:t>設置</a:t>
                      </a:r>
                      <a:endParaRPr kumimoji="1" lang="en-US" altLang="ja-JP" sz="1200" u="non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200" u="sng" dirty="0">
                          <a:solidFill>
                            <a:schemeClr val="tx1"/>
                          </a:solidFill>
                          <a:latin typeface="Meiryo UI" panose="020B0604030504040204" pitchFamily="50" charset="-128"/>
                          <a:ea typeface="Meiryo UI" panose="020B0604030504040204" pitchFamily="50" charset="-128"/>
                        </a:rPr>
                        <a:t>2015</a:t>
                      </a:r>
                      <a:r>
                        <a:rPr kumimoji="1" lang="ja-JP" altLang="en-US" sz="1200" u="sng" dirty="0">
                          <a:solidFill>
                            <a:schemeClr val="tx1"/>
                          </a:solidFill>
                          <a:latin typeface="Meiryo UI" panose="020B0604030504040204" pitchFamily="50" charset="-128"/>
                          <a:ea typeface="Meiryo UI" panose="020B0604030504040204" pitchFamily="50" charset="-128"/>
                        </a:rPr>
                        <a:t>年度～</a:t>
                      </a:r>
                      <a:endParaRPr kumimoji="1" lang="en-US" altLang="ja-JP" sz="1200" u="sng" dirty="0">
                        <a:solidFill>
                          <a:schemeClr val="tx1"/>
                        </a:solidFill>
                        <a:latin typeface="Meiryo UI" panose="020B0604030504040204" pitchFamily="50" charset="-128"/>
                        <a:ea typeface="Meiryo UI" panose="020B0604030504040204" pitchFamily="50" charset="-128"/>
                      </a:endParaRPr>
                    </a:p>
                    <a:p>
                      <a:pPr algn="l"/>
                      <a:r>
                        <a:rPr kumimoji="1" lang="ja-JP" altLang="en-US" sz="1200" u="none" dirty="0">
                          <a:solidFill>
                            <a:schemeClr val="tx1"/>
                          </a:solidFill>
                          <a:latin typeface="Meiryo UI" panose="020B0604030504040204" pitchFamily="50" charset="-128"/>
                          <a:ea typeface="Meiryo UI" panose="020B0604030504040204" pitchFamily="50" charset="-128"/>
                        </a:rPr>
                        <a:t>・学校選択制</a:t>
                      </a:r>
                      <a:r>
                        <a:rPr kumimoji="1" lang="en-US" altLang="ja-JP" sz="1200" u="none" dirty="0">
                          <a:solidFill>
                            <a:schemeClr val="tx1"/>
                          </a:solidFill>
                          <a:latin typeface="Meiryo UI" panose="020B0604030504040204" pitchFamily="50" charset="-128"/>
                          <a:ea typeface="Meiryo UI" panose="020B0604030504040204" pitchFamily="50" charset="-128"/>
                        </a:rPr>
                        <a:t>23</a:t>
                      </a:r>
                      <a:r>
                        <a:rPr kumimoji="1" lang="ja-JP" altLang="en-US" sz="1200" u="none" dirty="0">
                          <a:solidFill>
                            <a:schemeClr val="tx1"/>
                          </a:solidFill>
                          <a:latin typeface="Meiryo UI" panose="020B0604030504040204" pitchFamily="50" charset="-128"/>
                          <a:ea typeface="Meiryo UI" panose="020B0604030504040204" pitchFamily="50" charset="-128"/>
                        </a:rPr>
                        <a:t>区で導入</a:t>
                      </a:r>
                      <a:endParaRPr kumimoji="1" lang="en-US" altLang="ja-JP" sz="1200" u="non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u="none" strike="noStrike" baseline="0" dirty="0" smtClean="0">
                          <a:solidFill>
                            <a:schemeClr val="tx1"/>
                          </a:solidFill>
                          <a:latin typeface="Meiryo UI" panose="020B0604030504040204" pitchFamily="50" charset="-128"/>
                          <a:ea typeface="Meiryo UI" panose="020B0604030504040204" pitchFamily="50" charset="-128"/>
                        </a:rPr>
                        <a:t>2018</a:t>
                      </a:r>
                      <a:r>
                        <a:rPr kumimoji="1" lang="ja-JP" altLang="en-US" sz="1200" u="none" strike="noStrike" baseline="0" dirty="0" smtClean="0">
                          <a:solidFill>
                            <a:schemeClr val="tx1"/>
                          </a:solidFill>
                          <a:latin typeface="Meiryo UI" panose="020B0604030504040204" pitchFamily="50" charset="-128"/>
                          <a:ea typeface="Meiryo UI" panose="020B0604030504040204" pitchFamily="50" charset="-128"/>
                        </a:rPr>
                        <a:t>年度</a:t>
                      </a:r>
                      <a:r>
                        <a:rPr kumimoji="1" lang="ja-JP" altLang="en-US" sz="1200" u="none" dirty="0" smtClean="0">
                          <a:solidFill>
                            <a:schemeClr val="tx1"/>
                          </a:solidFill>
                          <a:latin typeface="Meiryo UI" panose="020B0604030504040204" pitchFamily="50" charset="-128"/>
                          <a:ea typeface="Meiryo UI" panose="020B0604030504040204" pitchFamily="50" charset="-128"/>
                        </a:rPr>
                        <a:t>～</a:t>
                      </a:r>
                      <a:endParaRPr kumimoji="1" lang="ja-JP" altLang="en-US" sz="1200" u="none" strike="sngStrike" baseline="0" dirty="0">
                        <a:solidFill>
                          <a:srgbClr val="FF0000"/>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latin typeface="Meiryo UI" panose="020B0604030504040204" pitchFamily="50" charset="-128"/>
                          <a:ea typeface="Meiryo UI" panose="020B0604030504040204" pitchFamily="50" charset="-128"/>
                        </a:rPr>
                        <a:t>・学校選択制全区で導入</a:t>
                      </a:r>
                      <a:endParaRPr kumimoji="1" lang="en-US" altLang="ja-JP" sz="1200" u="none" dirty="0">
                        <a:solidFill>
                          <a:schemeClr val="tx1"/>
                        </a:solidFill>
                        <a:effectLst/>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877736">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latin typeface="Meiryo UI" panose="020B0604030504040204" pitchFamily="50" charset="-128"/>
                          <a:ea typeface="Meiryo UI" panose="020B0604030504040204" pitchFamily="50" charset="-128"/>
                        </a:rPr>
                        <a:t>客観的なデータに基づく施策の展開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u="none" dirty="0">
                          <a:solidFill>
                            <a:schemeClr val="tx1"/>
                          </a:solidFill>
                          <a:latin typeface="Meiryo UI" panose="020B0604030504040204" pitchFamily="50" charset="-128"/>
                          <a:ea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200" u="sng" dirty="0">
                          <a:solidFill>
                            <a:schemeClr val="tx1"/>
                          </a:solidFill>
                          <a:latin typeface="Meiryo UI" panose="020B0604030504040204" pitchFamily="50" charset="-128"/>
                          <a:ea typeface="Meiryo UI" panose="020B0604030504040204" pitchFamily="50" charset="-128"/>
                        </a:rPr>
                        <a:t>2016</a:t>
                      </a:r>
                      <a:r>
                        <a:rPr kumimoji="1" lang="ja-JP" altLang="en-US" sz="1200" u="sng" dirty="0">
                          <a:solidFill>
                            <a:schemeClr val="tx1"/>
                          </a:solidFill>
                          <a:latin typeface="Meiryo UI" panose="020B0604030504040204" pitchFamily="50" charset="-128"/>
                          <a:ea typeface="Meiryo UI" panose="020B0604030504040204" pitchFamily="50" charset="-128"/>
                        </a:rPr>
                        <a:t>年度～</a:t>
                      </a:r>
                      <a:endParaRPr kumimoji="1" lang="en-US" altLang="ja-JP" sz="1200" u="sng" dirty="0">
                        <a:solidFill>
                          <a:schemeClr val="tx1"/>
                        </a:solidFill>
                        <a:latin typeface="Meiryo UI" panose="020B0604030504040204" pitchFamily="50" charset="-128"/>
                        <a:ea typeface="Meiryo UI" panose="020B0604030504040204" pitchFamily="50" charset="-128"/>
                      </a:endParaRPr>
                    </a:p>
                    <a:p>
                      <a:pPr algn="l"/>
                      <a:r>
                        <a:rPr kumimoji="1" lang="ja-JP" altLang="en-US" sz="1200" u="none" dirty="0">
                          <a:solidFill>
                            <a:schemeClr val="tx1"/>
                          </a:solidFill>
                          <a:latin typeface="Meiryo UI" panose="020B0604030504040204" pitchFamily="50" charset="-128"/>
                          <a:ea typeface="Meiryo UI" panose="020B0604030504040204" pitchFamily="50" charset="-128"/>
                        </a:rPr>
                        <a:t>・大阪市小学校学力経年調査の実施（全小学校</a:t>
                      </a:r>
                      <a:r>
                        <a:rPr kumimoji="1" lang="en-US" altLang="ja-JP" sz="1200" u="none" dirty="0">
                          <a:solidFill>
                            <a:schemeClr val="tx1"/>
                          </a:solidFill>
                          <a:latin typeface="Meiryo UI" panose="020B0604030504040204" pitchFamily="50" charset="-128"/>
                          <a:ea typeface="Meiryo UI" panose="020B0604030504040204" pitchFamily="50" charset="-128"/>
                        </a:rPr>
                        <a:t>3</a:t>
                      </a:r>
                      <a:r>
                        <a:rPr kumimoji="1" lang="ja-JP" altLang="en-US" sz="1200" u="none" dirty="0">
                          <a:solidFill>
                            <a:schemeClr val="tx1"/>
                          </a:solidFill>
                          <a:latin typeface="Meiryo UI" panose="020B0604030504040204" pitchFamily="50" charset="-128"/>
                          <a:ea typeface="Meiryo UI" panose="020B0604030504040204" pitchFamily="50" charset="-128"/>
                        </a:rPr>
                        <a:t>～</a:t>
                      </a:r>
                      <a:r>
                        <a:rPr kumimoji="1" lang="en-US" altLang="ja-JP" sz="1200" u="none" dirty="0">
                          <a:solidFill>
                            <a:schemeClr val="tx1"/>
                          </a:solidFill>
                          <a:latin typeface="Meiryo UI" panose="020B0604030504040204" pitchFamily="50" charset="-128"/>
                          <a:ea typeface="Meiryo UI" panose="020B0604030504040204" pitchFamily="50" charset="-128"/>
                        </a:rPr>
                        <a:t>6</a:t>
                      </a:r>
                      <a:r>
                        <a:rPr kumimoji="1" lang="ja-JP" altLang="en-US" sz="1200" u="none" dirty="0">
                          <a:solidFill>
                            <a:schemeClr val="tx1"/>
                          </a:solidFill>
                          <a:latin typeface="Meiryo UI" panose="020B0604030504040204" pitchFamily="50" charset="-128"/>
                          <a:ea typeface="Meiryo UI" panose="020B0604030504040204" pitchFamily="50" charset="-128"/>
                        </a:rPr>
                        <a:t>年対象で実施）</a:t>
                      </a:r>
                    </a:p>
                  </a:txBody>
                  <a:tcP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effectLst/>
                          <a:latin typeface="Meiryo UI" panose="020B0604030504040204" pitchFamily="50" charset="-128"/>
                          <a:ea typeface="Meiryo UI" panose="020B0604030504040204" pitchFamily="50" charset="-128"/>
                        </a:rPr>
                        <a:t>・結果の経年分析や小中連携に係るシステム構築を行った。</a:t>
                      </a:r>
                      <a:endParaRPr kumimoji="1" lang="en-US" altLang="ja-JP" sz="1200" u="none" dirty="0">
                        <a:solidFill>
                          <a:schemeClr val="tx1"/>
                        </a:solidFill>
                        <a:effectLst/>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effectLst/>
                          <a:latin typeface="Meiryo UI" panose="020B0604030504040204" pitchFamily="50" charset="-128"/>
                          <a:ea typeface="Meiryo UI" panose="020B0604030504040204" pitchFamily="50" charset="-128"/>
                        </a:rPr>
                        <a:t>・結果を活用し、学力向上の取組改善の推進。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12" name="テキスト ボックス 11"/>
          <p:cNvSpPr txBox="1"/>
          <p:nvPr/>
        </p:nvSpPr>
        <p:spPr>
          <a:xfrm>
            <a:off x="251520" y="232182"/>
            <a:ext cx="7704856" cy="338554"/>
          </a:xfrm>
          <a:prstGeom prst="rect">
            <a:avLst/>
          </a:prstGeom>
          <a:noFill/>
        </p:spPr>
        <p:txBody>
          <a:bodyPr wrap="square" rtlCol="0">
            <a:spAutoFit/>
          </a:bodyPr>
          <a:lstStyle/>
          <a:p>
            <a:r>
              <a:rPr lang="ja-JP" altLang="en-US" sz="1600" b="1" dirty="0"/>
              <a:t>③　</a:t>
            </a:r>
            <a:r>
              <a:rPr lang="ja-JP" altLang="en-US" sz="1600" b="1" dirty="0" smtClean="0"/>
              <a:t>主な改革</a:t>
            </a:r>
            <a:r>
              <a:rPr lang="ja-JP" altLang="en-US" sz="1600" b="1" dirty="0"/>
              <a:t>の概要（１</a:t>
            </a:r>
            <a:r>
              <a:rPr lang="ja-JP" altLang="en-US" sz="1600" b="1" dirty="0" smtClean="0"/>
              <a:t>／３）</a:t>
            </a:r>
            <a:endParaRPr kumimoji="1" lang="ja-JP" altLang="en-US" sz="1600" b="1" dirty="0"/>
          </a:p>
        </p:txBody>
      </p:sp>
      <p:sp>
        <p:nvSpPr>
          <p:cNvPr id="13" name="テキスト ボックス 12"/>
          <p:cNvSpPr txBox="1"/>
          <p:nvPr/>
        </p:nvSpPr>
        <p:spPr>
          <a:xfrm>
            <a:off x="0" y="0"/>
            <a:ext cx="4572000" cy="276999"/>
          </a:xfrm>
          <a:prstGeom prst="rect">
            <a:avLst/>
          </a:prstGeom>
          <a:noFill/>
        </p:spPr>
        <p:txBody>
          <a:bodyPr wrap="square" rtlCol="0">
            <a:spAutoFit/>
          </a:bodyPr>
          <a:lstStyle/>
          <a:p>
            <a:r>
              <a:rPr kumimoji="1" lang="en-US" altLang="ja-JP" sz="1200" dirty="0"/>
              <a:t>Ⅳ</a:t>
            </a:r>
            <a:r>
              <a:rPr kumimoji="1" lang="ja-JP" altLang="en-US" sz="1200" dirty="0"/>
              <a:t>　</a:t>
            </a:r>
            <a:r>
              <a:rPr kumimoji="1" lang="ja-JP" altLang="en-US" sz="1100" dirty="0"/>
              <a:t>政策</a:t>
            </a:r>
            <a:r>
              <a:rPr kumimoji="1" lang="ja-JP" altLang="en-US" sz="1200" dirty="0"/>
              <a:t>の刷新・現役世代の重点投資</a:t>
            </a:r>
            <a:r>
              <a:rPr lang="ja-JP" altLang="en-US" sz="1200" dirty="0"/>
              <a:t>（子育て・教育）</a:t>
            </a:r>
            <a:endParaRPr kumimoji="1" lang="en-US" altLang="ja-JP" sz="1200" dirty="0"/>
          </a:p>
        </p:txBody>
      </p:sp>
      <p:cxnSp>
        <p:nvCxnSpPr>
          <p:cNvPr id="14" name="直線コネクタ 13"/>
          <p:cNvCxnSpPr/>
          <p:nvPr/>
        </p:nvCxnSpPr>
        <p:spPr>
          <a:xfrm>
            <a:off x="251520" y="520214"/>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7812360" y="0"/>
            <a:ext cx="1331640" cy="261610"/>
          </a:xfrm>
          <a:prstGeom prst="rect">
            <a:avLst/>
          </a:prstGeom>
          <a:noFill/>
        </p:spPr>
        <p:txBody>
          <a:bodyPr wrap="square" rtlCol="0">
            <a:spAutoFit/>
          </a:bodyPr>
          <a:lstStyle/>
          <a:p>
            <a:r>
              <a:rPr lang="en-US" altLang="ja-JP" sz="1100" dirty="0" smtClean="0">
                <a:latin typeface="Arial" pitchFamily="34" charset="0"/>
                <a:cs typeface="Arial" pitchFamily="34" charset="0"/>
              </a:rPr>
              <a:t>B2.(59)</a:t>
            </a:r>
            <a:r>
              <a:rPr lang="ja-JP" altLang="en-US" sz="1100" dirty="0" smtClean="0">
                <a:latin typeface="Arial" pitchFamily="34" charset="0"/>
                <a:cs typeface="Arial" pitchFamily="34" charset="0"/>
              </a:rPr>
              <a:t>～</a:t>
            </a:r>
            <a:r>
              <a:rPr lang="en-US" altLang="ja-JP" sz="1100" dirty="0" smtClean="0">
                <a:latin typeface="Arial" pitchFamily="34" charset="0"/>
                <a:cs typeface="Arial" pitchFamily="34" charset="0"/>
              </a:rPr>
              <a:t>(63)</a:t>
            </a:r>
            <a:endParaRPr kumimoji="1" lang="en-US" altLang="ja-JP" sz="1100" dirty="0">
              <a:latin typeface="Arial" pitchFamily="34" charset="0"/>
              <a:cs typeface="Arial" pitchFamily="34" charset="0"/>
            </a:endParaRPr>
          </a:p>
        </p:txBody>
      </p:sp>
    </p:spTree>
    <p:extLst>
      <p:ext uri="{BB962C8B-B14F-4D97-AF65-F5344CB8AC3E}">
        <p14:creationId xmlns:p14="http://schemas.microsoft.com/office/powerpoint/2010/main" val="1790671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615388" y="1249726"/>
            <a:ext cx="4378129" cy="5390605"/>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334051172"/>
              </p:ext>
            </p:extLst>
          </p:nvPr>
        </p:nvGraphicFramePr>
        <p:xfrm>
          <a:off x="208540" y="673663"/>
          <a:ext cx="8784977" cy="5966669"/>
        </p:xfrm>
        <a:graphic>
          <a:graphicData uri="http://schemas.openxmlformats.org/drawingml/2006/table">
            <a:tbl>
              <a:tblPr firstRow="1" bandRow="1">
                <a:tableStyleId>{69012ECD-51FC-41F1-AA8D-1B2483CD663E}</a:tableStyleId>
              </a:tblPr>
              <a:tblGrid>
                <a:gridCol w="1008112">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2184243">
                  <a:extLst>
                    <a:ext uri="{9D8B030D-6E8A-4147-A177-3AD203B41FA5}">
                      <a16:colId xmlns:a16="http://schemas.microsoft.com/office/drawing/2014/main" xmlns="" val="20002"/>
                    </a:ext>
                  </a:extLst>
                </a:gridCol>
                <a:gridCol w="2184243">
                  <a:extLst>
                    <a:ext uri="{9D8B030D-6E8A-4147-A177-3AD203B41FA5}">
                      <a16:colId xmlns:a16="http://schemas.microsoft.com/office/drawing/2014/main" xmlns="" val="20003"/>
                    </a:ext>
                  </a:extLst>
                </a:gridCol>
                <a:gridCol w="2184243">
                  <a:extLst>
                    <a:ext uri="{9D8B030D-6E8A-4147-A177-3AD203B41FA5}">
                      <a16:colId xmlns:a16="http://schemas.microsoft.com/office/drawing/2014/main" xmlns="" val="20004"/>
                    </a:ext>
                  </a:extLst>
                </a:gridCol>
              </a:tblGrid>
              <a:tr h="582387">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Meiryo UI" panose="020B0604030504040204" pitchFamily="50" charset="-128"/>
                          <a:ea typeface="Meiryo UI" panose="020B0604030504040204" pitchFamily="50" charset="-128"/>
                        </a:rPr>
                        <a:t>改革以前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Meiryo UI" panose="020B0604030504040204" pitchFamily="50" charset="-128"/>
                          <a:ea typeface="Meiryo UI" panose="020B0604030504040204" pitchFamily="50" charset="-128"/>
                        </a:rPr>
                        <a:t>２０１４．９</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（前回棚卸し時点）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２０１８．３</a:t>
                      </a:r>
                      <a:endParaRPr kumimoji="1" lang="en-US" altLang="ja-JP" sz="1400" dirty="0">
                        <a:solidFill>
                          <a:schemeClr val="bg1"/>
                        </a:solidFill>
                        <a:latin typeface="Meiryo UI" panose="020B0604030504040204" pitchFamily="50" charset="-128"/>
                        <a:ea typeface="Meiryo UI" panose="020B0604030504040204" pitchFamily="50" charset="-128"/>
                      </a:endParaRPr>
                    </a:p>
                    <a:p>
                      <a:pPr algn="ctr"/>
                      <a:r>
                        <a:rPr kumimoji="1" lang="ja-JP" altLang="en-US" sz="1400" dirty="0">
                          <a:solidFill>
                            <a:schemeClr val="bg1"/>
                          </a:solidFill>
                          <a:latin typeface="Meiryo UI" panose="020B0604030504040204" pitchFamily="50" charset="-128"/>
                          <a:ea typeface="Meiryo UI" panose="020B0604030504040204" pitchFamily="50" charset="-128"/>
                        </a:rPr>
                        <a:t>（今回棚卸し時点）</a:t>
                      </a:r>
                    </a:p>
                  </a:txBody>
                  <a:tcPr anchor="ct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Meiryo UI" panose="020B0604030504040204" pitchFamily="50" charset="-128"/>
                          <a:ea typeface="Meiryo UI" panose="020B0604030504040204" pitchFamily="50" charset="-128"/>
                        </a:rPr>
                        <a:t>取組みの達成状況と</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今後の課題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336064">
                <a:tc rowSpan="5">
                  <a:txBody>
                    <a:bodyPr/>
                    <a:lstStyle/>
                    <a:p>
                      <a:pPr algn="l"/>
                      <a:r>
                        <a:rPr kumimoji="1" lang="en-US" altLang="ja-JP" sz="1200" dirty="0">
                          <a:latin typeface="Meiryo UI" panose="020B0604030504040204" pitchFamily="50" charset="-128"/>
                          <a:ea typeface="Meiryo UI" panose="020B0604030504040204" pitchFamily="50" charset="-128"/>
                        </a:rPr>
                        <a:t>Ⅲ.</a:t>
                      </a:r>
                    </a:p>
                    <a:p>
                      <a:pPr algn="l"/>
                      <a:r>
                        <a:rPr kumimoji="1" lang="ja-JP" altLang="en-US" sz="1200" dirty="0">
                          <a:latin typeface="Meiryo UI" panose="020B0604030504040204" pitchFamily="50" charset="-128"/>
                          <a:ea typeface="Meiryo UI" panose="020B0604030504040204" pitchFamily="50" charset="-128"/>
                        </a:rPr>
                        <a:t>教育実践のイノベーション</a:t>
                      </a:r>
                    </a:p>
                    <a:p>
                      <a:pPr algn="l"/>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（カリキュラム）</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全国学力テストの全ての項目で平均正答率が全国より低い、など多くの課題</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学校教育</a:t>
                      </a:r>
                      <a:r>
                        <a:rPr kumimoji="1" lang="en-US" altLang="ja-JP" sz="1200" dirty="0">
                          <a:latin typeface="Meiryo UI" panose="020B0604030504040204" pitchFamily="50" charset="-128"/>
                          <a:ea typeface="Meiryo UI" panose="020B0604030504040204" pitchFamily="50" charset="-128"/>
                        </a:rPr>
                        <a:t>ICT】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u="sng" dirty="0">
                          <a:latin typeface="Meiryo UI" panose="020B0604030504040204" pitchFamily="50" charset="-128"/>
                          <a:ea typeface="Meiryo UI" panose="020B0604030504040204" pitchFamily="50" charset="-128"/>
                        </a:rPr>
                        <a:t>2012</a:t>
                      </a:r>
                      <a:r>
                        <a:rPr kumimoji="1" lang="ja-JP" altLang="en-US" sz="1200" u="sng" dirty="0">
                          <a:latin typeface="Meiryo UI" panose="020B0604030504040204" pitchFamily="50" charset="-128"/>
                          <a:ea typeface="Meiryo UI" panose="020B0604030504040204" pitchFamily="50" charset="-128"/>
                        </a:rPr>
                        <a:t>年度～</a:t>
                      </a:r>
                      <a:endParaRPr kumimoji="1" lang="en-US" altLang="ja-JP" sz="1200" u="sng"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・モデル校において</a:t>
                      </a:r>
                      <a:r>
                        <a:rPr kumimoji="1" lang="en-US" altLang="ja-JP" sz="1200" dirty="0">
                          <a:latin typeface="Meiryo UI" panose="020B0604030504040204" pitchFamily="50" charset="-128"/>
                          <a:ea typeface="Meiryo UI" panose="020B0604030504040204" pitchFamily="50" charset="-128"/>
                        </a:rPr>
                        <a:t>ICT</a:t>
                      </a:r>
                      <a:r>
                        <a:rPr kumimoji="1" lang="ja-JP" altLang="en-US" sz="1200" dirty="0">
                          <a:latin typeface="Meiryo UI" panose="020B0604030504040204" pitchFamily="50" charset="-128"/>
                          <a:ea typeface="Meiryo UI" panose="020B0604030504040204" pitchFamily="50" charset="-128"/>
                        </a:rPr>
                        <a:t>環境などを整備。</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u="sng" dirty="0">
                          <a:latin typeface="Meiryo UI" panose="020B0604030504040204" pitchFamily="50" charset="-128"/>
                          <a:ea typeface="Meiryo UI" panose="020B0604030504040204" pitchFamily="50" charset="-128"/>
                        </a:rPr>
                        <a:t>2015</a:t>
                      </a:r>
                      <a:r>
                        <a:rPr kumimoji="1" lang="ja-JP" altLang="en-US" sz="1200" u="sng" dirty="0">
                          <a:latin typeface="Meiryo UI" panose="020B0604030504040204" pitchFamily="50" charset="-128"/>
                          <a:ea typeface="Meiryo UI" panose="020B0604030504040204" pitchFamily="50" charset="-128"/>
                        </a:rPr>
                        <a:t>年度～</a:t>
                      </a:r>
                      <a:endParaRPr kumimoji="1" lang="en-US" altLang="ja-JP" sz="1200" u="sng"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・全小・中学校にタブレット端末等の機器を整備</a:t>
                      </a:r>
                      <a:endParaRPr kumimoji="1" lang="en-US" altLang="ja-JP" sz="120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ICT</a:t>
                      </a:r>
                      <a:r>
                        <a:rPr kumimoji="1" lang="ja-JP" altLang="en-US" sz="1200" dirty="0">
                          <a:latin typeface="Meiryo UI" panose="020B0604030504040204" pitchFamily="50" charset="-128"/>
                          <a:ea typeface="Meiryo UI" panose="020B0604030504040204" pitchFamily="50" charset="-128"/>
                        </a:rPr>
                        <a:t>活用授業のスタンダードモデルを作成</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・校内ＬＡＮの再構築のための設計・工事</a:t>
                      </a:r>
                    </a:p>
                  </a:txBody>
                  <a:tcP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Meiryo UI" panose="020B0604030504040204" pitchFamily="50" charset="-128"/>
                          <a:ea typeface="Meiryo UI" panose="020B0604030504040204" pitchFamily="50" charset="-128"/>
                        </a:rPr>
                        <a:t>・各学校</a:t>
                      </a:r>
                      <a:r>
                        <a:rPr kumimoji="1" lang="en-US" altLang="ja-JP" sz="1200" dirty="0">
                          <a:latin typeface="Meiryo UI" panose="020B0604030504040204" pitchFamily="50" charset="-128"/>
                          <a:ea typeface="Meiryo UI" panose="020B0604030504040204" pitchFamily="50" charset="-128"/>
                        </a:rPr>
                        <a:t>40</a:t>
                      </a:r>
                      <a:r>
                        <a:rPr kumimoji="1" lang="ja-JP" altLang="en-US" sz="1200" dirty="0">
                          <a:latin typeface="Meiryo UI" panose="020B0604030504040204" pitchFamily="50" charset="-128"/>
                          <a:ea typeface="Meiryo UI" panose="020B0604030504040204" pitchFamily="50" charset="-128"/>
                        </a:rPr>
                        <a:t>台整備完了</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・全小中学校でＩＣＴ学習環境を活用した授業を展開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・学習環境の整備（</a:t>
                      </a:r>
                      <a:r>
                        <a:rPr kumimoji="1" lang="en-US" altLang="ja-JP" sz="1200" dirty="0">
                          <a:latin typeface="Meiryo UI" panose="020B0604030504040204" pitchFamily="50" charset="-128"/>
                          <a:ea typeface="Meiryo UI" panose="020B0604030504040204" pitchFamily="50" charset="-128"/>
                        </a:rPr>
                        <a:t>2019</a:t>
                      </a:r>
                      <a:r>
                        <a:rPr kumimoji="1" lang="ja-JP" altLang="en-US" sz="1200" dirty="0">
                          <a:latin typeface="Meiryo UI" panose="020B0604030504040204" pitchFamily="50" charset="-128"/>
                          <a:ea typeface="Meiryo UI" panose="020B0604030504040204" pitchFamily="50" charset="-128"/>
                        </a:rPr>
                        <a:t>年度</a:t>
                      </a:r>
                      <a:r>
                        <a:rPr kumimoji="1" lang="en-US" altLang="ja-JP" sz="1200" dirty="0">
                          <a:solidFill>
                            <a:schemeClr val="tx1"/>
                          </a:solidFill>
                          <a:latin typeface="Meiryo UI" panose="020B0604030504040204" pitchFamily="50" charset="-128"/>
                          <a:ea typeface="Meiryo UI" panose="020B0604030504040204" pitchFamily="50" charset="-128"/>
                        </a:rPr>
                        <a:t>LAN</a:t>
                      </a:r>
                      <a:r>
                        <a:rPr kumimoji="1" lang="ja-JP" altLang="en-US" sz="1200" dirty="0">
                          <a:solidFill>
                            <a:schemeClr val="tx1"/>
                          </a:solidFill>
                          <a:latin typeface="Meiryo UI" panose="020B0604030504040204" pitchFamily="50" charset="-128"/>
                          <a:ea typeface="Meiryo UI" panose="020B0604030504040204" pitchFamily="50" charset="-128"/>
                        </a:rPr>
                        <a:t>再構築</a:t>
                      </a:r>
                      <a:r>
                        <a:rPr kumimoji="1" lang="ja-JP" altLang="en-US" sz="1200" dirty="0">
                          <a:latin typeface="Meiryo UI" panose="020B0604030504040204" pitchFamily="50" charset="-128"/>
                          <a:ea typeface="Meiryo UI" panose="020B0604030504040204" pitchFamily="50" charset="-128"/>
                        </a:rPr>
                        <a:t>完了予定）</a:t>
                      </a:r>
                    </a:p>
                    <a:p>
                      <a:pPr algn="l"/>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040619">
                <a:tc vMerge="1">
                  <a:txBody>
                    <a:bodyPr/>
                    <a:lstStyle/>
                    <a:p>
                      <a:endParaRPr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ja-JP" altLang="en-US" sz="14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英語イノベーション</a:t>
                      </a:r>
                      <a:r>
                        <a:rPr lang="en-US" altLang="ja-JP" sz="1200" dirty="0">
                          <a:latin typeface="Meiryo UI" panose="020B0604030504040204" pitchFamily="50" charset="-128"/>
                          <a:ea typeface="Meiryo UI" panose="020B0604030504040204" pitchFamily="50" charset="-128"/>
                        </a:rPr>
                        <a:t>】</a:t>
                      </a:r>
                    </a:p>
                    <a:p>
                      <a:r>
                        <a:rPr lang="en-US" altLang="ja-JP" sz="1200" u="sng" dirty="0">
                          <a:latin typeface="Meiryo UI" panose="020B0604030504040204" pitchFamily="50" charset="-128"/>
                          <a:ea typeface="Meiryo UI" panose="020B0604030504040204" pitchFamily="50" charset="-128"/>
                        </a:rPr>
                        <a:t>2013</a:t>
                      </a:r>
                      <a:r>
                        <a:rPr lang="ja-JP" altLang="en-US" sz="1200" u="sng" dirty="0">
                          <a:latin typeface="Meiryo UI" panose="020B0604030504040204" pitchFamily="50" charset="-128"/>
                          <a:ea typeface="Meiryo UI" panose="020B0604030504040204" pitchFamily="50" charset="-128"/>
                        </a:rPr>
                        <a:t>年度～</a:t>
                      </a:r>
                      <a:endParaRPr lang="en-US" altLang="ja-JP" sz="12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・全小中学校にネイティブスピーカーを配置、小学校重点校（</a:t>
                      </a:r>
                      <a:r>
                        <a:rPr lang="en-US" altLang="ja-JP" sz="1200" dirty="0">
                          <a:latin typeface="Meiryo UI" panose="020B0604030504040204" pitchFamily="50" charset="-128"/>
                          <a:ea typeface="Meiryo UI" panose="020B0604030504040204" pitchFamily="50" charset="-128"/>
                        </a:rPr>
                        <a:t>19</a:t>
                      </a:r>
                      <a:r>
                        <a:rPr lang="ja-JP" altLang="en-US" sz="1200" dirty="0">
                          <a:latin typeface="Meiryo UI" panose="020B0604030504040204" pitchFamily="50" charset="-128"/>
                          <a:ea typeface="Meiryo UI" panose="020B0604030504040204" pitchFamily="50" charset="-128"/>
                        </a:rPr>
                        <a:t>校）で小１から音声指導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u="none" dirty="0">
                          <a:solidFill>
                            <a:schemeClr val="tx1"/>
                          </a:solidFill>
                          <a:latin typeface="Meiryo UI" panose="020B0604030504040204" pitchFamily="50" charset="-128"/>
                          <a:ea typeface="Meiryo UI" panose="020B0604030504040204" pitchFamily="50" charset="-128"/>
                        </a:rPr>
                        <a:t>・小学校低学年からの英語教育を段階的に実施</a:t>
                      </a:r>
                    </a:p>
                  </a:txBody>
                  <a:tcP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effectLst/>
                          <a:latin typeface="Meiryo UI" panose="020B0604030504040204" pitchFamily="50" charset="-128"/>
                          <a:ea typeface="Meiryo UI" panose="020B0604030504040204" pitchFamily="50" charset="-128"/>
                        </a:rPr>
                        <a:t>・</a:t>
                      </a:r>
                      <a:r>
                        <a:rPr kumimoji="1" lang="en-US" altLang="ja-JP" sz="1200" u="none" dirty="0">
                          <a:solidFill>
                            <a:schemeClr val="tx1"/>
                          </a:solidFill>
                          <a:effectLst/>
                          <a:latin typeface="Meiryo UI" panose="020B0604030504040204" pitchFamily="50" charset="-128"/>
                          <a:ea typeface="Meiryo UI" panose="020B0604030504040204" pitchFamily="50" charset="-128"/>
                        </a:rPr>
                        <a:t>2018</a:t>
                      </a:r>
                      <a:r>
                        <a:rPr kumimoji="1" lang="ja-JP" altLang="en-US" sz="1200" u="none" dirty="0">
                          <a:solidFill>
                            <a:schemeClr val="tx1"/>
                          </a:solidFill>
                          <a:effectLst/>
                          <a:latin typeface="Meiryo UI" panose="020B0604030504040204" pitchFamily="50" charset="-128"/>
                          <a:ea typeface="Meiryo UI" panose="020B0604030504040204" pitchFamily="50" charset="-128"/>
                        </a:rPr>
                        <a:t>年度から全校で実施</a:t>
                      </a:r>
                      <a:endParaRPr kumimoji="1" lang="en-US" altLang="ja-JP" sz="1200" u="none" dirty="0">
                        <a:solidFill>
                          <a:schemeClr val="tx1"/>
                        </a:solidFill>
                        <a:effectLst/>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224136">
                <a:tc vMerge="1">
                  <a:txBody>
                    <a:bodyPr/>
                    <a:lstStyle/>
                    <a:p>
                      <a:pPr algn="l"/>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（教育環境）</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中学校給食と家庭弁当との選択制　など</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中学校給食</a:t>
                      </a:r>
                      <a:r>
                        <a:rPr kumimoji="1" lang="en-US" altLang="ja-JP" sz="1200" dirty="0">
                          <a:latin typeface="Meiryo UI" panose="020B0604030504040204" pitchFamily="50" charset="-128"/>
                          <a:ea typeface="Meiryo UI" panose="020B0604030504040204" pitchFamily="50" charset="-128"/>
                        </a:rPr>
                        <a:t>】</a:t>
                      </a:r>
                    </a:p>
                    <a:p>
                      <a:r>
                        <a:rPr kumimoji="1" lang="en-US" altLang="ja-JP" sz="1200" u="sng" dirty="0">
                          <a:latin typeface="Meiryo UI" panose="020B0604030504040204" pitchFamily="50" charset="-128"/>
                          <a:ea typeface="Meiryo UI" panose="020B0604030504040204" pitchFamily="50" charset="-128"/>
                        </a:rPr>
                        <a:t>2014</a:t>
                      </a:r>
                      <a:r>
                        <a:rPr kumimoji="1" lang="ja-JP" altLang="en-US" sz="1200" u="sng" dirty="0">
                          <a:latin typeface="Meiryo UI" panose="020B0604030504040204" pitchFamily="50" charset="-128"/>
                          <a:ea typeface="Meiryo UI" panose="020B0604030504040204" pitchFamily="50" charset="-128"/>
                        </a:rPr>
                        <a:t>年</a:t>
                      </a:r>
                      <a:r>
                        <a:rPr kumimoji="1" lang="en-US" altLang="ja-JP" sz="1200" u="sng" dirty="0">
                          <a:latin typeface="Meiryo UI" panose="020B0604030504040204" pitchFamily="50" charset="-128"/>
                          <a:ea typeface="Meiryo UI" panose="020B0604030504040204" pitchFamily="50" charset="-128"/>
                        </a:rPr>
                        <a:t>4</a:t>
                      </a:r>
                      <a:r>
                        <a:rPr kumimoji="1" lang="ja-JP" altLang="en-US" sz="1200" u="sng" dirty="0">
                          <a:latin typeface="Meiryo UI" panose="020B0604030504040204" pitchFamily="50" charset="-128"/>
                          <a:ea typeface="Meiryo UI" panose="020B0604030504040204" pitchFamily="50" charset="-128"/>
                        </a:rPr>
                        <a:t>月～</a:t>
                      </a:r>
                      <a:endParaRPr kumimoji="1" lang="en-US" altLang="ja-JP" sz="1200" u="sng"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・市内全</a:t>
                      </a:r>
                      <a:r>
                        <a:rPr kumimoji="1" lang="en-US" altLang="ja-JP" sz="1200" dirty="0">
                          <a:latin typeface="Meiryo UI" panose="020B0604030504040204" pitchFamily="50" charset="-128"/>
                          <a:ea typeface="Meiryo UI" panose="020B0604030504040204" pitchFamily="50" charset="-128"/>
                        </a:rPr>
                        <a:t>128</a:t>
                      </a:r>
                      <a:r>
                        <a:rPr kumimoji="1" lang="ja-JP" altLang="en-US" sz="1200" dirty="0">
                          <a:latin typeface="Meiryo UI" panose="020B0604030504040204" pitchFamily="50" charset="-128"/>
                          <a:ea typeface="Meiryo UI" panose="020B0604030504040204" pitchFamily="50" charset="-128"/>
                        </a:rPr>
                        <a:t>中学校で給食の全員喫食導入（うち</a:t>
                      </a:r>
                      <a:r>
                        <a:rPr kumimoji="1" lang="en-US" altLang="ja-JP" sz="1200" dirty="0">
                          <a:latin typeface="Meiryo UI" panose="020B0604030504040204" pitchFamily="50" charset="-128"/>
                          <a:ea typeface="Meiryo UI" panose="020B0604030504040204" pitchFamily="50" charset="-128"/>
                        </a:rPr>
                        <a:t>112</a:t>
                      </a:r>
                      <a:r>
                        <a:rPr kumimoji="1" lang="ja-JP" altLang="en-US" sz="1200" dirty="0">
                          <a:latin typeface="Meiryo UI" panose="020B0604030504040204" pitchFamily="50" charset="-128"/>
                          <a:ea typeface="Meiryo UI" panose="020B0604030504040204" pitchFamily="50" charset="-128"/>
                        </a:rPr>
                        <a:t>校が新</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年生から段階的導入、デリバリ</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方式）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u="sng" dirty="0">
                          <a:latin typeface="Meiryo UI" panose="020B0604030504040204" pitchFamily="50" charset="-128"/>
                          <a:ea typeface="Meiryo UI" panose="020B0604030504040204" pitchFamily="50" charset="-128"/>
                        </a:rPr>
                        <a:t>2016</a:t>
                      </a:r>
                      <a:r>
                        <a:rPr kumimoji="1" lang="ja-JP" altLang="en-US" sz="1200" u="sng" dirty="0">
                          <a:latin typeface="Meiryo UI" panose="020B0604030504040204" pitchFamily="50" charset="-128"/>
                          <a:ea typeface="Meiryo UI" panose="020B0604030504040204" pitchFamily="50" charset="-128"/>
                        </a:rPr>
                        <a:t>年度～</a:t>
                      </a:r>
                      <a:endParaRPr kumimoji="1" lang="en-US" altLang="ja-JP" sz="1200" u="sng"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・市内全中学校において学校調理方式（親子方式、自校調理方式）へ本格移行することとし、順次移行</a:t>
                      </a:r>
                    </a:p>
                  </a:txBody>
                  <a:tcP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u="none" dirty="0">
                          <a:solidFill>
                            <a:schemeClr val="tx1"/>
                          </a:solidFill>
                          <a:latin typeface="Meiryo UI" panose="020B0604030504040204" pitchFamily="50" charset="-128"/>
                          <a:ea typeface="Meiryo UI" panose="020B0604030504040204" pitchFamily="50" charset="-128"/>
                        </a:rPr>
                        <a:t>・</a:t>
                      </a:r>
                      <a:r>
                        <a:rPr kumimoji="1" lang="en-US" altLang="ja-JP" sz="1200" u="none" dirty="0">
                          <a:solidFill>
                            <a:schemeClr val="tx1"/>
                          </a:solidFill>
                          <a:latin typeface="Meiryo UI" panose="020B0604030504040204" pitchFamily="50" charset="-128"/>
                          <a:ea typeface="Meiryo UI" panose="020B0604030504040204" pitchFamily="50" charset="-128"/>
                        </a:rPr>
                        <a:t>2018</a:t>
                      </a:r>
                      <a:r>
                        <a:rPr kumimoji="1" lang="ja-JP" altLang="en-US" sz="1200" u="none" dirty="0">
                          <a:solidFill>
                            <a:schemeClr val="tx1"/>
                          </a:solidFill>
                          <a:latin typeface="Meiryo UI" panose="020B0604030504040204" pitchFamily="50" charset="-128"/>
                          <a:ea typeface="Meiryo UI" panose="020B0604030504040204" pitchFamily="50" charset="-128"/>
                        </a:rPr>
                        <a:t>年</a:t>
                      </a:r>
                      <a:r>
                        <a:rPr kumimoji="1" lang="en-US" altLang="ja-JP" sz="1200" u="none" dirty="0">
                          <a:solidFill>
                            <a:schemeClr val="tx1"/>
                          </a:solidFill>
                          <a:latin typeface="Meiryo UI" panose="020B0604030504040204" pitchFamily="50" charset="-128"/>
                          <a:ea typeface="Meiryo UI" panose="020B0604030504040204" pitchFamily="50" charset="-128"/>
                        </a:rPr>
                        <a:t>3</a:t>
                      </a:r>
                      <a:r>
                        <a:rPr kumimoji="1" lang="ja-JP" altLang="en-US" sz="1200" u="none" dirty="0">
                          <a:solidFill>
                            <a:schemeClr val="tx1"/>
                          </a:solidFill>
                          <a:latin typeface="Meiryo UI" panose="020B0604030504040204" pitchFamily="50" charset="-128"/>
                          <a:ea typeface="Meiryo UI" panose="020B0604030504040204" pitchFamily="50" charset="-128"/>
                        </a:rPr>
                        <a:t>月末時点</a:t>
                      </a:r>
                      <a:endParaRPr kumimoji="1" lang="en-US" altLang="ja-JP" sz="1200" u="none" dirty="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u="none" dirty="0">
                          <a:solidFill>
                            <a:schemeClr val="tx1"/>
                          </a:solidFill>
                          <a:latin typeface="Meiryo UI" panose="020B0604030504040204" pitchFamily="50" charset="-128"/>
                          <a:ea typeface="Meiryo UI" panose="020B0604030504040204" pitchFamily="50" charset="-128"/>
                        </a:rPr>
                        <a:t>49%</a:t>
                      </a:r>
                      <a:r>
                        <a:rPr kumimoji="1" lang="ja-JP" altLang="en-US" sz="1200" u="none" dirty="0">
                          <a:solidFill>
                            <a:schemeClr val="tx1"/>
                          </a:solidFill>
                          <a:latin typeface="Meiryo UI" panose="020B0604030504040204" pitchFamily="50" charset="-128"/>
                          <a:ea typeface="Meiryo UI" panose="020B0604030504040204" pitchFamily="50" charset="-128"/>
                        </a:rPr>
                        <a:t>移行済（</a:t>
                      </a:r>
                      <a:r>
                        <a:rPr kumimoji="1" lang="en-US" altLang="ja-JP" sz="1200" u="none" dirty="0">
                          <a:solidFill>
                            <a:schemeClr val="tx1"/>
                          </a:solidFill>
                          <a:latin typeface="Meiryo UI" panose="020B0604030504040204" pitchFamily="50" charset="-128"/>
                          <a:ea typeface="Meiryo UI" panose="020B0604030504040204" pitchFamily="50" charset="-128"/>
                        </a:rPr>
                        <a:t>63</a:t>
                      </a:r>
                      <a:r>
                        <a:rPr kumimoji="1" lang="ja-JP" altLang="en-US" sz="1200" u="none" dirty="0">
                          <a:solidFill>
                            <a:schemeClr val="tx1"/>
                          </a:solidFill>
                          <a:latin typeface="Meiryo UI" panose="020B0604030504040204" pitchFamily="50" charset="-128"/>
                          <a:ea typeface="Meiryo UI" panose="020B0604030504040204" pitchFamily="50" charset="-128"/>
                        </a:rPr>
                        <a:t>校／</a:t>
                      </a:r>
                      <a:r>
                        <a:rPr kumimoji="1" lang="en-US" altLang="ja-JP" sz="1200" u="none" dirty="0">
                          <a:solidFill>
                            <a:schemeClr val="tx1"/>
                          </a:solidFill>
                          <a:latin typeface="Meiryo UI" panose="020B0604030504040204" pitchFamily="50" charset="-128"/>
                          <a:ea typeface="Meiryo UI" panose="020B0604030504040204" pitchFamily="50" charset="-128"/>
                        </a:rPr>
                        <a:t>128</a:t>
                      </a:r>
                      <a:r>
                        <a:rPr kumimoji="1" lang="ja-JP" altLang="en-US" sz="1200" u="none" dirty="0">
                          <a:solidFill>
                            <a:schemeClr val="tx1"/>
                          </a:solidFill>
                          <a:latin typeface="Meiryo UI" panose="020B0604030504040204" pitchFamily="50" charset="-128"/>
                          <a:ea typeface="Meiryo UI" panose="020B0604030504040204" pitchFamily="50" charset="-128"/>
                        </a:rPr>
                        <a:t>校中）</a:t>
                      </a:r>
                      <a:endParaRPr kumimoji="1" lang="en-US" altLang="ja-JP" sz="1200" u="none" dirty="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latin typeface="Meiryo UI" panose="020B0604030504040204" pitchFamily="50" charset="-128"/>
                          <a:ea typeface="Meiryo UI" panose="020B0604030504040204" pitchFamily="50" charset="-128"/>
                        </a:rPr>
                        <a:t>・</a:t>
                      </a:r>
                      <a:r>
                        <a:rPr kumimoji="1" lang="en-US" altLang="ja-JP" sz="1200" u="none" dirty="0">
                          <a:solidFill>
                            <a:schemeClr val="tx1"/>
                          </a:solidFill>
                          <a:latin typeface="Meiryo UI" panose="020B0604030504040204" pitchFamily="50" charset="-128"/>
                          <a:ea typeface="Meiryo UI" panose="020B0604030504040204" pitchFamily="50" charset="-128"/>
                        </a:rPr>
                        <a:t>2019</a:t>
                      </a:r>
                      <a:r>
                        <a:rPr kumimoji="1" lang="ja-JP" altLang="en-US" sz="1200" u="none" dirty="0">
                          <a:solidFill>
                            <a:schemeClr val="tx1"/>
                          </a:solidFill>
                          <a:latin typeface="Meiryo UI" panose="020B0604030504040204" pitchFamily="50" charset="-128"/>
                          <a:ea typeface="Meiryo UI" panose="020B0604030504040204" pitchFamily="50" charset="-128"/>
                        </a:rPr>
                        <a:t>年度</a:t>
                      </a:r>
                      <a:r>
                        <a:rPr kumimoji="1" lang="en-US" altLang="ja-JP" sz="1200" u="none" dirty="0">
                          <a:solidFill>
                            <a:schemeClr val="tx1"/>
                          </a:solidFill>
                          <a:latin typeface="Meiryo UI" panose="020B0604030504040204" pitchFamily="50" charset="-128"/>
                          <a:ea typeface="Meiryo UI" panose="020B0604030504040204" pitchFamily="50" charset="-128"/>
                        </a:rPr>
                        <a:t>2</a:t>
                      </a:r>
                      <a:r>
                        <a:rPr kumimoji="1" lang="ja-JP" altLang="en-US" sz="1200" u="none" dirty="0">
                          <a:solidFill>
                            <a:schemeClr val="tx1"/>
                          </a:solidFill>
                          <a:latin typeface="Meiryo UI" panose="020B0604030504040204" pitchFamily="50" charset="-128"/>
                          <a:ea typeface="Meiryo UI" panose="020B0604030504040204" pitchFamily="50" charset="-128"/>
                        </a:rPr>
                        <a:t>学期までに全校で実施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924967">
                <a:tc vMerge="1">
                  <a:txBody>
                    <a:bodyPr/>
                    <a:lstStyle/>
                    <a:p>
                      <a:pPr algn="l"/>
                      <a:endParaRPr kumimoji="1" lang="ja-JP" altLang="en-US" sz="1400" u="sng" dirty="0">
                        <a:solidFill>
                          <a:srgbClr val="FF000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空調機設置</a:t>
                      </a:r>
                      <a:r>
                        <a:rPr kumimoji="1" lang="en-US" altLang="ja-JP" sz="1200" dirty="0">
                          <a:latin typeface="Meiryo UI" panose="020B0604030504040204" pitchFamily="50" charset="-128"/>
                          <a:ea typeface="Meiryo UI" panose="020B0604030504040204" pitchFamily="50" charset="-128"/>
                        </a:rPr>
                        <a:t>】</a:t>
                      </a:r>
                    </a:p>
                    <a:p>
                      <a:r>
                        <a:rPr kumimoji="1" lang="en-US" altLang="ja-JP" sz="1200" u="sng" dirty="0">
                          <a:latin typeface="Meiryo UI" panose="020B0604030504040204" pitchFamily="50" charset="-128"/>
                          <a:ea typeface="Meiryo UI" panose="020B0604030504040204" pitchFamily="50" charset="-128"/>
                        </a:rPr>
                        <a:t>2013</a:t>
                      </a:r>
                      <a:r>
                        <a:rPr kumimoji="1" lang="ja-JP" altLang="en-US" sz="1200" u="sng" dirty="0">
                          <a:latin typeface="Meiryo UI" panose="020B0604030504040204" pitchFamily="50" charset="-128"/>
                          <a:ea typeface="Meiryo UI" panose="020B0604030504040204" pitchFamily="50" charset="-128"/>
                        </a:rPr>
                        <a:t>年度末</a:t>
                      </a:r>
                      <a:endParaRPr kumimoji="1" lang="en-US" altLang="ja-JP" sz="1200" u="sng"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・全中学校普通教室等へ空調機設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u="sng" dirty="0">
                          <a:latin typeface="Meiryo UI" panose="020B0604030504040204" pitchFamily="50" charset="-128"/>
                          <a:ea typeface="Meiryo UI" panose="020B0604030504040204" pitchFamily="50" charset="-128"/>
                        </a:rPr>
                        <a:t>2016</a:t>
                      </a:r>
                      <a:r>
                        <a:rPr kumimoji="1" lang="ja-JP" altLang="en-US" sz="1200" u="sng" dirty="0">
                          <a:latin typeface="Meiryo UI" panose="020B0604030504040204" pitchFamily="50" charset="-128"/>
                          <a:ea typeface="Meiryo UI" panose="020B0604030504040204" pitchFamily="50" charset="-128"/>
                        </a:rPr>
                        <a:t>年度末</a:t>
                      </a:r>
                      <a:endParaRPr kumimoji="1" lang="en-US" altLang="ja-JP" sz="1200" u="sng"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・全小学校普通教室等へ空調機設置</a:t>
                      </a:r>
                    </a:p>
                  </a:txBody>
                  <a:tcP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latin typeface="Meiryo UI" panose="020B0604030504040204" pitchFamily="50" charset="-128"/>
                          <a:ea typeface="Meiryo UI" panose="020B0604030504040204" pitchFamily="50" charset="-128"/>
                        </a:rPr>
                        <a:t>・全小中学校への整備完了</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（設置後、夏休み短縮などにより年間</a:t>
                      </a:r>
                      <a:r>
                        <a:rPr kumimoji="1" lang="en-US" altLang="ja-JP" sz="1200" dirty="0">
                          <a:latin typeface="Meiryo UI" panose="020B0604030504040204" pitchFamily="50" charset="-128"/>
                          <a:ea typeface="Meiryo UI" panose="020B0604030504040204" pitchFamily="50" charset="-128"/>
                        </a:rPr>
                        <a:t>40</a:t>
                      </a:r>
                      <a:r>
                        <a:rPr kumimoji="1" lang="ja-JP" altLang="en-US" sz="1200" dirty="0">
                          <a:latin typeface="Meiryo UI" panose="020B0604030504040204" pitchFamily="50" charset="-128"/>
                          <a:ea typeface="Meiryo UI" panose="020B0604030504040204" pitchFamily="50" charset="-128"/>
                        </a:rPr>
                        <a:t>時間程度の授業時間数確保）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803225">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校務支援</a:t>
                      </a:r>
                      <a:r>
                        <a:rPr kumimoji="1" lang="en-US" altLang="ja-JP" sz="1200" dirty="0">
                          <a:latin typeface="Meiryo UI" panose="020B0604030504040204" pitchFamily="50" charset="-128"/>
                          <a:ea typeface="Meiryo UI" panose="020B0604030504040204" pitchFamily="50" charset="-128"/>
                        </a:rPr>
                        <a:t>ICT】</a:t>
                      </a:r>
                    </a:p>
                    <a:p>
                      <a:r>
                        <a:rPr kumimoji="1" lang="en-US" altLang="ja-JP" sz="1200" u="sng" dirty="0">
                          <a:latin typeface="Meiryo UI" panose="020B0604030504040204" pitchFamily="50" charset="-128"/>
                          <a:ea typeface="Meiryo UI" panose="020B0604030504040204" pitchFamily="50" charset="-128"/>
                        </a:rPr>
                        <a:t>2014</a:t>
                      </a:r>
                      <a:r>
                        <a:rPr kumimoji="1" lang="ja-JP" altLang="en-US" sz="1200" u="sng" dirty="0">
                          <a:latin typeface="Meiryo UI" panose="020B0604030504040204" pitchFamily="50" charset="-128"/>
                          <a:ea typeface="Meiryo UI" panose="020B0604030504040204" pitchFamily="50" charset="-128"/>
                        </a:rPr>
                        <a:t>年度</a:t>
                      </a:r>
                      <a:endParaRPr kumimoji="1" lang="en-US" altLang="ja-JP" sz="1200" u="sng"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・校務支援システムの全校稼働</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・指導要録等の電子保存開始</a:t>
                      </a:r>
                    </a:p>
                  </a:txBody>
                  <a:tcP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・教員一人</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台パソコン、システムによる出欠管理や成績管理</a:t>
                      </a:r>
                      <a:endParaRPr kumimoji="1" lang="en-US" altLang="ja-JP" sz="120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・校務効率化（管理職　小</a:t>
                      </a:r>
                      <a:r>
                        <a:rPr kumimoji="1" lang="en-US" altLang="ja-JP" sz="1200" dirty="0">
                          <a:latin typeface="Meiryo UI" panose="020B0604030504040204" pitchFamily="50" charset="-128"/>
                          <a:ea typeface="Meiryo UI" panose="020B0604030504040204" pitchFamily="50" charset="-128"/>
                        </a:rPr>
                        <a:t>414.6</a:t>
                      </a:r>
                      <a:r>
                        <a:rPr kumimoji="1" lang="ja-JP" altLang="en-US" sz="1200" dirty="0">
                          <a:latin typeface="Meiryo UI" panose="020B0604030504040204" pitchFamily="50" charset="-128"/>
                          <a:ea typeface="Meiryo UI" panose="020B0604030504040204" pitchFamily="50" charset="-128"/>
                        </a:rPr>
                        <a:t>時間、中</a:t>
                      </a:r>
                      <a:r>
                        <a:rPr kumimoji="1" lang="en-US" altLang="ja-JP" sz="1200" dirty="0">
                          <a:latin typeface="Meiryo UI" panose="020B0604030504040204" pitchFamily="50" charset="-128"/>
                          <a:ea typeface="Meiryo UI" panose="020B0604030504040204" pitchFamily="50" charset="-128"/>
                        </a:rPr>
                        <a:t>380.8</a:t>
                      </a:r>
                      <a:r>
                        <a:rPr kumimoji="1" lang="ja-JP" altLang="en-US" sz="1200" dirty="0">
                          <a:latin typeface="Meiryo UI" panose="020B0604030504040204" pitchFamily="50" charset="-128"/>
                          <a:ea typeface="Meiryo UI" panose="020B0604030504040204" pitchFamily="50" charset="-128"/>
                        </a:rPr>
                        <a:t>時間）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4" name="スライド番号プレースホルダー 3"/>
          <p:cNvSpPr>
            <a:spLocks noGrp="1"/>
          </p:cNvSpPr>
          <p:nvPr>
            <p:ph type="sldNum" sz="quarter" idx="12"/>
          </p:nvPr>
        </p:nvSpPr>
        <p:spPr/>
        <p:txBody>
          <a:bodyPr/>
          <a:lstStyle/>
          <a:p>
            <a:fld id="{CCEC3038-1CF1-4B63-9920-55248DCFBA97}" type="slidenum">
              <a:rPr kumimoji="1" lang="ja-JP" altLang="en-US" smtClean="0"/>
              <a:pPr/>
              <a:t>22</a:t>
            </a:fld>
            <a:endParaRPr kumimoji="1" lang="ja-JP" altLang="en-US" dirty="0"/>
          </a:p>
        </p:txBody>
      </p:sp>
      <p:sp>
        <p:nvSpPr>
          <p:cNvPr id="8" name="テキスト ボックス 7"/>
          <p:cNvSpPr txBox="1"/>
          <p:nvPr/>
        </p:nvSpPr>
        <p:spPr>
          <a:xfrm>
            <a:off x="0" y="0"/>
            <a:ext cx="4572000" cy="276999"/>
          </a:xfrm>
          <a:prstGeom prst="rect">
            <a:avLst/>
          </a:prstGeom>
          <a:noFill/>
        </p:spPr>
        <p:txBody>
          <a:bodyPr wrap="square" rtlCol="0">
            <a:spAutoFit/>
          </a:bodyPr>
          <a:lstStyle/>
          <a:p>
            <a:r>
              <a:rPr kumimoji="1" lang="en-US" altLang="ja-JP" sz="1200" dirty="0"/>
              <a:t>Ⅳ</a:t>
            </a:r>
            <a:r>
              <a:rPr kumimoji="1" lang="ja-JP" altLang="en-US" sz="1200" dirty="0"/>
              <a:t>　</a:t>
            </a:r>
            <a:r>
              <a:rPr kumimoji="1" lang="ja-JP" altLang="en-US" sz="1100" dirty="0"/>
              <a:t>政策</a:t>
            </a:r>
            <a:r>
              <a:rPr kumimoji="1" lang="ja-JP" altLang="en-US" sz="1200" dirty="0"/>
              <a:t>の刷新・現役世代の重点投資</a:t>
            </a:r>
            <a:r>
              <a:rPr lang="ja-JP" altLang="en-US" sz="1200" dirty="0"/>
              <a:t>（子育て・教育）</a:t>
            </a:r>
            <a:endParaRPr kumimoji="1" lang="en-US" altLang="ja-JP" sz="1200" dirty="0"/>
          </a:p>
        </p:txBody>
      </p:sp>
      <p:cxnSp>
        <p:nvCxnSpPr>
          <p:cNvPr id="9" name="直線コネクタ 8"/>
          <p:cNvCxnSpPr/>
          <p:nvPr/>
        </p:nvCxnSpPr>
        <p:spPr>
          <a:xfrm>
            <a:off x="251520" y="520214"/>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51520" y="232182"/>
            <a:ext cx="7704856" cy="338554"/>
          </a:xfrm>
          <a:prstGeom prst="rect">
            <a:avLst/>
          </a:prstGeom>
          <a:noFill/>
        </p:spPr>
        <p:txBody>
          <a:bodyPr wrap="square" rtlCol="0">
            <a:spAutoFit/>
          </a:bodyPr>
          <a:lstStyle/>
          <a:p>
            <a:r>
              <a:rPr lang="ja-JP" altLang="en-US" sz="1600" b="1" dirty="0"/>
              <a:t>③　</a:t>
            </a:r>
            <a:r>
              <a:rPr lang="ja-JP" altLang="en-US" sz="1600" b="1" dirty="0" smtClean="0"/>
              <a:t>主な改革</a:t>
            </a:r>
            <a:r>
              <a:rPr lang="ja-JP" altLang="en-US" sz="1600" b="1" dirty="0"/>
              <a:t>の概要</a:t>
            </a:r>
            <a:r>
              <a:rPr lang="ja-JP" altLang="en-US" sz="1600" b="1" dirty="0" smtClean="0"/>
              <a:t>（２／３）</a:t>
            </a:r>
            <a:endParaRPr kumimoji="1" lang="ja-JP" altLang="en-US" sz="1600" b="1" dirty="0"/>
          </a:p>
        </p:txBody>
      </p:sp>
      <p:sp>
        <p:nvSpPr>
          <p:cNvPr id="10" name="テキスト ボックス 9"/>
          <p:cNvSpPr txBox="1"/>
          <p:nvPr/>
        </p:nvSpPr>
        <p:spPr>
          <a:xfrm>
            <a:off x="7812360" y="0"/>
            <a:ext cx="1331640" cy="261610"/>
          </a:xfrm>
          <a:prstGeom prst="rect">
            <a:avLst/>
          </a:prstGeom>
          <a:noFill/>
        </p:spPr>
        <p:txBody>
          <a:bodyPr wrap="square" rtlCol="0">
            <a:spAutoFit/>
          </a:bodyPr>
          <a:lstStyle/>
          <a:p>
            <a:r>
              <a:rPr lang="en-US" altLang="ja-JP" sz="1100" dirty="0" smtClean="0">
                <a:latin typeface="Arial" pitchFamily="34" charset="0"/>
                <a:cs typeface="Arial" pitchFamily="34" charset="0"/>
              </a:rPr>
              <a:t>B2.(59)</a:t>
            </a:r>
            <a:r>
              <a:rPr lang="ja-JP" altLang="en-US" sz="1100" dirty="0" smtClean="0">
                <a:latin typeface="Arial" pitchFamily="34" charset="0"/>
                <a:cs typeface="Arial" pitchFamily="34" charset="0"/>
              </a:rPr>
              <a:t>～</a:t>
            </a:r>
            <a:r>
              <a:rPr lang="en-US" altLang="ja-JP" sz="1100" dirty="0" smtClean="0">
                <a:latin typeface="Arial" pitchFamily="34" charset="0"/>
                <a:cs typeface="Arial" pitchFamily="34" charset="0"/>
              </a:rPr>
              <a:t>(63)</a:t>
            </a:r>
            <a:endParaRPr kumimoji="1" lang="en-US" altLang="ja-JP" sz="1100" dirty="0">
              <a:latin typeface="Arial" pitchFamily="34" charset="0"/>
              <a:cs typeface="Arial" pitchFamily="34" charset="0"/>
            </a:endParaRPr>
          </a:p>
        </p:txBody>
      </p:sp>
    </p:spTree>
    <p:extLst>
      <p:ext uri="{BB962C8B-B14F-4D97-AF65-F5344CB8AC3E}">
        <p14:creationId xmlns:p14="http://schemas.microsoft.com/office/powerpoint/2010/main" val="4182553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p:nvPr/>
        </p:nvCxnSpPr>
        <p:spPr>
          <a:xfrm>
            <a:off x="251520" y="520214"/>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角丸四角形 7"/>
          <p:cNvSpPr/>
          <p:nvPr/>
        </p:nvSpPr>
        <p:spPr>
          <a:xfrm>
            <a:off x="4600874" y="1183924"/>
            <a:ext cx="4378129" cy="1092948"/>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216652" y="2276872"/>
            <a:ext cx="7776865" cy="4322166"/>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CCEC3038-1CF1-4B63-9920-55248DCFBA97}" type="slidenum">
              <a:rPr kumimoji="1" lang="ja-JP" altLang="en-US" smtClean="0"/>
              <a:pPr/>
              <a:t>23</a:t>
            </a:fld>
            <a:endParaRPr kumimoji="1" lang="ja-JP" altLang="en-US" dirty="0"/>
          </a:p>
        </p:txBody>
      </p:sp>
      <p:sp>
        <p:nvSpPr>
          <p:cNvPr id="9" name="テキスト ボックス 8"/>
          <p:cNvSpPr txBox="1"/>
          <p:nvPr/>
        </p:nvSpPr>
        <p:spPr>
          <a:xfrm>
            <a:off x="251520" y="232182"/>
            <a:ext cx="7704856" cy="338554"/>
          </a:xfrm>
          <a:prstGeom prst="rect">
            <a:avLst/>
          </a:prstGeom>
          <a:noFill/>
        </p:spPr>
        <p:txBody>
          <a:bodyPr wrap="square" rtlCol="0">
            <a:spAutoFit/>
          </a:bodyPr>
          <a:lstStyle/>
          <a:p>
            <a:r>
              <a:rPr lang="ja-JP" altLang="en-US" sz="1600" b="1" dirty="0"/>
              <a:t>③　</a:t>
            </a:r>
            <a:r>
              <a:rPr lang="ja-JP" altLang="en-US" sz="1600" b="1" dirty="0" smtClean="0"/>
              <a:t>主な改革</a:t>
            </a:r>
            <a:r>
              <a:rPr lang="ja-JP" altLang="en-US" sz="1600" b="1" dirty="0"/>
              <a:t>の概要</a:t>
            </a:r>
            <a:r>
              <a:rPr lang="ja-JP" altLang="en-US" sz="1600" b="1" dirty="0" smtClean="0"/>
              <a:t>（</a:t>
            </a:r>
            <a:r>
              <a:rPr lang="ja-JP" altLang="en-US" sz="1600" b="1" dirty="0"/>
              <a:t>３</a:t>
            </a:r>
            <a:r>
              <a:rPr lang="ja-JP" altLang="en-US" sz="1600" b="1" dirty="0" smtClean="0"/>
              <a:t>／３）</a:t>
            </a:r>
            <a:endParaRPr kumimoji="1" lang="ja-JP" altLang="en-US" sz="1600" b="1" dirty="0"/>
          </a:p>
        </p:txBody>
      </p:sp>
      <p:sp>
        <p:nvSpPr>
          <p:cNvPr id="10" name="テキスト ボックス 9"/>
          <p:cNvSpPr txBox="1"/>
          <p:nvPr/>
        </p:nvSpPr>
        <p:spPr>
          <a:xfrm>
            <a:off x="0" y="0"/>
            <a:ext cx="4572000" cy="276999"/>
          </a:xfrm>
          <a:prstGeom prst="rect">
            <a:avLst/>
          </a:prstGeom>
          <a:noFill/>
        </p:spPr>
        <p:txBody>
          <a:bodyPr wrap="square" rtlCol="0">
            <a:spAutoFit/>
          </a:bodyPr>
          <a:lstStyle/>
          <a:p>
            <a:r>
              <a:rPr kumimoji="1" lang="en-US" altLang="ja-JP" sz="1200" dirty="0"/>
              <a:t>Ⅳ</a:t>
            </a:r>
            <a:r>
              <a:rPr kumimoji="1" lang="ja-JP" altLang="en-US" sz="1200" dirty="0"/>
              <a:t>　</a:t>
            </a:r>
            <a:r>
              <a:rPr kumimoji="1" lang="ja-JP" altLang="en-US" sz="1100" dirty="0"/>
              <a:t>政策</a:t>
            </a:r>
            <a:r>
              <a:rPr kumimoji="1" lang="ja-JP" altLang="en-US" sz="1200" dirty="0"/>
              <a:t>の刷新・現役世代の重点投資</a:t>
            </a:r>
            <a:r>
              <a:rPr lang="ja-JP" altLang="en-US" sz="1200" dirty="0"/>
              <a:t>（子育て・教育）</a:t>
            </a:r>
            <a:endParaRPr kumimoji="1" lang="en-US" altLang="ja-JP" sz="1200" dirty="0"/>
          </a:p>
        </p:txBody>
      </p:sp>
      <p:graphicFrame>
        <p:nvGraphicFramePr>
          <p:cNvPr id="5" name="表 4"/>
          <p:cNvGraphicFramePr>
            <a:graphicFrameLocks noGrp="1"/>
          </p:cNvGraphicFramePr>
          <p:nvPr>
            <p:extLst>
              <p:ext uri="{D42A27DB-BD31-4B8C-83A1-F6EECF244321}">
                <p14:modId xmlns:p14="http://schemas.microsoft.com/office/powerpoint/2010/main" val="212095956"/>
              </p:ext>
            </p:extLst>
          </p:nvPr>
        </p:nvGraphicFramePr>
        <p:xfrm>
          <a:off x="208540" y="652104"/>
          <a:ext cx="8784977" cy="5974008"/>
        </p:xfrm>
        <a:graphic>
          <a:graphicData uri="http://schemas.openxmlformats.org/drawingml/2006/table">
            <a:tbl>
              <a:tblPr firstRow="1" bandRow="1">
                <a:tableStyleId>{69012ECD-51FC-41F1-AA8D-1B2483CD663E}</a:tableStyleId>
              </a:tblPr>
              <a:tblGrid>
                <a:gridCol w="1008112">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2184243">
                  <a:extLst>
                    <a:ext uri="{9D8B030D-6E8A-4147-A177-3AD203B41FA5}">
                      <a16:colId xmlns:a16="http://schemas.microsoft.com/office/drawing/2014/main" xmlns="" val="20002"/>
                    </a:ext>
                  </a:extLst>
                </a:gridCol>
                <a:gridCol w="2184243">
                  <a:extLst>
                    <a:ext uri="{9D8B030D-6E8A-4147-A177-3AD203B41FA5}">
                      <a16:colId xmlns:a16="http://schemas.microsoft.com/office/drawing/2014/main" xmlns="" val="20003"/>
                    </a:ext>
                  </a:extLst>
                </a:gridCol>
                <a:gridCol w="2184243">
                  <a:extLst>
                    <a:ext uri="{9D8B030D-6E8A-4147-A177-3AD203B41FA5}">
                      <a16:colId xmlns:a16="http://schemas.microsoft.com/office/drawing/2014/main" xmlns="" val="20004"/>
                    </a:ext>
                  </a:extLst>
                </a:gridCol>
              </a:tblGrid>
              <a:tr h="516918">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Meiryo UI" panose="020B0604030504040204" pitchFamily="50" charset="-128"/>
                          <a:ea typeface="Meiryo UI" panose="020B0604030504040204" pitchFamily="50" charset="-128"/>
                        </a:rPr>
                        <a:t>改革以前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Meiryo UI" panose="020B0604030504040204" pitchFamily="50" charset="-128"/>
                          <a:ea typeface="Meiryo UI" panose="020B0604030504040204" pitchFamily="50" charset="-128"/>
                        </a:rPr>
                        <a:t>２０１４．９</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（前回棚卸し時点）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Meiryo UI" panose="020B0604030504040204" pitchFamily="50" charset="-128"/>
                          <a:ea typeface="Meiryo UI" panose="020B0604030504040204" pitchFamily="50" charset="-128"/>
                        </a:rPr>
                        <a:t>２０１８．３</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（今回棚卸し時点）</a:t>
                      </a:r>
                    </a:p>
                  </a:txBody>
                  <a:tcPr anchor="ct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Meiryo UI" panose="020B0604030504040204" pitchFamily="50" charset="-128"/>
                          <a:ea typeface="Meiryo UI" panose="020B0604030504040204" pitchFamily="50" charset="-128"/>
                        </a:rPr>
                        <a:t>取組みの達成状況と</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今後の課題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106608">
                <a:tc rowSpan="5">
                  <a:txBody>
                    <a:bodyPr/>
                    <a:lstStyle/>
                    <a:p>
                      <a:pPr algn="l"/>
                      <a:r>
                        <a:rPr kumimoji="1" lang="en-US" altLang="ja-JP" sz="1200" dirty="0">
                          <a:latin typeface="Meiryo UI" panose="020B0604030504040204" pitchFamily="50" charset="-128"/>
                          <a:ea typeface="Meiryo UI" panose="020B0604030504040204" pitchFamily="50" charset="-128"/>
                        </a:rPr>
                        <a:t>Ⅲ.</a:t>
                      </a:r>
                    </a:p>
                    <a:p>
                      <a:pPr algn="l"/>
                      <a:r>
                        <a:rPr kumimoji="1" lang="ja-JP" altLang="en-US" sz="1200" dirty="0">
                          <a:latin typeface="Meiryo UI" panose="020B0604030504040204" pitchFamily="50" charset="-128"/>
                          <a:ea typeface="Meiryo UI" panose="020B0604030504040204" pitchFamily="50" charset="-128"/>
                        </a:rPr>
                        <a:t>教育実践のイノベーション</a:t>
                      </a:r>
                    </a:p>
                    <a:p>
                      <a:pPr algn="l"/>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（教育環境）</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中学校給食と家庭弁当との選択制　</a:t>
                      </a:r>
                      <a:r>
                        <a:rPr kumimoji="1" lang="ja-JP" altLang="en-US" sz="1200" dirty="0" smtClean="0">
                          <a:latin typeface="Meiryo UI" panose="020B0604030504040204" pitchFamily="50" charset="-128"/>
                          <a:ea typeface="Meiryo UI" panose="020B0604030504040204" pitchFamily="50" charset="-128"/>
                        </a:rPr>
                        <a:t>など</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学校図</a:t>
                      </a:r>
                      <a:r>
                        <a:rPr kumimoji="1" lang="ja-JP" altLang="en-US" sz="1200" dirty="0">
                          <a:solidFill>
                            <a:schemeClr val="tx1"/>
                          </a:solidFill>
                          <a:latin typeface="Meiryo UI" panose="020B0604030504040204" pitchFamily="50" charset="-128"/>
                          <a:ea typeface="Meiryo UI" panose="020B0604030504040204" pitchFamily="50" charset="-128"/>
                        </a:rPr>
                        <a:t>書館</a:t>
                      </a:r>
                      <a:r>
                        <a:rPr kumimoji="1" lang="ja-JP" altLang="en-US" sz="1200" dirty="0">
                          <a:latin typeface="Meiryo UI" panose="020B0604030504040204" pitchFamily="50" charset="-128"/>
                          <a:ea typeface="Meiryo UI" panose="020B0604030504040204" pitchFamily="50" charset="-128"/>
                        </a:rPr>
                        <a:t>活用推進事業</a:t>
                      </a:r>
                      <a:r>
                        <a:rPr kumimoji="1" lang="en-US" altLang="ja-JP" sz="1200" dirty="0">
                          <a:latin typeface="Meiryo UI" panose="020B0604030504040204" pitchFamily="50" charset="-128"/>
                          <a:ea typeface="Meiryo UI" panose="020B0604030504040204" pitchFamily="50" charset="-128"/>
                        </a:rPr>
                        <a:t>】</a:t>
                      </a:r>
                    </a:p>
                    <a:p>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kumimoji="1" lang="en-US" altLang="ja-JP" sz="1200" b="0" i="0" u="sng" strike="noStrike" kern="1200" dirty="0">
                          <a:solidFill>
                            <a:schemeClr val="tx1"/>
                          </a:solidFill>
                          <a:effectLst/>
                          <a:latin typeface="Meiryo UI" panose="020B0604030504040204" pitchFamily="50" charset="-128"/>
                          <a:ea typeface="Meiryo UI" panose="020B0604030504040204" pitchFamily="50" charset="-128"/>
                        </a:rPr>
                        <a:t>2015</a:t>
                      </a:r>
                      <a:r>
                        <a:rPr kumimoji="1" lang="ja-JP" altLang="en-US" sz="1200" b="0" i="0" u="sng" strike="noStrike" kern="1200" dirty="0">
                          <a:solidFill>
                            <a:schemeClr val="tx1"/>
                          </a:solidFill>
                          <a:effectLst/>
                          <a:latin typeface="Meiryo UI" panose="020B0604030504040204" pitchFamily="50" charset="-128"/>
                          <a:ea typeface="Meiryo UI" panose="020B0604030504040204" pitchFamily="50" charset="-128"/>
                        </a:rPr>
                        <a:t>～</a:t>
                      </a:r>
                      <a:r>
                        <a:rPr kumimoji="1" lang="en-US" altLang="ja-JP" sz="1200" b="0" i="0" u="sng" strike="noStrike" kern="1200" dirty="0">
                          <a:solidFill>
                            <a:schemeClr val="tx1"/>
                          </a:solidFill>
                          <a:effectLst/>
                          <a:latin typeface="Meiryo UI" panose="020B0604030504040204" pitchFamily="50" charset="-128"/>
                          <a:ea typeface="Meiryo UI" panose="020B0604030504040204" pitchFamily="50" charset="-128"/>
                        </a:rPr>
                        <a:t>2017</a:t>
                      </a:r>
                      <a:r>
                        <a:rPr kumimoji="1" lang="ja-JP" altLang="en-US" sz="1200" b="0" i="0" u="sng" strike="noStrike" kern="1200" dirty="0">
                          <a:solidFill>
                            <a:schemeClr val="tx1"/>
                          </a:solidFill>
                          <a:effectLst/>
                          <a:latin typeface="Meiryo UI" panose="020B0604030504040204" pitchFamily="50" charset="-128"/>
                          <a:ea typeface="Meiryo UI" panose="020B0604030504040204" pitchFamily="50" charset="-128"/>
                        </a:rPr>
                        <a:t>年度</a:t>
                      </a:r>
                      <a:endParaRPr kumimoji="1" lang="en-US" altLang="ja-JP" sz="1200" b="0" i="0" u="sng" strike="noStrike" kern="1200" dirty="0">
                        <a:solidFill>
                          <a:schemeClr val="tx1"/>
                        </a:solidFill>
                        <a:effectLst/>
                        <a:latin typeface="Meiryo UI" panose="020B0604030504040204" pitchFamily="50" charset="-128"/>
                        <a:ea typeface="Meiryo UI" panose="020B0604030504040204" pitchFamily="50" charset="-128"/>
                      </a:endParaRPr>
                    </a:p>
                    <a:p>
                      <a:pPr marL="0" algn="l" rtl="0" eaLnBrk="1" fontAlgn="t" latinLnBrk="0" hangingPunct="1">
                        <a:spcBef>
                          <a:spcPts val="0"/>
                        </a:spcBef>
                        <a:spcAft>
                          <a:spcPts val="0"/>
                        </a:spcAft>
                      </a:pPr>
                      <a:r>
                        <a:rPr kumimoji="1" lang="ja-JP" altLang="en-US" sz="1200" b="0" i="0" u="none" strike="noStrike" kern="1200" dirty="0">
                          <a:solidFill>
                            <a:schemeClr val="tx1"/>
                          </a:solidFill>
                          <a:effectLst/>
                          <a:latin typeface="Meiryo UI" panose="020B0604030504040204" pitchFamily="50" charset="-128"/>
                          <a:ea typeface="Meiryo UI" panose="020B0604030504040204" pitchFamily="50" charset="-128"/>
                        </a:rPr>
                        <a:t>・学校図書館に必要な図書を整備</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t" latinLnBrk="0" hangingPunct="1">
                        <a:spcBef>
                          <a:spcPts val="0"/>
                        </a:spcBef>
                        <a:spcAft>
                          <a:spcPts val="0"/>
                        </a:spcAft>
                      </a:pPr>
                      <a:r>
                        <a:rPr kumimoji="1" lang="ja-JP" altLang="en-US" sz="1200" b="0" i="0" u="none" strike="noStrike" kern="1200" dirty="0">
                          <a:solidFill>
                            <a:schemeClr val="tx1"/>
                          </a:solidFill>
                          <a:effectLst/>
                          <a:latin typeface="Meiryo UI" panose="020B0604030504040204" pitchFamily="50" charset="-128"/>
                          <a:ea typeface="Meiryo UI" panose="020B0604030504040204" pitchFamily="50" charset="-128"/>
                        </a:rPr>
                        <a:t>・</a:t>
                      </a:r>
                      <a:r>
                        <a:rPr kumimoji="1" lang="en-US" altLang="ja-JP" sz="1200" b="0" i="0" u="none" strike="noStrike" kern="1200" dirty="0">
                          <a:solidFill>
                            <a:schemeClr val="tx1"/>
                          </a:solidFill>
                          <a:effectLst/>
                          <a:latin typeface="Meiryo UI" panose="020B0604030504040204" pitchFamily="50" charset="-128"/>
                          <a:ea typeface="Meiryo UI" panose="020B0604030504040204" pitchFamily="50" charset="-128"/>
                        </a:rPr>
                        <a:t>2017</a:t>
                      </a:r>
                      <a:r>
                        <a:rPr kumimoji="1" lang="ja-JP" altLang="en-US" sz="1200" b="0" i="0" u="none" strike="noStrike" kern="1200" dirty="0">
                          <a:solidFill>
                            <a:schemeClr val="tx1"/>
                          </a:solidFill>
                          <a:effectLst/>
                          <a:latin typeface="Meiryo UI" panose="020B0604030504040204" pitchFamily="50" charset="-128"/>
                          <a:ea typeface="Meiryo UI" panose="020B0604030504040204" pitchFamily="50" charset="-128"/>
                        </a:rPr>
                        <a:t>年度に全小中学校で大阪市図書標準</a:t>
                      </a:r>
                      <a:r>
                        <a:rPr kumimoji="1" lang="ja-JP" altLang="en-US" sz="1200" b="0" i="0" u="none" strike="noStrike" kern="1200" dirty="0" smtClean="0">
                          <a:solidFill>
                            <a:schemeClr val="tx1"/>
                          </a:solidFill>
                          <a:effectLst/>
                          <a:latin typeface="Meiryo UI" panose="020B0604030504040204" pitchFamily="50" charset="-128"/>
                          <a:ea typeface="Meiryo UI" panose="020B0604030504040204" pitchFamily="50" charset="-128"/>
                        </a:rPr>
                        <a:t>達成</a:t>
                      </a:r>
                      <a:endParaRPr kumimoji="1" lang="en-US" altLang="ja-JP" sz="1200" b="0" i="0" u="none" strike="noStrike" kern="1200"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effectLst/>
                          <a:latin typeface="Meiryo UI" panose="020B0604030504040204" pitchFamily="50" charset="-128"/>
                          <a:ea typeface="Meiryo UI" panose="020B0604030504040204" pitchFamily="50" charset="-128"/>
                        </a:rPr>
                        <a:t>・</a:t>
                      </a:r>
                      <a:r>
                        <a:rPr kumimoji="1" lang="ja-JP" altLang="en-US" sz="1200" b="0" i="0" u="none" strike="noStrike" kern="1200" baseline="0" dirty="0" smtClean="0">
                          <a:solidFill>
                            <a:schemeClr val="tx1"/>
                          </a:solidFill>
                          <a:effectLst/>
                          <a:latin typeface="Meiryo UI" panose="020B0604030504040204" pitchFamily="50" charset="-128"/>
                          <a:ea typeface="Meiryo UI" panose="020B0604030504040204" pitchFamily="50" charset="-128"/>
                        </a:rPr>
                        <a:t>開館回数を増加させるなど学校図書館を活用した調べ学習や読書活動の活性化を進めていく</a:t>
                      </a:r>
                      <a:endParaRPr lang="ja-JP" altLang="en-US" sz="1200" b="0" i="0" u="none" strike="dblStrike" baseline="0" dirty="0">
                        <a:solidFill>
                          <a:schemeClr val="tx1"/>
                        </a:solidFill>
                        <a:effectLst/>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003428">
                <a:tc vMerge="1">
                  <a:txBody>
                    <a:bodyPr/>
                    <a:lstStyle/>
                    <a:p>
                      <a:endParaRPr kumimoji="1" lang="ja-JP" altLang="en-US"/>
                    </a:p>
                  </a:txBody>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latin typeface="Meiryo UI" panose="020B0604030504040204" pitchFamily="50" charset="-128"/>
                          <a:ea typeface="Meiryo UI" panose="020B0604030504040204" pitchFamily="50" charset="-128"/>
                        </a:rPr>
                        <a:t>（教育活動）</a:t>
                      </a:r>
                      <a:endParaRPr kumimoji="1" lang="en-US" altLang="ja-JP" sz="1200" u="none" dirty="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latin typeface="Meiryo UI" panose="020B0604030504040204" pitchFamily="50" charset="-128"/>
                          <a:ea typeface="Meiryo UI" panose="020B0604030504040204" pitchFamily="50" charset="-128"/>
                        </a:rPr>
                        <a:t>全市一律の施策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u="none" dirty="0">
                          <a:solidFill>
                            <a:schemeClr val="tx1"/>
                          </a:solidFill>
                          <a:latin typeface="Meiryo UI" panose="020B0604030504040204" pitchFamily="50" charset="-128"/>
                          <a:ea typeface="Meiryo UI" panose="020B0604030504040204" pitchFamily="50" charset="-128"/>
                        </a:rPr>
                        <a:t>【</a:t>
                      </a:r>
                      <a:r>
                        <a:rPr kumimoji="1" lang="ja-JP" altLang="en-US" sz="1200" u="none" dirty="0">
                          <a:solidFill>
                            <a:schemeClr val="tx1"/>
                          </a:solidFill>
                          <a:latin typeface="Meiryo UI" panose="020B0604030504040204" pitchFamily="50" charset="-128"/>
                          <a:ea typeface="Meiryo UI" panose="020B0604030504040204" pitchFamily="50" charset="-128"/>
                        </a:rPr>
                        <a:t>民間事業者を活用した課外授業支援</a:t>
                      </a:r>
                      <a:r>
                        <a:rPr kumimoji="1" lang="en-US" altLang="ja-JP" sz="1200" u="none" dirty="0">
                          <a:solidFill>
                            <a:schemeClr val="tx1"/>
                          </a:solidFill>
                          <a:latin typeface="Meiryo UI" panose="020B0604030504040204" pitchFamily="50" charset="-128"/>
                          <a:ea typeface="Meiryo UI" panose="020B0604030504040204" pitchFamily="50" charset="-128"/>
                        </a:rPr>
                        <a:t>】</a:t>
                      </a:r>
                      <a:r>
                        <a:rPr kumimoji="1" lang="ja-JP" altLang="en-US" sz="1200" u="none" dirty="0">
                          <a:solidFill>
                            <a:schemeClr val="tx1"/>
                          </a:solidFill>
                          <a:latin typeface="Meiryo UI" panose="020B0604030504040204" pitchFamily="50" charset="-128"/>
                          <a:ea typeface="Meiryo UI" panose="020B0604030504040204" pitchFamily="50" charset="-128"/>
                        </a:rPr>
                        <a:t>　　</a:t>
                      </a:r>
                      <a:endParaRPr kumimoji="1" lang="en-US" altLang="ja-JP" sz="1200" u="none" dirty="0">
                        <a:solidFill>
                          <a:schemeClr val="tx1"/>
                        </a:solidFill>
                        <a:latin typeface="Meiryo UI" panose="020B0604030504040204" pitchFamily="50" charset="-128"/>
                        <a:ea typeface="Meiryo UI" panose="020B0604030504040204" pitchFamily="50" charset="-128"/>
                      </a:endParaRPr>
                    </a:p>
                    <a:p>
                      <a:r>
                        <a:rPr kumimoji="1" lang="ja-JP" altLang="en-US" sz="1200" u="none" dirty="0">
                          <a:solidFill>
                            <a:schemeClr val="tx1"/>
                          </a:solidFill>
                          <a:latin typeface="Meiryo UI" panose="020B0604030504040204" pitchFamily="50" charset="-128"/>
                          <a:ea typeface="Meiryo UI" panose="020B0604030504040204" pitchFamily="50" charset="-128"/>
                        </a:rPr>
                        <a:t>　　　</a:t>
                      </a:r>
                      <a:endParaRPr kumimoji="1" lang="en-US" altLang="ja-JP" sz="1200" u="none" dirty="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latin typeface="Meiryo UI" panose="020B0604030504040204" pitchFamily="50" charset="-128"/>
                          <a:ea typeface="Meiryo UI" panose="020B0604030504040204" pitchFamily="50" charset="-128"/>
                        </a:rPr>
                        <a:t>　　　　　　　</a:t>
                      </a:r>
                      <a:r>
                        <a:rPr kumimoji="1" lang="en-US" altLang="ja-JP" sz="1200" u="none" dirty="0" smtClean="0">
                          <a:solidFill>
                            <a:schemeClr val="tx1"/>
                          </a:solidFill>
                          <a:latin typeface="Meiryo UI" panose="020B0604030504040204" pitchFamily="50" charset="-128"/>
                          <a:ea typeface="Meiryo UI" panose="020B0604030504040204" pitchFamily="50" charset="-128"/>
                        </a:rPr>
                        <a:t>―</a:t>
                      </a:r>
                      <a:endParaRPr kumimoji="1" lang="en-US" altLang="ja-JP" sz="1200" u="non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altLang="ja-JP" sz="1200" b="0" i="0" u="sng" strike="noStrike" dirty="0">
                          <a:solidFill>
                            <a:schemeClr val="tx1"/>
                          </a:solidFill>
                          <a:effectLst/>
                          <a:latin typeface="Meiryo UI" panose="020B0604030504040204" pitchFamily="50" charset="-128"/>
                          <a:ea typeface="Meiryo UI" panose="020B0604030504040204" pitchFamily="50" charset="-128"/>
                        </a:rPr>
                        <a:t>2015</a:t>
                      </a:r>
                      <a:r>
                        <a:rPr lang="ja-JP" altLang="en-US" sz="1200" b="0" i="0" u="sng"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200" b="0" i="0" u="sng" strike="noStrike" dirty="0">
                        <a:solidFill>
                          <a:schemeClr val="tx1"/>
                        </a:solidFill>
                        <a:effectLst/>
                        <a:latin typeface="Meiryo UI" panose="020B0604030504040204" pitchFamily="50" charset="-128"/>
                        <a:ea typeface="Meiryo UI" panose="020B0604030504040204" pitchFamily="50" charset="-128"/>
                      </a:endParaRPr>
                    </a:p>
                    <a:p>
                      <a:pPr marL="0" algn="l" rtl="0" eaLnBrk="1" fontAlgn="t" latinLnBrk="0" hangingPunct="1">
                        <a:spcBef>
                          <a:spcPts val="0"/>
                        </a:spcBef>
                        <a:spcAft>
                          <a:spcPts val="0"/>
                        </a:spcAft>
                      </a:pP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・モデル実施</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p>
                      <a:pPr marL="0" algn="l" rtl="0" eaLnBrk="1" fontAlgn="t" latinLnBrk="0" hangingPunct="1">
                        <a:spcBef>
                          <a:spcPts val="0"/>
                        </a:spcBef>
                        <a:spcAft>
                          <a:spcPts val="0"/>
                        </a:spcAft>
                      </a:pP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2017</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p>
                      <a:pPr marL="0" algn="l" rtl="0" eaLnBrk="1" fontAlgn="t" latinLnBrk="0" hangingPunct="1">
                        <a:spcBef>
                          <a:spcPts val="0"/>
                        </a:spcBef>
                        <a:spcAft>
                          <a:spcPts val="0"/>
                        </a:spcAft>
                      </a:pP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・全市展開</a:t>
                      </a:r>
                    </a:p>
                  </a:txBody>
                  <a:tcP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t" latinLnBrk="0" hangingPunct="1">
                        <a:spcBef>
                          <a:spcPts val="0"/>
                        </a:spcBef>
                        <a:spcAft>
                          <a:spcPts val="0"/>
                        </a:spcAft>
                      </a:pP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・引き続き全市において実施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681516">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1200" u="none" dirty="0">
                          <a:solidFill>
                            <a:schemeClr val="tx1"/>
                          </a:solidFill>
                          <a:latin typeface="Meiryo UI" panose="020B0604030504040204" pitchFamily="50" charset="-128"/>
                          <a:ea typeface="Meiryo UI" panose="020B0604030504040204" pitchFamily="50" charset="-128"/>
                        </a:rPr>
                        <a:t>【</a:t>
                      </a:r>
                      <a:r>
                        <a:rPr kumimoji="1" lang="ja-JP" altLang="en-US" sz="1200" u="none" dirty="0">
                          <a:solidFill>
                            <a:schemeClr val="tx1"/>
                          </a:solidFill>
                          <a:latin typeface="Meiryo UI" panose="020B0604030504040204" pitchFamily="50" charset="-128"/>
                          <a:ea typeface="Meiryo UI" panose="020B0604030504040204" pitchFamily="50" charset="-128"/>
                        </a:rPr>
                        <a:t>学校力</a:t>
                      </a:r>
                      <a:r>
                        <a:rPr kumimoji="1" lang="en-US" altLang="ja-JP" sz="1200" u="none" dirty="0">
                          <a:solidFill>
                            <a:schemeClr val="tx1"/>
                          </a:solidFill>
                          <a:latin typeface="Meiryo UI" panose="020B0604030504040204" pitchFamily="50" charset="-128"/>
                          <a:ea typeface="Meiryo UI" panose="020B0604030504040204" pitchFamily="50" charset="-128"/>
                        </a:rPr>
                        <a:t>UP</a:t>
                      </a:r>
                      <a:r>
                        <a:rPr kumimoji="1" lang="ja-JP" altLang="en-US" sz="1200" u="none" dirty="0">
                          <a:solidFill>
                            <a:schemeClr val="tx1"/>
                          </a:solidFill>
                          <a:latin typeface="Meiryo UI" panose="020B0604030504040204" pitchFamily="50" charset="-128"/>
                          <a:ea typeface="Meiryo UI" panose="020B0604030504040204" pitchFamily="50" charset="-128"/>
                        </a:rPr>
                        <a:t>支援</a:t>
                      </a:r>
                      <a:r>
                        <a:rPr kumimoji="1" lang="en-US" altLang="ja-JP" sz="1200" u="none" dirty="0">
                          <a:solidFill>
                            <a:schemeClr val="tx1"/>
                          </a:solidFill>
                          <a:latin typeface="Meiryo UI" panose="020B0604030504040204" pitchFamily="50" charset="-128"/>
                          <a:ea typeface="Meiryo UI" panose="020B0604030504040204" pitchFamily="50" charset="-128"/>
                        </a:rPr>
                        <a:t>】</a:t>
                      </a:r>
                    </a:p>
                    <a:p>
                      <a:endParaRPr kumimoji="1" lang="en-US" altLang="ja-JP" sz="1200" u="none" dirty="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latin typeface="Meiryo UI" panose="020B0604030504040204" pitchFamily="50" charset="-128"/>
                          <a:ea typeface="Meiryo UI" panose="020B0604030504040204" pitchFamily="50" charset="-128"/>
                        </a:rPr>
                        <a:t>　　　　　　　</a:t>
                      </a:r>
                      <a:r>
                        <a:rPr kumimoji="1" lang="en-US" altLang="ja-JP" sz="1200" u="none" dirty="0" smtClean="0">
                          <a:solidFill>
                            <a:schemeClr val="tx1"/>
                          </a:solidFill>
                          <a:latin typeface="Meiryo UI" panose="020B0604030504040204" pitchFamily="50" charset="-128"/>
                          <a:ea typeface="Meiryo UI" panose="020B0604030504040204" pitchFamily="50" charset="-128"/>
                        </a:rPr>
                        <a:t>―</a:t>
                      </a:r>
                      <a:endParaRPr kumimoji="1" lang="en-US" altLang="ja-JP" sz="1200" u="non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altLang="ja-JP" sz="1200" b="0" i="0" u="sng" strike="noStrike" dirty="0">
                          <a:solidFill>
                            <a:schemeClr val="tx1"/>
                          </a:solidFill>
                          <a:effectLst/>
                          <a:latin typeface="Meiryo UI" panose="020B0604030504040204" pitchFamily="50" charset="-128"/>
                          <a:ea typeface="Meiryo UI" panose="020B0604030504040204" pitchFamily="50" charset="-128"/>
                        </a:rPr>
                        <a:t>2017</a:t>
                      </a:r>
                      <a:r>
                        <a:rPr lang="ja-JP" altLang="en-US" sz="1200" b="0" i="0" u="sng"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200" b="0" i="0" u="sng" strike="noStrike" dirty="0">
                        <a:solidFill>
                          <a:schemeClr val="tx1"/>
                        </a:solidFill>
                        <a:effectLst/>
                        <a:latin typeface="Meiryo UI" panose="020B0604030504040204" pitchFamily="50" charset="-128"/>
                        <a:ea typeface="Meiryo UI" panose="020B0604030504040204" pitchFamily="50" charset="-128"/>
                      </a:endParaRPr>
                    </a:p>
                    <a:p>
                      <a:pPr marL="0" algn="l" rtl="0" eaLnBrk="1" fontAlgn="t" latinLnBrk="0" hangingPunct="1">
                        <a:spcBef>
                          <a:spcPts val="0"/>
                        </a:spcBef>
                        <a:spcAft>
                          <a:spcPts val="0"/>
                        </a:spcAft>
                      </a:pP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・継続して課題のある学校への重点</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支援</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t" latinLnBrk="0" hangingPunct="1">
                        <a:spcBef>
                          <a:spcPts val="0"/>
                        </a:spcBef>
                        <a:spcAft>
                          <a:spcPts val="0"/>
                        </a:spcAft>
                      </a:pP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・学校力ＵＰコラボレーターを活用し、学力等の課題解消をめざす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1291006">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u="none" dirty="0">
                          <a:solidFill>
                            <a:schemeClr val="tx1"/>
                          </a:solidFill>
                          <a:latin typeface="Meiryo UI" panose="020B0604030504040204" pitchFamily="50" charset="-128"/>
                          <a:ea typeface="Meiryo UI" panose="020B0604030504040204" pitchFamily="50" charset="-128"/>
                        </a:rPr>
                        <a:t>【</a:t>
                      </a:r>
                      <a:r>
                        <a:rPr kumimoji="1" lang="ja-JP" altLang="en-US" sz="1200" u="none" dirty="0">
                          <a:solidFill>
                            <a:schemeClr val="tx1"/>
                          </a:solidFill>
                          <a:latin typeface="Meiryo UI" panose="020B0604030504040204" pitchFamily="50" charset="-128"/>
                          <a:ea typeface="Meiryo UI" panose="020B0604030504040204" pitchFamily="50" charset="-128"/>
                        </a:rPr>
                        <a:t>公設民営の手法による中高一貫教育校の設置</a:t>
                      </a:r>
                      <a:r>
                        <a:rPr kumimoji="1" lang="en-US" altLang="ja-JP" sz="1200" u="none" dirty="0">
                          <a:solidFill>
                            <a:schemeClr val="tx1"/>
                          </a:solidFill>
                          <a:latin typeface="Meiryo UI" panose="020B0604030504040204" pitchFamily="50" charset="-128"/>
                          <a:ea typeface="Meiryo UI" panose="020B0604030504040204" pitchFamily="50" charset="-128"/>
                        </a:rPr>
                        <a:t>】</a:t>
                      </a:r>
                    </a:p>
                    <a:p>
                      <a:endParaRPr kumimoji="1" lang="en-US" altLang="ja-JP" sz="1200" u="none" dirty="0">
                        <a:solidFill>
                          <a:schemeClr val="tx1"/>
                        </a:solidFill>
                        <a:latin typeface="Meiryo UI" panose="020B0604030504040204" pitchFamily="50" charset="-128"/>
                        <a:ea typeface="Meiryo UI" panose="020B0604030504040204" pitchFamily="50" charset="-128"/>
                      </a:endParaRPr>
                    </a:p>
                    <a:p>
                      <a:r>
                        <a:rPr kumimoji="1" lang="ja-JP" altLang="en-US" sz="1200" u="none" dirty="0">
                          <a:solidFill>
                            <a:schemeClr val="tx1"/>
                          </a:solidFill>
                          <a:latin typeface="Meiryo UI" panose="020B0604030504040204" pitchFamily="50" charset="-128"/>
                          <a:ea typeface="Meiryo UI" panose="020B0604030504040204" pitchFamily="50" charset="-128"/>
                        </a:rPr>
                        <a:t>　　　　　　　</a:t>
                      </a:r>
                      <a:r>
                        <a:rPr kumimoji="1" lang="en-US" altLang="ja-JP" sz="1200" u="none" dirty="0">
                          <a:solidFill>
                            <a:schemeClr val="tx1"/>
                          </a:solidFill>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kumimoji="1" lang="en-US" altLang="ja-JP" sz="1200" b="0" i="0" u="sng" strike="noStrike" kern="1200" dirty="0">
                          <a:solidFill>
                            <a:schemeClr val="tx1"/>
                          </a:solidFill>
                          <a:effectLst/>
                          <a:latin typeface="Meiryo UI" panose="020B0604030504040204" pitchFamily="50" charset="-128"/>
                          <a:ea typeface="Meiryo UI" panose="020B0604030504040204" pitchFamily="50" charset="-128"/>
                        </a:rPr>
                        <a:t>2017</a:t>
                      </a:r>
                      <a:r>
                        <a:rPr kumimoji="1" lang="ja-JP" altLang="en-US" sz="1200" b="0" i="0" u="sng" strike="noStrike" kern="1200" dirty="0">
                          <a:solidFill>
                            <a:schemeClr val="tx1"/>
                          </a:solidFill>
                          <a:effectLst/>
                          <a:latin typeface="Meiryo UI" panose="020B0604030504040204" pitchFamily="50" charset="-128"/>
                          <a:ea typeface="Meiryo UI" panose="020B0604030504040204" pitchFamily="50" charset="-128"/>
                        </a:rPr>
                        <a:t>年度</a:t>
                      </a:r>
                      <a:endParaRPr kumimoji="1" lang="en-US" altLang="ja-JP" sz="1200" b="0" i="0" u="sng" strike="noStrike" kern="1200" dirty="0">
                        <a:solidFill>
                          <a:schemeClr val="tx1"/>
                        </a:solidFill>
                        <a:effectLst/>
                        <a:latin typeface="Meiryo UI" panose="020B0604030504040204" pitchFamily="50" charset="-128"/>
                        <a:ea typeface="Meiryo UI" panose="020B0604030504040204" pitchFamily="50" charset="-128"/>
                      </a:endParaRPr>
                    </a:p>
                    <a:p>
                      <a:pPr marL="0" algn="l" rtl="0" eaLnBrk="1" fontAlgn="t" latinLnBrk="0" hangingPunct="1">
                        <a:spcBef>
                          <a:spcPts val="0"/>
                        </a:spcBef>
                        <a:spcAft>
                          <a:spcPts val="0"/>
                        </a:spcAft>
                      </a:pPr>
                      <a:r>
                        <a:rPr kumimoji="1" lang="ja-JP" altLang="en-US" sz="1200" b="0" i="0" u="none" strike="noStrike" kern="1200" dirty="0">
                          <a:solidFill>
                            <a:schemeClr val="tx1"/>
                          </a:solidFill>
                          <a:effectLst/>
                          <a:latin typeface="Meiryo UI" panose="020B0604030504040204" pitchFamily="50" charset="-128"/>
                          <a:ea typeface="Meiryo UI" panose="020B0604030504040204" pitchFamily="50" charset="-128"/>
                        </a:rPr>
                        <a:t>・学校設置の関連条例が市会で可決・成立、管理運営を行う指定管理法人の指定議決</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p>
                      <a:pPr marL="0" algn="l" rtl="0" eaLnBrk="1" fontAlgn="t" latinLnBrk="0" hangingPunct="1">
                        <a:spcBef>
                          <a:spcPts val="0"/>
                        </a:spcBef>
                        <a:spcAft>
                          <a:spcPts val="0"/>
                        </a:spcAft>
                      </a:pPr>
                      <a:r>
                        <a:rPr kumimoji="1" lang="ja-JP" altLang="en-US" sz="1200" b="0" i="0" u="none" strike="noStrike" kern="1200" dirty="0">
                          <a:solidFill>
                            <a:schemeClr val="tx1"/>
                          </a:solidFill>
                          <a:effectLst/>
                          <a:latin typeface="Meiryo UI" panose="020B0604030504040204" pitchFamily="50" charset="-128"/>
                          <a:ea typeface="Meiryo UI" panose="020B0604030504040204" pitchFamily="50" charset="-128"/>
                        </a:rPr>
                        <a:t>・学校名を大阪市立水都国際中学校・高等学校に決定</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t" latinLnBrk="0" hangingPunct="1">
                        <a:spcBef>
                          <a:spcPts val="0"/>
                        </a:spcBef>
                        <a:spcAft>
                          <a:spcPts val="0"/>
                        </a:spcAft>
                      </a:pPr>
                      <a:r>
                        <a:rPr kumimoji="1" lang="ja-JP" altLang="en-US" sz="1200" b="0" i="0" u="none" strike="noStrike" kern="1200" dirty="0">
                          <a:solidFill>
                            <a:schemeClr val="tx1"/>
                          </a:solidFill>
                          <a:effectLst/>
                          <a:latin typeface="Meiryo UI" panose="020B0604030504040204" pitchFamily="50" charset="-128"/>
                          <a:ea typeface="Meiryo UI" panose="020B0604030504040204" pitchFamily="50" charset="-128"/>
                        </a:rPr>
                        <a:t>・</a:t>
                      </a:r>
                      <a:r>
                        <a:rPr kumimoji="1" lang="en-US" altLang="ja-JP" sz="1200" b="0" i="0" u="none" strike="noStrike" kern="1200" dirty="0">
                          <a:solidFill>
                            <a:schemeClr val="tx1"/>
                          </a:solidFill>
                          <a:effectLst/>
                          <a:latin typeface="Meiryo UI" panose="020B0604030504040204" pitchFamily="50" charset="-128"/>
                          <a:ea typeface="Meiryo UI" panose="020B0604030504040204" pitchFamily="50" charset="-128"/>
                        </a:rPr>
                        <a:t>2019</a:t>
                      </a:r>
                      <a:r>
                        <a:rPr kumimoji="1" lang="ja-JP" altLang="en-US" sz="1200" b="0" i="0" u="none" strike="noStrike" kern="1200" dirty="0">
                          <a:solidFill>
                            <a:schemeClr val="tx1"/>
                          </a:solidFill>
                          <a:effectLst/>
                          <a:latin typeface="Meiryo UI" panose="020B0604030504040204" pitchFamily="50" charset="-128"/>
                          <a:ea typeface="Meiryo UI" panose="020B0604030504040204" pitchFamily="50" charset="-128"/>
                        </a:rPr>
                        <a:t>年</a:t>
                      </a:r>
                      <a:r>
                        <a:rPr kumimoji="1" lang="en-US" altLang="ja-JP" sz="1200" b="0" i="0" u="none" strike="noStrike" kern="1200" dirty="0">
                          <a:solidFill>
                            <a:schemeClr val="tx1"/>
                          </a:solidFill>
                          <a:effectLst/>
                          <a:latin typeface="Meiryo UI" panose="020B0604030504040204" pitchFamily="50" charset="-128"/>
                          <a:ea typeface="Meiryo UI" panose="020B0604030504040204" pitchFamily="50" charset="-128"/>
                        </a:rPr>
                        <a:t>4</a:t>
                      </a:r>
                      <a:r>
                        <a:rPr kumimoji="1" lang="ja-JP" altLang="en-US" sz="1200" b="0" i="0" u="none" strike="noStrike" kern="1200" dirty="0">
                          <a:solidFill>
                            <a:schemeClr val="tx1"/>
                          </a:solidFill>
                          <a:effectLst/>
                          <a:latin typeface="Meiryo UI" panose="020B0604030504040204" pitchFamily="50" charset="-128"/>
                          <a:ea typeface="Meiryo UI" panose="020B0604030504040204" pitchFamily="50" charset="-128"/>
                        </a:rPr>
                        <a:t>月開校予定</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p>
                      <a:pPr marL="0" algn="l" rtl="0" eaLnBrk="1" fontAlgn="t" latinLnBrk="0" hangingPunct="1">
                        <a:spcBef>
                          <a:spcPts val="0"/>
                        </a:spcBef>
                        <a:spcAft>
                          <a:spcPts val="0"/>
                        </a:spcAft>
                      </a:pPr>
                      <a:r>
                        <a:rPr kumimoji="1" lang="ja-JP" altLang="en-US" sz="1200" b="0" i="0" u="none" strike="noStrike" kern="1200" dirty="0">
                          <a:solidFill>
                            <a:schemeClr val="tx1"/>
                          </a:solidFill>
                          <a:effectLst/>
                          <a:latin typeface="Meiryo UI" panose="020B0604030504040204" pitchFamily="50" charset="-128"/>
                          <a:ea typeface="Meiryo UI" panose="020B0604030504040204" pitchFamily="50" charset="-128"/>
                        </a:rPr>
                        <a:t>・国際バカロレア認定に向けての取組</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1373290">
                <a:tc vMerge="1">
                  <a:txBody>
                    <a:bodyPr/>
                    <a:lstStyle/>
                    <a:p>
                      <a:pPr algn="l"/>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u="none" dirty="0">
                          <a:solidFill>
                            <a:schemeClr val="tx1"/>
                          </a:solidFill>
                          <a:latin typeface="Meiryo UI" panose="020B0604030504040204" pitchFamily="50" charset="-128"/>
                          <a:ea typeface="Meiryo UI" panose="020B0604030504040204" pitchFamily="50" charset="-128"/>
                        </a:rPr>
                        <a:t>【</a:t>
                      </a:r>
                      <a:r>
                        <a:rPr kumimoji="1" lang="ja-JP" altLang="en-US" sz="1200" u="none" dirty="0">
                          <a:solidFill>
                            <a:schemeClr val="tx1"/>
                          </a:solidFill>
                          <a:latin typeface="Meiryo UI" panose="020B0604030504040204" pitchFamily="50" charset="-128"/>
                          <a:ea typeface="Meiryo UI" panose="020B0604030504040204" pitchFamily="50" charset="-128"/>
                        </a:rPr>
                        <a:t>児童生徒の急増に伴う教育環境改善</a:t>
                      </a:r>
                      <a:r>
                        <a:rPr kumimoji="1" lang="en-US" altLang="ja-JP" sz="1200" u="none" dirty="0">
                          <a:solidFill>
                            <a:schemeClr val="tx1"/>
                          </a:solidFill>
                          <a:latin typeface="Meiryo UI" panose="020B0604030504040204" pitchFamily="50" charset="-128"/>
                          <a:ea typeface="Meiryo UI" panose="020B0604030504040204" pitchFamily="50" charset="-128"/>
                        </a:rPr>
                        <a:t>】</a:t>
                      </a:r>
                    </a:p>
                    <a:p>
                      <a:pPr algn="ctr"/>
                      <a:endParaRPr kumimoji="1" lang="en-US" altLang="ja-JP" sz="1200" u="none" dirty="0">
                        <a:solidFill>
                          <a:schemeClr val="tx1"/>
                        </a:solidFill>
                        <a:latin typeface="Meiryo UI" panose="020B0604030504040204" pitchFamily="50" charset="-128"/>
                        <a:ea typeface="Meiryo UI" panose="020B0604030504040204" pitchFamily="50" charset="-128"/>
                      </a:endParaRPr>
                    </a:p>
                    <a:p>
                      <a:pPr algn="l"/>
                      <a:r>
                        <a:rPr kumimoji="1" lang="ja-JP" altLang="en-US" sz="1200" u="none" dirty="0">
                          <a:solidFill>
                            <a:schemeClr val="tx1"/>
                          </a:solidFill>
                          <a:latin typeface="Meiryo UI" panose="020B0604030504040204" pitchFamily="50" charset="-128"/>
                          <a:ea typeface="Meiryo UI" panose="020B0604030504040204" pitchFamily="50" charset="-128"/>
                        </a:rPr>
                        <a:t>　　　　　　　</a:t>
                      </a:r>
                      <a:r>
                        <a:rPr kumimoji="1" lang="en-US" altLang="ja-JP" sz="1200" u="none" dirty="0">
                          <a:solidFill>
                            <a:schemeClr val="tx1"/>
                          </a:solidFill>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b="0" i="0" u="sng" strike="noStrike" kern="1200" dirty="0">
                          <a:solidFill>
                            <a:schemeClr val="tx1"/>
                          </a:solidFill>
                          <a:effectLst/>
                          <a:latin typeface="Meiryo UI" panose="020B0604030504040204" pitchFamily="50" charset="-128"/>
                          <a:ea typeface="Meiryo UI" panose="020B0604030504040204" pitchFamily="50" charset="-128"/>
                          <a:cs typeface="+mn-cs"/>
                        </a:rPr>
                        <a:t>2018</a:t>
                      </a:r>
                      <a:r>
                        <a:rPr kumimoji="1" lang="ja-JP" altLang="en-US" sz="1200" b="0" i="0" u="sng" strike="noStrike" kern="1200" dirty="0">
                          <a:solidFill>
                            <a:schemeClr val="tx1"/>
                          </a:solidFill>
                          <a:effectLst/>
                          <a:latin typeface="Meiryo UI" panose="020B0604030504040204" pitchFamily="50" charset="-128"/>
                          <a:ea typeface="Meiryo UI" panose="020B0604030504040204" pitchFamily="50" charset="-128"/>
                          <a:cs typeface="+mn-cs"/>
                        </a:rPr>
                        <a:t>年度～</a:t>
                      </a:r>
                      <a:endParaRPr kumimoji="1" lang="en-US" altLang="ja-JP" sz="1200" b="0" i="0" u="sng" strike="noStrike"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b="0" i="0" u="none" strike="noStrike" kern="1200" dirty="0">
                          <a:solidFill>
                            <a:schemeClr val="tx1"/>
                          </a:solidFill>
                          <a:effectLst/>
                          <a:latin typeface="Meiryo UI" panose="020B0604030504040204" pitchFamily="50" charset="-128"/>
                          <a:ea typeface="Meiryo UI" panose="020B0604030504040204" pitchFamily="50" charset="-128"/>
                          <a:cs typeface="+mn-cs"/>
                        </a:rPr>
                        <a:t>2017</a:t>
                      </a:r>
                      <a:r>
                        <a:rPr kumimoji="1" lang="ja-JP" altLang="en-US" sz="1200" b="0" i="0" u="none" strike="noStrike" kern="1200" dirty="0">
                          <a:solidFill>
                            <a:schemeClr val="tx1"/>
                          </a:solidFill>
                          <a:effectLst/>
                          <a:latin typeface="Meiryo UI" panose="020B0604030504040204" pitchFamily="50" charset="-128"/>
                          <a:ea typeface="Meiryo UI" panose="020B0604030504040204" pitchFamily="50" charset="-128"/>
                          <a:cs typeface="+mn-cs"/>
                        </a:rPr>
                        <a:t>年</a:t>
                      </a:r>
                      <a:r>
                        <a:rPr kumimoji="1" lang="en-US" altLang="ja-JP" sz="1200" b="0" i="0" u="none" strike="noStrike" kern="1200" dirty="0">
                          <a:solidFill>
                            <a:schemeClr val="tx1"/>
                          </a:solidFill>
                          <a:effectLst/>
                          <a:latin typeface="Meiryo UI" panose="020B0604030504040204" pitchFamily="50" charset="-128"/>
                          <a:ea typeface="Meiryo UI" panose="020B0604030504040204" pitchFamily="50" charset="-128"/>
                          <a:cs typeface="+mn-cs"/>
                        </a:rPr>
                        <a:t>5</a:t>
                      </a:r>
                      <a:r>
                        <a:rPr kumimoji="1" lang="ja-JP" altLang="en-US" sz="1200" b="0" i="0" u="none" strike="noStrike" kern="1200" dirty="0">
                          <a:solidFill>
                            <a:schemeClr val="tx1"/>
                          </a:solidFill>
                          <a:effectLst/>
                          <a:latin typeface="Meiryo UI" panose="020B0604030504040204" pitchFamily="50" charset="-128"/>
                          <a:ea typeface="Meiryo UI" panose="020B0604030504040204" pitchFamily="50" charset="-128"/>
                          <a:cs typeface="+mn-cs"/>
                        </a:rPr>
                        <a:t>月に設置したプロジェクトチームの議論を踏まえ、北区、西区、中央区の小学校において、教室不足（</a:t>
                      </a:r>
                      <a:r>
                        <a:rPr kumimoji="1" lang="en-US" altLang="ja-JP" sz="1200" b="0" i="0" u="none" strike="noStrike" kern="1200" dirty="0">
                          <a:solidFill>
                            <a:schemeClr val="tx1"/>
                          </a:solidFill>
                          <a:effectLst/>
                          <a:latin typeface="Meiryo UI" panose="020B0604030504040204" pitchFamily="50" charset="-128"/>
                          <a:ea typeface="Meiryo UI" panose="020B0604030504040204" pitchFamily="50" charset="-128"/>
                          <a:cs typeface="+mn-cs"/>
                        </a:rPr>
                        <a:t>163</a:t>
                      </a:r>
                      <a:r>
                        <a:rPr kumimoji="1" lang="ja-JP" altLang="en-US" sz="1200" b="0" i="0" u="none" strike="noStrike" kern="1200" dirty="0">
                          <a:solidFill>
                            <a:schemeClr val="tx1"/>
                          </a:solidFill>
                          <a:effectLst/>
                          <a:latin typeface="Meiryo UI" panose="020B0604030504040204" pitchFamily="50" charset="-128"/>
                          <a:ea typeface="Meiryo UI" panose="020B0604030504040204" pitchFamily="50" charset="-128"/>
                          <a:cs typeface="+mn-cs"/>
                        </a:rPr>
                        <a:t>教室）が見込まれる学校の校舎の増築等の実施</a:t>
                      </a:r>
                    </a:p>
                  </a:txBody>
                  <a:tcP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Meiryo UI" panose="020B0604030504040204" pitchFamily="50" charset="-128"/>
                          <a:ea typeface="Meiryo UI" panose="020B0604030504040204" pitchFamily="50" charset="-128"/>
                          <a:cs typeface="+mn-cs"/>
                        </a:rPr>
                        <a:t>・６年間の児童数推計とともに中長期的な児童数推計を一定の目安として今後の施設整備を進めていく</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12" name="テキスト ボックス 11"/>
          <p:cNvSpPr txBox="1"/>
          <p:nvPr/>
        </p:nvSpPr>
        <p:spPr>
          <a:xfrm>
            <a:off x="7812360" y="0"/>
            <a:ext cx="1331640" cy="261610"/>
          </a:xfrm>
          <a:prstGeom prst="rect">
            <a:avLst/>
          </a:prstGeom>
          <a:noFill/>
        </p:spPr>
        <p:txBody>
          <a:bodyPr wrap="square" rtlCol="0">
            <a:spAutoFit/>
          </a:bodyPr>
          <a:lstStyle/>
          <a:p>
            <a:r>
              <a:rPr lang="en-US" altLang="ja-JP" sz="1100" dirty="0" smtClean="0">
                <a:latin typeface="Arial" pitchFamily="34" charset="0"/>
                <a:cs typeface="Arial" pitchFamily="34" charset="0"/>
              </a:rPr>
              <a:t>B2.(59)</a:t>
            </a:r>
            <a:r>
              <a:rPr lang="ja-JP" altLang="en-US" sz="1100" dirty="0" smtClean="0">
                <a:latin typeface="Arial" pitchFamily="34" charset="0"/>
                <a:cs typeface="Arial" pitchFamily="34" charset="0"/>
              </a:rPr>
              <a:t>～</a:t>
            </a:r>
            <a:r>
              <a:rPr lang="en-US" altLang="ja-JP" sz="1100" dirty="0" smtClean="0">
                <a:latin typeface="Arial" pitchFamily="34" charset="0"/>
                <a:cs typeface="Arial" pitchFamily="34" charset="0"/>
              </a:rPr>
              <a:t>(63)</a:t>
            </a:r>
            <a:endParaRPr kumimoji="1" lang="en-US" altLang="ja-JP" sz="1100" dirty="0">
              <a:latin typeface="Arial" pitchFamily="34" charset="0"/>
              <a:cs typeface="Arial" pitchFamily="34" charset="0"/>
            </a:endParaRPr>
          </a:p>
        </p:txBody>
      </p:sp>
    </p:spTree>
    <p:extLst>
      <p:ext uri="{BB962C8B-B14F-4D97-AF65-F5344CB8AC3E}">
        <p14:creationId xmlns:p14="http://schemas.microsoft.com/office/powerpoint/2010/main" val="154107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4567377" y="1376129"/>
            <a:ext cx="3965063" cy="2384445"/>
          </a:xfrm>
          <a:prstGeom prst="rect">
            <a:avLst/>
          </a:prstGeom>
        </p:spPr>
      </p:pic>
      <p:sp>
        <p:nvSpPr>
          <p:cNvPr id="29" name="タイトル 1"/>
          <p:cNvSpPr txBox="1">
            <a:spLocks/>
          </p:cNvSpPr>
          <p:nvPr/>
        </p:nvSpPr>
        <p:spPr>
          <a:xfrm>
            <a:off x="0" y="560112"/>
            <a:ext cx="8856984" cy="465282"/>
          </a:xfrm>
          <a:prstGeom prst="rect">
            <a:avLst/>
          </a:prstGeom>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92" u="sng" dirty="0"/>
              <a:t>【</a:t>
            </a:r>
            <a:r>
              <a:rPr lang="ja-JP" altLang="en-US" sz="1292" u="sng" dirty="0"/>
              <a:t>大阪市</a:t>
            </a:r>
            <a:r>
              <a:rPr lang="en-US" altLang="ja-JP" sz="1292" u="sng" dirty="0"/>
              <a:t>】 </a:t>
            </a:r>
            <a:r>
              <a:rPr lang="ja-JP" altLang="en-US" sz="1292" u="sng" dirty="0"/>
              <a:t>全国学力・学習状況調査　平均正答率対全国比　</a:t>
            </a:r>
          </a:p>
        </p:txBody>
      </p:sp>
      <p:sp>
        <p:nvSpPr>
          <p:cNvPr id="13" name="スライド番号プレースホルダ 12"/>
          <p:cNvSpPr>
            <a:spLocks noGrp="1"/>
          </p:cNvSpPr>
          <p:nvPr>
            <p:ph type="sldNum" sz="quarter" idx="12"/>
          </p:nvPr>
        </p:nvSpPr>
        <p:spPr/>
        <p:txBody>
          <a:bodyPr/>
          <a:lstStyle/>
          <a:p>
            <a:fld id="{37EF5067-3AB7-4642-9103-42CBD40CC6D9}" type="slidenum">
              <a:rPr kumimoji="1" lang="ja-JP" altLang="en-US" smtClean="0"/>
              <a:pPr/>
              <a:t>24</a:t>
            </a:fld>
            <a:endParaRPr kumimoji="1" lang="ja-JP" altLang="en-US" dirty="0"/>
          </a:p>
        </p:txBody>
      </p:sp>
      <p:pic>
        <p:nvPicPr>
          <p:cNvPr id="12" name="図 11"/>
          <p:cNvPicPr/>
          <p:nvPr/>
        </p:nvPicPr>
        <p:blipFill>
          <a:blip r:embed="rId3" cstate="screen"/>
          <a:srcRect/>
          <a:stretch>
            <a:fillRect/>
          </a:stretch>
        </p:blipFill>
        <p:spPr bwMode="auto">
          <a:xfrm>
            <a:off x="539552" y="1384310"/>
            <a:ext cx="3888432" cy="2376264"/>
          </a:xfrm>
          <a:prstGeom prst="rect">
            <a:avLst/>
          </a:prstGeom>
          <a:noFill/>
          <a:ln w="9525">
            <a:noFill/>
            <a:miter lim="800000"/>
            <a:headEnd/>
            <a:tailEnd/>
          </a:ln>
        </p:spPr>
      </p:pic>
      <p:pic>
        <p:nvPicPr>
          <p:cNvPr id="17" name="図 16"/>
          <p:cNvPicPr/>
          <p:nvPr/>
        </p:nvPicPr>
        <p:blipFill>
          <a:blip r:embed="rId4" cstate="screen"/>
          <a:srcRect/>
          <a:stretch>
            <a:fillRect/>
          </a:stretch>
        </p:blipFill>
        <p:spPr bwMode="auto">
          <a:xfrm>
            <a:off x="539552" y="4120614"/>
            <a:ext cx="3888432" cy="2520280"/>
          </a:xfrm>
          <a:prstGeom prst="rect">
            <a:avLst/>
          </a:prstGeom>
          <a:noFill/>
          <a:ln w="9525">
            <a:noFill/>
            <a:miter lim="800000"/>
            <a:headEnd/>
            <a:tailEnd/>
          </a:ln>
        </p:spPr>
      </p:pic>
      <p:pic>
        <p:nvPicPr>
          <p:cNvPr id="20" name="図 19"/>
          <p:cNvPicPr/>
          <p:nvPr/>
        </p:nvPicPr>
        <p:blipFill>
          <a:blip r:embed="rId5" cstate="screen"/>
          <a:srcRect/>
          <a:stretch>
            <a:fillRect/>
          </a:stretch>
        </p:blipFill>
        <p:spPr bwMode="auto">
          <a:xfrm>
            <a:off x="4572000" y="4120614"/>
            <a:ext cx="3960440" cy="2520280"/>
          </a:xfrm>
          <a:prstGeom prst="rect">
            <a:avLst/>
          </a:prstGeom>
          <a:noFill/>
          <a:ln w="9525">
            <a:noFill/>
            <a:miter lim="800000"/>
            <a:headEnd/>
            <a:tailEnd/>
          </a:ln>
        </p:spPr>
      </p:pic>
      <p:sp>
        <p:nvSpPr>
          <p:cNvPr id="21" name="コンテンツ プレースホルダー 2"/>
          <p:cNvSpPr txBox="1">
            <a:spLocks/>
          </p:cNvSpPr>
          <p:nvPr/>
        </p:nvSpPr>
        <p:spPr>
          <a:xfrm>
            <a:off x="683568" y="3760574"/>
            <a:ext cx="3826768" cy="432048"/>
          </a:xfrm>
          <a:prstGeom prst="rect">
            <a:avLst/>
          </a:prstGeom>
          <a:ln>
            <a:noFill/>
          </a:ln>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ja-JP" altLang="en-US" sz="1600" dirty="0"/>
              <a:t>中学生</a:t>
            </a:r>
            <a:endParaRPr kumimoji="1" lang="en-US" altLang="ja-JP" sz="20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23" name="AutoShape 3"/>
          <p:cNvCxnSpPr>
            <a:cxnSpLocks noChangeShapeType="1"/>
          </p:cNvCxnSpPr>
          <p:nvPr/>
        </p:nvCxnSpPr>
        <p:spPr bwMode="auto">
          <a:xfrm>
            <a:off x="899592" y="2239542"/>
            <a:ext cx="2664296" cy="0"/>
          </a:xfrm>
          <a:prstGeom prst="straightConnector1">
            <a:avLst/>
          </a:prstGeom>
          <a:noFill/>
          <a:ln w="25400">
            <a:solidFill>
              <a:srgbClr val="FF0000"/>
            </a:solidFill>
            <a:round/>
            <a:headEnd/>
            <a:tailEnd/>
          </a:ln>
        </p:spPr>
      </p:cxnSp>
      <p:cxnSp>
        <p:nvCxnSpPr>
          <p:cNvPr id="27" name="AutoShape 3"/>
          <p:cNvCxnSpPr>
            <a:cxnSpLocks noChangeShapeType="1"/>
          </p:cNvCxnSpPr>
          <p:nvPr/>
        </p:nvCxnSpPr>
        <p:spPr bwMode="auto">
          <a:xfrm>
            <a:off x="899592" y="5011542"/>
            <a:ext cx="2664296" cy="0"/>
          </a:xfrm>
          <a:prstGeom prst="straightConnector1">
            <a:avLst/>
          </a:prstGeom>
          <a:noFill/>
          <a:ln w="25400">
            <a:solidFill>
              <a:srgbClr val="FF0000"/>
            </a:solidFill>
            <a:round/>
            <a:headEnd/>
            <a:tailEnd/>
          </a:ln>
        </p:spPr>
      </p:cxnSp>
      <p:cxnSp>
        <p:nvCxnSpPr>
          <p:cNvPr id="30" name="AutoShape 3"/>
          <p:cNvCxnSpPr>
            <a:cxnSpLocks noChangeShapeType="1"/>
          </p:cNvCxnSpPr>
          <p:nvPr/>
        </p:nvCxnSpPr>
        <p:spPr bwMode="auto">
          <a:xfrm>
            <a:off x="4932040" y="5011542"/>
            <a:ext cx="2664296" cy="0"/>
          </a:xfrm>
          <a:prstGeom prst="straightConnector1">
            <a:avLst/>
          </a:prstGeom>
          <a:noFill/>
          <a:ln w="25400">
            <a:solidFill>
              <a:srgbClr val="FF0000"/>
            </a:solidFill>
            <a:round/>
            <a:headEnd/>
            <a:tailEnd/>
          </a:ln>
        </p:spPr>
      </p:cxnSp>
      <p:sp>
        <p:nvSpPr>
          <p:cNvPr id="31" name="テキスト ボックス 30"/>
          <p:cNvSpPr txBox="1"/>
          <p:nvPr/>
        </p:nvSpPr>
        <p:spPr>
          <a:xfrm>
            <a:off x="5868144" y="1096278"/>
            <a:ext cx="2808312" cy="253916"/>
          </a:xfrm>
          <a:prstGeom prst="rect">
            <a:avLst/>
          </a:prstGeom>
          <a:noFill/>
        </p:spPr>
        <p:txBody>
          <a:bodyPr wrap="square" rtlCol="0">
            <a:spAutoFit/>
          </a:bodyPr>
          <a:lstStyle/>
          <a:p>
            <a:r>
              <a:rPr kumimoji="1" lang="en-US" altLang="ja-JP" sz="1050" dirty="0"/>
              <a:t>〈</a:t>
            </a:r>
            <a:r>
              <a:rPr kumimoji="1" lang="ja-JP" altLang="en-US" sz="1050" dirty="0"/>
              <a:t>正答率</a:t>
            </a:r>
            <a:r>
              <a:rPr kumimoji="1" lang="en-US" altLang="ja-JP" sz="1050" dirty="0"/>
              <a:t>/</a:t>
            </a:r>
            <a:r>
              <a:rPr kumimoji="1" lang="ja-JP" altLang="en-US" sz="1050" dirty="0"/>
              <a:t>対全国比　他都市との比較（抜粋）</a:t>
            </a:r>
            <a:r>
              <a:rPr kumimoji="1" lang="en-US" altLang="ja-JP" sz="1050" dirty="0"/>
              <a:t>〉</a:t>
            </a:r>
            <a:endParaRPr kumimoji="1" lang="ja-JP" altLang="en-US" sz="1050" dirty="0"/>
          </a:p>
        </p:txBody>
      </p:sp>
      <p:pic>
        <p:nvPicPr>
          <p:cNvPr id="32" name="図 31"/>
          <p:cNvPicPr>
            <a:picLocks noChangeAspect="1"/>
          </p:cNvPicPr>
          <p:nvPr/>
        </p:nvPicPr>
        <p:blipFill>
          <a:blip r:embed="rId6"/>
          <a:stretch>
            <a:fillRect/>
          </a:stretch>
        </p:blipFill>
        <p:spPr>
          <a:xfrm>
            <a:off x="544175" y="1384309"/>
            <a:ext cx="3883810" cy="2376265"/>
          </a:xfrm>
          <a:prstGeom prst="rect">
            <a:avLst/>
          </a:prstGeom>
        </p:spPr>
      </p:pic>
      <p:sp>
        <p:nvSpPr>
          <p:cNvPr id="33" name="Freeform 50"/>
          <p:cNvSpPr>
            <a:spLocks/>
          </p:cNvSpPr>
          <p:nvPr/>
        </p:nvSpPr>
        <p:spPr bwMode="auto">
          <a:xfrm>
            <a:off x="683569" y="3256518"/>
            <a:ext cx="3240360" cy="125673"/>
          </a:xfrm>
          <a:custGeom>
            <a:avLst/>
            <a:gdLst/>
            <a:ahLst/>
            <a:cxnLst>
              <a:cxn ang="0">
                <a:pos x="1527" y="43"/>
              </a:cxn>
              <a:cxn ang="0">
                <a:pos x="1454" y="17"/>
              </a:cxn>
              <a:cxn ang="0">
                <a:pos x="1364" y="43"/>
              </a:cxn>
              <a:cxn ang="0">
                <a:pos x="1291" y="17"/>
              </a:cxn>
              <a:cxn ang="0">
                <a:pos x="1202" y="43"/>
              </a:cxn>
              <a:cxn ang="0">
                <a:pos x="1129" y="17"/>
              </a:cxn>
              <a:cxn ang="0">
                <a:pos x="1039" y="43"/>
              </a:cxn>
              <a:cxn ang="0">
                <a:pos x="966" y="17"/>
              </a:cxn>
              <a:cxn ang="0">
                <a:pos x="876" y="43"/>
              </a:cxn>
              <a:cxn ang="0">
                <a:pos x="803" y="17"/>
              </a:cxn>
              <a:cxn ang="0">
                <a:pos x="739" y="17"/>
              </a:cxn>
              <a:cxn ang="0">
                <a:pos x="666" y="43"/>
              </a:cxn>
              <a:cxn ang="0">
                <a:pos x="576" y="17"/>
              </a:cxn>
              <a:cxn ang="0">
                <a:pos x="503" y="43"/>
              </a:cxn>
              <a:cxn ang="0">
                <a:pos x="446" y="4"/>
              </a:cxn>
              <a:cxn ang="0">
                <a:pos x="388" y="43"/>
              </a:cxn>
              <a:cxn ang="0">
                <a:pos x="315" y="17"/>
              </a:cxn>
              <a:cxn ang="0">
                <a:pos x="251" y="17"/>
              </a:cxn>
              <a:cxn ang="0">
                <a:pos x="178" y="43"/>
              </a:cxn>
              <a:cxn ang="0">
                <a:pos x="120" y="4"/>
              </a:cxn>
              <a:cxn ang="0">
                <a:pos x="63" y="43"/>
              </a:cxn>
              <a:cxn ang="0">
                <a:pos x="0" y="27"/>
              </a:cxn>
              <a:cxn ang="0">
                <a:pos x="7" y="51"/>
              </a:cxn>
              <a:cxn ang="0">
                <a:pos x="71" y="51"/>
              </a:cxn>
              <a:cxn ang="0">
                <a:pos x="120" y="16"/>
              </a:cxn>
              <a:cxn ang="0">
                <a:pos x="169" y="51"/>
              </a:cxn>
              <a:cxn ang="0">
                <a:pos x="234" y="51"/>
              </a:cxn>
              <a:cxn ang="0">
                <a:pos x="283" y="16"/>
              </a:cxn>
              <a:cxn ang="0">
                <a:pos x="332" y="51"/>
              </a:cxn>
              <a:cxn ang="0">
                <a:pos x="397" y="51"/>
              </a:cxn>
              <a:cxn ang="0">
                <a:pos x="446" y="16"/>
              </a:cxn>
              <a:cxn ang="0">
                <a:pos x="495" y="51"/>
              </a:cxn>
              <a:cxn ang="0">
                <a:pos x="559" y="51"/>
              </a:cxn>
              <a:cxn ang="0">
                <a:pos x="632" y="26"/>
              </a:cxn>
              <a:cxn ang="0">
                <a:pos x="722" y="51"/>
              </a:cxn>
              <a:cxn ang="0">
                <a:pos x="771" y="16"/>
              </a:cxn>
              <a:cxn ang="0">
                <a:pos x="820" y="51"/>
              </a:cxn>
              <a:cxn ang="0">
                <a:pos x="910" y="26"/>
              </a:cxn>
              <a:cxn ang="0">
                <a:pos x="983" y="51"/>
              </a:cxn>
              <a:cxn ang="0">
                <a:pos x="1073" y="26"/>
              </a:cxn>
              <a:cxn ang="0">
                <a:pos x="1145" y="51"/>
              </a:cxn>
              <a:cxn ang="0">
                <a:pos x="1235" y="26"/>
              </a:cxn>
              <a:cxn ang="0">
                <a:pos x="1308" y="51"/>
              </a:cxn>
              <a:cxn ang="0">
                <a:pos x="1398" y="26"/>
              </a:cxn>
              <a:cxn ang="0">
                <a:pos x="1446" y="26"/>
              </a:cxn>
              <a:cxn ang="0">
                <a:pos x="1535" y="51"/>
              </a:cxn>
              <a:cxn ang="0">
                <a:pos x="1608" y="26"/>
              </a:cxn>
              <a:cxn ang="0">
                <a:pos x="1627" y="27"/>
              </a:cxn>
              <a:cxn ang="0">
                <a:pos x="1552" y="17"/>
              </a:cxn>
            </a:cxnLst>
            <a:rect l="0" t="0" r="r" b="b"/>
            <a:pathLst>
              <a:path w="1627" h="69">
                <a:moveTo>
                  <a:pt x="1552" y="17"/>
                </a:moveTo>
                <a:cubicBezTo>
                  <a:pt x="1527" y="43"/>
                  <a:pt x="1527" y="43"/>
                  <a:pt x="1527" y="43"/>
                </a:cubicBezTo>
                <a:cubicBezTo>
                  <a:pt x="1514" y="56"/>
                  <a:pt x="1492" y="56"/>
                  <a:pt x="1479" y="43"/>
                </a:cubicBezTo>
                <a:cubicBezTo>
                  <a:pt x="1454" y="17"/>
                  <a:pt x="1454" y="17"/>
                  <a:pt x="1454" y="17"/>
                </a:cubicBezTo>
                <a:cubicBezTo>
                  <a:pt x="1436" y="0"/>
                  <a:pt x="1407" y="0"/>
                  <a:pt x="1389" y="17"/>
                </a:cubicBezTo>
                <a:cubicBezTo>
                  <a:pt x="1364" y="43"/>
                  <a:pt x="1364" y="43"/>
                  <a:pt x="1364" y="43"/>
                </a:cubicBezTo>
                <a:cubicBezTo>
                  <a:pt x="1351" y="56"/>
                  <a:pt x="1330" y="56"/>
                  <a:pt x="1317" y="43"/>
                </a:cubicBezTo>
                <a:cubicBezTo>
                  <a:pt x="1291" y="17"/>
                  <a:pt x="1291" y="17"/>
                  <a:pt x="1291" y="17"/>
                </a:cubicBezTo>
                <a:cubicBezTo>
                  <a:pt x="1274" y="0"/>
                  <a:pt x="1245" y="0"/>
                  <a:pt x="1227" y="17"/>
                </a:cubicBezTo>
                <a:cubicBezTo>
                  <a:pt x="1202" y="43"/>
                  <a:pt x="1202" y="43"/>
                  <a:pt x="1202" y="43"/>
                </a:cubicBezTo>
                <a:cubicBezTo>
                  <a:pt x="1188" y="56"/>
                  <a:pt x="1167" y="56"/>
                  <a:pt x="1154" y="43"/>
                </a:cubicBezTo>
                <a:cubicBezTo>
                  <a:pt x="1129" y="17"/>
                  <a:pt x="1129" y="17"/>
                  <a:pt x="1129" y="17"/>
                </a:cubicBezTo>
                <a:cubicBezTo>
                  <a:pt x="1111" y="0"/>
                  <a:pt x="1082" y="0"/>
                  <a:pt x="1064" y="17"/>
                </a:cubicBezTo>
                <a:cubicBezTo>
                  <a:pt x="1039" y="43"/>
                  <a:pt x="1039" y="43"/>
                  <a:pt x="1039" y="43"/>
                </a:cubicBezTo>
                <a:cubicBezTo>
                  <a:pt x="1026" y="56"/>
                  <a:pt x="1004" y="56"/>
                  <a:pt x="991" y="43"/>
                </a:cubicBezTo>
                <a:cubicBezTo>
                  <a:pt x="966" y="17"/>
                  <a:pt x="966" y="17"/>
                  <a:pt x="966" y="17"/>
                </a:cubicBezTo>
                <a:cubicBezTo>
                  <a:pt x="948" y="0"/>
                  <a:pt x="919" y="0"/>
                  <a:pt x="901" y="17"/>
                </a:cubicBezTo>
                <a:cubicBezTo>
                  <a:pt x="876" y="43"/>
                  <a:pt x="876" y="43"/>
                  <a:pt x="876" y="43"/>
                </a:cubicBezTo>
                <a:cubicBezTo>
                  <a:pt x="863" y="56"/>
                  <a:pt x="842" y="56"/>
                  <a:pt x="829" y="43"/>
                </a:cubicBezTo>
                <a:cubicBezTo>
                  <a:pt x="803" y="17"/>
                  <a:pt x="803" y="17"/>
                  <a:pt x="803" y="17"/>
                </a:cubicBezTo>
                <a:cubicBezTo>
                  <a:pt x="795" y="9"/>
                  <a:pt x="783" y="4"/>
                  <a:pt x="771" y="4"/>
                </a:cubicBezTo>
                <a:cubicBezTo>
                  <a:pt x="759" y="4"/>
                  <a:pt x="747" y="9"/>
                  <a:pt x="739" y="17"/>
                </a:cubicBezTo>
                <a:cubicBezTo>
                  <a:pt x="714" y="43"/>
                  <a:pt x="714" y="43"/>
                  <a:pt x="714" y="43"/>
                </a:cubicBezTo>
                <a:cubicBezTo>
                  <a:pt x="700" y="56"/>
                  <a:pt x="679" y="56"/>
                  <a:pt x="666" y="43"/>
                </a:cubicBezTo>
                <a:cubicBezTo>
                  <a:pt x="641" y="17"/>
                  <a:pt x="641" y="17"/>
                  <a:pt x="641" y="17"/>
                </a:cubicBezTo>
                <a:cubicBezTo>
                  <a:pt x="623" y="0"/>
                  <a:pt x="594" y="0"/>
                  <a:pt x="576" y="17"/>
                </a:cubicBezTo>
                <a:cubicBezTo>
                  <a:pt x="551" y="43"/>
                  <a:pt x="551" y="43"/>
                  <a:pt x="551" y="43"/>
                </a:cubicBezTo>
                <a:cubicBezTo>
                  <a:pt x="538" y="56"/>
                  <a:pt x="516" y="56"/>
                  <a:pt x="503" y="43"/>
                </a:cubicBezTo>
                <a:cubicBezTo>
                  <a:pt x="478" y="17"/>
                  <a:pt x="478" y="17"/>
                  <a:pt x="478" y="17"/>
                </a:cubicBezTo>
                <a:cubicBezTo>
                  <a:pt x="469" y="9"/>
                  <a:pt x="458" y="4"/>
                  <a:pt x="446" y="4"/>
                </a:cubicBezTo>
                <a:cubicBezTo>
                  <a:pt x="434" y="4"/>
                  <a:pt x="422" y="9"/>
                  <a:pt x="413" y="17"/>
                </a:cubicBezTo>
                <a:cubicBezTo>
                  <a:pt x="388" y="43"/>
                  <a:pt x="388" y="43"/>
                  <a:pt x="388" y="43"/>
                </a:cubicBezTo>
                <a:cubicBezTo>
                  <a:pt x="375" y="56"/>
                  <a:pt x="354" y="56"/>
                  <a:pt x="341" y="43"/>
                </a:cubicBezTo>
                <a:cubicBezTo>
                  <a:pt x="315" y="17"/>
                  <a:pt x="315" y="17"/>
                  <a:pt x="315" y="17"/>
                </a:cubicBezTo>
                <a:cubicBezTo>
                  <a:pt x="307" y="9"/>
                  <a:pt x="295" y="4"/>
                  <a:pt x="283" y="4"/>
                </a:cubicBezTo>
                <a:cubicBezTo>
                  <a:pt x="271" y="4"/>
                  <a:pt x="259" y="9"/>
                  <a:pt x="251" y="17"/>
                </a:cubicBezTo>
                <a:cubicBezTo>
                  <a:pt x="226" y="43"/>
                  <a:pt x="226" y="43"/>
                  <a:pt x="226" y="43"/>
                </a:cubicBezTo>
                <a:cubicBezTo>
                  <a:pt x="212" y="56"/>
                  <a:pt x="191" y="56"/>
                  <a:pt x="178" y="43"/>
                </a:cubicBezTo>
                <a:cubicBezTo>
                  <a:pt x="153" y="17"/>
                  <a:pt x="153" y="17"/>
                  <a:pt x="153" y="17"/>
                </a:cubicBezTo>
                <a:cubicBezTo>
                  <a:pt x="144" y="9"/>
                  <a:pt x="133" y="4"/>
                  <a:pt x="120" y="4"/>
                </a:cubicBezTo>
                <a:cubicBezTo>
                  <a:pt x="108" y="4"/>
                  <a:pt x="97" y="9"/>
                  <a:pt x="88" y="17"/>
                </a:cubicBezTo>
                <a:cubicBezTo>
                  <a:pt x="63" y="43"/>
                  <a:pt x="63" y="43"/>
                  <a:pt x="63" y="43"/>
                </a:cubicBezTo>
                <a:cubicBezTo>
                  <a:pt x="50" y="56"/>
                  <a:pt x="28" y="56"/>
                  <a:pt x="15" y="43"/>
                </a:cubicBezTo>
                <a:cubicBezTo>
                  <a:pt x="0" y="27"/>
                  <a:pt x="0" y="27"/>
                  <a:pt x="0" y="27"/>
                </a:cubicBezTo>
                <a:cubicBezTo>
                  <a:pt x="0" y="44"/>
                  <a:pt x="0" y="44"/>
                  <a:pt x="0" y="44"/>
                </a:cubicBezTo>
                <a:cubicBezTo>
                  <a:pt x="7" y="51"/>
                  <a:pt x="7" y="51"/>
                  <a:pt x="7" y="51"/>
                </a:cubicBezTo>
                <a:cubicBezTo>
                  <a:pt x="15" y="60"/>
                  <a:pt x="27" y="65"/>
                  <a:pt x="39" y="65"/>
                </a:cubicBezTo>
                <a:cubicBezTo>
                  <a:pt x="51" y="65"/>
                  <a:pt x="63" y="60"/>
                  <a:pt x="71" y="51"/>
                </a:cubicBezTo>
                <a:cubicBezTo>
                  <a:pt x="97" y="26"/>
                  <a:pt x="97" y="26"/>
                  <a:pt x="97" y="26"/>
                </a:cubicBezTo>
                <a:cubicBezTo>
                  <a:pt x="103" y="20"/>
                  <a:pt x="111" y="16"/>
                  <a:pt x="120" y="16"/>
                </a:cubicBezTo>
                <a:cubicBezTo>
                  <a:pt x="129" y="16"/>
                  <a:pt x="138" y="20"/>
                  <a:pt x="144" y="26"/>
                </a:cubicBezTo>
                <a:cubicBezTo>
                  <a:pt x="169" y="51"/>
                  <a:pt x="169" y="51"/>
                  <a:pt x="169" y="51"/>
                </a:cubicBezTo>
                <a:cubicBezTo>
                  <a:pt x="178" y="60"/>
                  <a:pt x="190" y="65"/>
                  <a:pt x="202" y="65"/>
                </a:cubicBezTo>
                <a:cubicBezTo>
                  <a:pt x="214" y="65"/>
                  <a:pt x="225" y="60"/>
                  <a:pt x="234" y="51"/>
                </a:cubicBezTo>
                <a:cubicBezTo>
                  <a:pt x="259" y="26"/>
                  <a:pt x="259" y="26"/>
                  <a:pt x="259" y="26"/>
                </a:cubicBezTo>
                <a:cubicBezTo>
                  <a:pt x="266" y="20"/>
                  <a:pt x="274" y="16"/>
                  <a:pt x="283" y="16"/>
                </a:cubicBezTo>
                <a:cubicBezTo>
                  <a:pt x="292" y="16"/>
                  <a:pt x="301" y="20"/>
                  <a:pt x="307" y="26"/>
                </a:cubicBezTo>
                <a:cubicBezTo>
                  <a:pt x="332" y="51"/>
                  <a:pt x="332" y="51"/>
                  <a:pt x="332" y="51"/>
                </a:cubicBezTo>
                <a:cubicBezTo>
                  <a:pt x="341" y="60"/>
                  <a:pt x="352" y="65"/>
                  <a:pt x="364" y="65"/>
                </a:cubicBezTo>
                <a:cubicBezTo>
                  <a:pt x="377" y="65"/>
                  <a:pt x="388" y="60"/>
                  <a:pt x="397" y="51"/>
                </a:cubicBezTo>
                <a:cubicBezTo>
                  <a:pt x="422" y="26"/>
                  <a:pt x="422" y="26"/>
                  <a:pt x="422" y="26"/>
                </a:cubicBezTo>
                <a:cubicBezTo>
                  <a:pt x="428" y="20"/>
                  <a:pt x="437" y="16"/>
                  <a:pt x="446" y="16"/>
                </a:cubicBezTo>
                <a:cubicBezTo>
                  <a:pt x="455" y="16"/>
                  <a:pt x="463" y="20"/>
                  <a:pt x="470" y="26"/>
                </a:cubicBezTo>
                <a:cubicBezTo>
                  <a:pt x="495" y="51"/>
                  <a:pt x="495" y="51"/>
                  <a:pt x="495" y="51"/>
                </a:cubicBezTo>
                <a:cubicBezTo>
                  <a:pt x="503" y="60"/>
                  <a:pt x="515" y="65"/>
                  <a:pt x="527" y="65"/>
                </a:cubicBezTo>
                <a:cubicBezTo>
                  <a:pt x="539" y="65"/>
                  <a:pt x="551" y="60"/>
                  <a:pt x="559" y="51"/>
                </a:cubicBezTo>
                <a:cubicBezTo>
                  <a:pt x="585" y="26"/>
                  <a:pt x="585" y="26"/>
                  <a:pt x="585" y="26"/>
                </a:cubicBezTo>
                <a:cubicBezTo>
                  <a:pt x="598" y="13"/>
                  <a:pt x="619" y="13"/>
                  <a:pt x="632" y="26"/>
                </a:cubicBezTo>
                <a:cubicBezTo>
                  <a:pt x="657" y="51"/>
                  <a:pt x="657" y="51"/>
                  <a:pt x="657" y="51"/>
                </a:cubicBezTo>
                <a:cubicBezTo>
                  <a:pt x="675" y="69"/>
                  <a:pt x="704" y="69"/>
                  <a:pt x="722" y="51"/>
                </a:cubicBezTo>
                <a:cubicBezTo>
                  <a:pt x="747" y="26"/>
                  <a:pt x="747" y="26"/>
                  <a:pt x="747" y="26"/>
                </a:cubicBezTo>
                <a:cubicBezTo>
                  <a:pt x="754" y="20"/>
                  <a:pt x="762" y="16"/>
                  <a:pt x="771" y="16"/>
                </a:cubicBezTo>
                <a:cubicBezTo>
                  <a:pt x="780" y="16"/>
                  <a:pt x="789" y="20"/>
                  <a:pt x="795" y="26"/>
                </a:cubicBezTo>
                <a:cubicBezTo>
                  <a:pt x="820" y="51"/>
                  <a:pt x="820" y="51"/>
                  <a:pt x="820" y="51"/>
                </a:cubicBezTo>
                <a:cubicBezTo>
                  <a:pt x="838" y="69"/>
                  <a:pt x="867" y="69"/>
                  <a:pt x="885" y="51"/>
                </a:cubicBezTo>
                <a:cubicBezTo>
                  <a:pt x="910" y="26"/>
                  <a:pt x="910" y="26"/>
                  <a:pt x="910" y="26"/>
                </a:cubicBezTo>
                <a:cubicBezTo>
                  <a:pt x="923" y="13"/>
                  <a:pt x="944" y="13"/>
                  <a:pt x="958" y="26"/>
                </a:cubicBezTo>
                <a:cubicBezTo>
                  <a:pt x="983" y="51"/>
                  <a:pt x="983" y="51"/>
                  <a:pt x="983" y="51"/>
                </a:cubicBezTo>
                <a:cubicBezTo>
                  <a:pt x="1001" y="69"/>
                  <a:pt x="1030" y="69"/>
                  <a:pt x="1047" y="51"/>
                </a:cubicBezTo>
                <a:cubicBezTo>
                  <a:pt x="1073" y="26"/>
                  <a:pt x="1073" y="26"/>
                  <a:pt x="1073" y="26"/>
                </a:cubicBezTo>
                <a:cubicBezTo>
                  <a:pt x="1086" y="13"/>
                  <a:pt x="1107" y="13"/>
                  <a:pt x="1120" y="26"/>
                </a:cubicBezTo>
                <a:cubicBezTo>
                  <a:pt x="1145" y="51"/>
                  <a:pt x="1145" y="51"/>
                  <a:pt x="1145" y="51"/>
                </a:cubicBezTo>
                <a:cubicBezTo>
                  <a:pt x="1163" y="69"/>
                  <a:pt x="1192" y="69"/>
                  <a:pt x="1210" y="51"/>
                </a:cubicBezTo>
                <a:cubicBezTo>
                  <a:pt x="1235" y="26"/>
                  <a:pt x="1235" y="26"/>
                  <a:pt x="1235" y="26"/>
                </a:cubicBezTo>
                <a:cubicBezTo>
                  <a:pt x="1248" y="13"/>
                  <a:pt x="1270" y="13"/>
                  <a:pt x="1283" y="26"/>
                </a:cubicBezTo>
                <a:cubicBezTo>
                  <a:pt x="1308" y="51"/>
                  <a:pt x="1308" y="51"/>
                  <a:pt x="1308" y="51"/>
                </a:cubicBezTo>
                <a:cubicBezTo>
                  <a:pt x="1326" y="69"/>
                  <a:pt x="1355" y="69"/>
                  <a:pt x="1373" y="51"/>
                </a:cubicBezTo>
                <a:cubicBezTo>
                  <a:pt x="1398" y="26"/>
                  <a:pt x="1398" y="26"/>
                  <a:pt x="1398" y="26"/>
                </a:cubicBezTo>
                <a:cubicBezTo>
                  <a:pt x="1404" y="20"/>
                  <a:pt x="1413" y="16"/>
                  <a:pt x="1422" y="16"/>
                </a:cubicBezTo>
                <a:cubicBezTo>
                  <a:pt x="1431" y="16"/>
                  <a:pt x="1439" y="20"/>
                  <a:pt x="1446" y="26"/>
                </a:cubicBezTo>
                <a:cubicBezTo>
                  <a:pt x="1471" y="51"/>
                  <a:pt x="1471" y="51"/>
                  <a:pt x="1471" y="51"/>
                </a:cubicBezTo>
                <a:cubicBezTo>
                  <a:pt x="1489" y="69"/>
                  <a:pt x="1518" y="69"/>
                  <a:pt x="1535" y="51"/>
                </a:cubicBezTo>
                <a:cubicBezTo>
                  <a:pt x="1561" y="26"/>
                  <a:pt x="1561" y="26"/>
                  <a:pt x="1561" y="26"/>
                </a:cubicBezTo>
                <a:cubicBezTo>
                  <a:pt x="1574" y="13"/>
                  <a:pt x="1595" y="13"/>
                  <a:pt x="1608" y="26"/>
                </a:cubicBezTo>
                <a:cubicBezTo>
                  <a:pt x="1627" y="44"/>
                  <a:pt x="1627" y="44"/>
                  <a:pt x="1627" y="44"/>
                </a:cubicBezTo>
                <a:cubicBezTo>
                  <a:pt x="1627" y="27"/>
                  <a:pt x="1627" y="27"/>
                  <a:pt x="1627" y="27"/>
                </a:cubicBezTo>
                <a:cubicBezTo>
                  <a:pt x="1617" y="17"/>
                  <a:pt x="1617" y="17"/>
                  <a:pt x="1617" y="17"/>
                </a:cubicBezTo>
                <a:cubicBezTo>
                  <a:pt x="1599" y="0"/>
                  <a:pt x="1570" y="0"/>
                  <a:pt x="1552" y="17"/>
                </a:cubicBezTo>
                <a:close/>
              </a:path>
            </a:pathLst>
          </a:custGeom>
          <a:solidFill>
            <a:sysClr val="window" lastClr="FFFFFF"/>
          </a:solidFill>
          <a:ln w="9525" cap="flat" cmpd="sng">
            <a:solidFill>
              <a:schemeClr val="bg1">
                <a:lumMod val="50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pic>
        <p:nvPicPr>
          <p:cNvPr id="36" name="図 35"/>
          <p:cNvPicPr>
            <a:picLocks noChangeAspect="1"/>
          </p:cNvPicPr>
          <p:nvPr/>
        </p:nvPicPr>
        <p:blipFill>
          <a:blip r:embed="rId7"/>
          <a:stretch>
            <a:fillRect/>
          </a:stretch>
        </p:blipFill>
        <p:spPr>
          <a:xfrm>
            <a:off x="539553" y="4099579"/>
            <a:ext cx="3888432" cy="2541316"/>
          </a:xfrm>
          <a:prstGeom prst="rect">
            <a:avLst/>
          </a:prstGeom>
        </p:spPr>
      </p:pic>
      <p:sp>
        <p:nvSpPr>
          <p:cNvPr id="37" name="Freeform 50"/>
          <p:cNvSpPr>
            <a:spLocks/>
          </p:cNvSpPr>
          <p:nvPr/>
        </p:nvSpPr>
        <p:spPr bwMode="auto">
          <a:xfrm>
            <a:off x="696373" y="6064830"/>
            <a:ext cx="3240360" cy="125673"/>
          </a:xfrm>
          <a:custGeom>
            <a:avLst/>
            <a:gdLst/>
            <a:ahLst/>
            <a:cxnLst>
              <a:cxn ang="0">
                <a:pos x="1527" y="43"/>
              </a:cxn>
              <a:cxn ang="0">
                <a:pos x="1454" y="17"/>
              </a:cxn>
              <a:cxn ang="0">
                <a:pos x="1364" y="43"/>
              </a:cxn>
              <a:cxn ang="0">
                <a:pos x="1291" y="17"/>
              </a:cxn>
              <a:cxn ang="0">
                <a:pos x="1202" y="43"/>
              </a:cxn>
              <a:cxn ang="0">
                <a:pos x="1129" y="17"/>
              </a:cxn>
              <a:cxn ang="0">
                <a:pos x="1039" y="43"/>
              </a:cxn>
              <a:cxn ang="0">
                <a:pos x="966" y="17"/>
              </a:cxn>
              <a:cxn ang="0">
                <a:pos x="876" y="43"/>
              </a:cxn>
              <a:cxn ang="0">
                <a:pos x="803" y="17"/>
              </a:cxn>
              <a:cxn ang="0">
                <a:pos x="739" y="17"/>
              </a:cxn>
              <a:cxn ang="0">
                <a:pos x="666" y="43"/>
              </a:cxn>
              <a:cxn ang="0">
                <a:pos x="576" y="17"/>
              </a:cxn>
              <a:cxn ang="0">
                <a:pos x="503" y="43"/>
              </a:cxn>
              <a:cxn ang="0">
                <a:pos x="446" y="4"/>
              </a:cxn>
              <a:cxn ang="0">
                <a:pos x="388" y="43"/>
              </a:cxn>
              <a:cxn ang="0">
                <a:pos x="315" y="17"/>
              </a:cxn>
              <a:cxn ang="0">
                <a:pos x="251" y="17"/>
              </a:cxn>
              <a:cxn ang="0">
                <a:pos x="178" y="43"/>
              </a:cxn>
              <a:cxn ang="0">
                <a:pos x="120" y="4"/>
              </a:cxn>
              <a:cxn ang="0">
                <a:pos x="63" y="43"/>
              </a:cxn>
              <a:cxn ang="0">
                <a:pos x="0" y="27"/>
              </a:cxn>
              <a:cxn ang="0">
                <a:pos x="7" y="51"/>
              </a:cxn>
              <a:cxn ang="0">
                <a:pos x="71" y="51"/>
              </a:cxn>
              <a:cxn ang="0">
                <a:pos x="120" y="16"/>
              </a:cxn>
              <a:cxn ang="0">
                <a:pos x="169" y="51"/>
              </a:cxn>
              <a:cxn ang="0">
                <a:pos x="234" y="51"/>
              </a:cxn>
              <a:cxn ang="0">
                <a:pos x="283" y="16"/>
              </a:cxn>
              <a:cxn ang="0">
                <a:pos x="332" y="51"/>
              </a:cxn>
              <a:cxn ang="0">
                <a:pos x="397" y="51"/>
              </a:cxn>
              <a:cxn ang="0">
                <a:pos x="446" y="16"/>
              </a:cxn>
              <a:cxn ang="0">
                <a:pos x="495" y="51"/>
              </a:cxn>
              <a:cxn ang="0">
                <a:pos x="559" y="51"/>
              </a:cxn>
              <a:cxn ang="0">
                <a:pos x="632" y="26"/>
              </a:cxn>
              <a:cxn ang="0">
                <a:pos x="722" y="51"/>
              </a:cxn>
              <a:cxn ang="0">
                <a:pos x="771" y="16"/>
              </a:cxn>
              <a:cxn ang="0">
                <a:pos x="820" y="51"/>
              </a:cxn>
              <a:cxn ang="0">
                <a:pos x="910" y="26"/>
              </a:cxn>
              <a:cxn ang="0">
                <a:pos x="983" y="51"/>
              </a:cxn>
              <a:cxn ang="0">
                <a:pos x="1073" y="26"/>
              </a:cxn>
              <a:cxn ang="0">
                <a:pos x="1145" y="51"/>
              </a:cxn>
              <a:cxn ang="0">
                <a:pos x="1235" y="26"/>
              </a:cxn>
              <a:cxn ang="0">
                <a:pos x="1308" y="51"/>
              </a:cxn>
              <a:cxn ang="0">
                <a:pos x="1398" y="26"/>
              </a:cxn>
              <a:cxn ang="0">
                <a:pos x="1446" y="26"/>
              </a:cxn>
              <a:cxn ang="0">
                <a:pos x="1535" y="51"/>
              </a:cxn>
              <a:cxn ang="0">
                <a:pos x="1608" y="26"/>
              </a:cxn>
              <a:cxn ang="0">
                <a:pos x="1627" y="27"/>
              </a:cxn>
              <a:cxn ang="0">
                <a:pos x="1552" y="17"/>
              </a:cxn>
            </a:cxnLst>
            <a:rect l="0" t="0" r="r" b="b"/>
            <a:pathLst>
              <a:path w="1627" h="69">
                <a:moveTo>
                  <a:pt x="1552" y="17"/>
                </a:moveTo>
                <a:cubicBezTo>
                  <a:pt x="1527" y="43"/>
                  <a:pt x="1527" y="43"/>
                  <a:pt x="1527" y="43"/>
                </a:cubicBezTo>
                <a:cubicBezTo>
                  <a:pt x="1514" y="56"/>
                  <a:pt x="1492" y="56"/>
                  <a:pt x="1479" y="43"/>
                </a:cubicBezTo>
                <a:cubicBezTo>
                  <a:pt x="1454" y="17"/>
                  <a:pt x="1454" y="17"/>
                  <a:pt x="1454" y="17"/>
                </a:cubicBezTo>
                <a:cubicBezTo>
                  <a:pt x="1436" y="0"/>
                  <a:pt x="1407" y="0"/>
                  <a:pt x="1389" y="17"/>
                </a:cubicBezTo>
                <a:cubicBezTo>
                  <a:pt x="1364" y="43"/>
                  <a:pt x="1364" y="43"/>
                  <a:pt x="1364" y="43"/>
                </a:cubicBezTo>
                <a:cubicBezTo>
                  <a:pt x="1351" y="56"/>
                  <a:pt x="1330" y="56"/>
                  <a:pt x="1317" y="43"/>
                </a:cubicBezTo>
                <a:cubicBezTo>
                  <a:pt x="1291" y="17"/>
                  <a:pt x="1291" y="17"/>
                  <a:pt x="1291" y="17"/>
                </a:cubicBezTo>
                <a:cubicBezTo>
                  <a:pt x="1274" y="0"/>
                  <a:pt x="1245" y="0"/>
                  <a:pt x="1227" y="17"/>
                </a:cubicBezTo>
                <a:cubicBezTo>
                  <a:pt x="1202" y="43"/>
                  <a:pt x="1202" y="43"/>
                  <a:pt x="1202" y="43"/>
                </a:cubicBezTo>
                <a:cubicBezTo>
                  <a:pt x="1188" y="56"/>
                  <a:pt x="1167" y="56"/>
                  <a:pt x="1154" y="43"/>
                </a:cubicBezTo>
                <a:cubicBezTo>
                  <a:pt x="1129" y="17"/>
                  <a:pt x="1129" y="17"/>
                  <a:pt x="1129" y="17"/>
                </a:cubicBezTo>
                <a:cubicBezTo>
                  <a:pt x="1111" y="0"/>
                  <a:pt x="1082" y="0"/>
                  <a:pt x="1064" y="17"/>
                </a:cubicBezTo>
                <a:cubicBezTo>
                  <a:pt x="1039" y="43"/>
                  <a:pt x="1039" y="43"/>
                  <a:pt x="1039" y="43"/>
                </a:cubicBezTo>
                <a:cubicBezTo>
                  <a:pt x="1026" y="56"/>
                  <a:pt x="1004" y="56"/>
                  <a:pt x="991" y="43"/>
                </a:cubicBezTo>
                <a:cubicBezTo>
                  <a:pt x="966" y="17"/>
                  <a:pt x="966" y="17"/>
                  <a:pt x="966" y="17"/>
                </a:cubicBezTo>
                <a:cubicBezTo>
                  <a:pt x="948" y="0"/>
                  <a:pt x="919" y="0"/>
                  <a:pt x="901" y="17"/>
                </a:cubicBezTo>
                <a:cubicBezTo>
                  <a:pt x="876" y="43"/>
                  <a:pt x="876" y="43"/>
                  <a:pt x="876" y="43"/>
                </a:cubicBezTo>
                <a:cubicBezTo>
                  <a:pt x="863" y="56"/>
                  <a:pt x="842" y="56"/>
                  <a:pt x="829" y="43"/>
                </a:cubicBezTo>
                <a:cubicBezTo>
                  <a:pt x="803" y="17"/>
                  <a:pt x="803" y="17"/>
                  <a:pt x="803" y="17"/>
                </a:cubicBezTo>
                <a:cubicBezTo>
                  <a:pt x="795" y="9"/>
                  <a:pt x="783" y="4"/>
                  <a:pt x="771" y="4"/>
                </a:cubicBezTo>
                <a:cubicBezTo>
                  <a:pt x="759" y="4"/>
                  <a:pt x="747" y="9"/>
                  <a:pt x="739" y="17"/>
                </a:cubicBezTo>
                <a:cubicBezTo>
                  <a:pt x="714" y="43"/>
                  <a:pt x="714" y="43"/>
                  <a:pt x="714" y="43"/>
                </a:cubicBezTo>
                <a:cubicBezTo>
                  <a:pt x="700" y="56"/>
                  <a:pt x="679" y="56"/>
                  <a:pt x="666" y="43"/>
                </a:cubicBezTo>
                <a:cubicBezTo>
                  <a:pt x="641" y="17"/>
                  <a:pt x="641" y="17"/>
                  <a:pt x="641" y="17"/>
                </a:cubicBezTo>
                <a:cubicBezTo>
                  <a:pt x="623" y="0"/>
                  <a:pt x="594" y="0"/>
                  <a:pt x="576" y="17"/>
                </a:cubicBezTo>
                <a:cubicBezTo>
                  <a:pt x="551" y="43"/>
                  <a:pt x="551" y="43"/>
                  <a:pt x="551" y="43"/>
                </a:cubicBezTo>
                <a:cubicBezTo>
                  <a:pt x="538" y="56"/>
                  <a:pt x="516" y="56"/>
                  <a:pt x="503" y="43"/>
                </a:cubicBezTo>
                <a:cubicBezTo>
                  <a:pt x="478" y="17"/>
                  <a:pt x="478" y="17"/>
                  <a:pt x="478" y="17"/>
                </a:cubicBezTo>
                <a:cubicBezTo>
                  <a:pt x="469" y="9"/>
                  <a:pt x="458" y="4"/>
                  <a:pt x="446" y="4"/>
                </a:cubicBezTo>
                <a:cubicBezTo>
                  <a:pt x="434" y="4"/>
                  <a:pt x="422" y="9"/>
                  <a:pt x="413" y="17"/>
                </a:cubicBezTo>
                <a:cubicBezTo>
                  <a:pt x="388" y="43"/>
                  <a:pt x="388" y="43"/>
                  <a:pt x="388" y="43"/>
                </a:cubicBezTo>
                <a:cubicBezTo>
                  <a:pt x="375" y="56"/>
                  <a:pt x="354" y="56"/>
                  <a:pt x="341" y="43"/>
                </a:cubicBezTo>
                <a:cubicBezTo>
                  <a:pt x="315" y="17"/>
                  <a:pt x="315" y="17"/>
                  <a:pt x="315" y="17"/>
                </a:cubicBezTo>
                <a:cubicBezTo>
                  <a:pt x="307" y="9"/>
                  <a:pt x="295" y="4"/>
                  <a:pt x="283" y="4"/>
                </a:cubicBezTo>
                <a:cubicBezTo>
                  <a:pt x="271" y="4"/>
                  <a:pt x="259" y="9"/>
                  <a:pt x="251" y="17"/>
                </a:cubicBezTo>
                <a:cubicBezTo>
                  <a:pt x="226" y="43"/>
                  <a:pt x="226" y="43"/>
                  <a:pt x="226" y="43"/>
                </a:cubicBezTo>
                <a:cubicBezTo>
                  <a:pt x="212" y="56"/>
                  <a:pt x="191" y="56"/>
                  <a:pt x="178" y="43"/>
                </a:cubicBezTo>
                <a:cubicBezTo>
                  <a:pt x="153" y="17"/>
                  <a:pt x="153" y="17"/>
                  <a:pt x="153" y="17"/>
                </a:cubicBezTo>
                <a:cubicBezTo>
                  <a:pt x="144" y="9"/>
                  <a:pt x="133" y="4"/>
                  <a:pt x="120" y="4"/>
                </a:cubicBezTo>
                <a:cubicBezTo>
                  <a:pt x="108" y="4"/>
                  <a:pt x="97" y="9"/>
                  <a:pt x="88" y="17"/>
                </a:cubicBezTo>
                <a:cubicBezTo>
                  <a:pt x="63" y="43"/>
                  <a:pt x="63" y="43"/>
                  <a:pt x="63" y="43"/>
                </a:cubicBezTo>
                <a:cubicBezTo>
                  <a:pt x="50" y="56"/>
                  <a:pt x="28" y="56"/>
                  <a:pt x="15" y="43"/>
                </a:cubicBezTo>
                <a:cubicBezTo>
                  <a:pt x="0" y="27"/>
                  <a:pt x="0" y="27"/>
                  <a:pt x="0" y="27"/>
                </a:cubicBezTo>
                <a:cubicBezTo>
                  <a:pt x="0" y="44"/>
                  <a:pt x="0" y="44"/>
                  <a:pt x="0" y="44"/>
                </a:cubicBezTo>
                <a:cubicBezTo>
                  <a:pt x="7" y="51"/>
                  <a:pt x="7" y="51"/>
                  <a:pt x="7" y="51"/>
                </a:cubicBezTo>
                <a:cubicBezTo>
                  <a:pt x="15" y="60"/>
                  <a:pt x="27" y="65"/>
                  <a:pt x="39" y="65"/>
                </a:cubicBezTo>
                <a:cubicBezTo>
                  <a:pt x="51" y="65"/>
                  <a:pt x="63" y="60"/>
                  <a:pt x="71" y="51"/>
                </a:cubicBezTo>
                <a:cubicBezTo>
                  <a:pt x="97" y="26"/>
                  <a:pt x="97" y="26"/>
                  <a:pt x="97" y="26"/>
                </a:cubicBezTo>
                <a:cubicBezTo>
                  <a:pt x="103" y="20"/>
                  <a:pt x="111" y="16"/>
                  <a:pt x="120" y="16"/>
                </a:cubicBezTo>
                <a:cubicBezTo>
                  <a:pt x="129" y="16"/>
                  <a:pt x="138" y="20"/>
                  <a:pt x="144" y="26"/>
                </a:cubicBezTo>
                <a:cubicBezTo>
                  <a:pt x="169" y="51"/>
                  <a:pt x="169" y="51"/>
                  <a:pt x="169" y="51"/>
                </a:cubicBezTo>
                <a:cubicBezTo>
                  <a:pt x="178" y="60"/>
                  <a:pt x="190" y="65"/>
                  <a:pt x="202" y="65"/>
                </a:cubicBezTo>
                <a:cubicBezTo>
                  <a:pt x="214" y="65"/>
                  <a:pt x="225" y="60"/>
                  <a:pt x="234" y="51"/>
                </a:cubicBezTo>
                <a:cubicBezTo>
                  <a:pt x="259" y="26"/>
                  <a:pt x="259" y="26"/>
                  <a:pt x="259" y="26"/>
                </a:cubicBezTo>
                <a:cubicBezTo>
                  <a:pt x="266" y="20"/>
                  <a:pt x="274" y="16"/>
                  <a:pt x="283" y="16"/>
                </a:cubicBezTo>
                <a:cubicBezTo>
                  <a:pt x="292" y="16"/>
                  <a:pt x="301" y="20"/>
                  <a:pt x="307" y="26"/>
                </a:cubicBezTo>
                <a:cubicBezTo>
                  <a:pt x="332" y="51"/>
                  <a:pt x="332" y="51"/>
                  <a:pt x="332" y="51"/>
                </a:cubicBezTo>
                <a:cubicBezTo>
                  <a:pt x="341" y="60"/>
                  <a:pt x="352" y="65"/>
                  <a:pt x="364" y="65"/>
                </a:cubicBezTo>
                <a:cubicBezTo>
                  <a:pt x="377" y="65"/>
                  <a:pt x="388" y="60"/>
                  <a:pt x="397" y="51"/>
                </a:cubicBezTo>
                <a:cubicBezTo>
                  <a:pt x="422" y="26"/>
                  <a:pt x="422" y="26"/>
                  <a:pt x="422" y="26"/>
                </a:cubicBezTo>
                <a:cubicBezTo>
                  <a:pt x="428" y="20"/>
                  <a:pt x="437" y="16"/>
                  <a:pt x="446" y="16"/>
                </a:cubicBezTo>
                <a:cubicBezTo>
                  <a:pt x="455" y="16"/>
                  <a:pt x="463" y="20"/>
                  <a:pt x="470" y="26"/>
                </a:cubicBezTo>
                <a:cubicBezTo>
                  <a:pt x="495" y="51"/>
                  <a:pt x="495" y="51"/>
                  <a:pt x="495" y="51"/>
                </a:cubicBezTo>
                <a:cubicBezTo>
                  <a:pt x="503" y="60"/>
                  <a:pt x="515" y="65"/>
                  <a:pt x="527" y="65"/>
                </a:cubicBezTo>
                <a:cubicBezTo>
                  <a:pt x="539" y="65"/>
                  <a:pt x="551" y="60"/>
                  <a:pt x="559" y="51"/>
                </a:cubicBezTo>
                <a:cubicBezTo>
                  <a:pt x="585" y="26"/>
                  <a:pt x="585" y="26"/>
                  <a:pt x="585" y="26"/>
                </a:cubicBezTo>
                <a:cubicBezTo>
                  <a:pt x="598" y="13"/>
                  <a:pt x="619" y="13"/>
                  <a:pt x="632" y="26"/>
                </a:cubicBezTo>
                <a:cubicBezTo>
                  <a:pt x="657" y="51"/>
                  <a:pt x="657" y="51"/>
                  <a:pt x="657" y="51"/>
                </a:cubicBezTo>
                <a:cubicBezTo>
                  <a:pt x="675" y="69"/>
                  <a:pt x="704" y="69"/>
                  <a:pt x="722" y="51"/>
                </a:cubicBezTo>
                <a:cubicBezTo>
                  <a:pt x="747" y="26"/>
                  <a:pt x="747" y="26"/>
                  <a:pt x="747" y="26"/>
                </a:cubicBezTo>
                <a:cubicBezTo>
                  <a:pt x="754" y="20"/>
                  <a:pt x="762" y="16"/>
                  <a:pt x="771" y="16"/>
                </a:cubicBezTo>
                <a:cubicBezTo>
                  <a:pt x="780" y="16"/>
                  <a:pt x="789" y="20"/>
                  <a:pt x="795" y="26"/>
                </a:cubicBezTo>
                <a:cubicBezTo>
                  <a:pt x="820" y="51"/>
                  <a:pt x="820" y="51"/>
                  <a:pt x="820" y="51"/>
                </a:cubicBezTo>
                <a:cubicBezTo>
                  <a:pt x="838" y="69"/>
                  <a:pt x="867" y="69"/>
                  <a:pt x="885" y="51"/>
                </a:cubicBezTo>
                <a:cubicBezTo>
                  <a:pt x="910" y="26"/>
                  <a:pt x="910" y="26"/>
                  <a:pt x="910" y="26"/>
                </a:cubicBezTo>
                <a:cubicBezTo>
                  <a:pt x="923" y="13"/>
                  <a:pt x="944" y="13"/>
                  <a:pt x="958" y="26"/>
                </a:cubicBezTo>
                <a:cubicBezTo>
                  <a:pt x="983" y="51"/>
                  <a:pt x="983" y="51"/>
                  <a:pt x="983" y="51"/>
                </a:cubicBezTo>
                <a:cubicBezTo>
                  <a:pt x="1001" y="69"/>
                  <a:pt x="1030" y="69"/>
                  <a:pt x="1047" y="51"/>
                </a:cubicBezTo>
                <a:cubicBezTo>
                  <a:pt x="1073" y="26"/>
                  <a:pt x="1073" y="26"/>
                  <a:pt x="1073" y="26"/>
                </a:cubicBezTo>
                <a:cubicBezTo>
                  <a:pt x="1086" y="13"/>
                  <a:pt x="1107" y="13"/>
                  <a:pt x="1120" y="26"/>
                </a:cubicBezTo>
                <a:cubicBezTo>
                  <a:pt x="1145" y="51"/>
                  <a:pt x="1145" y="51"/>
                  <a:pt x="1145" y="51"/>
                </a:cubicBezTo>
                <a:cubicBezTo>
                  <a:pt x="1163" y="69"/>
                  <a:pt x="1192" y="69"/>
                  <a:pt x="1210" y="51"/>
                </a:cubicBezTo>
                <a:cubicBezTo>
                  <a:pt x="1235" y="26"/>
                  <a:pt x="1235" y="26"/>
                  <a:pt x="1235" y="26"/>
                </a:cubicBezTo>
                <a:cubicBezTo>
                  <a:pt x="1248" y="13"/>
                  <a:pt x="1270" y="13"/>
                  <a:pt x="1283" y="26"/>
                </a:cubicBezTo>
                <a:cubicBezTo>
                  <a:pt x="1308" y="51"/>
                  <a:pt x="1308" y="51"/>
                  <a:pt x="1308" y="51"/>
                </a:cubicBezTo>
                <a:cubicBezTo>
                  <a:pt x="1326" y="69"/>
                  <a:pt x="1355" y="69"/>
                  <a:pt x="1373" y="51"/>
                </a:cubicBezTo>
                <a:cubicBezTo>
                  <a:pt x="1398" y="26"/>
                  <a:pt x="1398" y="26"/>
                  <a:pt x="1398" y="26"/>
                </a:cubicBezTo>
                <a:cubicBezTo>
                  <a:pt x="1404" y="20"/>
                  <a:pt x="1413" y="16"/>
                  <a:pt x="1422" y="16"/>
                </a:cubicBezTo>
                <a:cubicBezTo>
                  <a:pt x="1431" y="16"/>
                  <a:pt x="1439" y="20"/>
                  <a:pt x="1446" y="26"/>
                </a:cubicBezTo>
                <a:cubicBezTo>
                  <a:pt x="1471" y="51"/>
                  <a:pt x="1471" y="51"/>
                  <a:pt x="1471" y="51"/>
                </a:cubicBezTo>
                <a:cubicBezTo>
                  <a:pt x="1489" y="69"/>
                  <a:pt x="1518" y="69"/>
                  <a:pt x="1535" y="51"/>
                </a:cubicBezTo>
                <a:cubicBezTo>
                  <a:pt x="1561" y="26"/>
                  <a:pt x="1561" y="26"/>
                  <a:pt x="1561" y="26"/>
                </a:cubicBezTo>
                <a:cubicBezTo>
                  <a:pt x="1574" y="13"/>
                  <a:pt x="1595" y="13"/>
                  <a:pt x="1608" y="26"/>
                </a:cubicBezTo>
                <a:cubicBezTo>
                  <a:pt x="1627" y="44"/>
                  <a:pt x="1627" y="44"/>
                  <a:pt x="1627" y="44"/>
                </a:cubicBezTo>
                <a:cubicBezTo>
                  <a:pt x="1627" y="27"/>
                  <a:pt x="1627" y="27"/>
                  <a:pt x="1627" y="27"/>
                </a:cubicBezTo>
                <a:cubicBezTo>
                  <a:pt x="1617" y="17"/>
                  <a:pt x="1617" y="17"/>
                  <a:pt x="1617" y="17"/>
                </a:cubicBezTo>
                <a:cubicBezTo>
                  <a:pt x="1599" y="0"/>
                  <a:pt x="1570" y="0"/>
                  <a:pt x="1552" y="17"/>
                </a:cubicBezTo>
                <a:close/>
              </a:path>
            </a:pathLst>
          </a:custGeom>
          <a:solidFill>
            <a:sysClr val="window" lastClr="FFFFFF"/>
          </a:solidFill>
          <a:ln w="9525" cap="flat" cmpd="sng">
            <a:solidFill>
              <a:schemeClr val="bg1">
                <a:lumMod val="50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pic>
        <p:nvPicPr>
          <p:cNvPr id="38" name="図 37"/>
          <p:cNvPicPr>
            <a:picLocks noChangeAspect="1"/>
          </p:cNvPicPr>
          <p:nvPr/>
        </p:nvPicPr>
        <p:blipFill>
          <a:blip r:embed="rId8"/>
          <a:stretch>
            <a:fillRect/>
          </a:stretch>
        </p:blipFill>
        <p:spPr>
          <a:xfrm>
            <a:off x="4568401" y="4128379"/>
            <a:ext cx="3964039" cy="2512515"/>
          </a:xfrm>
          <a:prstGeom prst="rect">
            <a:avLst/>
          </a:prstGeom>
        </p:spPr>
      </p:pic>
      <p:sp>
        <p:nvSpPr>
          <p:cNvPr id="39" name="Freeform 50"/>
          <p:cNvSpPr>
            <a:spLocks/>
          </p:cNvSpPr>
          <p:nvPr/>
        </p:nvSpPr>
        <p:spPr bwMode="auto">
          <a:xfrm>
            <a:off x="4721184" y="6074000"/>
            <a:ext cx="3240360" cy="125673"/>
          </a:xfrm>
          <a:custGeom>
            <a:avLst/>
            <a:gdLst/>
            <a:ahLst/>
            <a:cxnLst>
              <a:cxn ang="0">
                <a:pos x="1527" y="43"/>
              </a:cxn>
              <a:cxn ang="0">
                <a:pos x="1454" y="17"/>
              </a:cxn>
              <a:cxn ang="0">
                <a:pos x="1364" y="43"/>
              </a:cxn>
              <a:cxn ang="0">
                <a:pos x="1291" y="17"/>
              </a:cxn>
              <a:cxn ang="0">
                <a:pos x="1202" y="43"/>
              </a:cxn>
              <a:cxn ang="0">
                <a:pos x="1129" y="17"/>
              </a:cxn>
              <a:cxn ang="0">
                <a:pos x="1039" y="43"/>
              </a:cxn>
              <a:cxn ang="0">
                <a:pos x="966" y="17"/>
              </a:cxn>
              <a:cxn ang="0">
                <a:pos x="876" y="43"/>
              </a:cxn>
              <a:cxn ang="0">
                <a:pos x="803" y="17"/>
              </a:cxn>
              <a:cxn ang="0">
                <a:pos x="739" y="17"/>
              </a:cxn>
              <a:cxn ang="0">
                <a:pos x="666" y="43"/>
              </a:cxn>
              <a:cxn ang="0">
                <a:pos x="576" y="17"/>
              </a:cxn>
              <a:cxn ang="0">
                <a:pos x="503" y="43"/>
              </a:cxn>
              <a:cxn ang="0">
                <a:pos x="446" y="4"/>
              </a:cxn>
              <a:cxn ang="0">
                <a:pos x="388" y="43"/>
              </a:cxn>
              <a:cxn ang="0">
                <a:pos x="315" y="17"/>
              </a:cxn>
              <a:cxn ang="0">
                <a:pos x="251" y="17"/>
              </a:cxn>
              <a:cxn ang="0">
                <a:pos x="178" y="43"/>
              </a:cxn>
              <a:cxn ang="0">
                <a:pos x="120" y="4"/>
              </a:cxn>
              <a:cxn ang="0">
                <a:pos x="63" y="43"/>
              </a:cxn>
              <a:cxn ang="0">
                <a:pos x="0" y="27"/>
              </a:cxn>
              <a:cxn ang="0">
                <a:pos x="7" y="51"/>
              </a:cxn>
              <a:cxn ang="0">
                <a:pos x="71" y="51"/>
              </a:cxn>
              <a:cxn ang="0">
                <a:pos x="120" y="16"/>
              </a:cxn>
              <a:cxn ang="0">
                <a:pos x="169" y="51"/>
              </a:cxn>
              <a:cxn ang="0">
                <a:pos x="234" y="51"/>
              </a:cxn>
              <a:cxn ang="0">
                <a:pos x="283" y="16"/>
              </a:cxn>
              <a:cxn ang="0">
                <a:pos x="332" y="51"/>
              </a:cxn>
              <a:cxn ang="0">
                <a:pos x="397" y="51"/>
              </a:cxn>
              <a:cxn ang="0">
                <a:pos x="446" y="16"/>
              </a:cxn>
              <a:cxn ang="0">
                <a:pos x="495" y="51"/>
              </a:cxn>
              <a:cxn ang="0">
                <a:pos x="559" y="51"/>
              </a:cxn>
              <a:cxn ang="0">
                <a:pos x="632" y="26"/>
              </a:cxn>
              <a:cxn ang="0">
                <a:pos x="722" y="51"/>
              </a:cxn>
              <a:cxn ang="0">
                <a:pos x="771" y="16"/>
              </a:cxn>
              <a:cxn ang="0">
                <a:pos x="820" y="51"/>
              </a:cxn>
              <a:cxn ang="0">
                <a:pos x="910" y="26"/>
              </a:cxn>
              <a:cxn ang="0">
                <a:pos x="983" y="51"/>
              </a:cxn>
              <a:cxn ang="0">
                <a:pos x="1073" y="26"/>
              </a:cxn>
              <a:cxn ang="0">
                <a:pos x="1145" y="51"/>
              </a:cxn>
              <a:cxn ang="0">
                <a:pos x="1235" y="26"/>
              </a:cxn>
              <a:cxn ang="0">
                <a:pos x="1308" y="51"/>
              </a:cxn>
              <a:cxn ang="0">
                <a:pos x="1398" y="26"/>
              </a:cxn>
              <a:cxn ang="0">
                <a:pos x="1446" y="26"/>
              </a:cxn>
              <a:cxn ang="0">
                <a:pos x="1535" y="51"/>
              </a:cxn>
              <a:cxn ang="0">
                <a:pos x="1608" y="26"/>
              </a:cxn>
              <a:cxn ang="0">
                <a:pos x="1627" y="27"/>
              </a:cxn>
              <a:cxn ang="0">
                <a:pos x="1552" y="17"/>
              </a:cxn>
            </a:cxnLst>
            <a:rect l="0" t="0" r="r" b="b"/>
            <a:pathLst>
              <a:path w="1627" h="69">
                <a:moveTo>
                  <a:pt x="1552" y="17"/>
                </a:moveTo>
                <a:cubicBezTo>
                  <a:pt x="1527" y="43"/>
                  <a:pt x="1527" y="43"/>
                  <a:pt x="1527" y="43"/>
                </a:cubicBezTo>
                <a:cubicBezTo>
                  <a:pt x="1514" y="56"/>
                  <a:pt x="1492" y="56"/>
                  <a:pt x="1479" y="43"/>
                </a:cubicBezTo>
                <a:cubicBezTo>
                  <a:pt x="1454" y="17"/>
                  <a:pt x="1454" y="17"/>
                  <a:pt x="1454" y="17"/>
                </a:cubicBezTo>
                <a:cubicBezTo>
                  <a:pt x="1436" y="0"/>
                  <a:pt x="1407" y="0"/>
                  <a:pt x="1389" y="17"/>
                </a:cubicBezTo>
                <a:cubicBezTo>
                  <a:pt x="1364" y="43"/>
                  <a:pt x="1364" y="43"/>
                  <a:pt x="1364" y="43"/>
                </a:cubicBezTo>
                <a:cubicBezTo>
                  <a:pt x="1351" y="56"/>
                  <a:pt x="1330" y="56"/>
                  <a:pt x="1317" y="43"/>
                </a:cubicBezTo>
                <a:cubicBezTo>
                  <a:pt x="1291" y="17"/>
                  <a:pt x="1291" y="17"/>
                  <a:pt x="1291" y="17"/>
                </a:cubicBezTo>
                <a:cubicBezTo>
                  <a:pt x="1274" y="0"/>
                  <a:pt x="1245" y="0"/>
                  <a:pt x="1227" y="17"/>
                </a:cubicBezTo>
                <a:cubicBezTo>
                  <a:pt x="1202" y="43"/>
                  <a:pt x="1202" y="43"/>
                  <a:pt x="1202" y="43"/>
                </a:cubicBezTo>
                <a:cubicBezTo>
                  <a:pt x="1188" y="56"/>
                  <a:pt x="1167" y="56"/>
                  <a:pt x="1154" y="43"/>
                </a:cubicBezTo>
                <a:cubicBezTo>
                  <a:pt x="1129" y="17"/>
                  <a:pt x="1129" y="17"/>
                  <a:pt x="1129" y="17"/>
                </a:cubicBezTo>
                <a:cubicBezTo>
                  <a:pt x="1111" y="0"/>
                  <a:pt x="1082" y="0"/>
                  <a:pt x="1064" y="17"/>
                </a:cubicBezTo>
                <a:cubicBezTo>
                  <a:pt x="1039" y="43"/>
                  <a:pt x="1039" y="43"/>
                  <a:pt x="1039" y="43"/>
                </a:cubicBezTo>
                <a:cubicBezTo>
                  <a:pt x="1026" y="56"/>
                  <a:pt x="1004" y="56"/>
                  <a:pt x="991" y="43"/>
                </a:cubicBezTo>
                <a:cubicBezTo>
                  <a:pt x="966" y="17"/>
                  <a:pt x="966" y="17"/>
                  <a:pt x="966" y="17"/>
                </a:cubicBezTo>
                <a:cubicBezTo>
                  <a:pt x="948" y="0"/>
                  <a:pt x="919" y="0"/>
                  <a:pt x="901" y="17"/>
                </a:cubicBezTo>
                <a:cubicBezTo>
                  <a:pt x="876" y="43"/>
                  <a:pt x="876" y="43"/>
                  <a:pt x="876" y="43"/>
                </a:cubicBezTo>
                <a:cubicBezTo>
                  <a:pt x="863" y="56"/>
                  <a:pt x="842" y="56"/>
                  <a:pt x="829" y="43"/>
                </a:cubicBezTo>
                <a:cubicBezTo>
                  <a:pt x="803" y="17"/>
                  <a:pt x="803" y="17"/>
                  <a:pt x="803" y="17"/>
                </a:cubicBezTo>
                <a:cubicBezTo>
                  <a:pt x="795" y="9"/>
                  <a:pt x="783" y="4"/>
                  <a:pt x="771" y="4"/>
                </a:cubicBezTo>
                <a:cubicBezTo>
                  <a:pt x="759" y="4"/>
                  <a:pt x="747" y="9"/>
                  <a:pt x="739" y="17"/>
                </a:cubicBezTo>
                <a:cubicBezTo>
                  <a:pt x="714" y="43"/>
                  <a:pt x="714" y="43"/>
                  <a:pt x="714" y="43"/>
                </a:cubicBezTo>
                <a:cubicBezTo>
                  <a:pt x="700" y="56"/>
                  <a:pt x="679" y="56"/>
                  <a:pt x="666" y="43"/>
                </a:cubicBezTo>
                <a:cubicBezTo>
                  <a:pt x="641" y="17"/>
                  <a:pt x="641" y="17"/>
                  <a:pt x="641" y="17"/>
                </a:cubicBezTo>
                <a:cubicBezTo>
                  <a:pt x="623" y="0"/>
                  <a:pt x="594" y="0"/>
                  <a:pt x="576" y="17"/>
                </a:cubicBezTo>
                <a:cubicBezTo>
                  <a:pt x="551" y="43"/>
                  <a:pt x="551" y="43"/>
                  <a:pt x="551" y="43"/>
                </a:cubicBezTo>
                <a:cubicBezTo>
                  <a:pt x="538" y="56"/>
                  <a:pt x="516" y="56"/>
                  <a:pt x="503" y="43"/>
                </a:cubicBezTo>
                <a:cubicBezTo>
                  <a:pt x="478" y="17"/>
                  <a:pt x="478" y="17"/>
                  <a:pt x="478" y="17"/>
                </a:cubicBezTo>
                <a:cubicBezTo>
                  <a:pt x="469" y="9"/>
                  <a:pt x="458" y="4"/>
                  <a:pt x="446" y="4"/>
                </a:cubicBezTo>
                <a:cubicBezTo>
                  <a:pt x="434" y="4"/>
                  <a:pt x="422" y="9"/>
                  <a:pt x="413" y="17"/>
                </a:cubicBezTo>
                <a:cubicBezTo>
                  <a:pt x="388" y="43"/>
                  <a:pt x="388" y="43"/>
                  <a:pt x="388" y="43"/>
                </a:cubicBezTo>
                <a:cubicBezTo>
                  <a:pt x="375" y="56"/>
                  <a:pt x="354" y="56"/>
                  <a:pt x="341" y="43"/>
                </a:cubicBezTo>
                <a:cubicBezTo>
                  <a:pt x="315" y="17"/>
                  <a:pt x="315" y="17"/>
                  <a:pt x="315" y="17"/>
                </a:cubicBezTo>
                <a:cubicBezTo>
                  <a:pt x="307" y="9"/>
                  <a:pt x="295" y="4"/>
                  <a:pt x="283" y="4"/>
                </a:cubicBezTo>
                <a:cubicBezTo>
                  <a:pt x="271" y="4"/>
                  <a:pt x="259" y="9"/>
                  <a:pt x="251" y="17"/>
                </a:cubicBezTo>
                <a:cubicBezTo>
                  <a:pt x="226" y="43"/>
                  <a:pt x="226" y="43"/>
                  <a:pt x="226" y="43"/>
                </a:cubicBezTo>
                <a:cubicBezTo>
                  <a:pt x="212" y="56"/>
                  <a:pt x="191" y="56"/>
                  <a:pt x="178" y="43"/>
                </a:cubicBezTo>
                <a:cubicBezTo>
                  <a:pt x="153" y="17"/>
                  <a:pt x="153" y="17"/>
                  <a:pt x="153" y="17"/>
                </a:cubicBezTo>
                <a:cubicBezTo>
                  <a:pt x="144" y="9"/>
                  <a:pt x="133" y="4"/>
                  <a:pt x="120" y="4"/>
                </a:cubicBezTo>
                <a:cubicBezTo>
                  <a:pt x="108" y="4"/>
                  <a:pt x="97" y="9"/>
                  <a:pt x="88" y="17"/>
                </a:cubicBezTo>
                <a:cubicBezTo>
                  <a:pt x="63" y="43"/>
                  <a:pt x="63" y="43"/>
                  <a:pt x="63" y="43"/>
                </a:cubicBezTo>
                <a:cubicBezTo>
                  <a:pt x="50" y="56"/>
                  <a:pt x="28" y="56"/>
                  <a:pt x="15" y="43"/>
                </a:cubicBezTo>
                <a:cubicBezTo>
                  <a:pt x="0" y="27"/>
                  <a:pt x="0" y="27"/>
                  <a:pt x="0" y="27"/>
                </a:cubicBezTo>
                <a:cubicBezTo>
                  <a:pt x="0" y="44"/>
                  <a:pt x="0" y="44"/>
                  <a:pt x="0" y="44"/>
                </a:cubicBezTo>
                <a:cubicBezTo>
                  <a:pt x="7" y="51"/>
                  <a:pt x="7" y="51"/>
                  <a:pt x="7" y="51"/>
                </a:cubicBezTo>
                <a:cubicBezTo>
                  <a:pt x="15" y="60"/>
                  <a:pt x="27" y="65"/>
                  <a:pt x="39" y="65"/>
                </a:cubicBezTo>
                <a:cubicBezTo>
                  <a:pt x="51" y="65"/>
                  <a:pt x="63" y="60"/>
                  <a:pt x="71" y="51"/>
                </a:cubicBezTo>
                <a:cubicBezTo>
                  <a:pt x="97" y="26"/>
                  <a:pt x="97" y="26"/>
                  <a:pt x="97" y="26"/>
                </a:cubicBezTo>
                <a:cubicBezTo>
                  <a:pt x="103" y="20"/>
                  <a:pt x="111" y="16"/>
                  <a:pt x="120" y="16"/>
                </a:cubicBezTo>
                <a:cubicBezTo>
                  <a:pt x="129" y="16"/>
                  <a:pt x="138" y="20"/>
                  <a:pt x="144" y="26"/>
                </a:cubicBezTo>
                <a:cubicBezTo>
                  <a:pt x="169" y="51"/>
                  <a:pt x="169" y="51"/>
                  <a:pt x="169" y="51"/>
                </a:cubicBezTo>
                <a:cubicBezTo>
                  <a:pt x="178" y="60"/>
                  <a:pt x="190" y="65"/>
                  <a:pt x="202" y="65"/>
                </a:cubicBezTo>
                <a:cubicBezTo>
                  <a:pt x="214" y="65"/>
                  <a:pt x="225" y="60"/>
                  <a:pt x="234" y="51"/>
                </a:cubicBezTo>
                <a:cubicBezTo>
                  <a:pt x="259" y="26"/>
                  <a:pt x="259" y="26"/>
                  <a:pt x="259" y="26"/>
                </a:cubicBezTo>
                <a:cubicBezTo>
                  <a:pt x="266" y="20"/>
                  <a:pt x="274" y="16"/>
                  <a:pt x="283" y="16"/>
                </a:cubicBezTo>
                <a:cubicBezTo>
                  <a:pt x="292" y="16"/>
                  <a:pt x="301" y="20"/>
                  <a:pt x="307" y="26"/>
                </a:cubicBezTo>
                <a:cubicBezTo>
                  <a:pt x="332" y="51"/>
                  <a:pt x="332" y="51"/>
                  <a:pt x="332" y="51"/>
                </a:cubicBezTo>
                <a:cubicBezTo>
                  <a:pt x="341" y="60"/>
                  <a:pt x="352" y="65"/>
                  <a:pt x="364" y="65"/>
                </a:cubicBezTo>
                <a:cubicBezTo>
                  <a:pt x="377" y="65"/>
                  <a:pt x="388" y="60"/>
                  <a:pt x="397" y="51"/>
                </a:cubicBezTo>
                <a:cubicBezTo>
                  <a:pt x="422" y="26"/>
                  <a:pt x="422" y="26"/>
                  <a:pt x="422" y="26"/>
                </a:cubicBezTo>
                <a:cubicBezTo>
                  <a:pt x="428" y="20"/>
                  <a:pt x="437" y="16"/>
                  <a:pt x="446" y="16"/>
                </a:cubicBezTo>
                <a:cubicBezTo>
                  <a:pt x="455" y="16"/>
                  <a:pt x="463" y="20"/>
                  <a:pt x="470" y="26"/>
                </a:cubicBezTo>
                <a:cubicBezTo>
                  <a:pt x="495" y="51"/>
                  <a:pt x="495" y="51"/>
                  <a:pt x="495" y="51"/>
                </a:cubicBezTo>
                <a:cubicBezTo>
                  <a:pt x="503" y="60"/>
                  <a:pt x="515" y="65"/>
                  <a:pt x="527" y="65"/>
                </a:cubicBezTo>
                <a:cubicBezTo>
                  <a:pt x="539" y="65"/>
                  <a:pt x="551" y="60"/>
                  <a:pt x="559" y="51"/>
                </a:cubicBezTo>
                <a:cubicBezTo>
                  <a:pt x="585" y="26"/>
                  <a:pt x="585" y="26"/>
                  <a:pt x="585" y="26"/>
                </a:cubicBezTo>
                <a:cubicBezTo>
                  <a:pt x="598" y="13"/>
                  <a:pt x="619" y="13"/>
                  <a:pt x="632" y="26"/>
                </a:cubicBezTo>
                <a:cubicBezTo>
                  <a:pt x="657" y="51"/>
                  <a:pt x="657" y="51"/>
                  <a:pt x="657" y="51"/>
                </a:cubicBezTo>
                <a:cubicBezTo>
                  <a:pt x="675" y="69"/>
                  <a:pt x="704" y="69"/>
                  <a:pt x="722" y="51"/>
                </a:cubicBezTo>
                <a:cubicBezTo>
                  <a:pt x="747" y="26"/>
                  <a:pt x="747" y="26"/>
                  <a:pt x="747" y="26"/>
                </a:cubicBezTo>
                <a:cubicBezTo>
                  <a:pt x="754" y="20"/>
                  <a:pt x="762" y="16"/>
                  <a:pt x="771" y="16"/>
                </a:cubicBezTo>
                <a:cubicBezTo>
                  <a:pt x="780" y="16"/>
                  <a:pt x="789" y="20"/>
                  <a:pt x="795" y="26"/>
                </a:cubicBezTo>
                <a:cubicBezTo>
                  <a:pt x="820" y="51"/>
                  <a:pt x="820" y="51"/>
                  <a:pt x="820" y="51"/>
                </a:cubicBezTo>
                <a:cubicBezTo>
                  <a:pt x="838" y="69"/>
                  <a:pt x="867" y="69"/>
                  <a:pt x="885" y="51"/>
                </a:cubicBezTo>
                <a:cubicBezTo>
                  <a:pt x="910" y="26"/>
                  <a:pt x="910" y="26"/>
                  <a:pt x="910" y="26"/>
                </a:cubicBezTo>
                <a:cubicBezTo>
                  <a:pt x="923" y="13"/>
                  <a:pt x="944" y="13"/>
                  <a:pt x="958" y="26"/>
                </a:cubicBezTo>
                <a:cubicBezTo>
                  <a:pt x="983" y="51"/>
                  <a:pt x="983" y="51"/>
                  <a:pt x="983" y="51"/>
                </a:cubicBezTo>
                <a:cubicBezTo>
                  <a:pt x="1001" y="69"/>
                  <a:pt x="1030" y="69"/>
                  <a:pt x="1047" y="51"/>
                </a:cubicBezTo>
                <a:cubicBezTo>
                  <a:pt x="1073" y="26"/>
                  <a:pt x="1073" y="26"/>
                  <a:pt x="1073" y="26"/>
                </a:cubicBezTo>
                <a:cubicBezTo>
                  <a:pt x="1086" y="13"/>
                  <a:pt x="1107" y="13"/>
                  <a:pt x="1120" y="26"/>
                </a:cubicBezTo>
                <a:cubicBezTo>
                  <a:pt x="1145" y="51"/>
                  <a:pt x="1145" y="51"/>
                  <a:pt x="1145" y="51"/>
                </a:cubicBezTo>
                <a:cubicBezTo>
                  <a:pt x="1163" y="69"/>
                  <a:pt x="1192" y="69"/>
                  <a:pt x="1210" y="51"/>
                </a:cubicBezTo>
                <a:cubicBezTo>
                  <a:pt x="1235" y="26"/>
                  <a:pt x="1235" y="26"/>
                  <a:pt x="1235" y="26"/>
                </a:cubicBezTo>
                <a:cubicBezTo>
                  <a:pt x="1248" y="13"/>
                  <a:pt x="1270" y="13"/>
                  <a:pt x="1283" y="26"/>
                </a:cubicBezTo>
                <a:cubicBezTo>
                  <a:pt x="1308" y="51"/>
                  <a:pt x="1308" y="51"/>
                  <a:pt x="1308" y="51"/>
                </a:cubicBezTo>
                <a:cubicBezTo>
                  <a:pt x="1326" y="69"/>
                  <a:pt x="1355" y="69"/>
                  <a:pt x="1373" y="51"/>
                </a:cubicBezTo>
                <a:cubicBezTo>
                  <a:pt x="1398" y="26"/>
                  <a:pt x="1398" y="26"/>
                  <a:pt x="1398" y="26"/>
                </a:cubicBezTo>
                <a:cubicBezTo>
                  <a:pt x="1404" y="20"/>
                  <a:pt x="1413" y="16"/>
                  <a:pt x="1422" y="16"/>
                </a:cubicBezTo>
                <a:cubicBezTo>
                  <a:pt x="1431" y="16"/>
                  <a:pt x="1439" y="20"/>
                  <a:pt x="1446" y="26"/>
                </a:cubicBezTo>
                <a:cubicBezTo>
                  <a:pt x="1471" y="51"/>
                  <a:pt x="1471" y="51"/>
                  <a:pt x="1471" y="51"/>
                </a:cubicBezTo>
                <a:cubicBezTo>
                  <a:pt x="1489" y="69"/>
                  <a:pt x="1518" y="69"/>
                  <a:pt x="1535" y="51"/>
                </a:cubicBezTo>
                <a:cubicBezTo>
                  <a:pt x="1561" y="26"/>
                  <a:pt x="1561" y="26"/>
                  <a:pt x="1561" y="26"/>
                </a:cubicBezTo>
                <a:cubicBezTo>
                  <a:pt x="1574" y="13"/>
                  <a:pt x="1595" y="13"/>
                  <a:pt x="1608" y="26"/>
                </a:cubicBezTo>
                <a:cubicBezTo>
                  <a:pt x="1627" y="44"/>
                  <a:pt x="1627" y="44"/>
                  <a:pt x="1627" y="44"/>
                </a:cubicBezTo>
                <a:cubicBezTo>
                  <a:pt x="1627" y="27"/>
                  <a:pt x="1627" y="27"/>
                  <a:pt x="1627" y="27"/>
                </a:cubicBezTo>
                <a:cubicBezTo>
                  <a:pt x="1617" y="17"/>
                  <a:pt x="1617" y="17"/>
                  <a:pt x="1617" y="17"/>
                </a:cubicBezTo>
                <a:cubicBezTo>
                  <a:pt x="1599" y="0"/>
                  <a:pt x="1570" y="0"/>
                  <a:pt x="1552" y="17"/>
                </a:cubicBezTo>
                <a:close/>
              </a:path>
            </a:pathLst>
          </a:custGeom>
          <a:solidFill>
            <a:sysClr val="window" lastClr="FFFFFF"/>
          </a:solidFill>
          <a:ln w="9525" cap="flat" cmpd="sng">
            <a:solidFill>
              <a:schemeClr val="bg1">
                <a:lumMod val="50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40" name="コンテンツ プレースホルダー 2"/>
          <p:cNvSpPr txBox="1">
            <a:spLocks/>
          </p:cNvSpPr>
          <p:nvPr/>
        </p:nvSpPr>
        <p:spPr>
          <a:xfrm>
            <a:off x="683568" y="1024270"/>
            <a:ext cx="3826768" cy="432048"/>
          </a:xfrm>
          <a:prstGeom prst="rect">
            <a:avLst/>
          </a:prstGeom>
          <a:ln>
            <a:noFill/>
          </a:ln>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600"/>
              <a:t>小学生</a:t>
            </a:r>
            <a:endParaRPr lang="en-US" altLang="ja-JP" sz="1600" dirty="0"/>
          </a:p>
        </p:txBody>
      </p:sp>
      <p:sp>
        <p:nvSpPr>
          <p:cNvPr id="35" name="Freeform 50"/>
          <p:cNvSpPr>
            <a:spLocks/>
          </p:cNvSpPr>
          <p:nvPr/>
        </p:nvSpPr>
        <p:spPr bwMode="auto">
          <a:xfrm>
            <a:off x="4721184" y="3265689"/>
            <a:ext cx="3240360" cy="125673"/>
          </a:xfrm>
          <a:custGeom>
            <a:avLst/>
            <a:gdLst/>
            <a:ahLst/>
            <a:cxnLst>
              <a:cxn ang="0">
                <a:pos x="1527" y="43"/>
              </a:cxn>
              <a:cxn ang="0">
                <a:pos x="1454" y="17"/>
              </a:cxn>
              <a:cxn ang="0">
                <a:pos x="1364" y="43"/>
              </a:cxn>
              <a:cxn ang="0">
                <a:pos x="1291" y="17"/>
              </a:cxn>
              <a:cxn ang="0">
                <a:pos x="1202" y="43"/>
              </a:cxn>
              <a:cxn ang="0">
                <a:pos x="1129" y="17"/>
              </a:cxn>
              <a:cxn ang="0">
                <a:pos x="1039" y="43"/>
              </a:cxn>
              <a:cxn ang="0">
                <a:pos x="966" y="17"/>
              </a:cxn>
              <a:cxn ang="0">
                <a:pos x="876" y="43"/>
              </a:cxn>
              <a:cxn ang="0">
                <a:pos x="803" y="17"/>
              </a:cxn>
              <a:cxn ang="0">
                <a:pos x="739" y="17"/>
              </a:cxn>
              <a:cxn ang="0">
                <a:pos x="666" y="43"/>
              </a:cxn>
              <a:cxn ang="0">
                <a:pos x="576" y="17"/>
              </a:cxn>
              <a:cxn ang="0">
                <a:pos x="503" y="43"/>
              </a:cxn>
              <a:cxn ang="0">
                <a:pos x="446" y="4"/>
              </a:cxn>
              <a:cxn ang="0">
                <a:pos x="388" y="43"/>
              </a:cxn>
              <a:cxn ang="0">
                <a:pos x="315" y="17"/>
              </a:cxn>
              <a:cxn ang="0">
                <a:pos x="251" y="17"/>
              </a:cxn>
              <a:cxn ang="0">
                <a:pos x="178" y="43"/>
              </a:cxn>
              <a:cxn ang="0">
                <a:pos x="120" y="4"/>
              </a:cxn>
              <a:cxn ang="0">
                <a:pos x="63" y="43"/>
              </a:cxn>
              <a:cxn ang="0">
                <a:pos x="0" y="27"/>
              </a:cxn>
              <a:cxn ang="0">
                <a:pos x="7" y="51"/>
              </a:cxn>
              <a:cxn ang="0">
                <a:pos x="71" y="51"/>
              </a:cxn>
              <a:cxn ang="0">
                <a:pos x="120" y="16"/>
              </a:cxn>
              <a:cxn ang="0">
                <a:pos x="169" y="51"/>
              </a:cxn>
              <a:cxn ang="0">
                <a:pos x="234" y="51"/>
              </a:cxn>
              <a:cxn ang="0">
                <a:pos x="283" y="16"/>
              </a:cxn>
              <a:cxn ang="0">
                <a:pos x="332" y="51"/>
              </a:cxn>
              <a:cxn ang="0">
                <a:pos x="397" y="51"/>
              </a:cxn>
              <a:cxn ang="0">
                <a:pos x="446" y="16"/>
              </a:cxn>
              <a:cxn ang="0">
                <a:pos x="495" y="51"/>
              </a:cxn>
              <a:cxn ang="0">
                <a:pos x="559" y="51"/>
              </a:cxn>
              <a:cxn ang="0">
                <a:pos x="632" y="26"/>
              </a:cxn>
              <a:cxn ang="0">
                <a:pos x="722" y="51"/>
              </a:cxn>
              <a:cxn ang="0">
                <a:pos x="771" y="16"/>
              </a:cxn>
              <a:cxn ang="0">
                <a:pos x="820" y="51"/>
              </a:cxn>
              <a:cxn ang="0">
                <a:pos x="910" y="26"/>
              </a:cxn>
              <a:cxn ang="0">
                <a:pos x="983" y="51"/>
              </a:cxn>
              <a:cxn ang="0">
                <a:pos x="1073" y="26"/>
              </a:cxn>
              <a:cxn ang="0">
                <a:pos x="1145" y="51"/>
              </a:cxn>
              <a:cxn ang="0">
                <a:pos x="1235" y="26"/>
              </a:cxn>
              <a:cxn ang="0">
                <a:pos x="1308" y="51"/>
              </a:cxn>
              <a:cxn ang="0">
                <a:pos x="1398" y="26"/>
              </a:cxn>
              <a:cxn ang="0">
                <a:pos x="1446" y="26"/>
              </a:cxn>
              <a:cxn ang="0">
                <a:pos x="1535" y="51"/>
              </a:cxn>
              <a:cxn ang="0">
                <a:pos x="1608" y="26"/>
              </a:cxn>
              <a:cxn ang="0">
                <a:pos x="1627" y="27"/>
              </a:cxn>
              <a:cxn ang="0">
                <a:pos x="1552" y="17"/>
              </a:cxn>
            </a:cxnLst>
            <a:rect l="0" t="0" r="r" b="b"/>
            <a:pathLst>
              <a:path w="1627" h="69">
                <a:moveTo>
                  <a:pt x="1552" y="17"/>
                </a:moveTo>
                <a:cubicBezTo>
                  <a:pt x="1527" y="43"/>
                  <a:pt x="1527" y="43"/>
                  <a:pt x="1527" y="43"/>
                </a:cubicBezTo>
                <a:cubicBezTo>
                  <a:pt x="1514" y="56"/>
                  <a:pt x="1492" y="56"/>
                  <a:pt x="1479" y="43"/>
                </a:cubicBezTo>
                <a:cubicBezTo>
                  <a:pt x="1454" y="17"/>
                  <a:pt x="1454" y="17"/>
                  <a:pt x="1454" y="17"/>
                </a:cubicBezTo>
                <a:cubicBezTo>
                  <a:pt x="1436" y="0"/>
                  <a:pt x="1407" y="0"/>
                  <a:pt x="1389" y="17"/>
                </a:cubicBezTo>
                <a:cubicBezTo>
                  <a:pt x="1364" y="43"/>
                  <a:pt x="1364" y="43"/>
                  <a:pt x="1364" y="43"/>
                </a:cubicBezTo>
                <a:cubicBezTo>
                  <a:pt x="1351" y="56"/>
                  <a:pt x="1330" y="56"/>
                  <a:pt x="1317" y="43"/>
                </a:cubicBezTo>
                <a:cubicBezTo>
                  <a:pt x="1291" y="17"/>
                  <a:pt x="1291" y="17"/>
                  <a:pt x="1291" y="17"/>
                </a:cubicBezTo>
                <a:cubicBezTo>
                  <a:pt x="1274" y="0"/>
                  <a:pt x="1245" y="0"/>
                  <a:pt x="1227" y="17"/>
                </a:cubicBezTo>
                <a:cubicBezTo>
                  <a:pt x="1202" y="43"/>
                  <a:pt x="1202" y="43"/>
                  <a:pt x="1202" y="43"/>
                </a:cubicBezTo>
                <a:cubicBezTo>
                  <a:pt x="1188" y="56"/>
                  <a:pt x="1167" y="56"/>
                  <a:pt x="1154" y="43"/>
                </a:cubicBezTo>
                <a:cubicBezTo>
                  <a:pt x="1129" y="17"/>
                  <a:pt x="1129" y="17"/>
                  <a:pt x="1129" y="17"/>
                </a:cubicBezTo>
                <a:cubicBezTo>
                  <a:pt x="1111" y="0"/>
                  <a:pt x="1082" y="0"/>
                  <a:pt x="1064" y="17"/>
                </a:cubicBezTo>
                <a:cubicBezTo>
                  <a:pt x="1039" y="43"/>
                  <a:pt x="1039" y="43"/>
                  <a:pt x="1039" y="43"/>
                </a:cubicBezTo>
                <a:cubicBezTo>
                  <a:pt x="1026" y="56"/>
                  <a:pt x="1004" y="56"/>
                  <a:pt x="991" y="43"/>
                </a:cubicBezTo>
                <a:cubicBezTo>
                  <a:pt x="966" y="17"/>
                  <a:pt x="966" y="17"/>
                  <a:pt x="966" y="17"/>
                </a:cubicBezTo>
                <a:cubicBezTo>
                  <a:pt x="948" y="0"/>
                  <a:pt x="919" y="0"/>
                  <a:pt x="901" y="17"/>
                </a:cubicBezTo>
                <a:cubicBezTo>
                  <a:pt x="876" y="43"/>
                  <a:pt x="876" y="43"/>
                  <a:pt x="876" y="43"/>
                </a:cubicBezTo>
                <a:cubicBezTo>
                  <a:pt x="863" y="56"/>
                  <a:pt x="842" y="56"/>
                  <a:pt x="829" y="43"/>
                </a:cubicBezTo>
                <a:cubicBezTo>
                  <a:pt x="803" y="17"/>
                  <a:pt x="803" y="17"/>
                  <a:pt x="803" y="17"/>
                </a:cubicBezTo>
                <a:cubicBezTo>
                  <a:pt x="795" y="9"/>
                  <a:pt x="783" y="4"/>
                  <a:pt x="771" y="4"/>
                </a:cubicBezTo>
                <a:cubicBezTo>
                  <a:pt x="759" y="4"/>
                  <a:pt x="747" y="9"/>
                  <a:pt x="739" y="17"/>
                </a:cubicBezTo>
                <a:cubicBezTo>
                  <a:pt x="714" y="43"/>
                  <a:pt x="714" y="43"/>
                  <a:pt x="714" y="43"/>
                </a:cubicBezTo>
                <a:cubicBezTo>
                  <a:pt x="700" y="56"/>
                  <a:pt x="679" y="56"/>
                  <a:pt x="666" y="43"/>
                </a:cubicBezTo>
                <a:cubicBezTo>
                  <a:pt x="641" y="17"/>
                  <a:pt x="641" y="17"/>
                  <a:pt x="641" y="17"/>
                </a:cubicBezTo>
                <a:cubicBezTo>
                  <a:pt x="623" y="0"/>
                  <a:pt x="594" y="0"/>
                  <a:pt x="576" y="17"/>
                </a:cubicBezTo>
                <a:cubicBezTo>
                  <a:pt x="551" y="43"/>
                  <a:pt x="551" y="43"/>
                  <a:pt x="551" y="43"/>
                </a:cubicBezTo>
                <a:cubicBezTo>
                  <a:pt x="538" y="56"/>
                  <a:pt x="516" y="56"/>
                  <a:pt x="503" y="43"/>
                </a:cubicBezTo>
                <a:cubicBezTo>
                  <a:pt x="478" y="17"/>
                  <a:pt x="478" y="17"/>
                  <a:pt x="478" y="17"/>
                </a:cubicBezTo>
                <a:cubicBezTo>
                  <a:pt x="469" y="9"/>
                  <a:pt x="458" y="4"/>
                  <a:pt x="446" y="4"/>
                </a:cubicBezTo>
                <a:cubicBezTo>
                  <a:pt x="434" y="4"/>
                  <a:pt x="422" y="9"/>
                  <a:pt x="413" y="17"/>
                </a:cubicBezTo>
                <a:cubicBezTo>
                  <a:pt x="388" y="43"/>
                  <a:pt x="388" y="43"/>
                  <a:pt x="388" y="43"/>
                </a:cubicBezTo>
                <a:cubicBezTo>
                  <a:pt x="375" y="56"/>
                  <a:pt x="354" y="56"/>
                  <a:pt x="341" y="43"/>
                </a:cubicBezTo>
                <a:cubicBezTo>
                  <a:pt x="315" y="17"/>
                  <a:pt x="315" y="17"/>
                  <a:pt x="315" y="17"/>
                </a:cubicBezTo>
                <a:cubicBezTo>
                  <a:pt x="307" y="9"/>
                  <a:pt x="295" y="4"/>
                  <a:pt x="283" y="4"/>
                </a:cubicBezTo>
                <a:cubicBezTo>
                  <a:pt x="271" y="4"/>
                  <a:pt x="259" y="9"/>
                  <a:pt x="251" y="17"/>
                </a:cubicBezTo>
                <a:cubicBezTo>
                  <a:pt x="226" y="43"/>
                  <a:pt x="226" y="43"/>
                  <a:pt x="226" y="43"/>
                </a:cubicBezTo>
                <a:cubicBezTo>
                  <a:pt x="212" y="56"/>
                  <a:pt x="191" y="56"/>
                  <a:pt x="178" y="43"/>
                </a:cubicBezTo>
                <a:cubicBezTo>
                  <a:pt x="153" y="17"/>
                  <a:pt x="153" y="17"/>
                  <a:pt x="153" y="17"/>
                </a:cubicBezTo>
                <a:cubicBezTo>
                  <a:pt x="144" y="9"/>
                  <a:pt x="133" y="4"/>
                  <a:pt x="120" y="4"/>
                </a:cubicBezTo>
                <a:cubicBezTo>
                  <a:pt x="108" y="4"/>
                  <a:pt x="97" y="9"/>
                  <a:pt x="88" y="17"/>
                </a:cubicBezTo>
                <a:cubicBezTo>
                  <a:pt x="63" y="43"/>
                  <a:pt x="63" y="43"/>
                  <a:pt x="63" y="43"/>
                </a:cubicBezTo>
                <a:cubicBezTo>
                  <a:pt x="50" y="56"/>
                  <a:pt x="28" y="56"/>
                  <a:pt x="15" y="43"/>
                </a:cubicBezTo>
                <a:cubicBezTo>
                  <a:pt x="0" y="27"/>
                  <a:pt x="0" y="27"/>
                  <a:pt x="0" y="27"/>
                </a:cubicBezTo>
                <a:cubicBezTo>
                  <a:pt x="0" y="44"/>
                  <a:pt x="0" y="44"/>
                  <a:pt x="0" y="44"/>
                </a:cubicBezTo>
                <a:cubicBezTo>
                  <a:pt x="7" y="51"/>
                  <a:pt x="7" y="51"/>
                  <a:pt x="7" y="51"/>
                </a:cubicBezTo>
                <a:cubicBezTo>
                  <a:pt x="15" y="60"/>
                  <a:pt x="27" y="65"/>
                  <a:pt x="39" y="65"/>
                </a:cubicBezTo>
                <a:cubicBezTo>
                  <a:pt x="51" y="65"/>
                  <a:pt x="63" y="60"/>
                  <a:pt x="71" y="51"/>
                </a:cubicBezTo>
                <a:cubicBezTo>
                  <a:pt x="97" y="26"/>
                  <a:pt x="97" y="26"/>
                  <a:pt x="97" y="26"/>
                </a:cubicBezTo>
                <a:cubicBezTo>
                  <a:pt x="103" y="20"/>
                  <a:pt x="111" y="16"/>
                  <a:pt x="120" y="16"/>
                </a:cubicBezTo>
                <a:cubicBezTo>
                  <a:pt x="129" y="16"/>
                  <a:pt x="138" y="20"/>
                  <a:pt x="144" y="26"/>
                </a:cubicBezTo>
                <a:cubicBezTo>
                  <a:pt x="169" y="51"/>
                  <a:pt x="169" y="51"/>
                  <a:pt x="169" y="51"/>
                </a:cubicBezTo>
                <a:cubicBezTo>
                  <a:pt x="178" y="60"/>
                  <a:pt x="190" y="65"/>
                  <a:pt x="202" y="65"/>
                </a:cubicBezTo>
                <a:cubicBezTo>
                  <a:pt x="214" y="65"/>
                  <a:pt x="225" y="60"/>
                  <a:pt x="234" y="51"/>
                </a:cubicBezTo>
                <a:cubicBezTo>
                  <a:pt x="259" y="26"/>
                  <a:pt x="259" y="26"/>
                  <a:pt x="259" y="26"/>
                </a:cubicBezTo>
                <a:cubicBezTo>
                  <a:pt x="266" y="20"/>
                  <a:pt x="274" y="16"/>
                  <a:pt x="283" y="16"/>
                </a:cubicBezTo>
                <a:cubicBezTo>
                  <a:pt x="292" y="16"/>
                  <a:pt x="301" y="20"/>
                  <a:pt x="307" y="26"/>
                </a:cubicBezTo>
                <a:cubicBezTo>
                  <a:pt x="332" y="51"/>
                  <a:pt x="332" y="51"/>
                  <a:pt x="332" y="51"/>
                </a:cubicBezTo>
                <a:cubicBezTo>
                  <a:pt x="341" y="60"/>
                  <a:pt x="352" y="65"/>
                  <a:pt x="364" y="65"/>
                </a:cubicBezTo>
                <a:cubicBezTo>
                  <a:pt x="377" y="65"/>
                  <a:pt x="388" y="60"/>
                  <a:pt x="397" y="51"/>
                </a:cubicBezTo>
                <a:cubicBezTo>
                  <a:pt x="422" y="26"/>
                  <a:pt x="422" y="26"/>
                  <a:pt x="422" y="26"/>
                </a:cubicBezTo>
                <a:cubicBezTo>
                  <a:pt x="428" y="20"/>
                  <a:pt x="437" y="16"/>
                  <a:pt x="446" y="16"/>
                </a:cubicBezTo>
                <a:cubicBezTo>
                  <a:pt x="455" y="16"/>
                  <a:pt x="463" y="20"/>
                  <a:pt x="470" y="26"/>
                </a:cubicBezTo>
                <a:cubicBezTo>
                  <a:pt x="495" y="51"/>
                  <a:pt x="495" y="51"/>
                  <a:pt x="495" y="51"/>
                </a:cubicBezTo>
                <a:cubicBezTo>
                  <a:pt x="503" y="60"/>
                  <a:pt x="515" y="65"/>
                  <a:pt x="527" y="65"/>
                </a:cubicBezTo>
                <a:cubicBezTo>
                  <a:pt x="539" y="65"/>
                  <a:pt x="551" y="60"/>
                  <a:pt x="559" y="51"/>
                </a:cubicBezTo>
                <a:cubicBezTo>
                  <a:pt x="585" y="26"/>
                  <a:pt x="585" y="26"/>
                  <a:pt x="585" y="26"/>
                </a:cubicBezTo>
                <a:cubicBezTo>
                  <a:pt x="598" y="13"/>
                  <a:pt x="619" y="13"/>
                  <a:pt x="632" y="26"/>
                </a:cubicBezTo>
                <a:cubicBezTo>
                  <a:pt x="657" y="51"/>
                  <a:pt x="657" y="51"/>
                  <a:pt x="657" y="51"/>
                </a:cubicBezTo>
                <a:cubicBezTo>
                  <a:pt x="675" y="69"/>
                  <a:pt x="704" y="69"/>
                  <a:pt x="722" y="51"/>
                </a:cubicBezTo>
                <a:cubicBezTo>
                  <a:pt x="747" y="26"/>
                  <a:pt x="747" y="26"/>
                  <a:pt x="747" y="26"/>
                </a:cubicBezTo>
                <a:cubicBezTo>
                  <a:pt x="754" y="20"/>
                  <a:pt x="762" y="16"/>
                  <a:pt x="771" y="16"/>
                </a:cubicBezTo>
                <a:cubicBezTo>
                  <a:pt x="780" y="16"/>
                  <a:pt x="789" y="20"/>
                  <a:pt x="795" y="26"/>
                </a:cubicBezTo>
                <a:cubicBezTo>
                  <a:pt x="820" y="51"/>
                  <a:pt x="820" y="51"/>
                  <a:pt x="820" y="51"/>
                </a:cubicBezTo>
                <a:cubicBezTo>
                  <a:pt x="838" y="69"/>
                  <a:pt x="867" y="69"/>
                  <a:pt x="885" y="51"/>
                </a:cubicBezTo>
                <a:cubicBezTo>
                  <a:pt x="910" y="26"/>
                  <a:pt x="910" y="26"/>
                  <a:pt x="910" y="26"/>
                </a:cubicBezTo>
                <a:cubicBezTo>
                  <a:pt x="923" y="13"/>
                  <a:pt x="944" y="13"/>
                  <a:pt x="958" y="26"/>
                </a:cubicBezTo>
                <a:cubicBezTo>
                  <a:pt x="983" y="51"/>
                  <a:pt x="983" y="51"/>
                  <a:pt x="983" y="51"/>
                </a:cubicBezTo>
                <a:cubicBezTo>
                  <a:pt x="1001" y="69"/>
                  <a:pt x="1030" y="69"/>
                  <a:pt x="1047" y="51"/>
                </a:cubicBezTo>
                <a:cubicBezTo>
                  <a:pt x="1073" y="26"/>
                  <a:pt x="1073" y="26"/>
                  <a:pt x="1073" y="26"/>
                </a:cubicBezTo>
                <a:cubicBezTo>
                  <a:pt x="1086" y="13"/>
                  <a:pt x="1107" y="13"/>
                  <a:pt x="1120" y="26"/>
                </a:cubicBezTo>
                <a:cubicBezTo>
                  <a:pt x="1145" y="51"/>
                  <a:pt x="1145" y="51"/>
                  <a:pt x="1145" y="51"/>
                </a:cubicBezTo>
                <a:cubicBezTo>
                  <a:pt x="1163" y="69"/>
                  <a:pt x="1192" y="69"/>
                  <a:pt x="1210" y="51"/>
                </a:cubicBezTo>
                <a:cubicBezTo>
                  <a:pt x="1235" y="26"/>
                  <a:pt x="1235" y="26"/>
                  <a:pt x="1235" y="26"/>
                </a:cubicBezTo>
                <a:cubicBezTo>
                  <a:pt x="1248" y="13"/>
                  <a:pt x="1270" y="13"/>
                  <a:pt x="1283" y="26"/>
                </a:cubicBezTo>
                <a:cubicBezTo>
                  <a:pt x="1308" y="51"/>
                  <a:pt x="1308" y="51"/>
                  <a:pt x="1308" y="51"/>
                </a:cubicBezTo>
                <a:cubicBezTo>
                  <a:pt x="1326" y="69"/>
                  <a:pt x="1355" y="69"/>
                  <a:pt x="1373" y="51"/>
                </a:cubicBezTo>
                <a:cubicBezTo>
                  <a:pt x="1398" y="26"/>
                  <a:pt x="1398" y="26"/>
                  <a:pt x="1398" y="26"/>
                </a:cubicBezTo>
                <a:cubicBezTo>
                  <a:pt x="1404" y="20"/>
                  <a:pt x="1413" y="16"/>
                  <a:pt x="1422" y="16"/>
                </a:cubicBezTo>
                <a:cubicBezTo>
                  <a:pt x="1431" y="16"/>
                  <a:pt x="1439" y="20"/>
                  <a:pt x="1446" y="26"/>
                </a:cubicBezTo>
                <a:cubicBezTo>
                  <a:pt x="1471" y="51"/>
                  <a:pt x="1471" y="51"/>
                  <a:pt x="1471" y="51"/>
                </a:cubicBezTo>
                <a:cubicBezTo>
                  <a:pt x="1489" y="69"/>
                  <a:pt x="1518" y="69"/>
                  <a:pt x="1535" y="51"/>
                </a:cubicBezTo>
                <a:cubicBezTo>
                  <a:pt x="1561" y="26"/>
                  <a:pt x="1561" y="26"/>
                  <a:pt x="1561" y="26"/>
                </a:cubicBezTo>
                <a:cubicBezTo>
                  <a:pt x="1574" y="13"/>
                  <a:pt x="1595" y="13"/>
                  <a:pt x="1608" y="26"/>
                </a:cubicBezTo>
                <a:cubicBezTo>
                  <a:pt x="1627" y="44"/>
                  <a:pt x="1627" y="44"/>
                  <a:pt x="1627" y="44"/>
                </a:cubicBezTo>
                <a:cubicBezTo>
                  <a:pt x="1627" y="27"/>
                  <a:pt x="1627" y="27"/>
                  <a:pt x="1627" y="27"/>
                </a:cubicBezTo>
                <a:cubicBezTo>
                  <a:pt x="1617" y="17"/>
                  <a:pt x="1617" y="17"/>
                  <a:pt x="1617" y="17"/>
                </a:cubicBezTo>
                <a:cubicBezTo>
                  <a:pt x="1599" y="0"/>
                  <a:pt x="1570" y="0"/>
                  <a:pt x="1552" y="17"/>
                </a:cubicBezTo>
                <a:close/>
              </a:path>
            </a:pathLst>
          </a:custGeom>
          <a:solidFill>
            <a:sysClr val="window" lastClr="FFFFFF"/>
          </a:solidFill>
          <a:ln w="9525" cap="flat" cmpd="sng">
            <a:solidFill>
              <a:schemeClr val="bg1">
                <a:lumMod val="50000"/>
              </a:schemeClr>
            </a:solidFill>
            <a:prstDash val="solid"/>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34" name="角丸四角形 33"/>
          <p:cNvSpPr/>
          <p:nvPr/>
        </p:nvSpPr>
        <p:spPr>
          <a:xfrm>
            <a:off x="2797293" y="1661825"/>
            <a:ext cx="1122012" cy="2119784"/>
          </a:xfrm>
          <a:prstGeom prst="roundRect">
            <a:avLst>
              <a:gd name="adj" fmla="val 3640"/>
            </a:avLst>
          </a:prstGeom>
          <a:solidFill>
            <a:schemeClr val="accent6">
              <a:lumMod val="60000"/>
              <a:lumOff val="40000"/>
              <a:alpha val="2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6920478" y="1702667"/>
            <a:ext cx="1180457" cy="2228756"/>
          </a:xfrm>
          <a:prstGeom prst="roundRect">
            <a:avLst>
              <a:gd name="adj" fmla="val 3640"/>
            </a:avLst>
          </a:prstGeom>
          <a:solidFill>
            <a:schemeClr val="accent6">
              <a:lumMod val="60000"/>
              <a:lumOff val="40000"/>
              <a:alpha val="2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6854877" y="4410393"/>
            <a:ext cx="1180457" cy="2228756"/>
          </a:xfrm>
          <a:prstGeom prst="roundRect">
            <a:avLst>
              <a:gd name="adj" fmla="val 3640"/>
            </a:avLst>
          </a:prstGeom>
          <a:solidFill>
            <a:schemeClr val="accent6">
              <a:lumMod val="60000"/>
              <a:lumOff val="40000"/>
              <a:alpha val="2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2819122" y="4428897"/>
            <a:ext cx="1180457" cy="2228756"/>
          </a:xfrm>
          <a:prstGeom prst="roundRect">
            <a:avLst>
              <a:gd name="adj" fmla="val 3640"/>
            </a:avLst>
          </a:prstGeom>
          <a:solidFill>
            <a:schemeClr val="accent6">
              <a:lumMod val="60000"/>
              <a:lumOff val="40000"/>
              <a:alpha val="2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251520" y="232182"/>
            <a:ext cx="7704856" cy="338554"/>
          </a:xfrm>
          <a:prstGeom prst="rect">
            <a:avLst/>
          </a:prstGeom>
          <a:noFill/>
        </p:spPr>
        <p:txBody>
          <a:bodyPr wrap="square" rtlCol="0">
            <a:spAutoFit/>
          </a:bodyPr>
          <a:lstStyle/>
          <a:p>
            <a:r>
              <a:rPr lang="ja-JP" altLang="en-US" sz="1600" b="1" dirty="0" smtClean="0"/>
              <a:t>④</a:t>
            </a:r>
            <a:r>
              <a:rPr lang="ja-JP" altLang="en-US" sz="1600" b="1" dirty="0"/>
              <a:t>　</a:t>
            </a:r>
            <a:r>
              <a:rPr lang="ja-JP" altLang="en-US" sz="1600" b="1" dirty="0" smtClean="0"/>
              <a:t>参考</a:t>
            </a:r>
            <a:endParaRPr kumimoji="1" lang="ja-JP" altLang="en-US" sz="1600" b="1" dirty="0"/>
          </a:p>
        </p:txBody>
      </p:sp>
      <p:sp>
        <p:nvSpPr>
          <p:cNvPr id="28" name="テキスト ボックス 27"/>
          <p:cNvSpPr txBox="1"/>
          <p:nvPr/>
        </p:nvSpPr>
        <p:spPr>
          <a:xfrm>
            <a:off x="0" y="0"/>
            <a:ext cx="4572000" cy="276999"/>
          </a:xfrm>
          <a:prstGeom prst="rect">
            <a:avLst/>
          </a:prstGeom>
          <a:noFill/>
        </p:spPr>
        <p:txBody>
          <a:bodyPr wrap="square" rtlCol="0">
            <a:spAutoFit/>
          </a:bodyPr>
          <a:lstStyle/>
          <a:p>
            <a:r>
              <a:rPr kumimoji="1" lang="en-US" altLang="ja-JP" sz="1200" dirty="0"/>
              <a:t>Ⅳ</a:t>
            </a:r>
            <a:r>
              <a:rPr kumimoji="1" lang="ja-JP" altLang="en-US" sz="1200" dirty="0"/>
              <a:t>　</a:t>
            </a:r>
            <a:r>
              <a:rPr kumimoji="1" lang="ja-JP" altLang="en-US" sz="1100" dirty="0"/>
              <a:t>政策</a:t>
            </a:r>
            <a:r>
              <a:rPr kumimoji="1" lang="ja-JP" altLang="en-US" sz="1200" dirty="0"/>
              <a:t>の刷新・現役世代の重点投資</a:t>
            </a:r>
            <a:r>
              <a:rPr lang="ja-JP" altLang="en-US" sz="1200" dirty="0"/>
              <a:t>（子育て・教育）</a:t>
            </a:r>
            <a:endParaRPr kumimoji="1" lang="en-US" altLang="ja-JP" sz="1200" dirty="0"/>
          </a:p>
        </p:txBody>
      </p:sp>
      <p:cxnSp>
        <p:nvCxnSpPr>
          <p:cNvPr id="44" name="直線コネクタ 43"/>
          <p:cNvCxnSpPr/>
          <p:nvPr/>
        </p:nvCxnSpPr>
        <p:spPr>
          <a:xfrm>
            <a:off x="251520" y="520214"/>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7812360" y="0"/>
            <a:ext cx="1331640" cy="261610"/>
          </a:xfrm>
          <a:prstGeom prst="rect">
            <a:avLst/>
          </a:prstGeom>
          <a:noFill/>
        </p:spPr>
        <p:txBody>
          <a:bodyPr wrap="square" rtlCol="0">
            <a:spAutoFit/>
          </a:bodyPr>
          <a:lstStyle/>
          <a:p>
            <a:r>
              <a:rPr lang="en-US" altLang="ja-JP" sz="1100" dirty="0" smtClean="0">
                <a:latin typeface="Arial" pitchFamily="34" charset="0"/>
                <a:cs typeface="Arial" pitchFamily="34" charset="0"/>
              </a:rPr>
              <a:t>B2.(59)</a:t>
            </a:r>
            <a:r>
              <a:rPr lang="ja-JP" altLang="en-US" sz="1100" dirty="0" smtClean="0">
                <a:latin typeface="Arial" pitchFamily="34" charset="0"/>
                <a:cs typeface="Arial" pitchFamily="34" charset="0"/>
              </a:rPr>
              <a:t>～</a:t>
            </a:r>
            <a:r>
              <a:rPr lang="en-US" altLang="ja-JP" sz="1100" dirty="0" smtClean="0">
                <a:latin typeface="Arial" pitchFamily="34" charset="0"/>
                <a:cs typeface="Arial" pitchFamily="34" charset="0"/>
              </a:rPr>
              <a:t>(63)</a:t>
            </a:r>
            <a:endParaRPr kumimoji="1" lang="en-US" altLang="ja-JP" sz="1100" dirty="0">
              <a:latin typeface="Arial" pitchFamily="34" charset="0"/>
              <a:cs typeface="Arial" pitchFamily="34" charset="0"/>
            </a:endParaRPr>
          </a:p>
        </p:txBody>
      </p:sp>
    </p:spTree>
    <p:extLst>
      <p:ext uri="{BB962C8B-B14F-4D97-AF65-F5344CB8AC3E}">
        <p14:creationId xmlns:p14="http://schemas.microsoft.com/office/powerpoint/2010/main" val="3174045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7368807" y="1136557"/>
            <a:ext cx="1523673" cy="204211"/>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6660233" y="1340768"/>
            <a:ext cx="360040" cy="216024"/>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4442643" y="4509119"/>
            <a:ext cx="2054523" cy="840081"/>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4427984" y="2708920"/>
            <a:ext cx="2069182" cy="432048"/>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nvPr>
        </p:nvGraphicFramePr>
        <p:xfrm>
          <a:off x="251520" y="500687"/>
          <a:ext cx="8712968" cy="5987382"/>
        </p:xfrm>
        <a:graphic>
          <a:graphicData uri="http://schemas.openxmlformats.org/drawingml/2006/table">
            <a:tbl>
              <a:tblPr firstRow="1" bandRow="1">
                <a:tableStyleId>{5940675A-B579-460E-94D1-54222C63F5DA}</a:tableStyleId>
              </a:tblPr>
              <a:tblGrid>
                <a:gridCol w="2016224">
                  <a:extLst>
                    <a:ext uri="{9D8B030D-6E8A-4147-A177-3AD203B41FA5}">
                      <a16:colId xmlns="" xmlns:a16="http://schemas.microsoft.com/office/drawing/2014/main" val="20000"/>
                    </a:ext>
                  </a:extLst>
                </a:gridCol>
                <a:gridCol w="2160240">
                  <a:extLst>
                    <a:ext uri="{9D8B030D-6E8A-4147-A177-3AD203B41FA5}">
                      <a16:colId xmlns="" xmlns:a16="http://schemas.microsoft.com/office/drawing/2014/main" val="20001"/>
                    </a:ext>
                  </a:extLst>
                </a:gridCol>
                <a:gridCol w="2160240">
                  <a:extLst>
                    <a:ext uri="{9D8B030D-6E8A-4147-A177-3AD203B41FA5}">
                      <a16:colId xmlns="" xmlns:a16="http://schemas.microsoft.com/office/drawing/2014/main" val="20002"/>
                    </a:ext>
                  </a:extLst>
                </a:gridCol>
                <a:gridCol w="2376264">
                  <a:extLst>
                    <a:ext uri="{9D8B030D-6E8A-4147-A177-3AD203B41FA5}">
                      <a16:colId xmlns="" xmlns:a16="http://schemas.microsoft.com/office/drawing/2014/main" val="20003"/>
                    </a:ext>
                  </a:extLst>
                </a:gridCol>
              </a:tblGrid>
              <a:tr h="354141">
                <a:tc>
                  <a:txBody>
                    <a:bodyPr/>
                    <a:lstStyle/>
                    <a:p>
                      <a:pPr algn="ctr"/>
                      <a:r>
                        <a:rPr kumimoji="1" lang="ja-JP" altLang="en-US" dirty="0"/>
                        <a:t>＜</a:t>
                      </a:r>
                      <a:r>
                        <a:rPr kumimoji="1" lang="en-US" altLang="ja-JP" dirty="0"/>
                        <a:t>Why</a:t>
                      </a:r>
                      <a:r>
                        <a:rPr kumimoji="1" lang="ja-JP" altLang="en-US" dirty="0"/>
                        <a:t>＞</a:t>
                      </a: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Vision</a:t>
                      </a:r>
                      <a:r>
                        <a:rPr kumimoji="1" lang="ja-JP" altLang="en-US" dirty="0"/>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What</a:t>
                      </a:r>
                      <a:r>
                        <a:rPr kumimoji="1" lang="ja-JP" altLang="en-US" dirty="0"/>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Outcome</a:t>
                      </a:r>
                      <a:r>
                        <a:rPr kumimoji="1" lang="ja-JP" altLang="en-US" dirty="0"/>
                        <a:t>＞</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0"/>
                  </a:ext>
                </a:extLst>
              </a:tr>
              <a:tr h="5621622">
                <a:tc>
                  <a:txBody>
                    <a:bodyPr/>
                    <a:lstStyle/>
                    <a:p>
                      <a:r>
                        <a:rPr lang="ja-JP" altLang="en-US" sz="1400" dirty="0"/>
                        <a:t>・西成区は、全国的に見てもあい</a:t>
                      </a:r>
                      <a:r>
                        <a:rPr lang="ja-JP" altLang="en-US" sz="1400" dirty="0" err="1"/>
                        <a:t>りん</a:t>
                      </a:r>
                      <a:r>
                        <a:rPr lang="ja-JP" altLang="en-US" sz="1400" dirty="0"/>
                        <a:t>地域をはじめ生活保護率が非常に高く、また他の区と比べ特に高齢化が進み、子育て層である若い世代が少ないなどの多様な課題が存在</a:t>
                      </a:r>
                      <a:endParaRPr lang="en-US" altLang="ja-JP" sz="1400" dirty="0"/>
                    </a:p>
                    <a:p>
                      <a:r>
                        <a:rPr lang="en-US" altLang="ja-JP" sz="1100" dirty="0"/>
                        <a:t>※</a:t>
                      </a:r>
                      <a:r>
                        <a:rPr lang="ja-JP" altLang="en-US" sz="1100" dirty="0"/>
                        <a:t>生活保護の状況と高齢化（①）</a:t>
                      </a:r>
                      <a:endParaRPr lang="en-US" altLang="ja-JP" sz="1400" dirty="0"/>
                    </a:p>
                    <a:p>
                      <a:endParaRPr lang="en-US" altLang="ja-JP" sz="1400" dirty="0"/>
                    </a:p>
                    <a:p>
                      <a:r>
                        <a:rPr lang="ja-JP" altLang="en-US" sz="1400" dirty="0"/>
                        <a:t>・このような課題の多くは、他区に先駆けて西成区で顕在化しているもの</a:t>
                      </a:r>
                      <a:endParaRPr lang="en-US" altLang="ja-JP" sz="1400" dirty="0"/>
                    </a:p>
                    <a:p>
                      <a:endParaRPr lang="en-US" altLang="ja-JP" sz="1400" dirty="0"/>
                    </a:p>
                    <a:p>
                      <a:r>
                        <a:rPr lang="ja-JP" altLang="en-US" sz="1400" dirty="0"/>
                        <a:t>・そのため、これらの課題を解決し西成区を活性化することができれば、市全体に展開していけるモデルにもなり得る取組みとなる</a:t>
                      </a:r>
                      <a:endParaRPr lang="en-US" altLang="ja-JP" sz="1400" dirty="0"/>
                    </a:p>
                    <a:p>
                      <a:endParaRPr lang="en-US" altLang="ja-JP" sz="1400" dirty="0"/>
                    </a:p>
                    <a:p>
                      <a:endParaRPr kumimoji="1" lang="ja-JP" altLang="en-US" sz="1400"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r>
                        <a:rPr lang="ja-JP" altLang="en-US" sz="1400" dirty="0"/>
                        <a:t>・西成区に存在する多様な課題を解決し、まちの活性化をはかる</a:t>
                      </a:r>
                      <a:endParaRPr lang="en-US" altLang="ja-JP" sz="1400" dirty="0"/>
                    </a:p>
                    <a:p>
                      <a:endParaRPr lang="en-US" altLang="ja-JP" sz="1400" dirty="0"/>
                    </a:p>
                    <a:p>
                      <a:r>
                        <a:rPr lang="ja-JP" altLang="en-US" sz="1400" dirty="0"/>
                        <a:t>・当面、あい</a:t>
                      </a:r>
                      <a:r>
                        <a:rPr lang="ja-JP" altLang="en-US" sz="1400" dirty="0" err="1"/>
                        <a:t>りん</a:t>
                      </a:r>
                      <a:r>
                        <a:rPr lang="ja-JP" altLang="en-US" sz="1400" dirty="0"/>
                        <a:t>地域における環境整備や結核対策などの課題への対応を短期集中的対策と位置付け、集中的に取組み、課題解決をはかる</a:t>
                      </a:r>
                      <a:endParaRPr lang="en-US" altLang="ja-JP" sz="1400" dirty="0"/>
                    </a:p>
                    <a:p>
                      <a:endParaRPr lang="en-US" altLang="ja-JP" sz="1400" dirty="0"/>
                    </a:p>
                    <a:p>
                      <a:r>
                        <a:rPr lang="ja-JP" altLang="en-US" sz="1400" dirty="0"/>
                        <a:t>・あわせて、子育て世帯の呼び込みや教育産業振興、観光振興など、中長期的対策にも取組み、将来に向けた持続可能なまちの活性化をはかる</a:t>
                      </a:r>
                      <a:endParaRPr lang="en-US" altLang="ja-JP" sz="1400" dirty="0"/>
                    </a:p>
                    <a:p>
                      <a:endParaRPr kumimoji="1" lang="ja-JP" altLang="en-US" sz="14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・取組体制や地域との関係、取組期間をあらため、施策・事業を展開</a:t>
                      </a:r>
                      <a:r>
                        <a:rPr kumimoji="1" lang="ja-JP" altLang="en-US" sz="1400" u="none" dirty="0"/>
                        <a:t>（③）</a:t>
                      </a:r>
                      <a:endParaRPr kumimoji="1" lang="en-US" altLang="ja-JP" sz="1400" u="none" dirty="0"/>
                    </a:p>
                    <a:p>
                      <a:pPr>
                        <a:lnSpc>
                          <a:spcPts val="1200"/>
                        </a:lnSpc>
                      </a:pPr>
                      <a:endParaRPr lang="en-US" altLang="ja-JP" sz="1400" u="none"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u="none" dirty="0"/>
                        <a:t>【</a:t>
                      </a:r>
                      <a:r>
                        <a:rPr kumimoji="1" lang="ja-JP" altLang="en-US" sz="1400" u="none" dirty="0"/>
                        <a:t>主な取組み②・④</a:t>
                      </a:r>
                      <a:r>
                        <a:rPr kumimoji="1" lang="en-US" altLang="ja-JP" sz="1400" u="none" dirty="0"/>
                        <a:t>】</a:t>
                      </a:r>
                      <a:endParaRPr lang="en-US" altLang="ja-JP" sz="1400" u="none" dirty="0"/>
                    </a:p>
                    <a:p>
                      <a:pPr>
                        <a:buFontTx/>
                        <a:buChar char="-"/>
                      </a:pPr>
                      <a:r>
                        <a:rPr lang="ja-JP" altLang="en-US" sz="1300" dirty="0"/>
                        <a:t> あい</a:t>
                      </a:r>
                      <a:r>
                        <a:rPr lang="ja-JP" altLang="en-US" sz="1300" dirty="0" err="1"/>
                        <a:t>りん</a:t>
                      </a:r>
                      <a:r>
                        <a:rPr lang="ja-JP" altLang="en-US" sz="1300" dirty="0"/>
                        <a:t>地域を中心とした</a:t>
                      </a:r>
                      <a:endParaRPr lang="en-US" altLang="ja-JP" sz="1300" dirty="0"/>
                    </a:p>
                    <a:p>
                      <a:pPr>
                        <a:buFontTx/>
                        <a:buNone/>
                      </a:pPr>
                      <a:r>
                        <a:rPr lang="ja-JP" altLang="en-US" sz="1300" baseline="0" dirty="0"/>
                        <a:t>  </a:t>
                      </a:r>
                      <a:r>
                        <a:rPr lang="ja-JP" altLang="en-US" sz="1300" dirty="0">
                          <a:solidFill>
                            <a:schemeClr val="tx1"/>
                          </a:solidFill>
                        </a:rPr>
                        <a:t>結核対策</a:t>
                      </a:r>
                      <a:endParaRPr lang="en-US" altLang="ja-JP" sz="1300" dirty="0">
                        <a:solidFill>
                          <a:schemeClr val="tx1"/>
                        </a:solidFill>
                      </a:endParaRPr>
                    </a:p>
                    <a:p>
                      <a:pPr>
                        <a:buFontTx/>
                        <a:buChar char="-"/>
                      </a:pPr>
                      <a:r>
                        <a:rPr lang="en-US" altLang="ja-JP" sz="1300" baseline="0" dirty="0">
                          <a:solidFill>
                            <a:schemeClr val="tx1"/>
                          </a:solidFill>
                        </a:rPr>
                        <a:t> </a:t>
                      </a:r>
                      <a:r>
                        <a:rPr lang="ja-JP" altLang="en-US" sz="1300" dirty="0">
                          <a:solidFill>
                            <a:schemeClr val="tx1"/>
                          </a:solidFill>
                        </a:rPr>
                        <a:t>あい</a:t>
                      </a:r>
                      <a:r>
                        <a:rPr lang="ja-JP" altLang="en-US" sz="1300" dirty="0" err="1">
                          <a:solidFill>
                            <a:schemeClr val="tx1"/>
                          </a:solidFill>
                        </a:rPr>
                        <a:t>りん</a:t>
                      </a:r>
                      <a:r>
                        <a:rPr lang="ja-JP" altLang="en-US" sz="1300" dirty="0">
                          <a:solidFill>
                            <a:schemeClr val="tx1"/>
                          </a:solidFill>
                        </a:rPr>
                        <a:t>地域の日雇労働</a:t>
                      </a:r>
                      <a:endParaRPr lang="en-US" altLang="ja-JP" sz="1300" dirty="0">
                        <a:solidFill>
                          <a:schemeClr val="tx1"/>
                        </a:solidFill>
                      </a:endParaRPr>
                    </a:p>
                    <a:p>
                      <a:pPr>
                        <a:buFontTx/>
                        <a:buNone/>
                      </a:pPr>
                      <a:r>
                        <a:rPr lang="ja-JP" altLang="en-US" sz="1300" baseline="0" dirty="0">
                          <a:solidFill>
                            <a:schemeClr val="tx1"/>
                          </a:solidFill>
                        </a:rPr>
                        <a:t>  </a:t>
                      </a:r>
                      <a:r>
                        <a:rPr lang="ja-JP" altLang="en-US" sz="1300" dirty="0">
                          <a:solidFill>
                            <a:schemeClr val="tx1"/>
                          </a:solidFill>
                        </a:rPr>
                        <a:t>者等の自立支援</a:t>
                      </a:r>
                      <a:endParaRPr lang="en-US" altLang="ja-JP" sz="13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300" u="none" dirty="0">
                          <a:solidFill>
                            <a:schemeClr val="tx1"/>
                          </a:solidFill>
                        </a:rPr>
                        <a:t>-</a:t>
                      </a:r>
                      <a:r>
                        <a:rPr lang="ja-JP" altLang="en-US" sz="1300" u="none" dirty="0">
                          <a:solidFill>
                            <a:schemeClr val="tx1"/>
                          </a:solidFill>
                        </a:rPr>
                        <a:t>基礎学力向上支援事業（西成ジャガピースクール）</a:t>
                      </a:r>
                      <a:endParaRPr lang="en-US" altLang="ja-JP" sz="1300" u="none" dirty="0">
                        <a:solidFill>
                          <a:schemeClr val="tx1"/>
                        </a:solidFill>
                      </a:endParaRPr>
                    </a:p>
                    <a:p>
                      <a:pPr>
                        <a:buFontTx/>
                        <a:buChar char="-"/>
                      </a:pPr>
                      <a:r>
                        <a:rPr lang="ja-JP" altLang="en-US" sz="1300" dirty="0">
                          <a:solidFill>
                            <a:schemeClr val="tx1"/>
                          </a:solidFill>
                        </a:rPr>
                        <a:t> 基礎学力アップ事業（西成まなび塾）</a:t>
                      </a:r>
                      <a:endParaRPr lang="en-US" altLang="ja-JP" sz="1300" dirty="0">
                        <a:solidFill>
                          <a:schemeClr val="tx1"/>
                        </a:solidFill>
                      </a:endParaRPr>
                    </a:p>
                    <a:p>
                      <a:pPr>
                        <a:buFontTx/>
                        <a:buChar char="-"/>
                      </a:pPr>
                      <a:r>
                        <a:rPr lang="ja-JP" altLang="en-US" sz="1300" dirty="0">
                          <a:solidFill>
                            <a:schemeClr val="tx1"/>
                          </a:solidFill>
                        </a:rPr>
                        <a:t> 単身高齢生活保護受給者</a:t>
                      </a:r>
                      <a:endParaRPr lang="en-US" altLang="ja-JP" sz="1300" dirty="0">
                        <a:solidFill>
                          <a:schemeClr val="tx1"/>
                        </a:solidFill>
                      </a:endParaRPr>
                    </a:p>
                    <a:p>
                      <a:pPr>
                        <a:buFontTx/>
                        <a:buNone/>
                      </a:pPr>
                      <a:r>
                        <a:rPr lang="en-US" altLang="ja-JP" sz="1300" dirty="0">
                          <a:solidFill>
                            <a:schemeClr val="tx1"/>
                          </a:solidFill>
                        </a:rPr>
                        <a:t>  </a:t>
                      </a:r>
                      <a:r>
                        <a:rPr lang="ja-JP" altLang="en-US" sz="1300" dirty="0">
                          <a:solidFill>
                            <a:schemeClr val="tx1"/>
                          </a:solidFill>
                        </a:rPr>
                        <a:t>の社会的つながりづくり</a:t>
                      </a:r>
                      <a:endParaRPr lang="en-US" altLang="ja-JP" sz="1300" dirty="0">
                        <a:solidFill>
                          <a:schemeClr val="tx1"/>
                        </a:solidFill>
                      </a:endParaRPr>
                    </a:p>
                    <a:p>
                      <a:pPr>
                        <a:buFontTx/>
                        <a:buNone/>
                      </a:pPr>
                      <a:r>
                        <a:rPr lang="ja-JP" altLang="en-US" sz="1300" dirty="0">
                          <a:solidFill>
                            <a:schemeClr val="tx1"/>
                          </a:solidFill>
                        </a:rPr>
                        <a:t>　事業</a:t>
                      </a:r>
                      <a:endParaRPr lang="en-US" altLang="ja-JP" sz="1300" dirty="0">
                        <a:solidFill>
                          <a:schemeClr val="tx1"/>
                        </a:solidFill>
                      </a:endParaRPr>
                    </a:p>
                    <a:p>
                      <a:pPr>
                        <a:buFontTx/>
                        <a:buNone/>
                      </a:pPr>
                      <a:r>
                        <a:rPr lang="en-US" altLang="ja-JP" sz="1300" dirty="0">
                          <a:solidFill>
                            <a:schemeClr val="tx1"/>
                          </a:solidFill>
                        </a:rPr>
                        <a:t>- </a:t>
                      </a:r>
                      <a:r>
                        <a:rPr lang="ja-JP" altLang="en-US" sz="1300" baseline="0" dirty="0">
                          <a:solidFill>
                            <a:schemeClr val="tx1"/>
                          </a:solidFill>
                        </a:rPr>
                        <a:t> </a:t>
                      </a:r>
                      <a:r>
                        <a:rPr lang="ja-JP" altLang="en-US" sz="1300" dirty="0">
                          <a:solidFill>
                            <a:schemeClr val="tx1"/>
                          </a:solidFill>
                        </a:rPr>
                        <a:t>あい</a:t>
                      </a:r>
                      <a:r>
                        <a:rPr lang="ja-JP" altLang="en-US" sz="1300" dirty="0" err="1">
                          <a:solidFill>
                            <a:schemeClr val="tx1"/>
                          </a:solidFill>
                        </a:rPr>
                        <a:t>りん</a:t>
                      </a:r>
                      <a:r>
                        <a:rPr lang="ja-JP" altLang="en-US" sz="1300" dirty="0">
                          <a:solidFill>
                            <a:schemeClr val="tx1"/>
                          </a:solidFill>
                        </a:rPr>
                        <a:t>地域環境整備</a:t>
                      </a:r>
                      <a:endParaRPr lang="en-US" altLang="ja-JP" sz="1300" dirty="0">
                        <a:solidFill>
                          <a:schemeClr val="tx1"/>
                        </a:solidFill>
                      </a:endParaRPr>
                    </a:p>
                    <a:p>
                      <a:pPr>
                        <a:buFontTx/>
                        <a:buNone/>
                      </a:pPr>
                      <a:r>
                        <a:rPr lang="ja-JP" altLang="en-US" sz="1300" dirty="0">
                          <a:solidFill>
                            <a:schemeClr val="tx1"/>
                          </a:solidFill>
                        </a:rPr>
                        <a:t>　事業</a:t>
                      </a:r>
                      <a:endParaRPr lang="en-US" altLang="ja-JP" sz="1300" dirty="0">
                        <a:solidFill>
                          <a:schemeClr val="tx1"/>
                        </a:solidFill>
                      </a:endParaRPr>
                    </a:p>
                    <a:p>
                      <a:pPr>
                        <a:buFontTx/>
                        <a:buChar char="-"/>
                      </a:pPr>
                      <a:r>
                        <a:rPr lang="ja-JP" altLang="en-US" sz="1300" u="none" baseline="0" dirty="0">
                          <a:solidFill>
                            <a:schemeClr val="tx1"/>
                          </a:solidFill>
                        </a:rPr>
                        <a:t>  </a:t>
                      </a:r>
                      <a:r>
                        <a:rPr lang="ja-JP" altLang="en-US" sz="1300" u="none" dirty="0">
                          <a:solidFill>
                            <a:schemeClr val="tx1"/>
                          </a:solidFill>
                        </a:rPr>
                        <a:t>プレーパーク</a:t>
                      </a:r>
                      <a:r>
                        <a:rPr lang="ja-JP" altLang="en-US" sz="1300" u="none" dirty="0" smtClean="0">
                          <a:solidFill>
                            <a:schemeClr val="tx1"/>
                          </a:solidFill>
                        </a:rPr>
                        <a:t>事業</a:t>
                      </a:r>
                      <a:endParaRPr lang="en-US" altLang="ja-JP" sz="1300" strike="sngStrike" dirty="0" smtClean="0">
                        <a:solidFill>
                          <a:srgbClr val="FF0000"/>
                        </a:solidFill>
                      </a:endParaRPr>
                    </a:p>
                    <a:p>
                      <a:pPr>
                        <a:buFontTx/>
                        <a:buChar char="-"/>
                      </a:pPr>
                      <a:r>
                        <a:rPr kumimoji="1" lang="ja-JP" altLang="en-US" sz="1300" baseline="0" dirty="0" smtClean="0">
                          <a:solidFill>
                            <a:schemeClr val="tx1"/>
                          </a:solidFill>
                        </a:rPr>
                        <a:t> 府・府警・市連携による</a:t>
                      </a:r>
                      <a:r>
                        <a:rPr lang="ja-JP" altLang="en-US" sz="1300" dirty="0" smtClean="0"/>
                        <a:t>あい</a:t>
                      </a:r>
                      <a:r>
                        <a:rPr lang="ja-JP" altLang="en-US" sz="1300" dirty="0" err="1" smtClean="0"/>
                        <a:t>りん</a:t>
                      </a:r>
                      <a:r>
                        <a:rPr lang="ja-JP" altLang="en-US" sz="1300" dirty="0" smtClean="0"/>
                        <a:t>地域を中心とする環境整備の取組み</a:t>
                      </a:r>
                      <a:endParaRPr kumimoji="1" lang="en-US" altLang="ja-JP" sz="14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r>
                        <a:rPr lang="ja-JP" altLang="en-US" sz="1400" dirty="0"/>
                        <a:t>・あい</a:t>
                      </a:r>
                      <a:r>
                        <a:rPr lang="ja-JP" altLang="en-US" sz="1400" dirty="0" err="1"/>
                        <a:t>りん</a:t>
                      </a:r>
                      <a:r>
                        <a:rPr lang="ja-JP" altLang="en-US" sz="1400" dirty="0"/>
                        <a:t>地域における不法投棄</a:t>
                      </a:r>
                      <a:r>
                        <a:rPr lang="ja-JP" altLang="en-US" sz="1400" dirty="0">
                          <a:solidFill>
                            <a:schemeClr val="tx1"/>
                          </a:solidFill>
                        </a:rPr>
                        <a:t>ごみ</a:t>
                      </a:r>
                      <a:r>
                        <a:rPr lang="ja-JP" altLang="en-US" sz="1400" u="none" dirty="0">
                          <a:solidFill>
                            <a:schemeClr val="tx1"/>
                          </a:solidFill>
                        </a:rPr>
                        <a:t>や迷惑駐輪の削減など</a:t>
                      </a:r>
                      <a:endParaRPr lang="en-US" altLang="ja-JP" sz="1400" u="none" dirty="0">
                        <a:solidFill>
                          <a:schemeClr val="tx1"/>
                        </a:solidFill>
                      </a:endParaRPr>
                    </a:p>
                    <a:p>
                      <a:r>
                        <a:rPr lang="ja-JP" altLang="en-US" sz="1400" dirty="0"/>
                        <a:t>・単身高齢生活保護受給者の社会活動への参加増</a:t>
                      </a:r>
                      <a:endParaRPr kumimoji="1" lang="ja-JP" altLang="en-US" sz="1400" dirty="0"/>
                    </a:p>
                    <a:p>
                      <a:endParaRPr kumimoji="1" lang="en-US" altLang="ja-JP" sz="1400"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8" name="テキスト ボックス 7"/>
          <p:cNvSpPr txBox="1"/>
          <p:nvPr/>
        </p:nvSpPr>
        <p:spPr>
          <a:xfrm>
            <a:off x="0" y="-27384"/>
            <a:ext cx="7524328" cy="461665"/>
          </a:xfrm>
          <a:prstGeom prst="rect">
            <a:avLst/>
          </a:prstGeom>
          <a:solidFill>
            <a:srgbClr val="0070C0"/>
          </a:solidFill>
        </p:spPr>
        <p:txBody>
          <a:bodyPr wrap="square" rtlCol="0">
            <a:spAutoFit/>
          </a:bodyPr>
          <a:lstStyle/>
          <a:p>
            <a:r>
              <a:rPr lang="ja-JP" altLang="en-US" sz="2400" b="1" u="sng" dirty="0">
                <a:solidFill>
                  <a:schemeClr val="bg1"/>
                </a:solidFill>
                <a:latin typeface="ＭＳ Ｐゴシック" panose="020B0600070205080204" pitchFamily="50" charset="-128"/>
                <a:ea typeface="ＭＳ Ｐゴシック" panose="020B0600070205080204" pitchFamily="50" charset="-128"/>
              </a:rPr>
              <a:t> </a:t>
            </a:r>
            <a:r>
              <a:rPr lang="en-US" altLang="ja-JP" sz="2400" b="1" u="sng" dirty="0">
                <a:solidFill>
                  <a:schemeClr val="bg1"/>
                </a:solidFill>
                <a:latin typeface="ＭＳ Ｐゴシック" panose="020B0600070205080204" pitchFamily="50" charset="-128"/>
                <a:ea typeface="ＭＳ Ｐゴシック" panose="020B0600070205080204" pitchFamily="50" charset="-128"/>
              </a:rPr>
              <a:t>Ⅰ</a:t>
            </a:r>
            <a:r>
              <a:rPr lang="ja-JP" altLang="en-US" sz="2400" b="1" u="sng" dirty="0" smtClean="0">
                <a:solidFill>
                  <a:schemeClr val="bg1"/>
                </a:solidFill>
                <a:latin typeface="ＭＳ Ｐゴシック" panose="020B0600070205080204" pitchFamily="50" charset="-128"/>
                <a:ea typeface="ＭＳ Ｐゴシック" panose="020B0600070205080204" pitchFamily="50" charset="-128"/>
              </a:rPr>
              <a:t>（</a:t>
            </a:r>
            <a:r>
              <a:rPr lang="en-US" altLang="ja-JP" sz="2400" b="1" u="sng" dirty="0" smtClean="0">
                <a:solidFill>
                  <a:schemeClr val="bg1"/>
                </a:solidFill>
                <a:latin typeface="ＭＳ Ｐゴシック" panose="020B0600070205080204" pitchFamily="50" charset="-128"/>
                <a:ea typeface="ＭＳ Ｐゴシック" panose="020B0600070205080204" pitchFamily="50" charset="-128"/>
              </a:rPr>
              <a:t>3</a:t>
            </a:r>
            <a:r>
              <a:rPr lang="ja-JP" altLang="en-US" sz="24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2400" b="1" u="sng" dirty="0">
                <a:solidFill>
                  <a:schemeClr val="bg1"/>
                </a:solidFill>
                <a:latin typeface="ＭＳ Ｐゴシック" panose="020B0600070205080204" pitchFamily="50" charset="-128"/>
                <a:ea typeface="ＭＳ Ｐゴシック" panose="020B0600070205080204" pitchFamily="50" charset="-128"/>
              </a:rPr>
              <a:t>西成特区構想</a:t>
            </a:r>
            <a:endParaRPr lang="en-US" altLang="ja-JP" sz="2400" b="1" u="sng" dirty="0">
              <a:solidFill>
                <a:schemeClr val="bg1"/>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7812360" y="0"/>
            <a:ext cx="1331640" cy="307777"/>
          </a:xfrm>
          <a:prstGeom prst="rect">
            <a:avLst/>
          </a:prstGeom>
          <a:noFill/>
        </p:spPr>
        <p:txBody>
          <a:bodyPr wrap="square" rtlCol="0">
            <a:spAutoFit/>
          </a:bodyPr>
          <a:lstStyle/>
          <a:p>
            <a:r>
              <a:rPr lang="en-US" altLang="ja-JP" sz="1400" dirty="0">
                <a:latin typeface="Arial" pitchFamily="34" charset="0"/>
                <a:cs typeface="Arial" pitchFamily="34" charset="0"/>
              </a:rPr>
              <a:t>B3</a:t>
            </a:r>
            <a:endParaRPr kumimoji="1" lang="en-US" altLang="ja-JP" sz="1400" dirty="0">
              <a:latin typeface="Arial" pitchFamily="34" charset="0"/>
              <a:cs typeface="Arial" pitchFamily="34" charset="0"/>
            </a:endParaRPr>
          </a:p>
        </p:txBody>
      </p:sp>
      <p:sp>
        <p:nvSpPr>
          <p:cNvPr id="5" name="スライド番号プレースホルダ 4"/>
          <p:cNvSpPr>
            <a:spLocks noGrp="1"/>
          </p:cNvSpPr>
          <p:nvPr>
            <p:ph type="sldNum" sz="quarter" idx="12"/>
          </p:nvPr>
        </p:nvSpPr>
        <p:spPr/>
        <p:txBody>
          <a:bodyPr/>
          <a:lstStyle/>
          <a:p>
            <a:fld id="{CCEC3038-1CF1-4B63-9920-55248DCFBA97}" type="slidenum">
              <a:rPr kumimoji="1" lang="ja-JP" altLang="en-US" smtClean="0"/>
              <a:pPr/>
              <a:t>25</a:t>
            </a:fld>
            <a:endParaRPr kumimoji="1" lang="ja-JP" altLang="en-US"/>
          </a:p>
        </p:txBody>
      </p:sp>
      <p:sp>
        <p:nvSpPr>
          <p:cNvPr id="7" name="正方形/長方形 6"/>
          <p:cNvSpPr/>
          <p:nvPr/>
        </p:nvSpPr>
        <p:spPr>
          <a:xfrm>
            <a:off x="6660232" y="2060849"/>
            <a:ext cx="2232248" cy="4415601"/>
          </a:xfrm>
          <a:prstGeom prst="rect">
            <a:avLst/>
          </a:prstGeom>
          <a:solidFill>
            <a:schemeClr val="accent6">
              <a:lumMod val="40000"/>
              <a:lumOff val="60000"/>
            </a:schemeClr>
          </a:solidFill>
          <a:ln>
            <a:solidFill>
              <a:schemeClr val="accent6">
                <a:lumMod val="40000"/>
                <a:lumOff val="60000"/>
              </a:schemeClr>
            </a:solidFill>
          </a:ln>
        </p:spPr>
        <p:style>
          <a:lnRef idx="1">
            <a:schemeClr val="accent5"/>
          </a:lnRef>
          <a:fillRef idx="2">
            <a:schemeClr val="accent5"/>
          </a:fillRef>
          <a:effectRef idx="1">
            <a:schemeClr val="accent5"/>
          </a:effectRef>
          <a:fontRef idx="minor">
            <a:schemeClr val="dk1"/>
          </a:fontRef>
        </p:style>
        <p:txBody>
          <a:bodyPr lIns="54000" tIns="18000" rIns="54000" bIns="18000" rtlCol="0" anchor="t" anchorCtr="0"/>
          <a:lstStyle/>
          <a:p>
            <a:r>
              <a:rPr lang="ja-JP" altLang="en-US" sz="1400" dirty="0">
                <a:solidFill>
                  <a:schemeClr val="tx1"/>
                </a:solidFill>
                <a:latin typeface="+mj-ea"/>
                <a:ea typeface="+mj-ea"/>
              </a:rPr>
              <a:t>（今回の主な進捗）</a:t>
            </a:r>
            <a:endParaRPr lang="en-US" altLang="ja-JP" sz="1400" dirty="0">
              <a:solidFill>
                <a:schemeClr val="tx1"/>
              </a:solidFill>
              <a:latin typeface="+mj-ea"/>
              <a:ea typeface="+mj-ea"/>
            </a:endParaRPr>
          </a:p>
          <a:p>
            <a:r>
              <a:rPr lang="ja-JP" altLang="en-US" sz="1400" dirty="0">
                <a:solidFill>
                  <a:schemeClr val="tx1"/>
                </a:solidFill>
                <a:latin typeface="+mj-ea"/>
                <a:ea typeface="+mj-ea"/>
              </a:rPr>
              <a:t>・行政主導ではなく、地域住民や様々な活動をしている人々が主体となる「ボトムアップ方式」による議論の仕組みができた</a:t>
            </a:r>
            <a:endParaRPr kumimoji="1" lang="en-US" altLang="ja-JP" sz="900" dirty="0">
              <a:solidFill>
                <a:schemeClr val="tx1"/>
              </a:solidFill>
              <a:latin typeface="+mj-ea"/>
              <a:ea typeface="+mj-ea"/>
            </a:endParaRPr>
          </a:p>
          <a:p>
            <a:r>
              <a:rPr lang="ja-JP" altLang="en-US" sz="1400" dirty="0">
                <a:solidFill>
                  <a:schemeClr val="tx1"/>
                </a:solidFill>
                <a:latin typeface="+mj-ea"/>
                <a:ea typeface="+mj-ea"/>
              </a:rPr>
              <a:t>・ごみの不法投棄対策・迷惑駐輪対策などの短期集中的な取り組みにより、地域の方々からは「まちがきれいになった」との評価。まちの環境改善等に大きな成果</a:t>
            </a:r>
            <a:endParaRPr lang="en-US" altLang="ja-JP" sz="900" dirty="0">
              <a:solidFill>
                <a:schemeClr val="tx1"/>
              </a:solidFill>
              <a:latin typeface="+mj-ea"/>
              <a:ea typeface="+mj-ea"/>
            </a:endParaRPr>
          </a:p>
          <a:p>
            <a:r>
              <a:rPr lang="ja-JP" altLang="en-US" sz="1400" dirty="0">
                <a:solidFill>
                  <a:schemeClr val="tx1"/>
                </a:solidFill>
                <a:latin typeface="+mj-ea"/>
                <a:ea typeface="+mj-ea"/>
              </a:rPr>
              <a:t>・区全体が変わるためには、あい</a:t>
            </a:r>
            <a:r>
              <a:rPr lang="ja-JP" altLang="en-US" sz="1400" dirty="0" err="1">
                <a:solidFill>
                  <a:schemeClr val="tx1"/>
                </a:solidFill>
                <a:latin typeface="+mj-ea"/>
                <a:ea typeface="+mj-ea"/>
              </a:rPr>
              <a:t>りん</a:t>
            </a:r>
            <a:r>
              <a:rPr lang="ja-JP" altLang="en-US" sz="1400" dirty="0">
                <a:solidFill>
                  <a:schemeClr val="tx1"/>
                </a:solidFill>
                <a:latin typeface="+mj-ea"/>
                <a:ea typeface="+mj-ea"/>
              </a:rPr>
              <a:t>総合センターの建替えが本格化する</a:t>
            </a:r>
            <a:r>
              <a:rPr lang="en-US" altLang="ja-JP" sz="1400" dirty="0">
                <a:solidFill>
                  <a:schemeClr val="tx1"/>
                </a:solidFill>
                <a:latin typeface="+mj-ea"/>
                <a:ea typeface="+mj-ea"/>
              </a:rPr>
              <a:t>2023</a:t>
            </a:r>
            <a:r>
              <a:rPr lang="ja-JP" altLang="en-US" sz="1400" dirty="0" smtClean="0">
                <a:solidFill>
                  <a:schemeClr val="tx1"/>
                </a:solidFill>
                <a:latin typeface="+mj-ea"/>
                <a:ea typeface="+mj-ea"/>
              </a:rPr>
              <a:t>年</a:t>
            </a:r>
            <a:r>
              <a:rPr lang="en-US" altLang="ja-JP" sz="1400" dirty="0" smtClean="0">
                <a:solidFill>
                  <a:schemeClr val="tx1"/>
                </a:solidFill>
                <a:latin typeface="+mj-ea"/>
                <a:ea typeface="+mj-ea"/>
              </a:rPr>
              <a:t>3</a:t>
            </a:r>
            <a:r>
              <a:rPr lang="ja-JP" altLang="en-US" sz="1400" dirty="0" smtClean="0">
                <a:solidFill>
                  <a:schemeClr val="tx1"/>
                </a:solidFill>
                <a:latin typeface="+mj-ea"/>
                <a:ea typeface="+mj-ea"/>
              </a:rPr>
              <a:t>月まで</a:t>
            </a:r>
            <a:r>
              <a:rPr lang="ja-JP" altLang="en-US" sz="1400" dirty="0">
                <a:solidFill>
                  <a:schemeClr val="tx1"/>
                </a:solidFill>
                <a:latin typeface="+mj-ea"/>
                <a:ea typeface="+mj-ea"/>
              </a:rPr>
              <a:t>、「まちの活性化」や「若者や子育て世帯の流入促進」などのまちづくり課題についての議論を深め、具体化につなげる必要がある</a:t>
            </a:r>
            <a:endParaRPr lang="en-US" altLang="ja-JP" sz="1400" dirty="0">
              <a:solidFill>
                <a:schemeClr val="tx1"/>
              </a:solidFill>
              <a:latin typeface="+mj-ea"/>
              <a:ea typeface="+mj-ea"/>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352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4800457" y="907282"/>
            <a:ext cx="4327097" cy="5762078"/>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表 8"/>
          <p:cNvGraphicFramePr>
            <a:graphicFrameLocks noGrp="1"/>
          </p:cNvGraphicFramePr>
          <p:nvPr>
            <p:extLst/>
          </p:nvPr>
        </p:nvGraphicFramePr>
        <p:xfrm>
          <a:off x="179512" y="980743"/>
          <a:ext cx="4171608" cy="5462758"/>
        </p:xfrm>
        <a:graphic>
          <a:graphicData uri="http://schemas.openxmlformats.org/drawingml/2006/table">
            <a:tbl>
              <a:tblPr/>
              <a:tblGrid>
                <a:gridCol w="868439">
                  <a:extLst>
                    <a:ext uri="{9D8B030D-6E8A-4147-A177-3AD203B41FA5}">
                      <a16:colId xmlns:a16="http://schemas.microsoft.com/office/drawing/2014/main" xmlns="" val="20000"/>
                    </a:ext>
                  </a:extLst>
                </a:gridCol>
                <a:gridCol w="868439">
                  <a:extLst>
                    <a:ext uri="{9D8B030D-6E8A-4147-A177-3AD203B41FA5}">
                      <a16:colId xmlns:a16="http://schemas.microsoft.com/office/drawing/2014/main" xmlns="" val="20001"/>
                    </a:ext>
                  </a:extLst>
                </a:gridCol>
                <a:gridCol w="868439">
                  <a:extLst>
                    <a:ext uri="{9D8B030D-6E8A-4147-A177-3AD203B41FA5}">
                      <a16:colId xmlns:a16="http://schemas.microsoft.com/office/drawing/2014/main" xmlns="" val="20002"/>
                    </a:ext>
                  </a:extLst>
                </a:gridCol>
                <a:gridCol w="868439">
                  <a:extLst>
                    <a:ext uri="{9D8B030D-6E8A-4147-A177-3AD203B41FA5}">
                      <a16:colId xmlns:a16="http://schemas.microsoft.com/office/drawing/2014/main" xmlns="" val="20003"/>
                    </a:ext>
                  </a:extLst>
                </a:gridCol>
                <a:gridCol w="697852">
                  <a:extLst>
                    <a:ext uri="{9D8B030D-6E8A-4147-A177-3AD203B41FA5}">
                      <a16:colId xmlns:a16="http://schemas.microsoft.com/office/drawing/2014/main" xmlns="" val="20004"/>
                    </a:ext>
                  </a:extLst>
                </a:gridCol>
              </a:tblGrid>
              <a:tr h="177288">
                <a:tc gridSpan="3">
                  <a:txBody>
                    <a:bodyPr/>
                    <a:lstStyle/>
                    <a:p>
                      <a:pPr algn="l" fontAlgn="ctr"/>
                      <a:r>
                        <a:rPr lang="ja-JP" altLang="en-US" sz="1200" b="1" i="0" u="none" strike="noStrike" dirty="0">
                          <a:solidFill>
                            <a:srgbClr val="000000"/>
                          </a:solidFill>
                          <a:latin typeface="+mj-ea"/>
                          <a:ea typeface="+mj-ea"/>
                        </a:rPr>
                        <a:t>◎生活保護の状況（</a:t>
                      </a:r>
                      <a:r>
                        <a:rPr lang="en-US" altLang="ja-JP" sz="1200" b="1" i="0" u="none" strike="noStrike" dirty="0">
                          <a:solidFill>
                            <a:srgbClr val="000000"/>
                          </a:solidFill>
                          <a:latin typeface="+mj-ea"/>
                          <a:ea typeface="+mj-ea"/>
                        </a:rPr>
                        <a:t>2014</a:t>
                      </a:r>
                      <a:r>
                        <a:rPr lang="ja-JP" altLang="en-US" sz="1200" b="1" i="0" u="none" strike="noStrike" dirty="0">
                          <a:solidFill>
                            <a:srgbClr val="000000"/>
                          </a:solidFill>
                          <a:latin typeface="+mj-ea"/>
                          <a:ea typeface="+mj-ea"/>
                        </a:rPr>
                        <a:t>年</a:t>
                      </a:r>
                      <a:r>
                        <a:rPr lang="en-US" altLang="ja-JP" sz="1200" b="1" i="0" u="none" strike="noStrike" dirty="0">
                          <a:solidFill>
                            <a:srgbClr val="000000"/>
                          </a:solidFill>
                          <a:latin typeface="+mj-ea"/>
                          <a:ea typeface="+mj-ea"/>
                        </a:rPr>
                        <a:t>3</a:t>
                      </a:r>
                      <a:r>
                        <a:rPr lang="ja-JP" altLang="en-US" sz="1200" b="1" i="0" u="none" strike="noStrike" dirty="0">
                          <a:solidFill>
                            <a:srgbClr val="000000"/>
                          </a:solidFill>
                          <a:latin typeface="+mj-ea"/>
                          <a:ea typeface="+mj-ea"/>
                        </a:rPr>
                        <a:t>月）</a:t>
                      </a:r>
                    </a:p>
                  </a:txBody>
                  <a:tcPr marL="5507" marR="5507" marT="5507"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dirty="0">
                        <a:solidFill>
                          <a:srgbClr val="000000"/>
                        </a:solidFill>
                        <a:latin typeface="+mj-ea"/>
                        <a:ea typeface="+mj-ea"/>
                      </a:endParaRPr>
                    </a:p>
                  </a:txBody>
                  <a:tcPr marL="5507" marR="5507" marT="550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latin typeface="+mj-ea"/>
                        <a:ea typeface="+mj-ea"/>
                      </a:endParaRPr>
                    </a:p>
                  </a:txBody>
                  <a:tcPr marL="5507" marR="5507" marT="5507"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54576">
                <a:tc>
                  <a:txBody>
                    <a:bodyPr/>
                    <a:lstStyle/>
                    <a:p>
                      <a:pPr algn="ctr" fontAlgn="ctr"/>
                      <a:r>
                        <a:rPr lang="ja-JP" altLang="en-US" sz="1000" b="0" i="0" u="none" strike="noStrike">
                          <a:solidFill>
                            <a:srgbClr val="222222"/>
                          </a:solidFill>
                          <a:latin typeface="+mj-ea"/>
                          <a:ea typeface="+mj-ea"/>
                        </a:rPr>
                        <a:t>　</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222222"/>
                          </a:solidFill>
                          <a:latin typeface="+mj-ea"/>
                          <a:ea typeface="+mj-ea"/>
                        </a:rPr>
                        <a:t>世帯数</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222222"/>
                          </a:solidFill>
                          <a:latin typeface="+mj-ea"/>
                          <a:ea typeface="+mj-ea"/>
                        </a:rPr>
                        <a:t>人員</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222222"/>
                          </a:solidFill>
                          <a:latin typeface="+mj-ea"/>
                          <a:ea typeface="+mj-ea"/>
                        </a:rPr>
                        <a:t>保護率（</a:t>
                      </a:r>
                      <a:r>
                        <a:rPr lang="en-US" altLang="ja-JP" sz="1000" b="0" i="0" u="none" strike="noStrike">
                          <a:solidFill>
                            <a:srgbClr val="222222"/>
                          </a:solidFill>
                          <a:latin typeface="+mj-ea"/>
                          <a:ea typeface="+mj-ea"/>
                        </a:rPr>
                        <a:t>‰</a:t>
                      </a:r>
                      <a:r>
                        <a:rPr lang="ja-JP" altLang="en-US" sz="1000" b="0" i="0" u="none" strike="noStrike">
                          <a:solidFill>
                            <a:srgbClr val="222222"/>
                          </a:solidFill>
                          <a:latin typeface="+mj-ea"/>
                          <a:ea typeface="+mj-ea"/>
                        </a:rPr>
                        <a:t>）</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222222"/>
                          </a:solidFill>
                          <a:latin typeface="+mj-ea"/>
                          <a:ea typeface="+mj-ea"/>
                        </a:rPr>
                        <a:t>順位</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77288">
                <a:tc>
                  <a:txBody>
                    <a:bodyPr/>
                    <a:lstStyle/>
                    <a:p>
                      <a:pPr algn="ctr" fontAlgn="ctr"/>
                      <a:r>
                        <a:rPr lang="ja-JP" altLang="en-US" sz="1000" b="0" i="0" u="none" strike="noStrike" dirty="0">
                          <a:solidFill>
                            <a:srgbClr val="222222"/>
                          </a:solidFill>
                          <a:latin typeface="+mj-ea"/>
                          <a:ea typeface="+mj-ea"/>
                        </a:rPr>
                        <a:t>北区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2,208</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2,633</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22.3</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21</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77288">
                <a:tc>
                  <a:txBody>
                    <a:bodyPr/>
                    <a:lstStyle/>
                    <a:p>
                      <a:pPr algn="ctr" fontAlgn="ctr"/>
                      <a:r>
                        <a:rPr lang="ja-JP" altLang="en-US" sz="1000" b="0" i="0" u="none" strike="noStrike">
                          <a:solidFill>
                            <a:srgbClr val="222222"/>
                          </a:solidFill>
                          <a:latin typeface="+mj-ea"/>
                          <a:ea typeface="+mj-ea"/>
                        </a:rPr>
                        <a:t>都島区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2,744</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222222"/>
                          </a:solidFill>
                          <a:latin typeface="+mj-ea"/>
                          <a:ea typeface="+mj-ea"/>
                        </a:rPr>
                        <a:t>3,431</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33</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17</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77288">
                <a:tc>
                  <a:txBody>
                    <a:bodyPr/>
                    <a:lstStyle/>
                    <a:p>
                      <a:pPr algn="ctr" fontAlgn="ctr"/>
                      <a:r>
                        <a:rPr lang="ja-JP" altLang="en-US" sz="1000" b="0" i="0" u="none" strike="noStrike">
                          <a:solidFill>
                            <a:srgbClr val="222222"/>
                          </a:solidFill>
                          <a:latin typeface="+mj-ea"/>
                          <a:ea typeface="+mj-ea"/>
                        </a:rPr>
                        <a:t>福島区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792</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990</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13.8</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24</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77288">
                <a:tc>
                  <a:txBody>
                    <a:bodyPr/>
                    <a:lstStyle/>
                    <a:p>
                      <a:pPr algn="ctr" fontAlgn="ctr"/>
                      <a:r>
                        <a:rPr lang="ja-JP" altLang="en-US" sz="1000" b="0" i="0" u="none" strike="noStrike">
                          <a:solidFill>
                            <a:srgbClr val="222222"/>
                          </a:solidFill>
                          <a:latin typeface="+mj-ea"/>
                          <a:ea typeface="+mj-ea"/>
                        </a:rPr>
                        <a:t>此花区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2,129</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2,954</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44.5</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13</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77288">
                <a:tc>
                  <a:txBody>
                    <a:bodyPr/>
                    <a:lstStyle/>
                    <a:p>
                      <a:pPr algn="ctr" fontAlgn="ctr"/>
                      <a:r>
                        <a:rPr lang="ja-JP" altLang="en-US" sz="1000" b="0" i="0" u="none" strike="noStrike">
                          <a:solidFill>
                            <a:srgbClr val="222222"/>
                          </a:solidFill>
                          <a:latin typeface="+mj-ea"/>
                          <a:ea typeface="+mj-ea"/>
                        </a:rPr>
                        <a:t>中央区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1,914</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2,261</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26.1</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20</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77288">
                <a:tc>
                  <a:txBody>
                    <a:bodyPr/>
                    <a:lstStyle/>
                    <a:p>
                      <a:pPr algn="ctr" fontAlgn="ctr"/>
                      <a:r>
                        <a:rPr lang="ja-JP" altLang="en-US" sz="1000" b="0" i="0" u="none" strike="noStrike">
                          <a:solidFill>
                            <a:srgbClr val="222222"/>
                          </a:solidFill>
                          <a:latin typeface="+mj-ea"/>
                          <a:ea typeface="+mj-ea"/>
                        </a:rPr>
                        <a:t>西区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1,333</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1,590</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17.9</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23</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77288">
                <a:tc>
                  <a:txBody>
                    <a:bodyPr/>
                    <a:lstStyle/>
                    <a:p>
                      <a:pPr algn="ctr" fontAlgn="ctr"/>
                      <a:r>
                        <a:rPr lang="ja-JP" altLang="en-US" sz="1000" b="0" i="0" u="none" strike="noStrike">
                          <a:solidFill>
                            <a:srgbClr val="222222"/>
                          </a:solidFill>
                          <a:latin typeface="+mj-ea"/>
                          <a:ea typeface="+mj-ea"/>
                        </a:rPr>
                        <a:t>港区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3,281</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4,290</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52.3</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11</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77288">
                <a:tc>
                  <a:txBody>
                    <a:bodyPr/>
                    <a:lstStyle/>
                    <a:p>
                      <a:pPr algn="ctr" fontAlgn="ctr"/>
                      <a:r>
                        <a:rPr lang="ja-JP" altLang="en-US" sz="1000" b="0" i="0" u="none" strike="noStrike">
                          <a:solidFill>
                            <a:srgbClr val="222222"/>
                          </a:solidFill>
                          <a:latin typeface="+mj-ea"/>
                          <a:ea typeface="+mj-ea"/>
                        </a:rPr>
                        <a:t>大正区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2,827</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3,908</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58.4</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8</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77288">
                <a:tc>
                  <a:txBody>
                    <a:bodyPr/>
                    <a:lstStyle/>
                    <a:p>
                      <a:pPr algn="ctr" fontAlgn="ctr"/>
                      <a:r>
                        <a:rPr lang="ja-JP" altLang="en-US" sz="1000" b="0" i="0" u="none" strike="noStrike">
                          <a:solidFill>
                            <a:srgbClr val="222222"/>
                          </a:solidFill>
                          <a:latin typeface="+mj-ea"/>
                          <a:ea typeface="+mj-ea"/>
                        </a:rPr>
                        <a:t>天王寺区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1,287</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1,599</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21.7</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222222"/>
                          </a:solidFill>
                          <a:latin typeface="+mj-ea"/>
                          <a:ea typeface="+mj-ea"/>
                        </a:rPr>
                        <a:t>22</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77288">
                <a:tc>
                  <a:txBody>
                    <a:bodyPr/>
                    <a:lstStyle/>
                    <a:p>
                      <a:pPr algn="ctr" fontAlgn="ctr"/>
                      <a:r>
                        <a:rPr lang="ja-JP" altLang="en-US" sz="1000" b="0" i="0" u="none" strike="noStrike">
                          <a:solidFill>
                            <a:srgbClr val="222222"/>
                          </a:solidFill>
                          <a:latin typeface="+mj-ea"/>
                          <a:ea typeface="+mj-ea"/>
                        </a:rPr>
                        <a:t>浪速区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5,185</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6,206</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93.4</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2</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77288">
                <a:tc>
                  <a:txBody>
                    <a:bodyPr/>
                    <a:lstStyle/>
                    <a:p>
                      <a:pPr algn="ctr" fontAlgn="ctr"/>
                      <a:r>
                        <a:rPr lang="ja-JP" altLang="en-US" sz="1000" b="0" i="0" u="none" strike="noStrike">
                          <a:solidFill>
                            <a:srgbClr val="222222"/>
                          </a:solidFill>
                          <a:latin typeface="+mj-ea"/>
                          <a:ea typeface="+mj-ea"/>
                        </a:rPr>
                        <a:t>西淀川区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2,896</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3,848</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39.9</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14</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77288">
                <a:tc>
                  <a:txBody>
                    <a:bodyPr/>
                    <a:lstStyle/>
                    <a:p>
                      <a:pPr algn="ctr" fontAlgn="ctr"/>
                      <a:r>
                        <a:rPr lang="ja-JP" altLang="en-US" sz="1000" b="0" i="0" u="none" strike="noStrike">
                          <a:solidFill>
                            <a:srgbClr val="222222"/>
                          </a:solidFill>
                          <a:latin typeface="+mj-ea"/>
                          <a:ea typeface="+mj-ea"/>
                        </a:rPr>
                        <a:t>淀川区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5,183</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6,695</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38.5</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15</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77288">
                <a:tc>
                  <a:txBody>
                    <a:bodyPr/>
                    <a:lstStyle/>
                    <a:p>
                      <a:pPr algn="ctr" fontAlgn="ctr"/>
                      <a:r>
                        <a:rPr lang="ja-JP" altLang="en-US" sz="1000" b="0" i="0" u="none" strike="noStrike">
                          <a:solidFill>
                            <a:srgbClr val="222222"/>
                          </a:solidFill>
                          <a:latin typeface="+mj-ea"/>
                          <a:ea typeface="+mj-ea"/>
                        </a:rPr>
                        <a:t>東淀川区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7,901</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10,951</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62.3</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7</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77288">
                <a:tc>
                  <a:txBody>
                    <a:bodyPr/>
                    <a:lstStyle/>
                    <a:p>
                      <a:pPr algn="ctr" fontAlgn="ctr"/>
                      <a:r>
                        <a:rPr lang="ja-JP" altLang="en-US" sz="1000" b="0" i="0" u="none" strike="noStrike">
                          <a:solidFill>
                            <a:srgbClr val="222222"/>
                          </a:solidFill>
                          <a:latin typeface="+mj-ea"/>
                          <a:ea typeface="+mj-ea"/>
                        </a:rPr>
                        <a:t>東成区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2,977</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3,803</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47.4</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12</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77288">
                <a:tc>
                  <a:txBody>
                    <a:bodyPr/>
                    <a:lstStyle/>
                    <a:p>
                      <a:pPr algn="ctr" fontAlgn="ctr"/>
                      <a:r>
                        <a:rPr lang="ja-JP" altLang="en-US" sz="1000" b="0" i="0" u="none" strike="noStrike">
                          <a:solidFill>
                            <a:srgbClr val="222222"/>
                          </a:solidFill>
                          <a:latin typeface="+mj-ea"/>
                          <a:ea typeface="+mj-ea"/>
                        </a:rPr>
                        <a:t>生野区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7,434</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9,510</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73.1</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3</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177288">
                <a:tc>
                  <a:txBody>
                    <a:bodyPr/>
                    <a:lstStyle/>
                    <a:p>
                      <a:pPr algn="ctr" fontAlgn="ctr"/>
                      <a:r>
                        <a:rPr lang="ja-JP" altLang="en-US" sz="1000" b="0" i="0" u="none" strike="noStrike">
                          <a:solidFill>
                            <a:srgbClr val="222222"/>
                          </a:solidFill>
                          <a:latin typeface="+mj-ea"/>
                          <a:ea typeface="+mj-ea"/>
                        </a:rPr>
                        <a:t>旭区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3,657</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4,817</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53</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10</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77288">
                <a:tc>
                  <a:txBody>
                    <a:bodyPr/>
                    <a:lstStyle/>
                    <a:p>
                      <a:pPr algn="ctr" fontAlgn="ctr"/>
                      <a:r>
                        <a:rPr lang="ja-JP" altLang="en-US" sz="1000" b="0" i="0" u="none" strike="noStrike">
                          <a:solidFill>
                            <a:srgbClr val="222222"/>
                          </a:solidFill>
                          <a:latin typeface="+mj-ea"/>
                          <a:ea typeface="+mj-ea"/>
                        </a:rPr>
                        <a:t>城東区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4,252</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5,700</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34.6</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16</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177288">
                <a:tc>
                  <a:txBody>
                    <a:bodyPr/>
                    <a:lstStyle/>
                    <a:p>
                      <a:pPr algn="ctr" fontAlgn="ctr"/>
                      <a:r>
                        <a:rPr lang="ja-JP" altLang="en-US" sz="1000" b="0" i="0" u="none" strike="noStrike">
                          <a:solidFill>
                            <a:srgbClr val="222222"/>
                          </a:solidFill>
                          <a:latin typeface="+mj-ea"/>
                          <a:ea typeface="+mj-ea"/>
                        </a:rPr>
                        <a:t>鶴見区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2,079</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3,133</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28</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19</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77288">
                <a:tc>
                  <a:txBody>
                    <a:bodyPr/>
                    <a:lstStyle/>
                    <a:p>
                      <a:pPr algn="ctr" fontAlgn="ctr"/>
                      <a:r>
                        <a:rPr lang="ja-JP" altLang="en-US" sz="1000" b="0" i="0" u="none" strike="noStrike">
                          <a:solidFill>
                            <a:srgbClr val="222222"/>
                          </a:solidFill>
                          <a:latin typeface="+mj-ea"/>
                          <a:ea typeface="+mj-ea"/>
                        </a:rPr>
                        <a:t>阿倍野区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2,628</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3,294</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30.4</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18</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177288">
                <a:tc>
                  <a:txBody>
                    <a:bodyPr/>
                    <a:lstStyle/>
                    <a:p>
                      <a:pPr algn="ctr" fontAlgn="ctr"/>
                      <a:r>
                        <a:rPr lang="ja-JP" altLang="en-US" sz="1000" b="0" i="0" u="none" strike="noStrike">
                          <a:solidFill>
                            <a:srgbClr val="222222"/>
                          </a:solidFill>
                          <a:latin typeface="+mj-ea"/>
                          <a:ea typeface="+mj-ea"/>
                        </a:rPr>
                        <a:t>住之江区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4,816</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6,921</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55.8</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9</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177288">
                <a:tc>
                  <a:txBody>
                    <a:bodyPr/>
                    <a:lstStyle/>
                    <a:p>
                      <a:pPr algn="ctr" fontAlgn="ctr"/>
                      <a:r>
                        <a:rPr lang="ja-JP" altLang="en-US" sz="1000" b="0" i="0" u="none" strike="noStrike">
                          <a:solidFill>
                            <a:srgbClr val="222222"/>
                          </a:solidFill>
                          <a:latin typeface="+mj-ea"/>
                          <a:ea typeface="+mj-ea"/>
                        </a:rPr>
                        <a:t>住吉区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7,323</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9,950</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64.4</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6</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177288">
                <a:tc>
                  <a:txBody>
                    <a:bodyPr/>
                    <a:lstStyle/>
                    <a:p>
                      <a:pPr algn="ctr" fontAlgn="ctr"/>
                      <a:r>
                        <a:rPr lang="ja-JP" altLang="en-US" sz="1000" b="0" i="0" u="none" strike="noStrike">
                          <a:solidFill>
                            <a:srgbClr val="222222"/>
                          </a:solidFill>
                          <a:latin typeface="+mj-ea"/>
                          <a:ea typeface="+mj-ea"/>
                        </a:rPr>
                        <a:t>東住吉区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222222"/>
                          </a:solidFill>
                          <a:latin typeface="+mj-ea"/>
                          <a:ea typeface="+mj-ea"/>
                        </a:rPr>
                        <a:t>6,536</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8,410</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65.2</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5</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r h="177288">
                <a:tc>
                  <a:txBody>
                    <a:bodyPr/>
                    <a:lstStyle/>
                    <a:p>
                      <a:pPr algn="ctr" fontAlgn="ctr"/>
                      <a:r>
                        <a:rPr lang="ja-JP" altLang="en-US" sz="1000" b="0" i="0" u="none" strike="noStrike">
                          <a:solidFill>
                            <a:srgbClr val="222222"/>
                          </a:solidFill>
                          <a:latin typeface="+mj-ea"/>
                          <a:ea typeface="+mj-ea"/>
                        </a:rPr>
                        <a:t>平野区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9,489</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13,965</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70.8</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4</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4"/>
                  </a:ext>
                </a:extLst>
              </a:tr>
              <a:tr h="177288">
                <a:tc>
                  <a:txBody>
                    <a:bodyPr/>
                    <a:lstStyle/>
                    <a:p>
                      <a:pPr algn="ctr" fontAlgn="ctr"/>
                      <a:r>
                        <a:rPr lang="ja-JP" altLang="en-US" sz="1000" b="1" i="0" u="none" strike="noStrike" dirty="0">
                          <a:solidFill>
                            <a:srgbClr val="222222"/>
                          </a:solidFill>
                          <a:latin typeface="+mj-ea"/>
                          <a:ea typeface="+mj-ea"/>
                        </a:rPr>
                        <a:t>西成区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000" b="1" i="0" u="none" strike="noStrike" dirty="0">
                          <a:solidFill>
                            <a:srgbClr val="222222"/>
                          </a:solidFill>
                          <a:latin typeface="+mj-ea"/>
                          <a:ea typeface="+mj-ea"/>
                        </a:rPr>
                        <a:t>24,829</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000" b="1" i="0" u="none" strike="noStrike" dirty="0">
                          <a:solidFill>
                            <a:srgbClr val="222222"/>
                          </a:solidFill>
                          <a:latin typeface="+mj-ea"/>
                          <a:ea typeface="+mj-ea"/>
                        </a:rPr>
                        <a:t>27,524</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000" b="1" i="0" u="none" strike="noStrike" dirty="0">
                          <a:solidFill>
                            <a:srgbClr val="222222"/>
                          </a:solidFill>
                          <a:latin typeface="+mj-ea"/>
                          <a:ea typeface="+mj-ea"/>
                        </a:rPr>
                        <a:t>231.4</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000" b="1" i="0" u="none" strike="noStrike" dirty="0">
                          <a:solidFill>
                            <a:srgbClr val="222222"/>
                          </a:solidFill>
                          <a:latin typeface="+mj-ea"/>
                          <a:ea typeface="+mj-ea"/>
                        </a:rPr>
                        <a:t>1</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25"/>
                  </a:ext>
                </a:extLst>
              </a:tr>
              <a:tr h="177288">
                <a:tc>
                  <a:txBody>
                    <a:bodyPr/>
                    <a:lstStyle/>
                    <a:p>
                      <a:pPr algn="ctr" fontAlgn="ctr"/>
                      <a:r>
                        <a:rPr lang="ja-JP" altLang="en-US" sz="1000" b="0" i="0" u="none" strike="noStrike">
                          <a:solidFill>
                            <a:srgbClr val="222222"/>
                          </a:solidFill>
                          <a:latin typeface="+mj-ea"/>
                          <a:ea typeface="+mj-ea"/>
                        </a:rPr>
                        <a:t>市</a:t>
                      </a:r>
                      <a:r>
                        <a:rPr lang="en-US" altLang="ja-JP" sz="1000" b="0" i="0" u="none" strike="noStrike">
                          <a:solidFill>
                            <a:srgbClr val="222222"/>
                          </a:solidFill>
                          <a:latin typeface="+mj-ea"/>
                          <a:ea typeface="+mj-ea"/>
                        </a:rPr>
                        <a:t>※</a:t>
                      </a:r>
                      <a:r>
                        <a:rPr lang="ja-JP" altLang="en-US" sz="1000" b="0" i="0" u="none" strike="noStrike">
                          <a:solidFill>
                            <a:srgbClr val="222222"/>
                          </a:solidFill>
                          <a:latin typeface="+mj-ea"/>
                          <a:ea typeface="+mj-ea"/>
                        </a:rPr>
                        <a:t>１</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117,909</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222222"/>
                          </a:solidFill>
                          <a:latin typeface="+mj-ea"/>
                          <a:ea typeface="+mj-ea"/>
                        </a:rPr>
                        <a:t>150,592</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222222"/>
                          </a:solidFill>
                          <a:latin typeface="+mj-ea"/>
                          <a:ea typeface="+mj-ea"/>
                        </a:rPr>
                        <a:t>56.2</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222222"/>
                          </a:solidFill>
                          <a:latin typeface="+mj-ea"/>
                          <a:ea typeface="+mj-ea"/>
                        </a:rPr>
                        <a:t>　</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26"/>
                  </a:ext>
                </a:extLst>
              </a:tr>
              <a:tr h="177288">
                <a:tc>
                  <a:txBody>
                    <a:bodyPr/>
                    <a:lstStyle/>
                    <a:p>
                      <a:pPr algn="ctr" fontAlgn="ctr"/>
                      <a:r>
                        <a:rPr lang="ja-JP" altLang="en-US" sz="1000" b="0" i="0" u="none" strike="noStrike" dirty="0">
                          <a:solidFill>
                            <a:srgbClr val="222222"/>
                          </a:solidFill>
                          <a:latin typeface="+mj-ea"/>
                          <a:ea typeface="+mj-ea"/>
                        </a:rPr>
                        <a:t>全国</a:t>
                      </a:r>
                      <a:r>
                        <a:rPr lang="en-US" altLang="ja-JP" sz="1000" b="0" i="0" u="none" strike="noStrike" dirty="0">
                          <a:solidFill>
                            <a:srgbClr val="222222"/>
                          </a:solidFill>
                          <a:latin typeface="+mj-ea"/>
                          <a:ea typeface="+mj-ea"/>
                        </a:rPr>
                        <a:t>※</a:t>
                      </a:r>
                      <a:r>
                        <a:rPr lang="ja-JP" altLang="en-US" sz="1000" b="0" i="0" u="none" strike="noStrike" dirty="0">
                          <a:solidFill>
                            <a:srgbClr val="222222"/>
                          </a:solidFill>
                          <a:latin typeface="+mj-ea"/>
                          <a:ea typeface="+mj-ea"/>
                        </a:rPr>
                        <a:t>２</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1,602,163</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2,171,139</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222222"/>
                          </a:solidFill>
                          <a:latin typeface="+mj-ea"/>
                          <a:ea typeface="+mj-ea"/>
                        </a:rPr>
                        <a:t>17.1</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222222"/>
                          </a:solidFill>
                          <a:latin typeface="+mj-ea"/>
                          <a:ea typeface="+mj-ea"/>
                        </a:rPr>
                        <a:t>　</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7"/>
                  </a:ext>
                </a:extLst>
              </a:tr>
              <a:tr h="177288">
                <a:tc gridSpan="5">
                  <a:txBody>
                    <a:bodyPr/>
                    <a:lstStyle/>
                    <a:p>
                      <a:pPr algn="l" fontAlgn="ctr"/>
                      <a:r>
                        <a:rPr lang="en-US" altLang="ja-JP" sz="1000" b="0" i="0" u="none" strike="noStrike" dirty="0">
                          <a:solidFill>
                            <a:srgbClr val="222222"/>
                          </a:solidFill>
                          <a:latin typeface="+mj-ea"/>
                          <a:ea typeface="+mj-ea"/>
                        </a:rPr>
                        <a:t>※</a:t>
                      </a:r>
                      <a:r>
                        <a:rPr lang="ja-JP" altLang="en-US" sz="1000" b="0" i="0" u="none" strike="noStrike" dirty="0">
                          <a:solidFill>
                            <a:srgbClr val="222222"/>
                          </a:solidFill>
                          <a:latin typeface="+mj-ea"/>
                          <a:ea typeface="+mj-ea"/>
                        </a:rPr>
                        <a:t>１　大阪市の数値は更生相談所を含むため各区の合計と一致しない。</a:t>
                      </a:r>
                      <a:endParaRPr lang="en-US" altLang="ja-JP" sz="1000" b="0" i="0" u="none" strike="noStrike" dirty="0">
                        <a:solidFill>
                          <a:srgbClr val="222222"/>
                        </a:solidFill>
                        <a:latin typeface="+mj-ea"/>
                        <a:ea typeface="+mj-ea"/>
                      </a:endParaRPr>
                    </a:p>
                    <a:p>
                      <a:pPr algn="l" fontAlgn="ctr"/>
                      <a:r>
                        <a:rPr lang="en-US" altLang="ja-JP" sz="1000" b="0" i="0" u="none" strike="noStrike" dirty="0">
                          <a:solidFill>
                            <a:srgbClr val="222222"/>
                          </a:solidFill>
                          <a:latin typeface="+mj-ea"/>
                          <a:ea typeface="+mj-ea"/>
                        </a:rPr>
                        <a:t>※</a:t>
                      </a:r>
                      <a:r>
                        <a:rPr lang="ja-JP" altLang="en-US" sz="1000" b="0" i="0" u="none" strike="noStrike" dirty="0">
                          <a:solidFill>
                            <a:srgbClr val="222222"/>
                          </a:solidFill>
                          <a:latin typeface="+mj-ea"/>
                          <a:ea typeface="+mj-ea"/>
                        </a:rPr>
                        <a:t>２　速報値</a:t>
                      </a:r>
                    </a:p>
                  </a:txBody>
                  <a:tcPr marL="5507" marR="5507" marT="5507"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28"/>
                  </a:ext>
                </a:extLst>
              </a:tr>
            </a:tbl>
          </a:graphicData>
        </a:graphic>
      </p:graphicFrame>
      <p:sp>
        <p:nvSpPr>
          <p:cNvPr id="3" name="テキスト ボックス 2"/>
          <p:cNvSpPr txBox="1"/>
          <p:nvPr/>
        </p:nvSpPr>
        <p:spPr>
          <a:xfrm>
            <a:off x="0" y="0"/>
            <a:ext cx="3491880" cy="261610"/>
          </a:xfrm>
          <a:prstGeom prst="rect">
            <a:avLst/>
          </a:prstGeom>
          <a:noFill/>
        </p:spPr>
        <p:txBody>
          <a:bodyPr wrap="square" rtlCol="0">
            <a:spAutoFit/>
          </a:bodyPr>
          <a:lstStyle/>
          <a:p>
            <a:r>
              <a:rPr kumimoji="1" lang="en-US" altLang="ja-JP" sz="1100" dirty="0"/>
              <a:t>Ⅳ</a:t>
            </a:r>
            <a:r>
              <a:rPr kumimoji="1" lang="ja-JP" altLang="en-US" sz="1100" dirty="0"/>
              <a:t>　政策の刷新・</a:t>
            </a:r>
            <a:r>
              <a:rPr lang="ja-JP" altLang="en-US" sz="1100" dirty="0"/>
              <a:t>西成特区構想</a:t>
            </a:r>
            <a:endParaRPr kumimoji="1" lang="en-US" altLang="ja-JP" sz="1100" dirty="0"/>
          </a:p>
        </p:txBody>
      </p:sp>
      <p:sp>
        <p:nvSpPr>
          <p:cNvPr id="4" name="テキスト ボックス 3"/>
          <p:cNvSpPr txBox="1"/>
          <p:nvPr/>
        </p:nvSpPr>
        <p:spPr>
          <a:xfrm>
            <a:off x="7812360" y="0"/>
            <a:ext cx="1331640" cy="261610"/>
          </a:xfrm>
          <a:prstGeom prst="rect">
            <a:avLst/>
          </a:prstGeom>
          <a:noFill/>
        </p:spPr>
        <p:txBody>
          <a:bodyPr wrap="square" rtlCol="0">
            <a:spAutoFit/>
          </a:bodyPr>
          <a:lstStyle/>
          <a:p>
            <a:r>
              <a:rPr lang="en-US" altLang="ja-JP" sz="1100" dirty="0">
                <a:latin typeface="Arial" pitchFamily="34" charset="0"/>
                <a:cs typeface="Arial" pitchFamily="34" charset="0"/>
              </a:rPr>
              <a:t>B3</a:t>
            </a:r>
            <a:r>
              <a:rPr lang="en-US" altLang="ja-JP" sz="1100" dirty="0" smtClean="0">
                <a:latin typeface="Arial" pitchFamily="34" charset="0"/>
                <a:cs typeface="Arial" pitchFamily="34" charset="0"/>
              </a:rPr>
              <a:t>.(64)</a:t>
            </a:r>
            <a:r>
              <a:rPr lang="ja-JP" altLang="en-US" sz="1100" dirty="0" smtClean="0">
                <a:latin typeface="Arial" pitchFamily="34" charset="0"/>
                <a:cs typeface="Arial" pitchFamily="34" charset="0"/>
              </a:rPr>
              <a:t>～</a:t>
            </a:r>
            <a:r>
              <a:rPr lang="en-US" altLang="ja-JP" sz="1100" dirty="0" smtClean="0">
                <a:latin typeface="Arial" pitchFamily="34" charset="0"/>
                <a:cs typeface="Arial" pitchFamily="34" charset="0"/>
              </a:rPr>
              <a:t>(68)</a:t>
            </a:r>
            <a:endParaRPr kumimoji="1" lang="en-US" altLang="ja-JP" sz="1100" dirty="0">
              <a:latin typeface="Arial" pitchFamily="34" charset="0"/>
              <a:cs typeface="Arial" pitchFamily="34" charset="0"/>
            </a:endParaRPr>
          </a:p>
        </p:txBody>
      </p:sp>
      <p:sp>
        <p:nvSpPr>
          <p:cNvPr id="5" name="テキスト ボックス 4"/>
          <p:cNvSpPr txBox="1"/>
          <p:nvPr/>
        </p:nvSpPr>
        <p:spPr>
          <a:xfrm>
            <a:off x="251520" y="404664"/>
            <a:ext cx="7704856" cy="338554"/>
          </a:xfrm>
          <a:prstGeom prst="rect">
            <a:avLst/>
          </a:prstGeom>
          <a:noFill/>
        </p:spPr>
        <p:txBody>
          <a:bodyPr wrap="square" rtlCol="0">
            <a:spAutoFit/>
          </a:bodyPr>
          <a:lstStyle/>
          <a:p>
            <a:r>
              <a:rPr lang="ja-JP" altLang="en-US" sz="1600" b="1" dirty="0"/>
              <a:t>①－１　生活保護の状況と高齢化（生活保護）</a:t>
            </a:r>
            <a:endParaRPr kumimoji="1" lang="ja-JP" altLang="en-US" sz="1600" b="1" dirty="0"/>
          </a:p>
        </p:txBody>
      </p:sp>
      <p:cxnSp>
        <p:nvCxnSpPr>
          <p:cNvPr id="6" name="直線コネクタ 5"/>
          <p:cNvCxnSpPr/>
          <p:nvPr/>
        </p:nvCxnSpPr>
        <p:spPr>
          <a:xfrm>
            <a:off x="179512" y="81522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 6"/>
          <p:cNvSpPr>
            <a:spLocks noGrp="1"/>
          </p:cNvSpPr>
          <p:nvPr>
            <p:ph type="sldNum" sz="quarter" idx="12"/>
          </p:nvPr>
        </p:nvSpPr>
        <p:spPr/>
        <p:txBody>
          <a:bodyPr/>
          <a:lstStyle/>
          <a:p>
            <a:fld id="{CCEC3038-1CF1-4B63-9920-55248DCFBA97}" type="slidenum">
              <a:rPr kumimoji="1" lang="ja-JP" altLang="en-US" smtClean="0"/>
              <a:pPr/>
              <a:t>26</a:t>
            </a:fld>
            <a:endParaRPr kumimoji="1" lang="ja-JP" altLang="en-US"/>
          </a:p>
        </p:txBody>
      </p:sp>
      <p:graphicFrame>
        <p:nvGraphicFramePr>
          <p:cNvPr id="8" name="表 7"/>
          <p:cNvGraphicFramePr>
            <a:graphicFrameLocks noGrp="1"/>
          </p:cNvGraphicFramePr>
          <p:nvPr>
            <p:extLst/>
          </p:nvPr>
        </p:nvGraphicFramePr>
        <p:xfrm>
          <a:off x="4864888" y="980742"/>
          <a:ext cx="4171608" cy="5615158"/>
        </p:xfrm>
        <a:graphic>
          <a:graphicData uri="http://schemas.openxmlformats.org/drawingml/2006/table">
            <a:tbl>
              <a:tblPr/>
              <a:tblGrid>
                <a:gridCol w="868439">
                  <a:extLst>
                    <a:ext uri="{9D8B030D-6E8A-4147-A177-3AD203B41FA5}">
                      <a16:colId xmlns:a16="http://schemas.microsoft.com/office/drawing/2014/main" xmlns="" val="20000"/>
                    </a:ext>
                  </a:extLst>
                </a:gridCol>
                <a:gridCol w="868439">
                  <a:extLst>
                    <a:ext uri="{9D8B030D-6E8A-4147-A177-3AD203B41FA5}">
                      <a16:colId xmlns:a16="http://schemas.microsoft.com/office/drawing/2014/main" xmlns="" val="20001"/>
                    </a:ext>
                  </a:extLst>
                </a:gridCol>
                <a:gridCol w="868439">
                  <a:extLst>
                    <a:ext uri="{9D8B030D-6E8A-4147-A177-3AD203B41FA5}">
                      <a16:colId xmlns:a16="http://schemas.microsoft.com/office/drawing/2014/main" xmlns="" val="20002"/>
                    </a:ext>
                  </a:extLst>
                </a:gridCol>
                <a:gridCol w="868439">
                  <a:extLst>
                    <a:ext uri="{9D8B030D-6E8A-4147-A177-3AD203B41FA5}">
                      <a16:colId xmlns:a16="http://schemas.microsoft.com/office/drawing/2014/main" xmlns="" val="20003"/>
                    </a:ext>
                  </a:extLst>
                </a:gridCol>
                <a:gridCol w="697852">
                  <a:extLst>
                    <a:ext uri="{9D8B030D-6E8A-4147-A177-3AD203B41FA5}">
                      <a16:colId xmlns:a16="http://schemas.microsoft.com/office/drawing/2014/main" xmlns="" val="20004"/>
                    </a:ext>
                  </a:extLst>
                </a:gridCol>
              </a:tblGrid>
              <a:tr h="177288">
                <a:tc gridSpan="3">
                  <a:txBody>
                    <a:bodyPr/>
                    <a:lstStyle/>
                    <a:p>
                      <a:pPr algn="l" fontAlgn="ctr"/>
                      <a:r>
                        <a:rPr lang="ja-JP" altLang="en-US" sz="1200" b="1" i="0" u="none" strike="noStrike" dirty="0">
                          <a:solidFill>
                            <a:schemeClr val="tx1"/>
                          </a:solidFill>
                          <a:latin typeface="+mj-ea"/>
                          <a:ea typeface="+mj-ea"/>
                        </a:rPr>
                        <a:t>◎生活保護の状況（</a:t>
                      </a:r>
                      <a:r>
                        <a:rPr lang="en-US" altLang="ja-JP" sz="1200" b="1" i="0" u="none" strike="noStrike" dirty="0">
                          <a:solidFill>
                            <a:schemeClr val="tx1"/>
                          </a:solidFill>
                          <a:latin typeface="+mj-ea"/>
                          <a:ea typeface="+mj-ea"/>
                        </a:rPr>
                        <a:t>2018</a:t>
                      </a:r>
                      <a:r>
                        <a:rPr lang="ja-JP" altLang="en-US" sz="1200" b="1" i="0" u="none" strike="noStrike" dirty="0">
                          <a:solidFill>
                            <a:schemeClr val="tx1"/>
                          </a:solidFill>
                          <a:latin typeface="+mj-ea"/>
                          <a:ea typeface="+mj-ea"/>
                        </a:rPr>
                        <a:t>年</a:t>
                      </a:r>
                      <a:r>
                        <a:rPr lang="en-US" altLang="ja-JP" sz="1200" b="1" i="0" u="none" strike="noStrike" dirty="0">
                          <a:solidFill>
                            <a:schemeClr val="tx1"/>
                          </a:solidFill>
                          <a:latin typeface="+mj-ea"/>
                          <a:ea typeface="+mj-ea"/>
                        </a:rPr>
                        <a:t>3</a:t>
                      </a:r>
                      <a:r>
                        <a:rPr lang="ja-JP" altLang="en-US" sz="1200" b="1" i="0" u="none" strike="noStrike" dirty="0">
                          <a:solidFill>
                            <a:schemeClr val="tx1"/>
                          </a:solidFill>
                          <a:latin typeface="+mj-ea"/>
                          <a:ea typeface="+mj-ea"/>
                        </a:rPr>
                        <a:t>月）</a:t>
                      </a:r>
                    </a:p>
                  </a:txBody>
                  <a:tcPr marL="5507" marR="5507" marT="5507"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dirty="0">
                        <a:solidFill>
                          <a:srgbClr val="000000"/>
                        </a:solidFill>
                        <a:latin typeface="+mj-ea"/>
                        <a:ea typeface="+mj-ea"/>
                      </a:endParaRPr>
                    </a:p>
                  </a:txBody>
                  <a:tcPr marL="5507" marR="5507" marT="550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latin typeface="+mj-ea"/>
                        <a:ea typeface="+mj-ea"/>
                      </a:endParaRPr>
                    </a:p>
                  </a:txBody>
                  <a:tcPr marL="5507" marR="5507" marT="5507"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54576">
                <a:tc>
                  <a:txBody>
                    <a:bodyPr/>
                    <a:lstStyle/>
                    <a:p>
                      <a:pPr algn="ctr" fontAlgn="ctr"/>
                      <a:r>
                        <a:rPr lang="ja-JP" altLang="en-US" sz="1000" b="0" i="0" u="none" strike="noStrike">
                          <a:solidFill>
                            <a:srgbClr val="222222"/>
                          </a:solidFill>
                          <a:latin typeface="+mj-ea"/>
                          <a:ea typeface="+mj-ea"/>
                        </a:rPr>
                        <a:t>　</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222222"/>
                          </a:solidFill>
                          <a:latin typeface="+mj-ea"/>
                          <a:ea typeface="+mj-ea"/>
                        </a:rPr>
                        <a:t>世帯数</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222222"/>
                          </a:solidFill>
                          <a:latin typeface="+mj-ea"/>
                          <a:ea typeface="+mj-ea"/>
                        </a:rPr>
                        <a:t>人員</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222222"/>
                          </a:solidFill>
                          <a:latin typeface="+mj-ea"/>
                          <a:ea typeface="+mj-ea"/>
                        </a:rPr>
                        <a:t>保護率（</a:t>
                      </a:r>
                      <a:r>
                        <a:rPr lang="en-US" altLang="ja-JP" sz="1000" b="0" i="0" u="none" strike="noStrike">
                          <a:solidFill>
                            <a:srgbClr val="222222"/>
                          </a:solidFill>
                          <a:latin typeface="+mj-ea"/>
                          <a:ea typeface="+mj-ea"/>
                        </a:rPr>
                        <a:t>‰</a:t>
                      </a:r>
                      <a:r>
                        <a:rPr lang="ja-JP" altLang="en-US" sz="1000" b="0" i="0" u="none" strike="noStrike">
                          <a:solidFill>
                            <a:srgbClr val="222222"/>
                          </a:solidFill>
                          <a:latin typeface="+mj-ea"/>
                          <a:ea typeface="+mj-ea"/>
                        </a:rPr>
                        <a:t>）</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222222"/>
                          </a:solidFill>
                          <a:latin typeface="+mj-ea"/>
                          <a:ea typeface="+mj-ea"/>
                        </a:rPr>
                        <a:t>順位</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77288">
                <a:tc>
                  <a:txBody>
                    <a:bodyPr/>
                    <a:lstStyle/>
                    <a:p>
                      <a:pPr algn="ctr" fontAlgn="ctr"/>
                      <a:r>
                        <a:rPr lang="ja-JP" altLang="en-US" sz="1000" b="0" i="0" u="none" strike="noStrike" dirty="0">
                          <a:solidFill>
                            <a:srgbClr val="222222"/>
                          </a:solidFill>
                          <a:latin typeface="+mj-ea"/>
                          <a:ea typeface="+mj-ea"/>
                        </a:rPr>
                        <a:t>北区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2,125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2,473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77288">
                <a:tc>
                  <a:txBody>
                    <a:bodyPr/>
                    <a:lstStyle/>
                    <a:p>
                      <a:pPr algn="ctr" fontAlgn="ctr"/>
                      <a:r>
                        <a:rPr lang="ja-JP" altLang="en-US" sz="1000" b="0" i="0" u="none" strike="noStrike" dirty="0">
                          <a:solidFill>
                            <a:srgbClr val="222222"/>
                          </a:solidFill>
                          <a:latin typeface="+mj-ea"/>
                          <a:ea typeface="+mj-ea"/>
                        </a:rPr>
                        <a:t>都島区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2,803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3,372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77288">
                <a:tc>
                  <a:txBody>
                    <a:bodyPr/>
                    <a:lstStyle/>
                    <a:p>
                      <a:pPr algn="ctr" fontAlgn="ctr"/>
                      <a:r>
                        <a:rPr lang="ja-JP" altLang="en-US" sz="1000" b="0" i="0" u="none" strike="noStrike">
                          <a:solidFill>
                            <a:srgbClr val="222222"/>
                          </a:solidFill>
                          <a:latin typeface="+mj-ea"/>
                          <a:ea typeface="+mj-ea"/>
                        </a:rPr>
                        <a:t>福島区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77288">
                <a:tc>
                  <a:txBody>
                    <a:bodyPr/>
                    <a:lstStyle/>
                    <a:p>
                      <a:pPr algn="ctr" fontAlgn="ctr"/>
                      <a:r>
                        <a:rPr lang="ja-JP" altLang="en-US" sz="1000" b="0" i="0" u="none" strike="noStrike">
                          <a:solidFill>
                            <a:srgbClr val="222222"/>
                          </a:solidFill>
                          <a:latin typeface="+mj-ea"/>
                          <a:ea typeface="+mj-ea"/>
                        </a:rPr>
                        <a:t>此花区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2,747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77288">
                <a:tc>
                  <a:txBody>
                    <a:bodyPr/>
                    <a:lstStyle/>
                    <a:p>
                      <a:pPr algn="ctr" fontAlgn="ctr"/>
                      <a:r>
                        <a:rPr lang="ja-JP" altLang="en-US" sz="1000" b="0" i="0" u="none" strike="noStrike" dirty="0">
                          <a:solidFill>
                            <a:srgbClr val="222222"/>
                          </a:solidFill>
                          <a:latin typeface="+mj-ea"/>
                          <a:ea typeface="+mj-ea"/>
                        </a:rPr>
                        <a:t>中央区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1,575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1,810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77288">
                <a:tc>
                  <a:txBody>
                    <a:bodyPr/>
                    <a:lstStyle/>
                    <a:p>
                      <a:pPr algn="ctr" fontAlgn="ctr"/>
                      <a:r>
                        <a:rPr lang="ja-JP" altLang="en-US" sz="1000" b="0" i="0" u="none" strike="noStrike">
                          <a:solidFill>
                            <a:srgbClr val="222222"/>
                          </a:solidFill>
                          <a:latin typeface="+mj-ea"/>
                          <a:ea typeface="+mj-ea"/>
                        </a:rPr>
                        <a:t>西区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1,268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1,494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77288">
                <a:tc>
                  <a:txBody>
                    <a:bodyPr/>
                    <a:lstStyle/>
                    <a:p>
                      <a:pPr algn="ctr" fontAlgn="ctr"/>
                      <a:r>
                        <a:rPr lang="ja-JP" altLang="en-US" sz="1000" b="0" i="0" u="none" strike="noStrike">
                          <a:solidFill>
                            <a:srgbClr val="222222"/>
                          </a:solidFill>
                          <a:latin typeface="+mj-ea"/>
                          <a:ea typeface="+mj-ea"/>
                        </a:rPr>
                        <a:t>港区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3,148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3,999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77288">
                <a:tc>
                  <a:txBody>
                    <a:bodyPr/>
                    <a:lstStyle/>
                    <a:p>
                      <a:pPr algn="ctr" fontAlgn="ctr"/>
                      <a:r>
                        <a:rPr lang="ja-JP" altLang="en-US" sz="1000" b="0" i="0" u="none" strike="noStrike">
                          <a:solidFill>
                            <a:srgbClr val="222222"/>
                          </a:solidFill>
                          <a:latin typeface="+mj-ea"/>
                          <a:ea typeface="+mj-ea"/>
                        </a:rPr>
                        <a:t>大正区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2,782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3,589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77288">
                <a:tc>
                  <a:txBody>
                    <a:bodyPr/>
                    <a:lstStyle/>
                    <a:p>
                      <a:pPr algn="ctr" fontAlgn="ctr"/>
                      <a:r>
                        <a:rPr lang="ja-JP" altLang="en-US" sz="1000" b="0" i="0" u="none" strike="noStrike">
                          <a:solidFill>
                            <a:srgbClr val="222222"/>
                          </a:solidFill>
                          <a:latin typeface="+mj-ea"/>
                          <a:ea typeface="+mj-ea"/>
                        </a:rPr>
                        <a:t>天王寺区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1,235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1,481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77288">
                <a:tc>
                  <a:txBody>
                    <a:bodyPr/>
                    <a:lstStyle/>
                    <a:p>
                      <a:pPr algn="ctr" fontAlgn="ctr"/>
                      <a:r>
                        <a:rPr lang="ja-JP" altLang="en-US" sz="1000" b="0" i="0" u="none" strike="noStrike">
                          <a:solidFill>
                            <a:srgbClr val="222222"/>
                          </a:solidFill>
                          <a:latin typeface="+mj-ea"/>
                          <a:ea typeface="+mj-ea"/>
                        </a:rPr>
                        <a:t>浪速区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4,650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5,441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77288">
                <a:tc>
                  <a:txBody>
                    <a:bodyPr/>
                    <a:lstStyle/>
                    <a:p>
                      <a:pPr algn="ctr" fontAlgn="ctr"/>
                      <a:r>
                        <a:rPr lang="ja-JP" altLang="en-US" sz="1000" b="0" i="0" u="none" strike="noStrike">
                          <a:solidFill>
                            <a:srgbClr val="222222"/>
                          </a:solidFill>
                          <a:latin typeface="+mj-ea"/>
                          <a:ea typeface="+mj-ea"/>
                        </a:rPr>
                        <a:t>西淀川区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2,641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3,343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77288">
                <a:tc>
                  <a:txBody>
                    <a:bodyPr/>
                    <a:lstStyle/>
                    <a:p>
                      <a:pPr algn="ctr" fontAlgn="ctr"/>
                      <a:r>
                        <a:rPr lang="ja-JP" altLang="en-US" sz="1000" b="0" i="0" u="none" strike="noStrike">
                          <a:solidFill>
                            <a:srgbClr val="222222"/>
                          </a:solidFill>
                          <a:latin typeface="+mj-ea"/>
                          <a:ea typeface="+mj-ea"/>
                        </a:rPr>
                        <a:t>淀川区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5,180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6,460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77288">
                <a:tc>
                  <a:txBody>
                    <a:bodyPr/>
                    <a:lstStyle/>
                    <a:p>
                      <a:pPr algn="ctr" fontAlgn="ctr"/>
                      <a:r>
                        <a:rPr lang="ja-JP" altLang="en-US" sz="1000" b="0" i="0" u="none" strike="noStrike">
                          <a:solidFill>
                            <a:srgbClr val="222222"/>
                          </a:solidFill>
                          <a:latin typeface="+mj-ea"/>
                          <a:ea typeface="+mj-ea"/>
                        </a:rPr>
                        <a:t>東淀川区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8,228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10,788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77288">
                <a:tc>
                  <a:txBody>
                    <a:bodyPr/>
                    <a:lstStyle/>
                    <a:p>
                      <a:pPr algn="ctr" fontAlgn="ctr"/>
                      <a:r>
                        <a:rPr lang="ja-JP" altLang="en-US" sz="1000" b="0" i="0" u="none" strike="noStrike">
                          <a:solidFill>
                            <a:srgbClr val="222222"/>
                          </a:solidFill>
                          <a:latin typeface="+mj-ea"/>
                          <a:ea typeface="+mj-ea"/>
                        </a:rPr>
                        <a:t>東成区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2,898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3,573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77288">
                <a:tc>
                  <a:txBody>
                    <a:bodyPr/>
                    <a:lstStyle/>
                    <a:p>
                      <a:pPr algn="ctr" fontAlgn="ctr"/>
                      <a:r>
                        <a:rPr lang="ja-JP" altLang="en-US" sz="1000" b="0" i="0" u="none" strike="noStrike">
                          <a:solidFill>
                            <a:srgbClr val="222222"/>
                          </a:solidFill>
                          <a:latin typeface="+mj-ea"/>
                          <a:ea typeface="+mj-ea"/>
                        </a:rPr>
                        <a:t>生野区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7,735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9,337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177288">
                <a:tc>
                  <a:txBody>
                    <a:bodyPr/>
                    <a:lstStyle/>
                    <a:p>
                      <a:pPr algn="ctr" fontAlgn="ctr"/>
                      <a:r>
                        <a:rPr lang="ja-JP" altLang="en-US" sz="1000" b="0" i="0" u="none" strike="noStrike">
                          <a:solidFill>
                            <a:srgbClr val="222222"/>
                          </a:solidFill>
                          <a:latin typeface="+mj-ea"/>
                          <a:ea typeface="+mj-ea"/>
                        </a:rPr>
                        <a:t>旭区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3,586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4,494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77288">
                <a:tc>
                  <a:txBody>
                    <a:bodyPr/>
                    <a:lstStyle/>
                    <a:p>
                      <a:pPr algn="ctr" fontAlgn="ctr"/>
                      <a:r>
                        <a:rPr lang="ja-JP" altLang="en-US" sz="1000" b="0" i="0" u="none" strike="noStrike">
                          <a:solidFill>
                            <a:srgbClr val="222222"/>
                          </a:solidFill>
                          <a:latin typeface="+mj-ea"/>
                          <a:ea typeface="+mj-ea"/>
                        </a:rPr>
                        <a:t>城東区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5,293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177288">
                <a:tc>
                  <a:txBody>
                    <a:bodyPr/>
                    <a:lstStyle/>
                    <a:p>
                      <a:pPr algn="ctr" fontAlgn="ctr"/>
                      <a:r>
                        <a:rPr lang="ja-JP" altLang="en-US" sz="1000" b="0" i="0" u="none" strike="noStrike">
                          <a:solidFill>
                            <a:srgbClr val="222222"/>
                          </a:solidFill>
                          <a:latin typeface="+mj-ea"/>
                          <a:ea typeface="+mj-ea"/>
                        </a:rPr>
                        <a:t>鶴見区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1,979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2,794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25.1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77288">
                <a:tc>
                  <a:txBody>
                    <a:bodyPr/>
                    <a:lstStyle/>
                    <a:p>
                      <a:pPr algn="ctr" fontAlgn="ctr"/>
                      <a:r>
                        <a:rPr lang="ja-JP" altLang="en-US" sz="1000" b="0" i="0" u="none" strike="noStrike">
                          <a:solidFill>
                            <a:srgbClr val="222222"/>
                          </a:solidFill>
                          <a:latin typeface="+mj-ea"/>
                          <a:ea typeface="+mj-ea"/>
                        </a:rPr>
                        <a:t>阿倍野区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2,441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2,990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177288">
                <a:tc>
                  <a:txBody>
                    <a:bodyPr/>
                    <a:lstStyle/>
                    <a:p>
                      <a:pPr algn="ctr" fontAlgn="ctr"/>
                      <a:r>
                        <a:rPr lang="ja-JP" altLang="en-US" sz="1000" b="0" i="0" u="none" strike="noStrike">
                          <a:solidFill>
                            <a:srgbClr val="222222"/>
                          </a:solidFill>
                          <a:latin typeface="+mj-ea"/>
                          <a:ea typeface="+mj-ea"/>
                        </a:rPr>
                        <a:t>住之江区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4,944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6,628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177288">
                <a:tc>
                  <a:txBody>
                    <a:bodyPr/>
                    <a:lstStyle/>
                    <a:p>
                      <a:pPr algn="ctr" fontAlgn="ctr"/>
                      <a:r>
                        <a:rPr lang="ja-JP" altLang="en-US" sz="1000" b="0" i="0" u="none" strike="noStrike">
                          <a:solidFill>
                            <a:srgbClr val="222222"/>
                          </a:solidFill>
                          <a:latin typeface="+mj-ea"/>
                          <a:ea typeface="+mj-ea"/>
                        </a:rPr>
                        <a:t>住吉区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7,501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9,729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177288">
                <a:tc>
                  <a:txBody>
                    <a:bodyPr/>
                    <a:lstStyle/>
                    <a:p>
                      <a:pPr algn="ctr" fontAlgn="ctr"/>
                      <a:r>
                        <a:rPr lang="ja-JP" altLang="en-US" sz="1000" b="0" i="0" u="none" strike="noStrike">
                          <a:solidFill>
                            <a:srgbClr val="222222"/>
                          </a:solidFill>
                          <a:latin typeface="+mj-ea"/>
                          <a:ea typeface="+mj-ea"/>
                        </a:rPr>
                        <a:t>東住吉区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6,663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8,268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r h="177288">
                <a:tc>
                  <a:txBody>
                    <a:bodyPr/>
                    <a:lstStyle/>
                    <a:p>
                      <a:pPr algn="ctr" fontAlgn="ctr"/>
                      <a:r>
                        <a:rPr lang="ja-JP" altLang="en-US" sz="1000" b="0" i="0" u="none" strike="noStrike">
                          <a:solidFill>
                            <a:srgbClr val="222222"/>
                          </a:solidFill>
                          <a:latin typeface="+mj-ea"/>
                          <a:ea typeface="+mj-ea"/>
                        </a:rPr>
                        <a:t>平野区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9,777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13,349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4"/>
                  </a:ext>
                </a:extLst>
              </a:tr>
              <a:tr h="177288">
                <a:tc>
                  <a:txBody>
                    <a:bodyPr/>
                    <a:lstStyle/>
                    <a:p>
                      <a:pPr algn="ctr" fontAlgn="ctr"/>
                      <a:r>
                        <a:rPr lang="ja-JP" altLang="en-US" sz="1000" b="1" i="0" u="none" strike="noStrike" dirty="0">
                          <a:solidFill>
                            <a:srgbClr val="222222"/>
                          </a:solidFill>
                          <a:latin typeface="+mj-ea"/>
                          <a:ea typeface="+mj-ea"/>
                        </a:rPr>
                        <a:t>西成区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24,025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26,073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237.0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25"/>
                  </a:ext>
                </a:extLst>
              </a:tr>
              <a:tr h="177288">
                <a:tc>
                  <a:txBody>
                    <a:bodyPr/>
                    <a:lstStyle/>
                    <a:p>
                      <a:pPr algn="ctr" fontAlgn="ctr"/>
                      <a:r>
                        <a:rPr lang="ja-JP" altLang="en-US" sz="1000" b="0" i="0" u="none" strike="noStrike">
                          <a:solidFill>
                            <a:srgbClr val="222222"/>
                          </a:solidFill>
                          <a:latin typeface="+mj-ea"/>
                          <a:ea typeface="+mj-ea"/>
                        </a:rPr>
                        <a:t>市</a:t>
                      </a:r>
                      <a:r>
                        <a:rPr lang="en-US" altLang="ja-JP" sz="1000" b="0" i="0" u="none" strike="noStrike">
                          <a:solidFill>
                            <a:srgbClr val="222222"/>
                          </a:solidFill>
                          <a:latin typeface="+mj-ea"/>
                          <a:ea typeface="+mj-ea"/>
                        </a:rPr>
                        <a:t>※</a:t>
                      </a:r>
                      <a:r>
                        <a:rPr lang="ja-JP" altLang="en-US" sz="1000" b="0" i="0" u="none" strike="noStrike">
                          <a:solidFill>
                            <a:srgbClr val="222222"/>
                          </a:solidFill>
                          <a:latin typeface="+mj-ea"/>
                          <a:ea typeface="+mj-ea"/>
                        </a:rPr>
                        <a:t>１</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114,841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141,003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222222"/>
                          </a:solidFill>
                          <a:latin typeface="+mj-ea"/>
                          <a:ea typeface="+mj-ea"/>
                        </a:rPr>
                        <a:t>　</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26"/>
                  </a:ext>
                </a:extLst>
              </a:tr>
              <a:tr h="177288">
                <a:tc>
                  <a:txBody>
                    <a:bodyPr/>
                    <a:lstStyle/>
                    <a:p>
                      <a:pPr algn="ctr" fontAlgn="ctr"/>
                      <a:r>
                        <a:rPr lang="ja-JP" altLang="en-US" sz="1000" b="0" i="0" u="none" strike="noStrike" dirty="0">
                          <a:solidFill>
                            <a:srgbClr val="222222"/>
                          </a:solidFill>
                          <a:latin typeface="+mj-ea"/>
                          <a:ea typeface="+mj-ea"/>
                        </a:rPr>
                        <a:t>全国</a:t>
                      </a:r>
                      <a:r>
                        <a:rPr lang="en-US" altLang="ja-JP" sz="1000" b="0" i="0" u="none" strike="noStrike" dirty="0">
                          <a:solidFill>
                            <a:srgbClr val="222222"/>
                          </a:solidFill>
                          <a:latin typeface="+mj-ea"/>
                          <a:ea typeface="+mj-ea"/>
                        </a:rPr>
                        <a:t>※</a:t>
                      </a:r>
                      <a:r>
                        <a:rPr lang="ja-JP" altLang="en-US" sz="1000" b="0" i="0" u="none" strike="noStrike" dirty="0">
                          <a:solidFill>
                            <a:srgbClr val="222222"/>
                          </a:solidFill>
                          <a:latin typeface="+mj-ea"/>
                          <a:ea typeface="+mj-ea"/>
                        </a:rPr>
                        <a:t>２</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1,639,768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2,116,807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222222"/>
                          </a:solidFill>
                          <a:latin typeface="+mj-ea"/>
                          <a:ea typeface="+mj-ea"/>
                        </a:rPr>
                        <a:t>　</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7"/>
                  </a:ext>
                </a:extLst>
              </a:tr>
              <a:tr h="177288">
                <a:tc gridSpan="5">
                  <a:txBody>
                    <a:bodyPr/>
                    <a:lstStyle/>
                    <a:p>
                      <a:pPr algn="l" fontAlgn="ctr"/>
                      <a:r>
                        <a:rPr lang="en-US" altLang="ja-JP" sz="1000" b="0" i="0" u="none" strike="noStrike" dirty="0">
                          <a:solidFill>
                            <a:srgbClr val="222222"/>
                          </a:solidFill>
                          <a:latin typeface="+mj-ea"/>
                          <a:ea typeface="+mj-ea"/>
                        </a:rPr>
                        <a:t>※</a:t>
                      </a:r>
                      <a:r>
                        <a:rPr lang="ja-JP" altLang="en-US" sz="1000" b="0" i="0" u="none" strike="noStrike" dirty="0">
                          <a:solidFill>
                            <a:srgbClr val="222222"/>
                          </a:solidFill>
                          <a:latin typeface="+mj-ea"/>
                          <a:ea typeface="+mj-ea"/>
                        </a:rPr>
                        <a:t>１　大阪市の数値は</a:t>
                      </a:r>
                      <a:r>
                        <a:rPr lang="ja-JP" altLang="en-US" sz="1000" dirty="0"/>
                        <a:t>緊急入院保護業務センター</a:t>
                      </a:r>
                      <a:r>
                        <a:rPr lang="ja-JP" altLang="en-US" sz="1000" b="0" i="0" u="none" strike="noStrike" dirty="0">
                          <a:solidFill>
                            <a:srgbClr val="222222"/>
                          </a:solidFill>
                          <a:latin typeface="+mj-ea"/>
                          <a:ea typeface="+mj-ea"/>
                        </a:rPr>
                        <a:t>を含むため各区の合計と一致しない。</a:t>
                      </a:r>
                      <a:endParaRPr lang="en-US" altLang="ja-JP" sz="1000" b="0" i="0" u="none" strike="noStrike" dirty="0">
                        <a:solidFill>
                          <a:srgbClr val="222222"/>
                        </a:solidFill>
                        <a:latin typeface="+mj-ea"/>
                        <a:ea typeface="+mj-ea"/>
                      </a:endParaRPr>
                    </a:p>
                    <a:p>
                      <a:pPr algn="l" fontAlgn="ctr"/>
                      <a:r>
                        <a:rPr lang="en-US" altLang="ja-JP" sz="1000" b="0" i="0" u="none" strike="noStrike" dirty="0">
                          <a:solidFill>
                            <a:srgbClr val="222222"/>
                          </a:solidFill>
                          <a:latin typeface="+mj-ea"/>
                          <a:ea typeface="+mj-ea"/>
                        </a:rPr>
                        <a:t>※</a:t>
                      </a:r>
                      <a:r>
                        <a:rPr lang="ja-JP" altLang="en-US" sz="1000" b="0" i="0" u="none" strike="noStrike" dirty="0">
                          <a:solidFill>
                            <a:srgbClr val="222222"/>
                          </a:solidFill>
                          <a:latin typeface="+mj-ea"/>
                          <a:ea typeface="+mj-ea"/>
                        </a:rPr>
                        <a:t>２　速報値</a:t>
                      </a:r>
                    </a:p>
                  </a:txBody>
                  <a:tcPr marL="5507" marR="5507" marT="5507"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28"/>
                  </a:ext>
                </a:extLst>
              </a:tr>
            </a:tbl>
          </a:graphicData>
        </a:graphic>
      </p:graphicFrame>
      <p:sp>
        <p:nvSpPr>
          <p:cNvPr id="2" name="ホームベース 1"/>
          <p:cNvSpPr/>
          <p:nvPr/>
        </p:nvSpPr>
        <p:spPr>
          <a:xfrm>
            <a:off x="4466222" y="2204864"/>
            <a:ext cx="358781" cy="2520280"/>
          </a:xfrm>
          <a:prstGeom prst="homePlate">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64889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4800457" y="907282"/>
            <a:ext cx="4327097" cy="5762078"/>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表 8"/>
          <p:cNvGraphicFramePr>
            <a:graphicFrameLocks noGrp="1"/>
          </p:cNvGraphicFramePr>
          <p:nvPr>
            <p:extLst/>
          </p:nvPr>
        </p:nvGraphicFramePr>
        <p:xfrm>
          <a:off x="4932040" y="1052737"/>
          <a:ext cx="3994811" cy="5699730"/>
        </p:xfrm>
        <a:graphic>
          <a:graphicData uri="http://schemas.openxmlformats.org/drawingml/2006/table">
            <a:tbl>
              <a:tblPr/>
              <a:tblGrid>
                <a:gridCol w="868439">
                  <a:extLst>
                    <a:ext uri="{9D8B030D-6E8A-4147-A177-3AD203B41FA5}">
                      <a16:colId xmlns:a16="http://schemas.microsoft.com/office/drawing/2014/main" xmlns="" val="20000"/>
                    </a:ext>
                  </a:extLst>
                </a:gridCol>
                <a:gridCol w="865334">
                  <a:extLst>
                    <a:ext uri="{9D8B030D-6E8A-4147-A177-3AD203B41FA5}">
                      <a16:colId xmlns:a16="http://schemas.microsoft.com/office/drawing/2014/main" xmlns="" val="20001"/>
                    </a:ext>
                  </a:extLst>
                </a:gridCol>
                <a:gridCol w="697852">
                  <a:extLst>
                    <a:ext uri="{9D8B030D-6E8A-4147-A177-3AD203B41FA5}">
                      <a16:colId xmlns:a16="http://schemas.microsoft.com/office/drawing/2014/main" xmlns="" val="20002"/>
                    </a:ext>
                  </a:extLst>
                </a:gridCol>
                <a:gridCol w="865334">
                  <a:extLst>
                    <a:ext uri="{9D8B030D-6E8A-4147-A177-3AD203B41FA5}">
                      <a16:colId xmlns:a16="http://schemas.microsoft.com/office/drawing/2014/main" xmlns="" val="20003"/>
                    </a:ext>
                  </a:extLst>
                </a:gridCol>
                <a:gridCol w="697852">
                  <a:extLst>
                    <a:ext uri="{9D8B030D-6E8A-4147-A177-3AD203B41FA5}">
                      <a16:colId xmlns:a16="http://schemas.microsoft.com/office/drawing/2014/main" xmlns="" val="20004"/>
                    </a:ext>
                  </a:extLst>
                </a:gridCol>
              </a:tblGrid>
              <a:tr h="177288">
                <a:tc gridSpan="5">
                  <a:txBody>
                    <a:bodyPr/>
                    <a:lstStyle/>
                    <a:p>
                      <a:pPr algn="l" fontAlgn="ctr"/>
                      <a:r>
                        <a:rPr lang="zh-TW" altLang="en-US" sz="1200" b="1" i="0" u="none" strike="noStrike" dirty="0">
                          <a:solidFill>
                            <a:schemeClr val="tx1"/>
                          </a:solidFill>
                          <a:latin typeface="ＭＳ Ｐゴシック" pitchFamily="50" charset="-128"/>
                          <a:ea typeface="ＭＳ Ｐゴシック" pitchFamily="50" charset="-128"/>
                        </a:rPr>
                        <a:t>◎年齢別人口割合（</a:t>
                      </a:r>
                      <a:r>
                        <a:rPr lang="en-US" altLang="zh-TW" sz="1200" b="1" i="0" u="none" strike="noStrike" dirty="0">
                          <a:solidFill>
                            <a:schemeClr val="tx1"/>
                          </a:solidFill>
                          <a:latin typeface="ＭＳ Ｐゴシック" pitchFamily="50" charset="-128"/>
                          <a:ea typeface="ＭＳ Ｐゴシック" pitchFamily="50" charset="-128"/>
                        </a:rPr>
                        <a:t>2</a:t>
                      </a:r>
                      <a:r>
                        <a:rPr lang="en-US" altLang="ja-JP" sz="1200" b="1" i="0" u="none" strike="noStrike" dirty="0">
                          <a:solidFill>
                            <a:schemeClr val="tx1"/>
                          </a:solidFill>
                          <a:latin typeface="ＭＳ Ｐゴシック" pitchFamily="50" charset="-128"/>
                          <a:ea typeface="ＭＳ Ｐゴシック" pitchFamily="50" charset="-128"/>
                        </a:rPr>
                        <a:t>018</a:t>
                      </a:r>
                      <a:r>
                        <a:rPr lang="zh-TW" altLang="en-US" sz="1200" b="1" i="0" u="none" strike="noStrike" dirty="0">
                          <a:solidFill>
                            <a:schemeClr val="tx1"/>
                          </a:solidFill>
                          <a:latin typeface="ＭＳ Ｐゴシック" pitchFamily="50" charset="-128"/>
                          <a:ea typeface="ＭＳ Ｐゴシック" pitchFamily="50" charset="-128"/>
                        </a:rPr>
                        <a:t>年</a:t>
                      </a:r>
                      <a:r>
                        <a:rPr lang="en-US" altLang="ja-JP" sz="1200" b="1" i="0" u="none" strike="noStrike" dirty="0">
                          <a:solidFill>
                            <a:schemeClr val="tx1"/>
                          </a:solidFill>
                          <a:latin typeface="ＭＳ Ｐゴシック" pitchFamily="50" charset="-128"/>
                          <a:ea typeface="ＭＳ Ｐゴシック" pitchFamily="50" charset="-128"/>
                        </a:rPr>
                        <a:t>3</a:t>
                      </a:r>
                      <a:r>
                        <a:rPr lang="zh-TW" altLang="en-US" sz="1200" b="1" i="0" u="none" strike="noStrike" dirty="0">
                          <a:solidFill>
                            <a:schemeClr val="tx1"/>
                          </a:solidFill>
                          <a:latin typeface="ＭＳ Ｐゴシック" pitchFamily="50" charset="-128"/>
                          <a:ea typeface="ＭＳ Ｐゴシック" pitchFamily="50" charset="-128"/>
                        </a:rPr>
                        <a:t>月１日現在推計人口）</a:t>
                      </a:r>
                    </a:p>
                  </a:txBody>
                  <a:tcPr marL="5507" marR="5507" marT="5507"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0"/>
                  </a:ext>
                </a:extLst>
              </a:tr>
              <a:tr h="177288">
                <a:tc rowSpan="2">
                  <a:txBody>
                    <a:bodyPr/>
                    <a:lstStyle/>
                    <a:p>
                      <a:pPr algn="ctr" fontAlgn="ctr"/>
                      <a:r>
                        <a:rPr lang="ja-JP" altLang="en-US" sz="1000" b="0" i="0" u="none" strike="noStrike">
                          <a:solidFill>
                            <a:srgbClr val="222222"/>
                          </a:solidFill>
                          <a:latin typeface="+mj-ea"/>
                          <a:ea typeface="+mj-ea"/>
                        </a:rPr>
                        <a:t>　</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altLang="ja-JP" sz="1000" b="0" i="0" u="none" strike="noStrike">
                          <a:solidFill>
                            <a:srgbClr val="000000"/>
                          </a:solidFill>
                          <a:latin typeface="+mj-ea"/>
                          <a:ea typeface="+mj-ea"/>
                        </a:rPr>
                        <a:t>15</a:t>
                      </a:r>
                      <a:r>
                        <a:rPr lang="ja-JP" altLang="en-US" sz="1000" b="0" i="0" u="none" strike="noStrike">
                          <a:solidFill>
                            <a:srgbClr val="000000"/>
                          </a:solidFill>
                          <a:latin typeface="+mj-ea"/>
                          <a:ea typeface="+mj-ea"/>
                        </a:rPr>
                        <a:t>～</a:t>
                      </a:r>
                      <a:r>
                        <a:rPr lang="en-US" altLang="ja-JP" sz="1000" b="0" i="0" u="none" strike="noStrike">
                          <a:solidFill>
                            <a:srgbClr val="000000"/>
                          </a:solidFill>
                          <a:latin typeface="+mj-ea"/>
                          <a:ea typeface="+mj-ea"/>
                        </a:rPr>
                        <a:t>64</a:t>
                      </a:r>
                      <a:r>
                        <a:rPr lang="ja-JP" altLang="en-US" sz="1000" b="0" i="0" u="none" strike="noStrike">
                          <a:solidFill>
                            <a:srgbClr val="000000"/>
                          </a:solidFill>
                          <a:latin typeface="+mj-ea"/>
                          <a:ea typeface="+mj-ea"/>
                        </a:rPr>
                        <a:t>歳</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1000" b="0" i="0" u="none" strike="noStrike" dirty="0">
                          <a:solidFill>
                            <a:srgbClr val="000000"/>
                          </a:solidFill>
                          <a:latin typeface="+mj-ea"/>
                          <a:ea typeface="+mj-ea"/>
                        </a:rPr>
                        <a:t>65</a:t>
                      </a:r>
                      <a:r>
                        <a:rPr lang="ja-JP" altLang="en-US" sz="1000" b="0" i="0" u="none" strike="noStrike" dirty="0">
                          <a:solidFill>
                            <a:srgbClr val="000000"/>
                          </a:solidFill>
                          <a:latin typeface="+mj-ea"/>
                          <a:ea typeface="+mj-ea"/>
                        </a:rPr>
                        <a:t>歳～</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xmlns="" val="10001"/>
                  </a:ext>
                </a:extLst>
              </a:tr>
              <a:tr h="177288">
                <a:tc vMerge="1">
                  <a:txBody>
                    <a:bodyPr/>
                    <a:lstStyle/>
                    <a:p>
                      <a:endParaRPr kumimoji="1" lang="ja-JP" altLang="en-US"/>
                    </a:p>
                  </a:txBody>
                  <a:tcPr/>
                </a:tc>
                <a:tc>
                  <a:txBody>
                    <a:bodyPr/>
                    <a:lstStyle/>
                    <a:p>
                      <a:pPr algn="ctr" fontAlgn="ctr"/>
                      <a:r>
                        <a:rPr lang="ja-JP" altLang="en-US" sz="1000" b="0" i="0" u="none" strike="noStrike" dirty="0">
                          <a:solidFill>
                            <a:srgbClr val="000000"/>
                          </a:solidFill>
                          <a:latin typeface="+mj-ea"/>
                          <a:ea typeface="+mj-ea"/>
                        </a:rPr>
                        <a:t>割合（</a:t>
                      </a:r>
                      <a:r>
                        <a:rPr kumimoji="1" lang="ja-JP" altLang="en-US" sz="1000" b="0" i="0" u="none" strike="noStrike" kern="1200" dirty="0">
                          <a:solidFill>
                            <a:srgbClr val="000000"/>
                          </a:solidFill>
                          <a:latin typeface="+mj-ea"/>
                          <a:ea typeface="+mn-ea"/>
                          <a:cs typeface="+mn-cs"/>
                        </a:rPr>
                        <a:t>％</a:t>
                      </a:r>
                      <a:r>
                        <a:rPr lang="ja-JP" altLang="en-US" sz="1000" b="0" i="0" u="none" strike="noStrike" dirty="0">
                          <a:solidFill>
                            <a:srgbClr val="000000"/>
                          </a:solidFill>
                          <a:latin typeface="+mj-ea"/>
                          <a:ea typeface="+mj-ea"/>
                        </a:rPr>
                        <a:t>）</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latin typeface="+mj-ea"/>
                          <a:ea typeface="+mj-ea"/>
                        </a:rPr>
                        <a:t>順位</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mj-ea"/>
                          <a:ea typeface="+mj-ea"/>
                        </a:rPr>
                        <a:t>割合（％）</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mj-ea"/>
                          <a:ea typeface="+mj-ea"/>
                        </a:rPr>
                        <a:t>順位</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77288">
                <a:tc>
                  <a:txBody>
                    <a:bodyPr/>
                    <a:lstStyle/>
                    <a:p>
                      <a:pPr algn="ctr" fontAlgn="ctr"/>
                      <a:r>
                        <a:rPr lang="ja-JP" altLang="en-US" sz="1000" b="0" i="0" u="none" strike="noStrike">
                          <a:solidFill>
                            <a:srgbClr val="222222"/>
                          </a:solidFill>
                          <a:latin typeface="+mj-ea"/>
                          <a:ea typeface="+mj-ea"/>
                        </a:rPr>
                        <a:t>北区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22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77288">
                <a:tc>
                  <a:txBody>
                    <a:bodyPr/>
                    <a:lstStyle/>
                    <a:p>
                      <a:pPr algn="ctr" fontAlgn="ctr"/>
                      <a:r>
                        <a:rPr lang="ja-JP" altLang="en-US" sz="1000" b="0" i="0" u="none" strike="noStrike">
                          <a:solidFill>
                            <a:srgbClr val="222222"/>
                          </a:solidFill>
                          <a:latin typeface="+mj-ea"/>
                          <a:ea typeface="+mj-ea"/>
                        </a:rPr>
                        <a:t>都島区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16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77288">
                <a:tc>
                  <a:txBody>
                    <a:bodyPr/>
                    <a:lstStyle/>
                    <a:p>
                      <a:pPr algn="ctr" fontAlgn="ctr"/>
                      <a:r>
                        <a:rPr lang="ja-JP" altLang="en-US" sz="1000" b="0" i="0" u="none" strike="noStrike">
                          <a:solidFill>
                            <a:srgbClr val="222222"/>
                          </a:solidFill>
                          <a:latin typeface="+mj-ea"/>
                          <a:ea typeface="+mj-ea"/>
                        </a:rPr>
                        <a:t>福島区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77288">
                <a:tc>
                  <a:txBody>
                    <a:bodyPr/>
                    <a:lstStyle/>
                    <a:p>
                      <a:pPr algn="ctr" fontAlgn="ctr"/>
                      <a:r>
                        <a:rPr lang="ja-JP" altLang="en-US" sz="1000" b="0" i="0" u="none" strike="noStrike">
                          <a:solidFill>
                            <a:srgbClr val="222222"/>
                          </a:solidFill>
                          <a:latin typeface="+mj-ea"/>
                          <a:ea typeface="+mj-ea"/>
                        </a:rPr>
                        <a:t>此花区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77288">
                <a:tc>
                  <a:txBody>
                    <a:bodyPr/>
                    <a:lstStyle/>
                    <a:p>
                      <a:pPr algn="ctr" fontAlgn="ctr"/>
                      <a:r>
                        <a:rPr lang="ja-JP" altLang="en-US" sz="1000" b="0" i="0" u="none" strike="noStrike">
                          <a:solidFill>
                            <a:srgbClr val="222222"/>
                          </a:solidFill>
                          <a:latin typeface="+mj-ea"/>
                          <a:ea typeface="+mj-ea"/>
                        </a:rPr>
                        <a:t>中央区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23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77288">
                <a:tc>
                  <a:txBody>
                    <a:bodyPr/>
                    <a:lstStyle/>
                    <a:p>
                      <a:pPr algn="ctr" fontAlgn="ctr"/>
                      <a:r>
                        <a:rPr lang="ja-JP" altLang="en-US" sz="1000" b="0" i="0" u="none" strike="noStrike" dirty="0">
                          <a:solidFill>
                            <a:srgbClr val="222222"/>
                          </a:solidFill>
                          <a:latin typeface="+mj-ea"/>
                          <a:ea typeface="+mj-ea"/>
                        </a:rPr>
                        <a:t>西区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77288">
                <a:tc>
                  <a:txBody>
                    <a:bodyPr/>
                    <a:lstStyle/>
                    <a:p>
                      <a:pPr algn="ctr" fontAlgn="ctr"/>
                      <a:r>
                        <a:rPr lang="ja-JP" altLang="en-US" sz="1000" b="0" i="0" u="none" strike="noStrike">
                          <a:solidFill>
                            <a:srgbClr val="222222"/>
                          </a:solidFill>
                          <a:latin typeface="+mj-ea"/>
                          <a:ea typeface="+mj-ea"/>
                        </a:rPr>
                        <a:t>港区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9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77288">
                <a:tc>
                  <a:txBody>
                    <a:bodyPr/>
                    <a:lstStyle/>
                    <a:p>
                      <a:pPr algn="ctr" fontAlgn="ctr"/>
                      <a:r>
                        <a:rPr lang="ja-JP" altLang="en-US" sz="1000" b="0" i="0" u="none" strike="noStrike">
                          <a:solidFill>
                            <a:srgbClr val="222222"/>
                          </a:solidFill>
                          <a:latin typeface="+mj-ea"/>
                          <a:ea typeface="+mj-ea"/>
                        </a:rPr>
                        <a:t>大正区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77288">
                <a:tc>
                  <a:txBody>
                    <a:bodyPr/>
                    <a:lstStyle/>
                    <a:p>
                      <a:pPr algn="ctr" fontAlgn="ctr"/>
                      <a:r>
                        <a:rPr lang="ja-JP" altLang="en-US" sz="1000" b="0" i="0" u="none" strike="noStrike">
                          <a:solidFill>
                            <a:srgbClr val="222222"/>
                          </a:solidFill>
                          <a:latin typeface="+mj-ea"/>
                          <a:ea typeface="+mj-ea"/>
                        </a:rPr>
                        <a:t>天王寺区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19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77288">
                <a:tc>
                  <a:txBody>
                    <a:bodyPr/>
                    <a:lstStyle/>
                    <a:p>
                      <a:pPr algn="ctr" fontAlgn="ctr"/>
                      <a:r>
                        <a:rPr lang="ja-JP" altLang="en-US" sz="1000" b="0" i="0" u="none" strike="noStrike">
                          <a:solidFill>
                            <a:srgbClr val="222222"/>
                          </a:solidFill>
                          <a:latin typeface="+mj-ea"/>
                          <a:ea typeface="+mj-ea"/>
                        </a:rPr>
                        <a:t>浪速区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21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77288">
                <a:tc>
                  <a:txBody>
                    <a:bodyPr/>
                    <a:lstStyle/>
                    <a:p>
                      <a:pPr algn="ctr" fontAlgn="ctr"/>
                      <a:r>
                        <a:rPr lang="ja-JP" altLang="en-US" sz="1000" b="0" i="0" u="none" strike="noStrike">
                          <a:solidFill>
                            <a:srgbClr val="222222"/>
                          </a:solidFill>
                          <a:latin typeface="+mj-ea"/>
                          <a:ea typeface="+mj-ea"/>
                        </a:rPr>
                        <a:t>西淀川区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14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77288">
                <a:tc>
                  <a:txBody>
                    <a:bodyPr/>
                    <a:lstStyle/>
                    <a:p>
                      <a:pPr algn="ctr" fontAlgn="ctr"/>
                      <a:r>
                        <a:rPr lang="ja-JP" altLang="en-US" sz="1000" b="0" i="0" u="none" strike="noStrike">
                          <a:solidFill>
                            <a:srgbClr val="222222"/>
                          </a:solidFill>
                          <a:latin typeface="+mj-ea"/>
                          <a:ea typeface="+mj-ea"/>
                        </a:rPr>
                        <a:t>淀川区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17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77288">
                <a:tc>
                  <a:txBody>
                    <a:bodyPr/>
                    <a:lstStyle/>
                    <a:p>
                      <a:pPr algn="ctr" fontAlgn="ctr"/>
                      <a:r>
                        <a:rPr lang="ja-JP" altLang="en-US" sz="1000" b="0" i="0" u="none" strike="noStrike">
                          <a:solidFill>
                            <a:srgbClr val="222222"/>
                          </a:solidFill>
                          <a:latin typeface="+mj-ea"/>
                          <a:ea typeface="+mj-ea"/>
                        </a:rPr>
                        <a:t>東淀川区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15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77288">
                <a:tc>
                  <a:txBody>
                    <a:bodyPr/>
                    <a:lstStyle/>
                    <a:p>
                      <a:pPr algn="ctr" fontAlgn="ctr"/>
                      <a:r>
                        <a:rPr lang="ja-JP" altLang="en-US" sz="1000" b="0" i="0" u="none" strike="noStrike">
                          <a:solidFill>
                            <a:srgbClr val="222222"/>
                          </a:solidFill>
                          <a:latin typeface="+mj-ea"/>
                          <a:ea typeface="+mj-ea"/>
                        </a:rPr>
                        <a:t>東成区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177288">
                <a:tc>
                  <a:txBody>
                    <a:bodyPr/>
                    <a:lstStyle/>
                    <a:p>
                      <a:pPr algn="ctr" fontAlgn="ctr"/>
                      <a:r>
                        <a:rPr lang="ja-JP" altLang="en-US" sz="1000" b="0" i="0" u="none" strike="noStrike">
                          <a:solidFill>
                            <a:srgbClr val="222222"/>
                          </a:solidFill>
                          <a:latin typeface="+mj-ea"/>
                          <a:ea typeface="+mj-ea"/>
                        </a:rPr>
                        <a:t>生野区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77288">
                <a:tc>
                  <a:txBody>
                    <a:bodyPr/>
                    <a:lstStyle/>
                    <a:p>
                      <a:pPr algn="ctr" fontAlgn="ctr"/>
                      <a:r>
                        <a:rPr lang="ja-JP" altLang="en-US" sz="1000" b="0" i="0" u="none" strike="noStrike">
                          <a:solidFill>
                            <a:srgbClr val="222222"/>
                          </a:solidFill>
                          <a:latin typeface="+mj-ea"/>
                          <a:ea typeface="+mj-ea"/>
                        </a:rPr>
                        <a:t>旭区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177288">
                <a:tc>
                  <a:txBody>
                    <a:bodyPr/>
                    <a:lstStyle/>
                    <a:p>
                      <a:pPr algn="ctr" fontAlgn="ctr"/>
                      <a:r>
                        <a:rPr lang="ja-JP" altLang="en-US" sz="1000" b="0" i="0" u="none" strike="noStrike">
                          <a:solidFill>
                            <a:srgbClr val="222222"/>
                          </a:solidFill>
                          <a:latin typeface="+mj-ea"/>
                          <a:ea typeface="+mj-ea"/>
                        </a:rPr>
                        <a:t>城東区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13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77288">
                <a:tc>
                  <a:txBody>
                    <a:bodyPr/>
                    <a:lstStyle/>
                    <a:p>
                      <a:pPr algn="ctr" fontAlgn="ctr"/>
                      <a:r>
                        <a:rPr lang="ja-JP" altLang="en-US" sz="1000" b="0" i="0" u="none" strike="noStrike">
                          <a:solidFill>
                            <a:srgbClr val="222222"/>
                          </a:solidFill>
                          <a:latin typeface="+mj-ea"/>
                          <a:ea typeface="+mj-ea"/>
                        </a:rPr>
                        <a:t>鶴見区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18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177288">
                <a:tc>
                  <a:txBody>
                    <a:bodyPr/>
                    <a:lstStyle/>
                    <a:p>
                      <a:pPr algn="ctr" fontAlgn="ctr"/>
                      <a:r>
                        <a:rPr lang="ja-JP" altLang="en-US" sz="1000" b="0" i="0" u="none" strike="noStrike">
                          <a:solidFill>
                            <a:srgbClr val="222222"/>
                          </a:solidFill>
                          <a:latin typeface="+mj-ea"/>
                          <a:ea typeface="+mj-ea"/>
                        </a:rPr>
                        <a:t>阿倍野区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12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177288">
                <a:tc>
                  <a:txBody>
                    <a:bodyPr/>
                    <a:lstStyle/>
                    <a:p>
                      <a:pPr algn="ctr" fontAlgn="ctr"/>
                      <a:r>
                        <a:rPr lang="ja-JP" altLang="en-US" sz="1000" b="0" i="0" u="none" strike="noStrike">
                          <a:solidFill>
                            <a:srgbClr val="222222"/>
                          </a:solidFill>
                          <a:latin typeface="+mj-ea"/>
                          <a:ea typeface="+mj-ea"/>
                        </a:rPr>
                        <a:t>住之江区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177288">
                <a:tc>
                  <a:txBody>
                    <a:bodyPr/>
                    <a:lstStyle/>
                    <a:p>
                      <a:pPr algn="ctr" fontAlgn="ctr"/>
                      <a:r>
                        <a:rPr lang="ja-JP" altLang="en-US" sz="1000" b="0" i="0" u="none" strike="noStrike">
                          <a:solidFill>
                            <a:srgbClr val="222222"/>
                          </a:solidFill>
                          <a:latin typeface="+mj-ea"/>
                          <a:ea typeface="+mj-ea"/>
                        </a:rPr>
                        <a:t>住吉区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8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r h="177288">
                <a:tc>
                  <a:txBody>
                    <a:bodyPr/>
                    <a:lstStyle/>
                    <a:p>
                      <a:pPr algn="ctr" fontAlgn="ctr"/>
                      <a:r>
                        <a:rPr lang="ja-JP" altLang="en-US" sz="1000" b="0" i="0" u="none" strike="noStrike">
                          <a:solidFill>
                            <a:srgbClr val="222222"/>
                          </a:solidFill>
                          <a:latin typeface="+mj-ea"/>
                          <a:ea typeface="+mj-ea"/>
                        </a:rPr>
                        <a:t>東住吉区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4"/>
                  </a:ext>
                </a:extLst>
              </a:tr>
              <a:tr h="177288">
                <a:tc>
                  <a:txBody>
                    <a:bodyPr/>
                    <a:lstStyle/>
                    <a:p>
                      <a:pPr algn="ctr" fontAlgn="ctr"/>
                      <a:r>
                        <a:rPr lang="ja-JP" altLang="en-US" sz="1000" b="0" i="0" u="none" strike="noStrike">
                          <a:solidFill>
                            <a:srgbClr val="222222"/>
                          </a:solidFill>
                          <a:latin typeface="+mj-ea"/>
                          <a:ea typeface="+mj-ea"/>
                        </a:rPr>
                        <a:t>平野区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5"/>
                  </a:ext>
                </a:extLst>
              </a:tr>
              <a:tr h="177288">
                <a:tc>
                  <a:txBody>
                    <a:bodyPr/>
                    <a:lstStyle/>
                    <a:p>
                      <a:pPr algn="ctr" fontAlgn="ctr"/>
                      <a:r>
                        <a:rPr lang="ja-JP" altLang="en-US" sz="1000" b="1" i="0" u="none" strike="noStrike" dirty="0">
                          <a:solidFill>
                            <a:srgbClr val="222222"/>
                          </a:solidFill>
                          <a:latin typeface="+mj-ea"/>
                          <a:ea typeface="+mj-ea"/>
                        </a:rPr>
                        <a:t>西成区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26"/>
                  </a:ext>
                </a:extLst>
              </a:tr>
              <a:tr h="177288">
                <a:tc>
                  <a:txBody>
                    <a:bodyPr/>
                    <a:lstStyle/>
                    <a:p>
                      <a:pPr algn="ctr" fontAlgn="ctr"/>
                      <a:r>
                        <a:rPr lang="ja-JP" altLang="en-US" sz="1000" b="0" i="0" u="none" strike="noStrike">
                          <a:solidFill>
                            <a:srgbClr val="000000"/>
                          </a:solidFill>
                          <a:latin typeface="+mj-ea"/>
                          <a:ea typeface="+mj-ea"/>
                        </a:rPr>
                        <a:t>大阪市</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mj-ea"/>
                          <a:ea typeface="+mj-ea"/>
                        </a:rPr>
                        <a:t>63.4</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mj-ea"/>
                          <a:ea typeface="+mj-ea"/>
                        </a:rPr>
                        <a:t>　</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mj-ea"/>
                          <a:ea typeface="+mj-ea"/>
                        </a:rPr>
                        <a:t>25.8</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mj-ea"/>
                          <a:ea typeface="+mj-ea"/>
                        </a:rPr>
                        <a:t>　</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27"/>
                  </a:ext>
                </a:extLst>
              </a:tr>
              <a:tr h="177288">
                <a:tc>
                  <a:txBody>
                    <a:bodyPr/>
                    <a:lstStyle/>
                    <a:p>
                      <a:pPr algn="ctr" fontAlgn="ctr"/>
                      <a:r>
                        <a:rPr lang="ja-JP" altLang="en-US" sz="1000" b="0" i="0" u="none" strike="noStrike" dirty="0">
                          <a:solidFill>
                            <a:srgbClr val="222222"/>
                          </a:solidFill>
                          <a:latin typeface="+mj-ea"/>
                          <a:ea typeface="+mj-ea"/>
                        </a:rPr>
                        <a:t>全国</a:t>
                      </a:r>
                      <a:r>
                        <a:rPr kumimoji="1" lang="en-US" altLang="ja-JP" sz="1000" b="0" i="0" u="none" strike="noStrike" kern="1200" dirty="0">
                          <a:solidFill>
                            <a:srgbClr val="222222"/>
                          </a:solidFill>
                          <a:latin typeface="+mj-ea"/>
                          <a:ea typeface="+mn-ea"/>
                          <a:cs typeface="+mn-cs"/>
                        </a:rPr>
                        <a:t>※</a:t>
                      </a:r>
                      <a:r>
                        <a:rPr kumimoji="1" lang="ja-JP" altLang="en-US" sz="1000" b="0" i="0" u="none" strike="noStrike" kern="1200" dirty="0">
                          <a:solidFill>
                            <a:srgbClr val="222222"/>
                          </a:solidFill>
                          <a:latin typeface="+mj-ea"/>
                          <a:ea typeface="+mn-ea"/>
                          <a:cs typeface="+mn-cs"/>
                        </a:rPr>
                        <a:t>３</a:t>
                      </a:r>
                      <a:endParaRPr lang="ja-JP" altLang="en-US" sz="1000" b="0" i="0" u="none" strike="noStrike" dirty="0">
                        <a:solidFill>
                          <a:srgbClr val="222222"/>
                        </a:solidFill>
                        <a:latin typeface="+mj-ea"/>
                        <a:ea typeface="+mj-ea"/>
                      </a:endParaRP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mj-ea"/>
                          <a:ea typeface="+mj-ea"/>
                        </a:rPr>
                        <a:t>59.8</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mj-ea"/>
                          <a:ea typeface="+mj-ea"/>
                        </a:rPr>
                        <a:t>　</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mj-ea"/>
                          <a:ea typeface="+mj-ea"/>
                        </a:rPr>
                        <a:t>27.9</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mj-ea"/>
                          <a:ea typeface="+mj-ea"/>
                        </a:rPr>
                        <a:t>　</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8"/>
                  </a:ext>
                </a:extLst>
              </a:tr>
              <a:tr h="354576">
                <a:tc gridSpan="5">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latin typeface="+mj-ea"/>
                          <a:ea typeface="+mn-ea"/>
                          <a:cs typeface="+mn-cs"/>
                        </a:rPr>
                        <a:t>※</a:t>
                      </a:r>
                      <a:r>
                        <a:rPr kumimoji="1" lang="ja-JP" altLang="en-US" sz="1000" b="0" i="0" u="none" strike="noStrike" kern="1200" dirty="0">
                          <a:solidFill>
                            <a:srgbClr val="000000"/>
                          </a:solidFill>
                          <a:latin typeface="+mj-ea"/>
                          <a:ea typeface="+mn-ea"/>
                          <a:cs typeface="+mn-cs"/>
                        </a:rPr>
                        <a:t>２　概算値　</a:t>
                      </a:r>
                      <a:r>
                        <a:rPr lang="ja-JP" altLang="en-US" sz="1000" b="0" i="0" u="none" strike="noStrike" dirty="0">
                          <a:solidFill>
                            <a:srgbClr val="000000"/>
                          </a:solidFill>
                          <a:latin typeface="+mj-ea"/>
                          <a:ea typeface="+mj-ea"/>
                        </a:rPr>
                        <a:t>出典：大阪市</a:t>
                      </a:r>
                      <a:r>
                        <a:rPr lang="en-US" altLang="ja-JP" sz="1000" b="0" i="0" u="none" strike="noStrike" dirty="0">
                          <a:solidFill>
                            <a:srgbClr val="000000"/>
                          </a:solidFill>
                          <a:latin typeface="+mj-ea"/>
                          <a:ea typeface="+mj-ea"/>
                        </a:rPr>
                        <a:t>HP</a:t>
                      </a:r>
                      <a:r>
                        <a:rPr lang="ja-JP" altLang="en-US" sz="1000" b="0" i="0" u="none" strike="noStrike" dirty="0">
                          <a:solidFill>
                            <a:srgbClr val="000000"/>
                          </a:solidFill>
                          <a:latin typeface="+mj-ea"/>
                          <a:ea typeface="+mj-ea"/>
                        </a:rPr>
                        <a:t>より（年齢別人口割合の全国数値については、総務省</a:t>
                      </a:r>
                      <a:r>
                        <a:rPr lang="en-US" altLang="ja-JP" sz="1000" b="0" i="0" u="none" strike="noStrike" dirty="0">
                          <a:solidFill>
                            <a:srgbClr val="000000"/>
                          </a:solidFill>
                          <a:latin typeface="+mj-ea"/>
                          <a:ea typeface="+mj-ea"/>
                        </a:rPr>
                        <a:t>HP</a:t>
                      </a:r>
                      <a:r>
                        <a:rPr lang="ja-JP" altLang="en-US" sz="1000" b="0" i="0" u="none" strike="noStrike" dirty="0">
                          <a:solidFill>
                            <a:srgbClr val="000000"/>
                          </a:solidFill>
                          <a:latin typeface="+mj-ea"/>
                          <a:ea typeface="+mj-ea"/>
                        </a:rPr>
                        <a:t>より）</a:t>
                      </a:r>
                    </a:p>
                  </a:txBody>
                  <a:tcPr marL="5507" marR="5507" marT="5507"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ctr"/>
                      <a:endParaRPr lang="ja-JP" altLang="en-US" sz="1000" b="0" i="0" u="none" strike="noStrike" dirty="0">
                        <a:solidFill>
                          <a:srgbClr val="000000"/>
                        </a:solidFill>
                        <a:latin typeface="+mj-ea"/>
                        <a:ea typeface="+mj-ea"/>
                      </a:endParaRPr>
                    </a:p>
                  </a:txBody>
                  <a:tcPr marL="5507" marR="5507" marT="5507"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ctr"/>
                      <a:endParaRPr lang="ja-JP" altLang="en-US" sz="1000" b="0" i="0" u="none" strike="noStrike" dirty="0">
                        <a:solidFill>
                          <a:srgbClr val="000000"/>
                        </a:solidFill>
                        <a:latin typeface="+mj-ea"/>
                        <a:ea typeface="+mj-ea"/>
                      </a:endParaRPr>
                    </a:p>
                  </a:txBody>
                  <a:tcPr marL="5507" marR="5507" marT="5507"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ctr"/>
                      <a:endParaRPr lang="ja-JP" altLang="en-US" sz="1000" b="0" i="0" u="none" strike="noStrike" dirty="0">
                        <a:solidFill>
                          <a:srgbClr val="000000"/>
                        </a:solidFill>
                        <a:latin typeface="+mj-ea"/>
                        <a:ea typeface="+mj-ea"/>
                      </a:endParaRPr>
                    </a:p>
                  </a:txBody>
                  <a:tcPr marL="5507" marR="5507" marT="5507"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ctr"/>
                      <a:endParaRPr lang="ja-JP" altLang="en-US" sz="1000" b="0" i="0" u="none" strike="noStrike" dirty="0">
                        <a:solidFill>
                          <a:srgbClr val="000000"/>
                        </a:solidFill>
                        <a:latin typeface="+mj-ea"/>
                        <a:ea typeface="+mj-ea"/>
                      </a:endParaRPr>
                    </a:p>
                  </a:txBody>
                  <a:tcPr marL="5507" marR="5507" marT="5507"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29"/>
                  </a:ext>
                </a:extLst>
              </a:tr>
              <a:tr h="192703">
                <a:tc>
                  <a:txBody>
                    <a:bodyPr/>
                    <a:lstStyle/>
                    <a:p>
                      <a:pPr algn="l" fontAlgn="ctr"/>
                      <a:endParaRPr lang="ja-JP" altLang="en-US" sz="1000" b="0" i="0" u="none" strike="noStrike" dirty="0">
                        <a:solidFill>
                          <a:srgbClr val="000000"/>
                        </a:solidFill>
                        <a:latin typeface="+mj-ea"/>
                        <a:ea typeface="+mj-ea"/>
                      </a:endParaRPr>
                    </a:p>
                  </a:txBody>
                  <a:tcPr marL="5507" marR="5507" marT="5507" marB="0" anchor="ctr">
                    <a:lnL>
                      <a:noFill/>
                    </a:lnL>
                    <a:lnR>
                      <a:noFill/>
                    </a:lnR>
                    <a:lnT>
                      <a:noFill/>
                    </a:lnT>
                    <a:lnB>
                      <a:noFill/>
                    </a:lnB>
                  </a:tcPr>
                </a:tc>
                <a:tc>
                  <a:txBody>
                    <a:bodyPr/>
                    <a:lstStyle/>
                    <a:p>
                      <a:pPr algn="l" fontAlgn="ctr"/>
                      <a:endParaRPr lang="ja-JP" altLang="en-US" sz="1000" b="0" i="0" u="none" strike="noStrike">
                        <a:solidFill>
                          <a:srgbClr val="000000"/>
                        </a:solidFill>
                        <a:latin typeface="+mj-ea"/>
                        <a:ea typeface="+mj-ea"/>
                      </a:endParaRPr>
                    </a:p>
                  </a:txBody>
                  <a:tcPr marL="5507" marR="5507" marT="5507" marB="0" anchor="ctr">
                    <a:lnL>
                      <a:noFill/>
                    </a:lnL>
                    <a:lnR>
                      <a:noFill/>
                    </a:lnR>
                    <a:lnT>
                      <a:noFill/>
                    </a:lnT>
                    <a:lnB>
                      <a:noFill/>
                    </a:lnB>
                  </a:tcPr>
                </a:tc>
                <a:tc>
                  <a:txBody>
                    <a:bodyPr/>
                    <a:lstStyle/>
                    <a:p>
                      <a:pPr algn="l" fontAlgn="ctr"/>
                      <a:endParaRPr lang="ja-JP" altLang="en-US" sz="1000" b="0" i="0" u="none" strike="noStrike" dirty="0">
                        <a:solidFill>
                          <a:srgbClr val="000000"/>
                        </a:solidFill>
                        <a:latin typeface="+mj-ea"/>
                        <a:ea typeface="+mj-ea"/>
                      </a:endParaRPr>
                    </a:p>
                  </a:txBody>
                  <a:tcPr marL="5507" marR="5507" marT="5507" marB="0" anchor="ctr">
                    <a:lnL>
                      <a:noFill/>
                    </a:lnL>
                    <a:lnR>
                      <a:noFill/>
                    </a:lnR>
                    <a:lnT>
                      <a:noFill/>
                    </a:lnT>
                    <a:lnB>
                      <a:noFill/>
                    </a:lnB>
                  </a:tcPr>
                </a:tc>
                <a:tc>
                  <a:txBody>
                    <a:bodyPr/>
                    <a:lstStyle/>
                    <a:p>
                      <a:pPr algn="l" fontAlgn="ctr"/>
                      <a:endParaRPr lang="ja-JP" altLang="en-US" sz="1000" b="0" i="0" u="none" strike="noStrike">
                        <a:solidFill>
                          <a:srgbClr val="000000"/>
                        </a:solidFill>
                        <a:latin typeface="+mj-ea"/>
                        <a:ea typeface="+mj-ea"/>
                      </a:endParaRPr>
                    </a:p>
                  </a:txBody>
                  <a:tcPr marL="5507" marR="5507" marT="5507" marB="0" anchor="ctr">
                    <a:lnL>
                      <a:noFill/>
                    </a:lnL>
                    <a:lnR>
                      <a:noFill/>
                    </a:lnR>
                    <a:lnT>
                      <a:noFill/>
                    </a:lnT>
                    <a:lnB>
                      <a:noFill/>
                    </a:lnB>
                  </a:tcPr>
                </a:tc>
                <a:tc>
                  <a:txBody>
                    <a:bodyPr/>
                    <a:lstStyle/>
                    <a:p>
                      <a:pPr algn="l" fontAlgn="ctr"/>
                      <a:endParaRPr lang="ja-JP" altLang="en-US" sz="1000" b="0" i="0" u="none" strike="noStrike" dirty="0">
                        <a:solidFill>
                          <a:srgbClr val="000000"/>
                        </a:solidFill>
                        <a:latin typeface="+mj-ea"/>
                        <a:ea typeface="+mj-ea"/>
                      </a:endParaRPr>
                    </a:p>
                  </a:txBody>
                  <a:tcPr marL="5507" marR="5507" marT="5507" marB="0" anchor="ctr">
                    <a:lnL>
                      <a:noFill/>
                    </a:lnL>
                    <a:lnR>
                      <a:noFill/>
                    </a:lnR>
                    <a:lnT>
                      <a:noFill/>
                    </a:lnT>
                    <a:lnB>
                      <a:noFill/>
                    </a:lnB>
                  </a:tcPr>
                </a:tc>
                <a:extLst>
                  <a:ext uri="{0D108BD9-81ED-4DB2-BD59-A6C34878D82A}">
                    <a16:rowId xmlns:a16="http://schemas.microsoft.com/office/drawing/2014/main" xmlns="" val="10030"/>
                  </a:ext>
                </a:extLst>
              </a:tr>
            </a:tbl>
          </a:graphicData>
        </a:graphic>
      </p:graphicFrame>
      <p:sp>
        <p:nvSpPr>
          <p:cNvPr id="3" name="テキスト ボックス 2"/>
          <p:cNvSpPr txBox="1"/>
          <p:nvPr/>
        </p:nvSpPr>
        <p:spPr>
          <a:xfrm>
            <a:off x="0" y="0"/>
            <a:ext cx="3491880" cy="261610"/>
          </a:xfrm>
          <a:prstGeom prst="rect">
            <a:avLst/>
          </a:prstGeom>
          <a:noFill/>
        </p:spPr>
        <p:txBody>
          <a:bodyPr wrap="square" rtlCol="0">
            <a:spAutoFit/>
          </a:bodyPr>
          <a:lstStyle/>
          <a:p>
            <a:r>
              <a:rPr kumimoji="1" lang="en-US" altLang="ja-JP" sz="1100" dirty="0"/>
              <a:t>Ⅳ</a:t>
            </a:r>
            <a:r>
              <a:rPr kumimoji="1" lang="ja-JP" altLang="en-US" sz="1100" dirty="0"/>
              <a:t>　政策の刷新・</a:t>
            </a:r>
            <a:r>
              <a:rPr lang="ja-JP" altLang="en-US" sz="1100" dirty="0"/>
              <a:t>西成特区構想</a:t>
            </a:r>
            <a:endParaRPr kumimoji="1" lang="en-US" altLang="ja-JP" sz="1100" dirty="0"/>
          </a:p>
        </p:txBody>
      </p:sp>
      <p:sp>
        <p:nvSpPr>
          <p:cNvPr id="5" name="テキスト ボックス 4"/>
          <p:cNvSpPr txBox="1"/>
          <p:nvPr/>
        </p:nvSpPr>
        <p:spPr>
          <a:xfrm>
            <a:off x="251520" y="404664"/>
            <a:ext cx="7704856" cy="338554"/>
          </a:xfrm>
          <a:prstGeom prst="rect">
            <a:avLst/>
          </a:prstGeom>
          <a:noFill/>
        </p:spPr>
        <p:txBody>
          <a:bodyPr wrap="square" rtlCol="0">
            <a:spAutoFit/>
          </a:bodyPr>
          <a:lstStyle/>
          <a:p>
            <a:r>
              <a:rPr lang="ja-JP" altLang="en-US" sz="1600" b="1" dirty="0"/>
              <a:t>①－２　生活保護の状況と高齢化（人口） </a:t>
            </a:r>
            <a:endParaRPr kumimoji="1" lang="ja-JP" altLang="en-US" sz="1600" b="1" dirty="0"/>
          </a:p>
        </p:txBody>
      </p:sp>
      <p:cxnSp>
        <p:nvCxnSpPr>
          <p:cNvPr id="6" name="直線コネクタ 5"/>
          <p:cNvCxnSpPr/>
          <p:nvPr/>
        </p:nvCxnSpPr>
        <p:spPr>
          <a:xfrm>
            <a:off x="179512" y="81522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 6"/>
          <p:cNvSpPr>
            <a:spLocks noGrp="1"/>
          </p:cNvSpPr>
          <p:nvPr>
            <p:ph type="sldNum" sz="quarter" idx="12"/>
          </p:nvPr>
        </p:nvSpPr>
        <p:spPr/>
        <p:txBody>
          <a:bodyPr/>
          <a:lstStyle/>
          <a:p>
            <a:fld id="{CCEC3038-1CF1-4B63-9920-55248DCFBA97}" type="slidenum">
              <a:rPr kumimoji="1" lang="ja-JP" altLang="en-US" smtClean="0"/>
              <a:pPr/>
              <a:t>27</a:t>
            </a:fld>
            <a:endParaRPr kumimoji="1" lang="ja-JP" altLang="en-US" dirty="0"/>
          </a:p>
        </p:txBody>
      </p:sp>
      <p:graphicFrame>
        <p:nvGraphicFramePr>
          <p:cNvPr id="8" name="表 7"/>
          <p:cNvGraphicFramePr>
            <a:graphicFrameLocks noGrp="1"/>
          </p:cNvGraphicFramePr>
          <p:nvPr>
            <p:extLst/>
          </p:nvPr>
        </p:nvGraphicFramePr>
        <p:xfrm>
          <a:off x="217149" y="1052737"/>
          <a:ext cx="4142037" cy="5731854"/>
        </p:xfrm>
        <a:graphic>
          <a:graphicData uri="http://schemas.openxmlformats.org/drawingml/2006/table">
            <a:tbl>
              <a:tblPr/>
              <a:tblGrid>
                <a:gridCol w="900445">
                  <a:extLst>
                    <a:ext uri="{9D8B030D-6E8A-4147-A177-3AD203B41FA5}">
                      <a16:colId xmlns:a16="http://schemas.microsoft.com/office/drawing/2014/main" xmlns="" val="20000"/>
                    </a:ext>
                  </a:extLst>
                </a:gridCol>
                <a:gridCol w="897225">
                  <a:extLst>
                    <a:ext uri="{9D8B030D-6E8A-4147-A177-3AD203B41FA5}">
                      <a16:colId xmlns:a16="http://schemas.microsoft.com/office/drawing/2014/main" xmlns="" val="20001"/>
                    </a:ext>
                  </a:extLst>
                </a:gridCol>
                <a:gridCol w="723571">
                  <a:extLst>
                    <a:ext uri="{9D8B030D-6E8A-4147-A177-3AD203B41FA5}">
                      <a16:colId xmlns:a16="http://schemas.microsoft.com/office/drawing/2014/main" xmlns="" val="20002"/>
                    </a:ext>
                  </a:extLst>
                </a:gridCol>
                <a:gridCol w="897225">
                  <a:extLst>
                    <a:ext uri="{9D8B030D-6E8A-4147-A177-3AD203B41FA5}">
                      <a16:colId xmlns:a16="http://schemas.microsoft.com/office/drawing/2014/main" xmlns="" val="20003"/>
                    </a:ext>
                  </a:extLst>
                </a:gridCol>
                <a:gridCol w="723571">
                  <a:extLst>
                    <a:ext uri="{9D8B030D-6E8A-4147-A177-3AD203B41FA5}">
                      <a16:colId xmlns:a16="http://schemas.microsoft.com/office/drawing/2014/main" xmlns="" val="20004"/>
                    </a:ext>
                  </a:extLst>
                </a:gridCol>
              </a:tblGrid>
              <a:tr h="177288">
                <a:tc gridSpan="5">
                  <a:txBody>
                    <a:bodyPr/>
                    <a:lstStyle/>
                    <a:p>
                      <a:pPr algn="l" fontAlgn="ctr"/>
                      <a:r>
                        <a:rPr lang="zh-TW" altLang="en-US" sz="1200" b="1" i="0" u="none" strike="noStrike" dirty="0">
                          <a:solidFill>
                            <a:srgbClr val="000000"/>
                          </a:solidFill>
                          <a:latin typeface="ＭＳ Ｐゴシック" pitchFamily="50" charset="-128"/>
                          <a:ea typeface="ＭＳ Ｐゴシック" pitchFamily="50" charset="-128"/>
                        </a:rPr>
                        <a:t>◎年齢別人口割合（</a:t>
                      </a:r>
                      <a:r>
                        <a:rPr lang="en-US" altLang="zh-TW" sz="1200" b="1" i="0" u="none" strike="noStrike" dirty="0">
                          <a:solidFill>
                            <a:srgbClr val="000000"/>
                          </a:solidFill>
                          <a:latin typeface="ＭＳ Ｐゴシック" pitchFamily="50" charset="-128"/>
                          <a:ea typeface="ＭＳ Ｐゴシック" pitchFamily="50" charset="-128"/>
                        </a:rPr>
                        <a:t>2</a:t>
                      </a:r>
                      <a:r>
                        <a:rPr lang="en-US" altLang="ja-JP" sz="1200" b="1" i="0" u="none" strike="noStrike" dirty="0">
                          <a:solidFill>
                            <a:srgbClr val="000000"/>
                          </a:solidFill>
                          <a:latin typeface="ＭＳ Ｐゴシック" pitchFamily="50" charset="-128"/>
                          <a:ea typeface="ＭＳ Ｐゴシック" pitchFamily="50" charset="-128"/>
                        </a:rPr>
                        <a:t>013</a:t>
                      </a:r>
                      <a:r>
                        <a:rPr lang="zh-TW" altLang="en-US" sz="1200" b="1" i="0" u="none" strike="noStrike" dirty="0">
                          <a:solidFill>
                            <a:srgbClr val="000000"/>
                          </a:solidFill>
                          <a:latin typeface="ＭＳ Ｐゴシック" pitchFamily="50" charset="-128"/>
                          <a:ea typeface="ＭＳ Ｐゴシック" pitchFamily="50" charset="-128"/>
                        </a:rPr>
                        <a:t>年</a:t>
                      </a:r>
                      <a:r>
                        <a:rPr lang="en-US" altLang="zh-TW" sz="1200" b="1" i="0" u="none" strike="noStrike" dirty="0">
                          <a:solidFill>
                            <a:srgbClr val="000000"/>
                          </a:solidFill>
                          <a:latin typeface="ＭＳ Ｐゴシック" pitchFamily="50" charset="-128"/>
                          <a:ea typeface="ＭＳ Ｐゴシック" pitchFamily="50" charset="-128"/>
                        </a:rPr>
                        <a:t>10</a:t>
                      </a:r>
                      <a:r>
                        <a:rPr lang="zh-TW" altLang="en-US" sz="1200" b="1" i="0" u="none" strike="noStrike" dirty="0">
                          <a:solidFill>
                            <a:srgbClr val="000000"/>
                          </a:solidFill>
                          <a:latin typeface="ＭＳ Ｐゴシック" pitchFamily="50" charset="-128"/>
                          <a:ea typeface="ＭＳ Ｐゴシック" pitchFamily="50" charset="-128"/>
                        </a:rPr>
                        <a:t>月１日現在推計人口）</a:t>
                      </a:r>
                    </a:p>
                  </a:txBody>
                  <a:tcPr marL="5507" marR="5507" marT="5507"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0"/>
                  </a:ext>
                </a:extLst>
              </a:tr>
              <a:tr h="177288">
                <a:tc rowSpan="2">
                  <a:txBody>
                    <a:bodyPr/>
                    <a:lstStyle/>
                    <a:p>
                      <a:pPr algn="ctr" fontAlgn="ctr"/>
                      <a:r>
                        <a:rPr lang="ja-JP" altLang="en-US" sz="1000" b="0" i="0" u="none" strike="noStrike">
                          <a:solidFill>
                            <a:srgbClr val="222222"/>
                          </a:solidFill>
                          <a:latin typeface="+mj-ea"/>
                          <a:ea typeface="+mj-ea"/>
                        </a:rPr>
                        <a:t>　</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altLang="ja-JP" sz="1000" b="0" i="0" u="none" strike="noStrike">
                          <a:solidFill>
                            <a:srgbClr val="000000"/>
                          </a:solidFill>
                          <a:latin typeface="+mj-ea"/>
                          <a:ea typeface="+mj-ea"/>
                        </a:rPr>
                        <a:t>15</a:t>
                      </a:r>
                      <a:r>
                        <a:rPr lang="ja-JP" altLang="en-US" sz="1000" b="0" i="0" u="none" strike="noStrike">
                          <a:solidFill>
                            <a:srgbClr val="000000"/>
                          </a:solidFill>
                          <a:latin typeface="+mj-ea"/>
                          <a:ea typeface="+mj-ea"/>
                        </a:rPr>
                        <a:t>～</a:t>
                      </a:r>
                      <a:r>
                        <a:rPr lang="en-US" altLang="ja-JP" sz="1000" b="0" i="0" u="none" strike="noStrike">
                          <a:solidFill>
                            <a:srgbClr val="000000"/>
                          </a:solidFill>
                          <a:latin typeface="+mj-ea"/>
                          <a:ea typeface="+mj-ea"/>
                        </a:rPr>
                        <a:t>64</a:t>
                      </a:r>
                      <a:r>
                        <a:rPr lang="ja-JP" altLang="en-US" sz="1000" b="0" i="0" u="none" strike="noStrike">
                          <a:solidFill>
                            <a:srgbClr val="000000"/>
                          </a:solidFill>
                          <a:latin typeface="+mj-ea"/>
                          <a:ea typeface="+mj-ea"/>
                        </a:rPr>
                        <a:t>歳</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1000" b="0" i="0" u="none" strike="noStrike" dirty="0">
                          <a:solidFill>
                            <a:srgbClr val="000000"/>
                          </a:solidFill>
                          <a:latin typeface="+mj-ea"/>
                          <a:ea typeface="+mj-ea"/>
                        </a:rPr>
                        <a:t>65</a:t>
                      </a:r>
                      <a:r>
                        <a:rPr lang="ja-JP" altLang="en-US" sz="1000" b="0" i="0" u="none" strike="noStrike" dirty="0">
                          <a:solidFill>
                            <a:srgbClr val="000000"/>
                          </a:solidFill>
                          <a:latin typeface="+mj-ea"/>
                          <a:ea typeface="+mj-ea"/>
                        </a:rPr>
                        <a:t>歳～</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xmlns="" val="10001"/>
                  </a:ext>
                </a:extLst>
              </a:tr>
              <a:tr h="177288">
                <a:tc vMerge="1">
                  <a:txBody>
                    <a:bodyPr/>
                    <a:lstStyle/>
                    <a:p>
                      <a:endParaRPr kumimoji="1" lang="ja-JP" altLang="en-US"/>
                    </a:p>
                  </a:txBody>
                  <a:tcPr/>
                </a:tc>
                <a:tc>
                  <a:txBody>
                    <a:bodyPr/>
                    <a:lstStyle/>
                    <a:p>
                      <a:pPr algn="ctr" fontAlgn="ctr"/>
                      <a:r>
                        <a:rPr lang="ja-JP" altLang="en-US" sz="1000" b="0" i="0" u="none" strike="noStrike" dirty="0">
                          <a:solidFill>
                            <a:srgbClr val="000000"/>
                          </a:solidFill>
                          <a:latin typeface="+mj-ea"/>
                          <a:ea typeface="+mj-ea"/>
                        </a:rPr>
                        <a:t>割合（</a:t>
                      </a:r>
                      <a:r>
                        <a:rPr kumimoji="1" lang="ja-JP" altLang="en-US" sz="1000" b="0" i="0" u="none" strike="noStrike" kern="1200" dirty="0">
                          <a:solidFill>
                            <a:srgbClr val="000000"/>
                          </a:solidFill>
                          <a:latin typeface="+mj-ea"/>
                          <a:ea typeface="+mn-ea"/>
                          <a:cs typeface="+mn-cs"/>
                        </a:rPr>
                        <a:t>％</a:t>
                      </a:r>
                      <a:r>
                        <a:rPr lang="ja-JP" altLang="en-US" sz="1000" b="0" i="0" u="none" strike="noStrike" dirty="0">
                          <a:solidFill>
                            <a:srgbClr val="000000"/>
                          </a:solidFill>
                          <a:latin typeface="+mj-ea"/>
                          <a:ea typeface="+mj-ea"/>
                        </a:rPr>
                        <a:t>）</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latin typeface="+mj-ea"/>
                          <a:ea typeface="+mj-ea"/>
                        </a:rPr>
                        <a:t>順位</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mj-ea"/>
                          <a:ea typeface="+mj-ea"/>
                        </a:rPr>
                        <a:t>割合（</a:t>
                      </a:r>
                      <a:r>
                        <a:rPr kumimoji="1" lang="ja-JP" altLang="en-US" sz="1000" b="0" i="0" u="none" strike="noStrike" kern="1200" dirty="0">
                          <a:solidFill>
                            <a:srgbClr val="000000"/>
                          </a:solidFill>
                          <a:latin typeface="+mj-ea"/>
                          <a:ea typeface="+mn-ea"/>
                          <a:cs typeface="+mn-cs"/>
                        </a:rPr>
                        <a:t>％</a:t>
                      </a:r>
                      <a:r>
                        <a:rPr lang="ja-JP" altLang="en-US" sz="1000" b="0" i="0" u="none" strike="noStrike" dirty="0">
                          <a:solidFill>
                            <a:srgbClr val="000000"/>
                          </a:solidFill>
                          <a:latin typeface="+mj-ea"/>
                          <a:ea typeface="+mj-ea"/>
                        </a:rPr>
                        <a:t>）</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mj-ea"/>
                          <a:ea typeface="+mj-ea"/>
                        </a:rPr>
                        <a:t>順位</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77288">
                <a:tc>
                  <a:txBody>
                    <a:bodyPr/>
                    <a:lstStyle/>
                    <a:p>
                      <a:pPr algn="ctr" fontAlgn="ctr"/>
                      <a:r>
                        <a:rPr lang="ja-JP" altLang="en-US" sz="1000" b="0" i="0" u="none" strike="noStrike">
                          <a:solidFill>
                            <a:srgbClr val="222222"/>
                          </a:solidFill>
                          <a:latin typeface="+mj-ea"/>
                          <a:ea typeface="+mj-ea"/>
                        </a:rPr>
                        <a:t>北区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72.0</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4</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19.3</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mj-ea"/>
                          <a:ea typeface="+mj-ea"/>
                        </a:rPr>
                        <a:t>22</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77288">
                <a:tc>
                  <a:txBody>
                    <a:bodyPr/>
                    <a:lstStyle/>
                    <a:p>
                      <a:pPr algn="ctr" fontAlgn="ctr"/>
                      <a:r>
                        <a:rPr lang="ja-JP" altLang="en-US" sz="1000" b="0" i="0" u="none" strike="noStrike">
                          <a:solidFill>
                            <a:srgbClr val="222222"/>
                          </a:solidFill>
                          <a:latin typeface="+mj-ea"/>
                          <a:ea typeface="+mj-ea"/>
                        </a:rPr>
                        <a:t>都島区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66.4</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9</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22.1</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mj-ea"/>
                          <a:ea typeface="+mj-ea"/>
                        </a:rPr>
                        <a:t>16</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77288">
                <a:tc>
                  <a:txBody>
                    <a:bodyPr/>
                    <a:lstStyle/>
                    <a:p>
                      <a:pPr algn="ctr" fontAlgn="ctr"/>
                      <a:r>
                        <a:rPr lang="ja-JP" altLang="en-US" sz="1000" b="0" i="0" u="none" strike="noStrike">
                          <a:solidFill>
                            <a:srgbClr val="222222"/>
                          </a:solidFill>
                          <a:latin typeface="+mj-ea"/>
                          <a:ea typeface="+mj-ea"/>
                        </a:rPr>
                        <a:t>福島区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68.6</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5</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19.6</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mj-ea"/>
                          <a:ea typeface="+mj-ea"/>
                        </a:rPr>
                        <a:t>20</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77288">
                <a:tc>
                  <a:txBody>
                    <a:bodyPr/>
                    <a:lstStyle/>
                    <a:p>
                      <a:pPr algn="ctr" fontAlgn="ctr"/>
                      <a:r>
                        <a:rPr lang="ja-JP" altLang="en-US" sz="1000" b="0" i="0" u="none" strike="noStrike">
                          <a:solidFill>
                            <a:srgbClr val="222222"/>
                          </a:solidFill>
                          <a:latin typeface="+mj-ea"/>
                          <a:ea typeface="+mj-ea"/>
                        </a:rPr>
                        <a:t>此花区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62.8</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15</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24.9</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mj-ea"/>
                          <a:ea typeface="+mj-ea"/>
                        </a:rPr>
                        <a:t>11</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77288">
                <a:tc>
                  <a:txBody>
                    <a:bodyPr/>
                    <a:lstStyle/>
                    <a:p>
                      <a:pPr algn="ctr" fontAlgn="ctr"/>
                      <a:r>
                        <a:rPr lang="ja-JP" altLang="en-US" sz="1000" b="0" i="0" u="none" strike="noStrike">
                          <a:solidFill>
                            <a:srgbClr val="222222"/>
                          </a:solidFill>
                          <a:latin typeface="+mj-ea"/>
                          <a:ea typeface="+mj-ea"/>
                        </a:rPr>
                        <a:t>中央区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74.8</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1</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16.7</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mj-ea"/>
                          <a:ea typeface="+mj-ea"/>
                        </a:rPr>
                        <a:t>23</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77288">
                <a:tc>
                  <a:txBody>
                    <a:bodyPr/>
                    <a:lstStyle/>
                    <a:p>
                      <a:pPr algn="ctr" fontAlgn="ctr"/>
                      <a:r>
                        <a:rPr lang="ja-JP" altLang="en-US" sz="1000" b="0" i="0" u="none" strike="noStrike" dirty="0">
                          <a:solidFill>
                            <a:srgbClr val="222222"/>
                          </a:solidFill>
                          <a:latin typeface="+mj-ea"/>
                          <a:ea typeface="+mj-ea"/>
                        </a:rPr>
                        <a:t>西区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73.3</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3</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15.9</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mj-ea"/>
                          <a:ea typeface="+mj-ea"/>
                        </a:rPr>
                        <a:t>24</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77288">
                <a:tc>
                  <a:txBody>
                    <a:bodyPr/>
                    <a:lstStyle/>
                    <a:p>
                      <a:pPr algn="ctr" fontAlgn="ctr"/>
                      <a:r>
                        <a:rPr lang="ja-JP" altLang="en-US" sz="1000" b="0" i="0" u="none" strike="noStrike">
                          <a:solidFill>
                            <a:srgbClr val="222222"/>
                          </a:solidFill>
                          <a:latin typeface="+mj-ea"/>
                          <a:ea typeface="+mj-ea"/>
                        </a:rPr>
                        <a:t>港区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62.9</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14</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25.7</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mj-ea"/>
                          <a:ea typeface="+mj-ea"/>
                        </a:rPr>
                        <a:t>9</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77288">
                <a:tc>
                  <a:txBody>
                    <a:bodyPr/>
                    <a:lstStyle/>
                    <a:p>
                      <a:pPr algn="ctr" fontAlgn="ctr"/>
                      <a:r>
                        <a:rPr lang="ja-JP" altLang="en-US" sz="1000" b="0" i="0" u="none" strike="noStrike">
                          <a:solidFill>
                            <a:srgbClr val="222222"/>
                          </a:solidFill>
                          <a:latin typeface="+mj-ea"/>
                          <a:ea typeface="+mj-ea"/>
                        </a:rPr>
                        <a:t>大正区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60.2</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23</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28.1</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4</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77288">
                <a:tc>
                  <a:txBody>
                    <a:bodyPr/>
                    <a:lstStyle/>
                    <a:p>
                      <a:pPr algn="ctr" fontAlgn="ctr"/>
                      <a:r>
                        <a:rPr lang="ja-JP" altLang="en-US" sz="1000" b="0" i="0" u="none" strike="noStrike">
                          <a:solidFill>
                            <a:srgbClr val="222222"/>
                          </a:solidFill>
                          <a:latin typeface="+mj-ea"/>
                          <a:ea typeface="+mj-ea"/>
                        </a:rPr>
                        <a:t>天王寺区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67.8</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6</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19.4</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21</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77288">
                <a:tc>
                  <a:txBody>
                    <a:bodyPr/>
                    <a:lstStyle/>
                    <a:p>
                      <a:pPr algn="ctr" fontAlgn="ctr"/>
                      <a:r>
                        <a:rPr lang="ja-JP" altLang="en-US" sz="1000" b="0" i="0" u="none" strike="noStrike">
                          <a:solidFill>
                            <a:srgbClr val="222222"/>
                          </a:solidFill>
                          <a:latin typeface="+mj-ea"/>
                          <a:ea typeface="+mj-ea"/>
                        </a:rPr>
                        <a:t>浪速区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73.9</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2</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19.8</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19</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77288">
                <a:tc>
                  <a:txBody>
                    <a:bodyPr/>
                    <a:lstStyle/>
                    <a:p>
                      <a:pPr algn="ctr" fontAlgn="ctr"/>
                      <a:r>
                        <a:rPr lang="ja-JP" altLang="en-US" sz="1000" b="0" i="0" u="none" strike="noStrike">
                          <a:solidFill>
                            <a:srgbClr val="222222"/>
                          </a:solidFill>
                          <a:latin typeface="+mj-ea"/>
                          <a:ea typeface="+mj-ea"/>
                        </a:rPr>
                        <a:t>西淀川区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63.2</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12</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23.2</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14</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77288">
                <a:tc>
                  <a:txBody>
                    <a:bodyPr/>
                    <a:lstStyle/>
                    <a:p>
                      <a:pPr algn="ctr" fontAlgn="ctr"/>
                      <a:r>
                        <a:rPr lang="ja-JP" altLang="en-US" sz="1000" b="0" i="0" u="none" strike="noStrike">
                          <a:solidFill>
                            <a:srgbClr val="222222"/>
                          </a:solidFill>
                          <a:latin typeface="+mj-ea"/>
                          <a:ea typeface="+mj-ea"/>
                        </a:rPr>
                        <a:t>淀川区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67.7</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7</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21.6</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17</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77288">
                <a:tc>
                  <a:txBody>
                    <a:bodyPr/>
                    <a:lstStyle/>
                    <a:p>
                      <a:pPr algn="ctr" fontAlgn="ctr"/>
                      <a:r>
                        <a:rPr lang="ja-JP" altLang="en-US" sz="1000" b="0" i="0" u="none" strike="noStrike">
                          <a:solidFill>
                            <a:srgbClr val="222222"/>
                          </a:solidFill>
                          <a:latin typeface="+mj-ea"/>
                          <a:ea typeface="+mj-ea"/>
                        </a:rPr>
                        <a:t>東淀川区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66.7</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8</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22.2</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15</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77288">
                <a:tc>
                  <a:txBody>
                    <a:bodyPr/>
                    <a:lstStyle/>
                    <a:p>
                      <a:pPr algn="ctr" fontAlgn="ctr"/>
                      <a:r>
                        <a:rPr lang="ja-JP" altLang="en-US" sz="1000" b="0" i="0" u="none" strike="noStrike">
                          <a:solidFill>
                            <a:srgbClr val="222222"/>
                          </a:solidFill>
                          <a:latin typeface="+mj-ea"/>
                          <a:ea typeface="+mj-ea"/>
                        </a:rPr>
                        <a:t>東成区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63.9</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10</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24.7</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12</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177288">
                <a:tc>
                  <a:txBody>
                    <a:bodyPr/>
                    <a:lstStyle/>
                    <a:p>
                      <a:pPr algn="ctr" fontAlgn="ctr"/>
                      <a:r>
                        <a:rPr lang="ja-JP" altLang="en-US" sz="1000" b="0" i="0" u="none" strike="noStrike">
                          <a:solidFill>
                            <a:srgbClr val="222222"/>
                          </a:solidFill>
                          <a:latin typeface="+mj-ea"/>
                          <a:ea typeface="+mj-ea"/>
                        </a:rPr>
                        <a:t>生野区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60.9</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19</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29.0</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2</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77288">
                <a:tc>
                  <a:txBody>
                    <a:bodyPr/>
                    <a:lstStyle/>
                    <a:p>
                      <a:pPr algn="ctr" fontAlgn="ctr"/>
                      <a:r>
                        <a:rPr lang="ja-JP" altLang="en-US" sz="1000" b="0" i="0" u="none" strike="noStrike">
                          <a:solidFill>
                            <a:srgbClr val="222222"/>
                          </a:solidFill>
                          <a:latin typeface="+mj-ea"/>
                          <a:ea typeface="+mj-ea"/>
                        </a:rPr>
                        <a:t>旭区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60.8</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20</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28.2</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3</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177288">
                <a:tc>
                  <a:txBody>
                    <a:bodyPr/>
                    <a:lstStyle/>
                    <a:p>
                      <a:pPr algn="ctr" fontAlgn="ctr"/>
                      <a:r>
                        <a:rPr lang="ja-JP" altLang="en-US" sz="1000" b="0" i="0" u="none" strike="noStrike">
                          <a:solidFill>
                            <a:srgbClr val="222222"/>
                          </a:solidFill>
                          <a:latin typeface="+mj-ea"/>
                          <a:ea typeface="+mj-ea"/>
                        </a:rPr>
                        <a:t>城東区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63.2</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11</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23.8</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13</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77288">
                <a:tc>
                  <a:txBody>
                    <a:bodyPr/>
                    <a:lstStyle/>
                    <a:p>
                      <a:pPr algn="ctr" fontAlgn="ctr"/>
                      <a:r>
                        <a:rPr lang="ja-JP" altLang="en-US" sz="1000" b="0" i="0" u="none" strike="noStrike">
                          <a:solidFill>
                            <a:srgbClr val="222222"/>
                          </a:solidFill>
                          <a:latin typeface="+mj-ea"/>
                          <a:ea typeface="+mj-ea"/>
                        </a:rPr>
                        <a:t>鶴見区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63.1</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13</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20.7</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18</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177288">
                <a:tc>
                  <a:txBody>
                    <a:bodyPr/>
                    <a:lstStyle/>
                    <a:p>
                      <a:pPr algn="ctr" fontAlgn="ctr"/>
                      <a:r>
                        <a:rPr lang="ja-JP" altLang="en-US" sz="1000" b="0" i="0" u="none" strike="noStrike">
                          <a:solidFill>
                            <a:srgbClr val="222222"/>
                          </a:solidFill>
                          <a:latin typeface="+mj-ea"/>
                          <a:ea typeface="+mj-ea"/>
                        </a:rPr>
                        <a:t>阿倍野区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62.6</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16</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25.0</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10</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177288">
                <a:tc>
                  <a:txBody>
                    <a:bodyPr/>
                    <a:lstStyle/>
                    <a:p>
                      <a:pPr algn="ctr" fontAlgn="ctr"/>
                      <a:r>
                        <a:rPr lang="ja-JP" altLang="en-US" sz="1000" b="0" i="0" u="none" strike="noStrike">
                          <a:solidFill>
                            <a:srgbClr val="222222"/>
                          </a:solidFill>
                          <a:latin typeface="+mj-ea"/>
                          <a:ea typeface="+mj-ea"/>
                        </a:rPr>
                        <a:t>住之江区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62.5</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17</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25.9</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8</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177288">
                <a:tc>
                  <a:txBody>
                    <a:bodyPr/>
                    <a:lstStyle/>
                    <a:p>
                      <a:pPr algn="ctr" fontAlgn="ctr"/>
                      <a:r>
                        <a:rPr lang="ja-JP" altLang="en-US" sz="1000" b="0" i="0" u="none" strike="noStrike">
                          <a:solidFill>
                            <a:srgbClr val="222222"/>
                          </a:solidFill>
                          <a:latin typeface="+mj-ea"/>
                          <a:ea typeface="+mj-ea"/>
                        </a:rPr>
                        <a:t>住吉区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62.0</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18</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26.0</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7</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r h="177288">
                <a:tc>
                  <a:txBody>
                    <a:bodyPr/>
                    <a:lstStyle/>
                    <a:p>
                      <a:pPr algn="ctr" fontAlgn="ctr"/>
                      <a:r>
                        <a:rPr lang="ja-JP" altLang="en-US" sz="1000" b="0" i="0" u="none" strike="noStrike">
                          <a:solidFill>
                            <a:srgbClr val="222222"/>
                          </a:solidFill>
                          <a:latin typeface="+mj-ea"/>
                          <a:ea typeface="+mj-ea"/>
                        </a:rPr>
                        <a:t>東住吉区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60.6</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21</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27.6</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5</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4"/>
                  </a:ext>
                </a:extLst>
              </a:tr>
              <a:tr h="177288">
                <a:tc>
                  <a:txBody>
                    <a:bodyPr/>
                    <a:lstStyle/>
                    <a:p>
                      <a:pPr algn="ctr" fontAlgn="ctr"/>
                      <a:r>
                        <a:rPr lang="ja-JP" altLang="en-US" sz="1000" b="0" i="0" u="none" strike="noStrike">
                          <a:solidFill>
                            <a:srgbClr val="222222"/>
                          </a:solidFill>
                          <a:latin typeface="+mj-ea"/>
                          <a:ea typeface="+mj-ea"/>
                        </a:rPr>
                        <a:t>平野区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60.3</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22</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26.3</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6</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5"/>
                  </a:ext>
                </a:extLst>
              </a:tr>
              <a:tr h="177288">
                <a:tc>
                  <a:txBody>
                    <a:bodyPr/>
                    <a:lstStyle/>
                    <a:p>
                      <a:pPr algn="ctr" fontAlgn="ctr"/>
                      <a:r>
                        <a:rPr lang="ja-JP" altLang="en-US" sz="1000" b="1" i="0" u="none" strike="noStrike" dirty="0">
                          <a:solidFill>
                            <a:srgbClr val="222222"/>
                          </a:solidFill>
                          <a:latin typeface="+mj-ea"/>
                          <a:ea typeface="+mj-ea"/>
                        </a:rPr>
                        <a:t>西成区</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000" b="1" i="0" u="none" strike="noStrike" dirty="0">
                          <a:solidFill>
                            <a:srgbClr val="000000"/>
                          </a:solidFill>
                          <a:latin typeface="+mj-ea"/>
                          <a:ea typeface="+mj-ea"/>
                        </a:rPr>
                        <a:t>55.5</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000" b="1" i="0" u="none" strike="noStrike" dirty="0">
                          <a:solidFill>
                            <a:srgbClr val="000000"/>
                          </a:solidFill>
                          <a:latin typeface="+mj-ea"/>
                          <a:ea typeface="+mj-ea"/>
                        </a:rPr>
                        <a:t>24</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000" b="1" i="0" u="none" strike="noStrike" dirty="0">
                          <a:solidFill>
                            <a:srgbClr val="000000"/>
                          </a:solidFill>
                          <a:latin typeface="+mj-ea"/>
                          <a:ea typeface="+mj-ea"/>
                        </a:rPr>
                        <a:t>37.2</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000" b="1" i="0" u="none" strike="noStrike" dirty="0">
                          <a:solidFill>
                            <a:srgbClr val="000000"/>
                          </a:solidFill>
                          <a:latin typeface="+mj-ea"/>
                          <a:ea typeface="+mj-ea"/>
                        </a:rPr>
                        <a:t>1</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26"/>
                  </a:ext>
                </a:extLst>
              </a:tr>
              <a:tr h="177288">
                <a:tc>
                  <a:txBody>
                    <a:bodyPr/>
                    <a:lstStyle/>
                    <a:p>
                      <a:pPr algn="ctr" fontAlgn="ctr"/>
                      <a:r>
                        <a:rPr lang="ja-JP" altLang="en-US" sz="1000" b="0" i="0" u="none" strike="noStrike">
                          <a:solidFill>
                            <a:srgbClr val="000000"/>
                          </a:solidFill>
                          <a:latin typeface="+mj-ea"/>
                          <a:ea typeface="+mj-ea"/>
                        </a:rPr>
                        <a:t>大阪市</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64.4</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mj-ea"/>
                          <a:ea typeface="+mj-ea"/>
                        </a:rPr>
                        <a:t>　</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24.2</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mj-ea"/>
                          <a:ea typeface="+mj-ea"/>
                        </a:rPr>
                        <a:t>　</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27"/>
                  </a:ext>
                </a:extLst>
              </a:tr>
              <a:tr h="209412">
                <a:tc>
                  <a:txBody>
                    <a:bodyPr/>
                    <a:lstStyle/>
                    <a:p>
                      <a:pPr algn="ctr" fontAlgn="ctr"/>
                      <a:r>
                        <a:rPr lang="ja-JP" altLang="en-US" sz="1000" b="0" i="0" u="none" strike="noStrike" dirty="0">
                          <a:solidFill>
                            <a:srgbClr val="222222"/>
                          </a:solidFill>
                          <a:latin typeface="+mj-ea"/>
                          <a:ea typeface="+mj-ea"/>
                        </a:rPr>
                        <a:t>全国</a:t>
                      </a:r>
                      <a:r>
                        <a:rPr lang="en-US" altLang="ja-JP" sz="1000" b="0" i="0" u="none" strike="noStrike" dirty="0">
                          <a:solidFill>
                            <a:srgbClr val="222222"/>
                          </a:solidFill>
                          <a:latin typeface="+mj-ea"/>
                          <a:ea typeface="+mj-ea"/>
                        </a:rPr>
                        <a:t>※</a:t>
                      </a:r>
                      <a:r>
                        <a:rPr lang="ja-JP" altLang="en-US" sz="1000" b="0" i="0" u="none" strike="noStrike" dirty="0">
                          <a:solidFill>
                            <a:srgbClr val="222222"/>
                          </a:solidFill>
                          <a:latin typeface="+mj-ea"/>
                          <a:ea typeface="+mj-ea"/>
                        </a:rPr>
                        <a:t>３</a:t>
                      </a:r>
                    </a:p>
                  </a:txBody>
                  <a:tcPr marL="5507" marR="5507" marT="5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62.1</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mj-ea"/>
                          <a:ea typeface="+mj-ea"/>
                        </a:rPr>
                        <a:t>　</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mj-ea"/>
                          <a:ea typeface="+mj-ea"/>
                        </a:rPr>
                        <a:t>25.1</a:t>
                      </a:r>
                    </a:p>
                  </a:txBody>
                  <a:tcPr marL="5507" marR="5507" marT="5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mj-ea"/>
                          <a:ea typeface="+mj-ea"/>
                        </a:rPr>
                        <a:t>　</a:t>
                      </a:r>
                    </a:p>
                  </a:txBody>
                  <a:tcPr marL="5507" marR="5507" marT="5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8"/>
                  </a:ext>
                </a:extLst>
              </a:tr>
              <a:tr h="354576">
                <a:tc gridSpan="5">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latin typeface="+mj-ea"/>
                          <a:ea typeface="+mn-ea"/>
                          <a:cs typeface="+mn-cs"/>
                        </a:rPr>
                        <a:t>※</a:t>
                      </a:r>
                      <a:r>
                        <a:rPr kumimoji="1" lang="ja-JP" altLang="en-US" sz="1000" b="0" i="0" u="none" strike="noStrike" kern="1200" dirty="0">
                          <a:solidFill>
                            <a:srgbClr val="000000"/>
                          </a:solidFill>
                          <a:latin typeface="+mj-ea"/>
                          <a:ea typeface="+mn-ea"/>
                          <a:cs typeface="+mn-cs"/>
                        </a:rPr>
                        <a:t>２　出典：大阪市</a:t>
                      </a:r>
                      <a:r>
                        <a:rPr kumimoji="1" lang="en-US" altLang="ja-JP" sz="1000" b="0" i="0" u="none" strike="noStrike" kern="1200" dirty="0">
                          <a:solidFill>
                            <a:srgbClr val="000000"/>
                          </a:solidFill>
                          <a:latin typeface="+mj-ea"/>
                          <a:ea typeface="+mn-ea"/>
                          <a:cs typeface="+mn-cs"/>
                        </a:rPr>
                        <a:t>HP</a:t>
                      </a:r>
                      <a:r>
                        <a:rPr kumimoji="1" lang="ja-JP" altLang="en-US" sz="1000" b="0" i="0" u="none" strike="noStrike" kern="1200" dirty="0">
                          <a:solidFill>
                            <a:srgbClr val="000000"/>
                          </a:solidFill>
                          <a:latin typeface="+mj-ea"/>
                          <a:ea typeface="+mn-ea"/>
                          <a:cs typeface="+mn-cs"/>
                        </a:rPr>
                        <a:t>より（年齢別人口割合の全国数値については、総務省</a:t>
                      </a:r>
                      <a:endParaRPr lang="ja-JP" altLang="en-US" sz="1000" b="0" i="0" u="none" strike="noStrike" dirty="0">
                        <a:solidFill>
                          <a:srgbClr val="000000"/>
                        </a:solidFill>
                        <a:latin typeface="+mj-ea"/>
                        <a:ea typeface="+mj-ea"/>
                      </a:endParaRPr>
                    </a:p>
                    <a:p>
                      <a:pPr algn="l" fontAlgn="ctr"/>
                      <a:r>
                        <a:rPr lang="en-US" altLang="ja-JP" sz="1000" b="0" i="0" u="none" strike="noStrike" dirty="0">
                          <a:solidFill>
                            <a:srgbClr val="000000"/>
                          </a:solidFill>
                          <a:latin typeface="+mj-ea"/>
                          <a:ea typeface="+mj-ea"/>
                        </a:rPr>
                        <a:t>HP</a:t>
                      </a:r>
                      <a:r>
                        <a:rPr lang="ja-JP" altLang="en-US" sz="1000" b="0" i="0" u="none" strike="noStrike" dirty="0">
                          <a:solidFill>
                            <a:srgbClr val="000000"/>
                          </a:solidFill>
                          <a:latin typeface="+mj-ea"/>
                          <a:ea typeface="+mj-ea"/>
                        </a:rPr>
                        <a:t>より）</a:t>
                      </a:r>
                    </a:p>
                  </a:txBody>
                  <a:tcPr marL="5507" marR="5507" marT="5507"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ctr"/>
                      <a:endParaRPr lang="ja-JP" altLang="en-US" sz="1000" b="0" i="0" u="none" strike="noStrike" dirty="0">
                        <a:solidFill>
                          <a:srgbClr val="000000"/>
                        </a:solidFill>
                        <a:latin typeface="+mj-ea"/>
                        <a:ea typeface="+mj-ea"/>
                      </a:endParaRPr>
                    </a:p>
                  </a:txBody>
                  <a:tcPr marL="5507" marR="5507" marT="5507"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ctr"/>
                      <a:endParaRPr lang="ja-JP" altLang="en-US" sz="1000" b="0" i="0" u="none" strike="noStrike" dirty="0">
                        <a:solidFill>
                          <a:srgbClr val="000000"/>
                        </a:solidFill>
                        <a:latin typeface="+mj-ea"/>
                        <a:ea typeface="+mj-ea"/>
                      </a:endParaRPr>
                    </a:p>
                  </a:txBody>
                  <a:tcPr marL="5507" marR="5507" marT="5507"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ctr"/>
                      <a:endParaRPr lang="ja-JP" altLang="en-US" sz="1000" b="0" i="0" u="none" strike="noStrike" dirty="0">
                        <a:solidFill>
                          <a:srgbClr val="000000"/>
                        </a:solidFill>
                        <a:latin typeface="+mj-ea"/>
                        <a:ea typeface="+mj-ea"/>
                      </a:endParaRPr>
                    </a:p>
                  </a:txBody>
                  <a:tcPr marL="5507" marR="5507" marT="5507"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ctr"/>
                      <a:endParaRPr lang="ja-JP" altLang="en-US" sz="1000" b="0" i="0" u="none" strike="noStrike" dirty="0">
                        <a:solidFill>
                          <a:srgbClr val="000000"/>
                        </a:solidFill>
                        <a:latin typeface="+mj-ea"/>
                        <a:ea typeface="+mj-ea"/>
                      </a:endParaRPr>
                    </a:p>
                  </a:txBody>
                  <a:tcPr marL="5507" marR="5507" marT="5507"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29"/>
                  </a:ext>
                </a:extLst>
              </a:tr>
              <a:tr h="192703">
                <a:tc>
                  <a:txBody>
                    <a:bodyPr/>
                    <a:lstStyle/>
                    <a:p>
                      <a:pPr algn="l" fontAlgn="ctr"/>
                      <a:endParaRPr lang="ja-JP" altLang="en-US" sz="1000" b="0" i="0" u="none" strike="noStrike">
                        <a:solidFill>
                          <a:srgbClr val="000000"/>
                        </a:solidFill>
                        <a:latin typeface="+mj-ea"/>
                        <a:ea typeface="+mj-ea"/>
                      </a:endParaRPr>
                    </a:p>
                  </a:txBody>
                  <a:tcPr marL="5507" marR="5507" marT="5507" marB="0" anchor="ctr">
                    <a:lnL>
                      <a:noFill/>
                    </a:lnL>
                    <a:lnR>
                      <a:noFill/>
                    </a:lnR>
                    <a:lnT>
                      <a:noFill/>
                    </a:lnT>
                    <a:lnB>
                      <a:noFill/>
                    </a:lnB>
                  </a:tcPr>
                </a:tc>
                <a:tc>
                  <a:txBody>
                    <a:bodyPr/>
                    <a:lstStyle/>
                    <a:p>
                      <a:pPr algn="l" fontAlgn="ctr"/>
                      <a:endParaRPr lang="ja-JP" altLang="en-US" sz="1000" b="0" i="0" u="none" strike="noStrike">
                        <a:solidFill>
                          <a:srgbClr val="000000"/>
                        </a:solidFill>
                        <a:latin typeface="+mj-ea"/>
                        <a:ea typeface="+mj-ea"/>
                      </a:endParaRPr>
                    </a:p>
                  </a:txBody>
                  <a:tcPr marL="5507" marR="5507" marT="5507" marB="0" anchor="ctr">
                    <a:lnL>
                      <a:noFill/>
                    </a:lnL>
                    <a:lnR>
                      <a:noFill/>
                    </a:lnR>
                    <a:lnT>
                      <a:noFill/>
                    </a:lnT>
                    <a:lnB>
                      <a:noFill/>
                    </a:lnB>
                  </a:tcPr>
                </a:tc>
                <a:tc>
                  <a:txBody>
                    <a:bodyPr/>
                    <a:lstStyle/>
                    <a:p>
                      <a:pPr algn="l" fontAlgn="ctr"/>
                      <a:endParaRPr lang="ja-JP" altLang="en-US" sz="1000" b="0" i="0" u="none" strike="noStrike">
                        <a:solidFill>
                          <a:srgbClr val="000000"/>
                        </a:solidFill>
                        <a:latin typeface="+mj-ea"/>
                        <a:ea typeface="+mj-ea"/>
                      </a:endParaRPr>
                    </a:p>
                  </a:txBody>
                  <a:tcPr marL="5507" marR="5507" marT="5507" marB="0" anchor="ctr">
                    <a:lnL>
                      <a:noFill/>
                    </a:lnL>
                    <a:lnR>
                      <a:noFill/>
                    </a:lnR>
                    <a:lnT>
                      <a:noFill/>
                    </a:lnT>
                    <a:lnB>
                      <a:noFill/>
                    </a:lnB>
                  </a:tcPr>
                </a:tc>
                <a:tc>
                  <a:txBody>
                    <a:bodyPr/>
                    <a:lstStyle/>
                    <a:p>
                      <a:pPr algn="l" fontAlgn="ctr"/>
                      <a:endParaRPr lang="ja-JP" altLang="en-US" sz="1000" b="0" i="0" u="none" strike="noStrike">
                        <a:solidFill>
                          <a:srgbClr val="000000"/>
                        </a:solidFill>
                        <a:latin typeface="+mj-ea"/>
                        <a:ea typeface="+mj-ea"/>
                      </a:endParaRPr>
                    </a:p>
                  </a:txBody>
                  <a:tcPr marL="5507" marR="5507" marT="5507" marB="0" anchor="ctr">
                    <a:lnL>
                      <a:noFill/>
                    </a:lnL>
                    <a:lnR>
                      <a:noFill/>
                    </a:lnR>
                    <a:lnT>
                      <a:noFill/>
                    </a:lnT>
                    <a:lnB>
                      <a:noFill/>
                    </a:lnB>
                  </a:tcPr>
                </a:tc>
                <a:tc>
                  <a:txBody>
                    <a:bodyPr/>
                    <a:lstStyle/>
                    <a:p>
                      <a:pPr algn="l" fontAlgn="ctr"/>
                      <a:endParaRPr lang="ja-JP" altLang="en-US" sz="1000" b="0" i="0" u="none" strike="noStrike" dirty="0">
                        <a:solidFill>
                          <a:srgbClr val="000000"/>
                        </a:solidFill>
                        <a:latin typeface="+mj-ea"/>
                        <a:ea typeface="+mj-ea"/>
                      </a:endParaRPr>
                    </a:p>
                  </a:txBody>
                  <a:tcPr marL="5507" marR="5507" marT="5507" marB="0" anchor="ctr">
                    <a:lnL>
                      <a:noFill/>
                    </a:lnL>
                    <a:lnR>
                      <a:noFill/>
                    </a:lnR>
                    <a:lnT>
                      <a:noFill/>
                    </a:lnT>
                    <a:lnB>
                      <a:noFill/>
                    </a:lnB>
                  </a:tcPr>
                </a:tc>
                <a:extLst>
                  <a:ext uri="{0D108BD9-81ED-4DB2-BD59-A6C34878D82A}">
                    <a16:rowId xmlns:a16="http://schemas.microsoft.com/office/drawing/2014/main" xmlns="" val="10030"/>
                  </a:ext>
                </a:extLst>
              </a:tr>
            </a:tbl>
          </a:graphicData>
        </a:graphic>
      </p:graphicFrame>
      <p:sp>
        <p:nvSpPr>
          <p:cNvPr id="10" name="ホームベース 9"/>
          <p:cNvSpPr/>
          <p:nvPr/>
        </p:nvSpPr>
        <p:spPr>
          <a:xfrm>
            <a:off x="4466222" y="2204864"/>
            <a:ext cx="358781" cy="2520280"/>
          </a:xfrm>
          <a:prstGeom prst="homePlate">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812360" y="0"/>
            <a:ext cx="1331640" cy="261610"/>
          </a:xfrm>
          <a:prstGeom prst="rect">
            <a:avLst/>
          </a:prstGeom>
          <a:noFill/>
        </p:spPr>
        <p:txBody>
          <a:bodyPr wrap="square" rtlCol="0">
            <a:spAutoFit/>
          </a:bodyPr>
          <a:lstStyle/>
          <a:p>
            <a:r>
              <a:rPr lang="en-US" altLang="ja-JP" sz="1100" dirty="0">
                <a:latin typeface="Arial" pitchFamily="34" charset="0"/>
                <a:cs typeface="Arial" pitchFamily="34" charset="0"/>
              </a:rPr>
              <a:t>B3</a:t>
            </a:r>
            <a:r>
              <a:rPr lang="en-US" altLang="ja-JP" sz="1100" dirty="0" smtClean="0">
                <a:latin typeface="Arial" pitchFamily="34" charset="0"/>
                <a:cs typeface="Arial" pitchFamily="34" charset="0"/>
              </a:rPr>
              <a:t>.(64)</a:t>
            </a:r>
            <a:r>
              <a:rPr lang="ja-JP" altLang="en-US" sz="1100" dirty="0" smtClean="0">
                <a:latin typeface="Arial" pitchFamily="34" charset="0"/>
                <a:cs typeface="Arial" pitchFamily="34" charset="0"/>
              </a:rPr>
              <a:t>～</a:t>
            </a:r>
            <a:r>
              <a:rPr lang="en-US" altLang="ja-JP" sz="1100" dirty="0" smtClean="0">
                <a:latin typeface="Arial" pitchFamily="34" charset="0"/>
                <a:cs typeface="Arial" pitchFamily="34" charset="0"/>
              </a:rPr>
              <a:t>(68)</a:t>
            </a:r>
            <a:endParaRPr kumimoji="1" lang="en-US" altLang="ja-JP" sz="1100" dirty="0">
              <a:latin typeface="Arial" pitchFamily="34" charset="0"/>
              <a:cs typeface="Arial" pitchFamily="34" charset="0"/>
            </a:endParaRPr>
          </a:p>
        </p:txBody>
      </p:sp>
    </p:spTree>
    <p:extLst>
      <p:ext uri="{BB962C8B-B14F-4D97-AF65-F5344CB8AC3E}">
        <p14:creationId xmlns:p14="http://schemas.microsoft.com/office/powerpoint/2010/main" val="4138110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スライド番号プレースホルダ 6"/>
          <p:cNvSpPr txBox="1">
            <a:spLocks/>
          </p:cNvSpPr>
          <p:nvPr/>
        </p:nvSpPr>
        <p:spPr>
          <a:xfrm>
            <a:off x="8407474" y="6669360"/>
            <a:ext cx="720080" cy="177924"/>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CEC3038-1CF1-4B63-9920-55248DCFBA97}" type="slidenum">
              <a:rPr lang="ja-JP" altLang="en-US" smtClean="0"/>
              <a:pPr/>
              <a:t>28</a:t>
            </a:fld>
            <a:endParaRPr lang="ja-JP" altLang="en-US" dirty="0"/>
          </a:p>
        </p:txBody>
      </p:sp>
      <p:sp>
        <p:nvSpPr>
          <p:cNvPr id="52" name="角丸四角形 51"/>
          <p:cNvSpPr/>
          <p:nvPr/>
        </p:nvSpPr>
        <p:spPr>
          <a:xfrm>
            <a:off x="5328085" y="665389"/>
            <a:ext cx="3641332" cy="6011213"/>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表 3"/>
          <p:cNvGraphicFramePr>
            <a:graphicFrameLocks noGrp="1"/>
          </p:cNvGraphicFramePr>
          <p:nvPr>
            <p:extLst/>
          </p:nvPr>
        </p:nvGraphicFramePr>
        <p:xfrm>
          <a:off x="179512" y="638908"/>
          <a:ext cx="8856982" cy="6037695"/>
        </p:xfrm>
        <a:graphic>
          <a:graphicData uri="http://schemas.openxmlformats.org/drawingml/2006/table">
            <a:tbl>
              <a:tblPr firstRow="1" bandRow="1">
                <a:tableStyleId>{5940675A-B579-460E-94D1-54222C63F5DA}</a:tableStyleId>
              </a:tblPr>
              <a:tblGrid>
                <a:gridCol w="360040">
                  <a:extLst>
                    <a:ext uri="{9D8B030D-6E8A-4147-A177-3AD203B41FA5}">
                      <a16:colId xmlns="" xmlns:a16="http://schemas.microsoft.com/office/drawing/2014/main" val="20000"/>
                    </a:ext>
                  </a:extLst>
                </a:gridCol>
                <a:gridCol w="864095">
                  <a:extLst>
                    <a:ext uri="{9D8B030D-6E8A-4147-A177-3AD203B41FA5}">
                      <a16:colId xmlns="" xmlns:a16="http://schemas.microsoft.com/office/drawing/2014/main" val="20001"/>
                    </a:ext>
                  </a:extLst>
                </a:gridCol>
                <a:gridCol w="1453942">
                  <a:extLst>
                    <a:ext uri="{9D8B030D-6E8A-4147-A177-3AD203B41FA5}">
                      <a16:colId xmlns="" xmlns:a16="http://schemas.microsoft.com/office/drawing/2014/main" val="20002"/>
                    </a:ext>
                  </a:extLst>
                </a:gridCol>
                <a:gridCol w="1235781">
                  <a:extLst>
                    <a:ext uri="{9D8B030D-6E8A-4147-A177-3AD203B41FA5}">
                      <a16:colId xmlns="" xmlns:a16="http://schemas.microsoft.com/office/drawing/2014/main" val="20003"/>
                    </a:ext>
                  </a:extLst>
                </a:gridCol>
                <a:gridCol w="1235781">
                  <a:extLst>
                    <a:ext uri="{9D8B030D-6E8A-4147-A177-3AD203B41FA5}">
                      <a16:colId xmlns="" xmlns:a16="http://schemas.microsoft.com/office/drawing/2014/main" val="20004"/>
                    </a:ext>
                  </a:extLst>
                </a:gridCol>
                <a:gridCol w="1235781">
                  <a:extLst>
                    <a:ext uri="{9D8B030D-6E8A-4147-A177-3AD203B41FA5}">
                      <a16:colId xmlns="" xmlns:a16="http://schemas.microsoft.com/office/drawing/2014/main" val="20005"/>
                    </a:ext>
                  </a:extLst>
                </a:gridCol>
                <a:gridCol w="1235781">
                  <a:extLst>
                    <a:ext uri="{9D8B030D-6E8A-4147-A177-3AD203B41FA5}">
                      <a16:colId xmlns="" xmlns:a16="http://schemas.microsoft.com/office/drawing/2014/main" val="20006"/>
                    </a:ext>
                  </a:extLst>
                </a:gridCol>
                <a:gridCol w="1235781">
                  <a:extLst>
                    <a:ext uri="{9D8B030D-6E8A-4147-A177-3AD203B41FA5}">
                      <a16:colId xmlns="" xmlns:a16="http://schemas.microsoft.com/office/drawing/2014/main" val="20007"/>
                    </a:ext>
                  </a:extLst>
                </a:gridCol>
              </a:tblGrid>
              <a:tr h="348543">
                <a:tc>
                  <a:txBody>
                    <a:bodyPr/>
                    <a:lstStyle/>
                    <a:p>
                      <a:pPr algn="ctr"/>
                      <a:endParaRPr kumimoji="1" lang="ja-JP" altLang="en-US" dirty="0"/>
                    </a:p>
                  </a:txBody>
                  <a:tcPr/>
                </a:tc>
                <a:tc>
                  <a:txBody>
                    <a:bodyPr/>
                    <a:lstStyle/>
                    <a:p>
                      <a:pPr algn="ctr"/>
                      <a:r>
                        <a:rPr kumimoji="1" lang="en-US" altLang="ja-JP" dirty="0"/>
                        <a:t>2011</a:t>
                      </a:r>
                      <a:endParaRPr kumimoji="1" lang="ja-JP" altLang="en-US" sz="1400" dirty="0"/>
                    </a:p>
                  </a:txBody>
                  <a:tcPr anchor="ctr"/>
                </a:tc>
                <a:tc>
                  <a:txBody>
                    <a:bodyPr/>
                    <a:lstStyle/>
                    <a:p>
                      <a:pPr algn="ctr"/>
                      <a:r>
                        <a:rPr kumimoji="1" lang="en-US" altLang="ja-JP" dirty="0"/>
                        <a:t>2012</a:t>
                      </a:r>
                      <a:endParaRPr kumimoji="1" lang="ja-JP" altLang="en-US" sz="1400" dirty="0"/>
                    </a:p>
                  </a:txBody>
                  <a:tcPr anchor="ctr"/>
                </a:tc>
                <a:tc>
                  <a:txBody>
                    <a:bodyPr/>
                    <a:lstStyle/>
                    <a:p>
                      <a:pPr algn="ctr"/>
                      <a:r>
                        <a:rPr kumimoji="1" lang="en-US" altLang="ja-JP" dirty="0"/>
                        <a:t>2013</a:t>
                      </a:r>
                      <a:endParaRPr kumimoji="1" lang="ja-JP" altLang="en-US" sz="1400" dirty="0"/>
                    </a:p>
                  </a:txBody>
                  <a:tcPr anchor="ctr"/>
                </a:tc>
                <a:tc>
                  <a:txBody>
                    <a:bodyPr/>
                    <a:lstStyle/>
                    <a:p>
                      <a:pPr algn="ctr"/>
                      <a:r>
                        <a:rPr kumimoji="1" lang="en-US" altLang="ja-JP" dirty="0"/>
                        <a:t>2014</a:t>
                      </a:r>
                      <a:endParaRPr kumimoji="1" lang="ja-JP" altLang="en-US" sz="1400" dirty="0"/>
                    </a:p>
                  </a:txBody>
                  <a:tcPr anchor="ctr">
                    <a:lnR w="12700" cap="flat" cmpd="sng" algn="ctr">
                      <a:solidFill>
                        <a:schemeClr val="tx1"/>
                      </a:solidFill>
                      <a:prstDash val="lgDash"/>
                      <a:round/>
                      <a:headEnd type="none" w="med" len="med"/>
                      <a:tailEnd type="none" w="med" len="med"/>
                    </a:lnR>
                  </a:tcPr>
                </a:tc>
                <a:tc>
                  <a:txBody>
                    <a:bodyPr/>
                    <a:lstStyle/>
                    <a:p>
                      <a:pPr algn="ctr"/>
                      <a:r>
                        <a:rPr kumimoji="1" lang="en-US" altLang="ja-JP" dirty="0"/>
                        <a:t>2015</a:t>
                      </a:r>
                      <a:endParaRPr kumimoji="1" lang="ja-JP" altLang="en-US" sz="1400" dirty="0"/>
                    </a:p>
                  </a:txBody>
                  <a:tcPr anchor="ctr">
                    <a:lnL w="12700" cap="flat" cmpd="sng" algn="ctr">
                      <a:solidFill>
                        <a:schemeClr val="tx1"/>
                      </a:solidFill>
                      <a:prstDash val="lgDash"/>
                      <a:round/>
                      <a:headEnd type="none" w="med" len="med"/>
                      <a:tailEnd type="none" w="med" len="med"/>
                    </a:lnL>
                    <a:noFill/>
                  </a:tcPr>
                </a:tc>
                <a:tc>
                  <a:txBody>
                    <a:bodyPr/>
                    <a:lstStyle/>
                    <a:p>
                      <a:pPr algn="ctr"/>
                      <a:r>
                        <a:rPr kumimoji="1" lang="en-US" altLang="ja-JP" dirty="0"/>
                        <a:t>2016</a:t>
                      </a:r>
                      <a:endParaRPr kumimoji="1" lang="ja-JP" altLang="en-US" sz="1400" dirty="0"/>
                    </a:p>
                  </a:txBody>
                  <a:tcPr anchor="ctr">
                    <a:noFill/>
                  </a:tcPr>
                </a:tc>
                <a:tc>
                  <a:txBody>
                    <a:bodyPr/>
                    <a:lstStyle/>
                    <a:p>
                      <a:pPr algn="ctr"/>
                      <a:r>
                        <a:rPr kumimoji="1" lang="en-US" altLang="ja-JP" dirty="0"/>
                        <a:t>2017</a:t>
                      </a:r>
                      <a:endParaRPr kumimoji="1" lang="ja-JP" altLang="en-US" sz="1400" dirty="0"/>
                    </a:p>
                  </a:txBody>
                  <a:tcPr anchor="ctr">
                    <a:noFill/>
                  </a:tcPr>
                </a:tc>
                <a:extLst>
                  <a:ext uri="{0D108BD9-81ED-4DB2-BD59-A6C34878D82A}">
                    <a16:rowId xmlns="" xmlns:a16="http://schemas.microsoft.com/office/drawing/2014/main" val="10000"/>
                  </a:ext>
                </a:extLst>
              </a:tr>
              <a:tr h="1362432">
                <a:tc>
                  <a:txBody>
                    <a:bodyPr/>
                    <a:lstStyle/>
                    <a:p>
                      <a:pPr algn="ctr"/>
                      <a:r>
                        <a:rPr kumimoji="1" lang="ja-JP" altLang="en-US" dirty="0"/>
                        <a:t>検討・調整</a:t>
                      </a:r>
                    </a:p>
                  </a:txBody>
                  <a:tcPr vert="eaVert" anchor="ct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lnR w="12700" cap="flat" cmpd="sng" algn="ctr">
                      <a:solidFill>
                        <a:schemeClr val="tx1"/>
                      </a:solidFill>
                      <a:prstDash val="lgDash"/>
                      <a:round/>
                      <a:headEnd type="none" w="med" len="med"/>
                      <a:tailEnd type="none" w="med" len="med"/>
                    </a:lnR>
                  </a:tcPr>
                </a:tc>
                <a:tc>
                  <a:txBody>
                    <a:bodyPr/>
                    <a:lstStyle/>
                    <a:p>
                      <a:endParaRPr kumimoji="1" lang="ja-JP" altLang="en-US" dirty="0"/>
                    </a:p>
                  </a:txBody>
                  <a:tcPr>
                    <a:lnL w="12700" cap="flat" cmpd="sng" algn="ctr">
                      <a:solidFill>
                        <a:schemeClr val="tx1"/>
                      </a:solidFill>
                      <a:prstDash val="lgDash"/>
                      <a:round/>
                      <a:headEnd type="none" w="med" len="med"/>
                      <a:tailEnd type="none" w="med" len="med"/>
                    </a:lnL>
                    <a:noFill/>
                  </a:tcPr>
                </a:tc>
                <a:tc>
                  <a:txBody>
                    <a:bodyPr/>
                    <a:lstStyle/>
                    <a:p>
                      <a:endParaRPr kumimoji="1" lang="ja-JP" altLang="en-US" dirty="0"/>
                    </a:p>
                  </a:txBody>
                  <a:tcPr>
                    <a:noFill/>
                  </a:tcPr>
                </a:tc>
                <a:tc>
                  <a:txBody>
                    <a:bodyPr/>
                    <a:lstStyle/>
                    <a:p>
                      <a:endParaRPr kumimoji="1" lang="ja-JP" altLang="en-US" dirty="0"/>
                    </a:p>
                  </a:txBody>
                  <a:tcPr>
                    <a:noFill/>
                  </a:tcPr>
                </a:tc>
                <a:extLst>
                  <a:ext uri="{0D108BD9-81ED-4DB2-BD59-A6C34878D82A}">
                    <a16:rowId xmlns="" xmlns:a16="http://schemas.microsoft.com/office/drawing/2014/main" val="10001"/>
                  </a:ext>
                </a:extLst>
              </a:tr>
              <a:tr h="1492950">
                <a:tc rowSpan="2">
                  <a:txBody>
                    <a:bodyPr/>
                    <a:lstStyle/>
                    <a:p>
                      <a:pPr algn="ctr"/>
                      <a:r>
                        <a:rPr kumimoji="1" lang="ja-JP" altLang="en-US" dirty="0"/>
                        <a:t>主な実施事業</a:t>
                      </a:r>
                    </a:p>
                  </a:txBody>
                  <a:tcPr vert="eaVert" anchor="ctr"/>
                </a:tc>
                <a:tc>
                  <a:txBody>
                    <a:bodyPr/>
                    <a:lstStyle/>
                    <a:p>
                      <a:endParaRPr kumimoji="1" lang="ja-JP" altLang="en-US" dirty="0"/>
                    </a:p>
                  </a:txBody>
                  <a:tcPr>
                    <a:lnB w="12700" cap="flat" cmpd="sng" algn="ctr">
                      <a:solidFill>
                        <a:srgbClr val="FFC000"/>
                      </a:solidFill>
                      <a:prstDash val="lgDash"/>
                      <a:round/>
                      <a:headEnd type="none" w="med" len="med"/>
                      <a:tailEnd type="none" w="med" len="med"/>
                    </a:lnB>
                  </a:tcPr>
                </a:tc>
                <a:tc>
                  <a:txBody>
                    <a:bodyPr/>
                    <a:lstStyle/>
                    <a:p>
                      <a:endParaRPr kumimoji="1" lang="ja-JP" altLang="en-US" dirty="0"/>
                    </a:p>
                  </a:txBody>
                  <a:tcPr>
                    <a:lnB w="12700" cap="flat" cmpd="sng" algn="ctr">
                      <a:solidFill>
                        <a:srgbClr val="FFC000"/>
                      </a:solidFill>
                      <a:prstDash val="lgDash"/>
                      <a:round/>
                      <a:headEnd type="none" w="med" len="med"/>
                      <a:tailEnd type="none" w="med" len="med"/>
                    </a:lnB>
                  </a:tcPr>
                </a:tc>
                <a:tc>
                  <a:txBody>
                    <a:bodyPr/>
                    <a:lstStyle/>
                    <a:p>
                      <a:endParaRPr kumimoji="1" lang="ja-JP" altLang="en-US" dirty="0"/>
                    </a:p>
                  </a:txBody>
                  <a:tcPr>
                    <a:lnB w="12700" cap="flat" cmpd="sng" algn="ctr">
                      <a:solidFill>
                        <a:srgbClr val="FFC000"/>
                      </a:solidFill>
                      <a:prstDash val="lgDash"/>
                      <a:round/>
                      <a:headEnd type="none" w="med" len="med"/>
                      <a:tailEnd type="none" w="med" len="med"/>
                    </a:lnB>
                  </a:tcPr>
                </a:tc>
                <a:tc>
                  <a:txBody>
                    <a:bodyPr/>
                    <a:lstStyle/>
                    <a:p>
                      <a:endParaRPr kumimoji="1" lang="ja-JP" altLang="en-US" dirty="0"/>
                    </a:p>
                  </a:txBody>
                  <a:tcPr>
                    <a:lnR w="12700" cap="flat" cmpd="sng" algn="ctr">
                      <a:solidFill>
                        <a:schemeClr val="tx1"/>
                      </a:solidFill>
                      <a:prstDash val="lgDash"/>
                      <a:round/>
                      <a:headEnd type="none" w="med" len="med"/>
                      <a:tailEnd type="none" w="med" len="med"/>
                    </a:lnR>
                    <a:lnB w="12700" cap="flat" cmpd="sng" algn="ctr">
                      <a:solidFill>
                        <a:srgbClr val="FFC000"/>
                      </a:solidFill>
                      <a:prstDash val="lgDash"/>
                      <a:round/>
                      <a:headEnd type="none" w="med" len="med"/>
                      <a:tailEnd type="none" w="med" len="med"/>
                    </a:lnB>
                  </a:tcPr>
                </a:tc>
                <a:tc>
                  <a:txBody>
                    <a:bodyPr/>
                    <a:lstStyle/>
                    <a:p>
                      <a:endParaRPr kumimoji="1" lang="ja-JP" altLang="en-US" dirty="0"/>
                    </a:p>
                  </a:txBody>
                  <a:tcPr>
                    <a:lnL w="12700" cap="flat" cmpd="sng" algn="ctr">
                      <a:solidFill>
                        <a:schemeClr val="tx1"/>
                      </a:solidFill>
                      <a:prstDash val="lgDash"/>
                      <a:round/>
                      <a:headEnd type="none" w="med" len="med"/>
                      <a:tailEnd type="none" w="med" len="med"/>
                    </a:lnL>
                    <a:lnB w="12700" cap="flat" cmpd="sng" algn="ctr">
                      <a:solidFill>
                        <a:srgbClr val="FFC000"/>
                      </a:solidFill>
                      <a:prstDash val="lgDash"/>
                      <a:round/>
                      <a:headEnd type="none" w="med" len="med"/>
                      <a:tailEnd type="none" w="med" len="med"/>
                    </a:lnB>
                    <a:noFill/>
                  </a:tcPr>
                </a:tc>
                <a:tc>
                  <a:txBody>
                    <a:bodyPr/>
                    <a:lstStyle/>
                    <a:p>
                      <a:endParaRPr kumimoji="1" lang="ja-JP" altLang="en-US" dirty="0"/>
                    </a:p>
                  </a:txBody>
                  <a:tcPr>
                    <a:lnB w="12700" cap="flat" cmpd="sng" algn="ctr">
                      <a:solidFill>
                        <a:srgbClr val="FFC000"/>
                      </a:solidFill>
                      <a:prstDash val="lgDash"/>
                      <a:round/>
                      <a:headEnd type="none" w="med" len="med"/>
                      <a:tailEnd type="none" w="med" len="med"/>
                    </a:lnB>
                    <a:noFill/>
                  </a:tcPr>
                </a:tc>
                <a:tc>
                  <a:txBody>
                    <a:bodyPr/>
                    <a:lstStyle/>
                    <a:p>
                      <a:endParaRPr kumimoji="1" lang="ja-JP" altLang="en-US" dirty="0"/>
                    </a:p>
                  </a:txBody>
                  <a:tcPr>
                    <a:lnB w="12700" cap="flat" cmpd="sng" algn="ctr">
                      <a:solidFill>
                        <a:srgbClr val="FFC000"/>
                      </a:solidFill>
                      <a:prstDash val="lgDash"/>
                      <a:round/>
                      <a:headEnd type="none" w="med" len="med"/>
                      <a:tailEnd type="none" w="med" len="med"/>
                    </a:lnB>
                    <a:noFill/>
                  </a:tcPr>
                </a:tc>
                <a:extLst>
                  <a:ext uri="{0D108BD9-81ED-4DB2-BD59-A6C34878D82A}">
                    <a16:rowId xmlns="" xmlns:a16="http://schemas.microsoft.com/office/drawing/2014/main" val="10002"/>
                  </a:ext>
                </a:extLst>
              </a:tr>
              <a:tr h="1963434">
                <a:tc vMerge="1">
                  <a:txBody>
                    <a:bodyPr/>
                    <a:lstStyle/>
                    <a:p>
                      <a:endParaRPr kumimoji="1" lang="ja-JP" altLang="en-US"/>
                    </a:p>
                  </a:txBody>
                  <a:tcPr/>
                </a:tc>
                <a:tc>
                  <a:txBody>
                    <a:bodyPr/>
                    <a:lstStyle/>
                    <a:p>
                      <a:endParaRPr kumimoji="1" lang="ja-JP" altLang="en-US" dirty="0"/>
                    </a:p>
                  </a:txBody>
                  <a:tcPr>
                    <a:lnT w="12700" cap="flat" cmpd="sng" algn="ctr">
                      <a:solidFill>
                        <a:srgbClr val="FFC000"/>
                      </a:solidFill>
                      <a:prstDash val="lgDash"/>
                      <a:round/>
                      <a:headEnd type="none" w="med" len="med"/>
                      <a:tailEnd type="none" w="med" len="med"/>
                    </a:lnT>
                  </a:tcPr>
                </a:tc>
                <a:tc>
                  <a:txBody>
                    <a:bodyPr/>
                    <a:lstStyle/>
                    <a:p>
                      <a:endParaRPr kumimoji="1" lang="ja-JP" altLang="en-US" dirty="0"/>
                    </a:p>
                  </a:txBody>
                  <a:tcPr>
                    <a:lnT w="12700" cap="flat" cmpd="sng" algn="ctr">
                      <a:solidFill>
                        <a:srgbClr val="FFC000"/>
                      </a:solidFill>
                      <a:prstDash val="lgDash"/>
                      <a:round/>
                      <a:headEnd type="none" w="med" len="med"/>
                      <a:tailEnd type="none" w="med" len="med"/>
                    </a:lnT>
                  </a:tcPr>
                </a:tc>
                <a:tc>
                  <a:txBody>
                    <a:bodyPr/>
                    <a:lstStyle/>
                    <a:p>
                      <a:endParaRPr kumimoji="1" lang="ja-JP" altLang="en-US" dirty="0"/>
                    </a:p>
                  </a:txBody>
                  <a:tcPr>
                    <a:lnT w="12700" cap="flat" cmpd="sng" algn="ctr">
                      <a:solidFill>
                        <a:srgbClr val="FFC000"/>
                      </a:solidFill>
                      <a:prstDash val="lgDash"/>
                      <a:round/>
                      <a:headEnd type="none" w="med" len="med"/>
                      <a:tailEnd type="none" w="med" len="med"/>
                    </a:lnT>
                  </a:tcPr>
                </a:tc>
                <a:tc>
                  <a:txBody>
                    <a:bodyPr/>
                    <a:lstStyle/>
                    <a:p>
                      <a:endParaRPr kumimoji="1" lang="ja-JP" altLang="en-US" dirty="0"/>
                    </a:p>
                  </a:txBody>
                  <a:tcPr>
                    <a:lnR w="12700" cap="flat" cmpd="sng" algn="ctr">
                      <a:solidFill>
                        <a:schemeClr val="tx1"/>
                      </a:solidFill>
                      <a:prstDash val="lgDash"/>
                      <a:round/>
                      <a:headEnd type="none" w="med" len="med"/>
                      <a:tailEnd type="none" w="med" len="med"/>
                    </a:lnR>
                    <a:lnT w="12700" cap="flat" cmpd="sng" algn="ctr">
                      <a:solidFill>
                        <a:srgbClr val="FFC000"/>
                      </a:solidFill>
                      <a:prstDash val="lgDash"/>
                      <a:round/>
                      <a:headEnd type="none" w="med" len="med"/>
                      <a:tailEnd type="none" w="med" len="med"/>
                    </a:lnT>
                  </a:tcPr>
                </a:tc>
                <a:tc>
                  <a:txBody>
                    <a:bodyPr/>
                    <a:lstStyle/>
                    <a:p>
                      <a:endParaRPr kumimoji="1" lang="ja-JP" altLang="en-US" dirty="0"/>
                    </a:p>
                  </a:txBody>
                  <a:tcPr>
                    <a:lnL w="12700" cap="flat" cmpd="sng" algn="ctr">
                      <a:solidFill>
                        <a:schemeClr val="tx1"/>
                      </a:solidFill>
                      <a:prstDash val="lgDash"/>
                      <a:round/>
                      <a:headEnd type="none" w="med" len="med"/>
                      <a:tailEnd type="none" w="med" len="med"/>
                    </a:lnL>
                    <a:lnT w="12700" cap="flat" cmpd="sng" algn="ctr">
                      <a:solidFill>
                        <a:srgbClr val="FFC000"/>
                      </a:solidFill>
                      <a:prstDash val="lgDash"/>
                      <a:round/>
                      <a:headEnd type="none" w="med" len="med"/>
                      <a:tailEnd type="none" w="med" len="med"/>
                    </a:lnT>
                    <a:noFill/>
                  </a:tcPr>
                </a:tc>
                <a:tc>
                  <a:txBody>
                    <a:bodyPr/>
                    <a:lstStyle/>
                    <a:p>
                      <a:endParaRPr kumimoji="1" lang="ja-JP" altLang="en-US" dirty="0"/>
                    </a:p>
                  </a:txBody>
                  <a:tcPr>
                    <a:lnT w="12700" cap="flat" cmpd="sng" algn="ctr">
                      <a:solidFill>
                        <a:srgbClr val="FFC000"/>
                      </a:solidFill>
                      <a:prstDash val="lgDash"/>
                      <a:round/>
                      <a:headEnd type="none" w="med" len="med"/>
                      <a:tailEnd type="none" w="med" len="med"/>
                    </a:lnT>
                    <a:noFill/>
                  </a:tcPr>
                </a:tc>
                <a:tc>
                  <a:txBody>
                    <a:bodyPr/>
                    <a:lstStyle/>
                    <a:p>
                      <a:endParaRPr kumimoji="1" lang="ja-JP" altLang="en-US" dirty="0"/>
                    </a:p>
                  </a:txBody>
                  <a:tcPr>
                    <a:lnT w="12700" cap="flat" cmpd="sng" algn="ctr">
                      <a:solidFill>
                        <a:srgbClr val="FFC000"/>
                      </a:solidFill>
                      <a:prstDash val="lgDash"/>
                      <a:round/>
                      <a:headEnd type="none" w="med" len="med"/>
                      <a:tailEnd type="none" w="med" len="med"/>
                    </a:lnT>
                    <a:noFill/>
                  </a:tcPr>
                </a:tc>
                <a:extLst>
                  <a:ext uri="{0D108BD9-81ED-4DB2-BD59-A6C34878D82A}">
                    <a16:rowId xmlns="" xmlns:a16="http://schemas.microsoft.com/office/drawing/2014/main" val="10003"/>
                  </a:ext>
                </a:extLst>
              </a:tr>
              <a:tr h="853119">
                <a:tc>
                  <a:txBody>
                    <a:bodyPr/>
                    <a:lstStyle/>
                    <a:p>
                      <a:pPr algn="ctr"/>
                      <a:endParaRPr kumimoji="1" lang="ja-JP" altLang="en-US" dirty="0"/>
                    </a:p>
                  </a:txBody>
                  <a:tcPr vert="eaVert" anchor="ct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lnR w="12700" cap="flat" cmpd="sng" algn="ctr">
                      <a:solidFill>
                        <a:schemeClr val="tx1"/>
                      </a:solidFill>
                      <a:prstDash val="lgDash"/>
                      <a:round/>
                      <a:headEnd type="none" w="med" len="med"/>
                      <a:tailEnd type="none" w="med" len="med"/>
                    </a:lnR>
                  </a:tcPr>
                </a:tc>
                <a:tc>
                  <a:txBody>
                    <a:bodyPr/>
                    <a:lstStyle/>
                    <a:p>
                      <a:endParaRPr kumimoji="1" lang="ja-JP" altLang="en-US" dirty="0"/>
                    </a:p>
                  </a:txBody>
                  <a:tcPr>
                    <a:lnL w="12700" cap="flat" cmpd="sng" algn="ctr">
                      <a:solidFill>
                        <a:schemeClr val="tx1"/>
                      </a:solidFill>
                      <a:prstDash val="lgDash"/>
                      <a:round/>
                      <a:headEnd type="none" w="med" len="med"/>
                      <a:tailEnd type="none" w="med" len="med"/>
                    </a:lnL>
                    <a:noFill/>
                  </a:tcPr>
                </a:tc>
                <a:tc>
                  <a:txBody>
                    <a:bodyPr/>
                    <a:lstStyle/>
                    <a:p>
                      <a:endParaRPr kumimoji="1" lang="ja-JP" altLang="en-US" dirty="0"/>
                    </a:p>
                  </a:txBody>
                  <a:tcPr>
                    <a:noFill/>
                  </a:tcPr>
                </a:tc>
                <a:tc>
                  <a:txBody>
                    <a:bodyPr/>
                    <a:lstStyle/>
                    <a:p>
                      <a:endParaRPr kumimoji="1" lang="ja-JP" altLang="en-US" dirty="0"/>
                    </a:p>
                  </a:txBody>
                  <a:tcPr>
                    <a:noFill/>
                  </a:tcPr>
                </a:tc>
                <a:extLst>
                  <a:ext uri="{0D108BD9-81ED-4DB2-BD59-A6C34878D82A}">
                    <a16:rowId xmlns="" xmlns:a16="http://schemas.microsoft.com/office/drawing/2014/main" val="10004"/>
                  </a:ext>
                </a:extLst>
              </a:tr>
            </a:tbl>
          </a:graphicData>
        </a:graphic>
      </p:graphicFrame>
      <p:sp>
        <p:nvSpPr>
          <p:cNvPr id="6" name="ホームベース 5"/>
          <p:cNvSpPr/>
          <p:nvPr/>
        </p:nvSpPr>
        <p:spPr>
          <a:xfrm>
            <a:off x="1115616" y="1070956"/>
            <a:ext cx="7776864" cy="360040"/>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t>西成特区構想プロジェクトチーム</a:t>
            </a:r>
          </a:p>
        </p:txBody>
      </p:sp>
      <p:sp>
        <p:nvSpPr>
          <p:cNvPr id="7" name="ホームベース 6"/>
          <p:cNvSpPr/>
          <p:nvPr/>
        </p:nvSpPr>
        <p:spPr>
          <a:xfrm>
            <a:off x="1763688" y="2439107"/>
            <a:ext cx="7128792" cy="288000"/>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t>あいりん地域を中心とした結核対策</a:t>
            </a:r>
          </a:p>
        </p:txBody>
      </p:sp>
      <p:sp>
        <p:nvSpPr>
          <p:cNvPr id="8" name="ホームベース 7"/>
          <p:cNvSpPr/>
          <p:nvPr/>
        </p:nvSpPr>
        <p:spPr>
          <a:xfrm>
            <a:off x="2845424" y="2799148"/>
            <a:ext cx="6047056" cy="288934"/>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t>あいりん地域の日雇労働者等の自立支援</a:t>
            </a:r>
          </a:p>
        </p:txBody>
      </p:sp>
      <p:sp>
        <p:nvSpPr>
          <p:cNvPr id="9" name="ホームベース 8"/>
          <p:cNvSpPr/>
          <p:nvPr/>
        </p:nvSpPr>
        <p:spPr>
          <a:xfrm>
            <a:off x="3347865" y="3159220"/>
            <a:ext cx="5544615" cy="288000"/>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solidFill>
                  <a:schemeClr val="tx1"/>
                </a:solidFill>
              </a:rPr>
              <a:t>単身高齢</a:t>
            </a:r>
            <a:r>
              <a:rPr kumimoji="1" lang="ja-JP" altLang="en-US" sz="1400" dirty="0"/>
              <a:t>生活保護受給者の社会的つながりづくり</a:t>
            </a:r>
          </a:p>
        </p:txBody>
      </p:sp>
      <p:sp>
        <p:nvSpPr>
          <p:cNvPr id="10" name="ホームベース 9"/>
          <p:cNvSpPr/>
          <p:nvPr/>
        </p:nvSpPr>
        <p:spPr>
          <a:xfrm>
            <a:off x="3142856" y="3906204"/>
            <a:ext cx="5749623" cy="288000"/>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t>基礎学力アップ事業（西成まなび塾）</a:t>
            </a:r>
          </a:p>
        </p:txBody>
      </p:sp>
      <p:sp>
        <p:nvSpPr>
          <p:cNvPr id="11" name="ホームベース 10"/>
          <p:cNvSpPr/>
          <p:nvPr/>
        </p:nvSpPr>
        <p:spPr>
          <a:xfrm>
            <a:off x="4115916" y="3519228"/>
            <a:ext cx="4752000" cy="288000"/>
          </a:xfrm>
          <a:prstGeom prst="homePlate">
            <a:avLst/>
          </a:prstGeom>
          <a:solidFill>
            <a:schemeClr val="bg1"/>
          </a:solidFill>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kumimoji="1" lang="ja-JP" altLang="en-US" sz="1400" dirty="0">
                <a:solidFill>
                  <a:schemeClr val="tx1"/>
                </a:solidFill>
              </a:rPr>
              <a:t>あい</a:t>
            </a:r>
            <a:r>
              <a:rPr kumimoji="1" lang="ja-JP" altLang="en-US" sz="1400" dirty="0" err="1">
                <a:solidFill>
                  <a:schemeClr val="tx1"/>
                </a:solidFill>
              </a:rPr>
              <a:t>りん</a:t>
            </a:r>
            <a:r>
              <a:rPr kumimoji="1" lang="ja-JP" altLang="en-US" sz="1400" dirty="0">
                <a:solidFill>
                  <a:schemeClr val="tx1"/>
                </a:solidFill>
              </a:rPr>
              <a:t>地域環境整備</a:t>
            </a:r>
            <a:r>
              <a:rPr lang="ja-JP" altLang="en-US" sz="1400" dirty="0">
                <a:solidFill>
                  <a:schemeClr val="tx1"/>
                </a:solidFill>
              </a:rPr>
              <a:t>事業</a:t>
            </a:r>
            <a:endParaRPr kumimoji="1" lang="ja-JP" altLang="en-US" sz="1400" dirty="0">
              <a:solidFill>
                <a:schemeClr val="tx1"/>
              </a:solidFill>
            </a:endParaRPr>
          </a:p>
        </p:txBody>
      </p:sp>
      <p:sp>
        <p:nvSpPr>
          <p:cNvPr id="12" name="ホームベース 11"/>
          <p:cNvSpPr/>
          <p:nvPr/>
        </p:nvSpPr>
        <p:spPr>
          <a:xfrm>
            <a:off x="4269810" y="4239308"/>
            <a:ext cx="2318414" cy="288000"/>
          </a:xfrm>
          <a:prstGeom prst="homePlate">
            <a:avLst/>
          </a:prstGeom>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kumimoji="1" lang="ja-JP" altLang="en-US" sz="1400" dirty="0">
                <a:solidFill>
                  <a:schemeClr val="tx1"/>
                </a:solidFill>
              </a:rPr>
              <a:t>プレーパーク（モデル実施）</a:t>
            </a:r>
          </a:p>
        </p:txBody>
      </p:sp>
      <p:sp>
        <p:nvSpPr>
          <p:cNvPr id="13" name="正方形/長方形 12"/>
          <p:cNvSpPr/>
          <p:nvPr/>
        </p:nvSpPr>
        <p:spPr>
          <a:xfrm>
            <a:off x="1763688" y="1503004"/>
            <a:ext cx="648071"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t>有識者</a:t>
            </a:r>
            <a:endParaRPr kumimoji="1" lang="en-US" altLang="ja-JP" sz="1200" dirty="0"/>
          </a:p>
          <a:p>
            <a:pPr algn="ctr"/>
            <a:r>
              <a:rPr kumimoji="1" lang="ja-JP" altLang="en-US" sz="1200" dirty="0"/>
              <a:t>座談会</a:t>
            </a:r>
          </a:p>
        </p:txBody>
      </p:sp>
      <p:sp>
        <p:nvSpPr>
          <p:cNvPr id="14" name="テキスト ボックス 13"/>
          <p:cNvSpPr txBox="1"/>
          <p:nvPr/>
        </p:nvSpPr>
        <p:spPr>
          <a:xfrm>
            <a:off x="611560" y="1411832"/>
            <a:ext cx="792088" cy="461665"/>
          </a:xfrm>
          <a:prstGeom prst="rect">
            <a:avLst/>
          </a:prstGeom>
          <a:noFill/>
        </p:spPr>
        <p:txBody>
          <a:bodyPr wrap="square" rtlCol="0">
            <a:spAutoFit/>
          </a:bodyPr>
          <a:lstStyle/>
          <a:p>
            <a:pPr algn="ctr"/>
            <a:r>
              <a:rPr lang="en-US" altLang="ja-JP" sz="1200" dirty="0">
                <a:latin typeface="+mn-ea"/>
              </a:rPr>
              <a:t>2012</a:t>
            </a:r>
            <a:r>
              <a:rPr kumimoji="1" lang="en-US" altLang="ja-JP" sz="1200" dirty="0">
                <a:latin typeface="+mn-ea"/>
              </a:rPr>
              <a:t>.2</a:t>
            </a:r>
          </a:p>
          <a:p>
            <a:pPr algn="ctr"/>
            <a:r>
              <a:rPr lang="ja-JP" altLang="en-US" sz="1200" dirty="0">
                <a:latin typeface="+mn-ea"/>
              </a:rPr>
              <a:t>設置</a:t>
            </a:r>
            <a:endParaRPr kumimoji="1" lang="ja-JP" altLang="en-US" sz="1200" dirty="0">
              <a:latin typeface="+mn-ea"/>
            </a:endParaRPr>
          </a:p>
        </p:txBody>
      </p:sp>
      <p:sp>
        <p:nvSpPr>
          <p:cNvPr id="15" name="テキスト ボックス 14"/>
          <p:cNvSpPr txBox="1"/>
          <p:nvPr/>
        </p:nvSpPr>
        <p:spPr>
          <a:xfrm>
            <a:off x="1259632" y="1843880"/>
            <a:ext cx="792088" cy="461665"/>
          </a:xfrm>
          <a:prstGeom prst="rect">
            <a:avLst/>
          </a:prstGeom>
          <a:noFill/>
        </p:spPr>
        <p:txBody>
          <a:bodyPr wrap="square" rtlCol="0">
            <a:spAutoFit/>
          </a:bodyPr>
          <a:lstStyle/>
          <a:p>
            <a:pPr algn="ctr"/>
            <a:r>
              <a:rPr lang="en-US" altLang="ja-JP" sz="1200" dirty="0">
                <a:latin typeface="+mn-ea"/>
              </a:rPr>
              <a:t>2012</a:t>
            </a:r>
            <a:r>
              <a:rPr kumimoji="1" lang="en-US" altLang="ja-JP" sz="1200" dirty="0">
                <a:latin typeface="+mn-ea"/>
              </a:rPr>
              <a:t>.6</a:t>
            </a:r>
          </a:p>
          <a:p>
            <a:pPr algn="ctr"/>
            <a:r>
              <a:rPr lang="ja-JP" altLang="en-US" sz="1200" dirty="0">
                <a:latin typeface="+mn-ea"/>
              </a:rPr>
              <a:t>設置</a:t>
            </a:r>
            <a:endParaRPr kumimoji="1" lang="ja-JP" altLang="en-US" sz="1200" dirty="0">
              <a:latin typeface="+mn-ea"/>
            </a:endParaRPr>
          </a:p>
        </p:txBody>
      </p:sp>
      <p:sp>
        <p:nvSpPr>
          <p:cNvPr id="16" name="テキスト ボックス 15"/>
          <p:cNvSpPr txBox="1"/>
          <p:nvPr/>
        </p:nvSpPr>
        <p:spPr>
          <a:xfrm>
            <a:off x="1979712" y="1833427"/>
            <a:ext cx="1008112" cy="461665"/>
          </a:xfrm>
          <a:prstGeom prst="rect">
            <a:avLst/>
          </a:prstGeom>
          <a:noFill/>
        </p:spPr>
        <p:txBody>
          <a:bodyPr wrap="square" rtlCol="0">
            <a:spAutoFit/>
          </a:bodyPr>
          <a:lstStyle/>
          <a:p>
            <a:r>
              <a:rPr lang="en-US" altLang="ja-JP" sz="1200" u="sng" dirty="0">
                <a:latin typeface="+mn-ea"/>
              </a:rPr>
              <a:t>2012</a:t>
            </a:r>
            <a:r>
              <a:rPr kumimoji="1" lang="en-US" altLang="ja-JP" sz="1200" u="sng" dirty="0">
                <a:latin typeface="+mn-ea"/>
              </a:rPr>
              <a:t>.10</a:t>
            </a:r>
          </a:p>
          <a:p>
            <a:r>
              <a:rPr lang="ja-JP" altLang="en-US" sz="1200" u="sng" dirty="0">
                <a:latin typeface="+mn-ea"/>
              </a:rPr>
              <a:t>報告書提出</a:t>
            </a:r>
            <a:endParaRPr kumimoji="1" lang="ja-JP" altLang="en-US" sz="1200" u="sng" dirty="0">
              <a:latin typeface="+mn-ea"/>
            </a:endParaRPr>
          </a:p>
        </p:txBody>
      </p:sp>
      <p:sp>
        <p:nvSpPr>
          <p:cNvPr id="35" name="テキスト ボックス 34"/>
          <p:cNvSpPr txBox="1"/>
          <p:nvPr/>
        </p:nvSpPr>
        <p:spPr>
          <a:xfrm>
            <a:off x="152321" y="5791249"/>
            <a:ext cx="400110" cy="936104"/>
          </a:xfrm>
          <a:prstGeom prst="rect">
            <a:avLst/>
          </a:prstGeom>
          <a:noFill/>
        </p:spPr>
        <p:txBody>
          <a:bodyPr vert="eaVert" wrap="square" rtlCol="0">
            <a:spAutoFit/>
          </a:bodyPr>
          <a:lstStyle/>
          <a:p>
            <a:pPr algn="ctr"/>
            <a:r>
              <a:rPr kumimoji="1" lang="ja-JP" altLang="en-US" sz="1400" dirty="0">
                <a:latin typeface="+mn-ea"/>
              </a:rPr>
              <a:t>関連事業</a:t>
            </a:r>
          </a:p>
        </p:txBody>
      </p:sp>
      <p:sp>
        <p:nvSpPr>
          <p:cNvPr id="30" name="ホームベース 29"/>
          <p:cNvSpPr/>
          <p:nvPr/>
        </p:nvSpPr>
        <p:spPr>
          <a:xfrm>
            <a:off x="4122122" y="6111548"/>
            <a:ext cx="4745794" cy="288000"/>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t>あい</a:t>
            </a:r>
            <a:r>
              <a:rPr lang="ja-JP" altLang="en-US" sz="1400" dirty="0" err="1"/>
              <a:t>りん</a:t>
            </a:r>
            <a:r>
              <a:rPr lang="ja-JP" altLang="en-US" sz="1400" dirty="0"/>
              <a:t>地域を中心とする環境整備の取組み</a:t>
            </a:r>
            <a:endParaRPr kumimoji="1" lang="ja-JP" altLang="en-US" sz="1400" dirty="0"/>
          </a:p>
        </p:txBody>
      </p:sp>
      <p:sp>
        <p:nvSpPr>
          <p:cNvPr id="33" name="ホームベース 32"/>
          <p:cNvSpPr/>
          <p:nvPr/>
        </p:nvSpPr>
        <p:spPr>
          <a:xfrm>
            <a:off x="3347864" y="1503003"/>
            <a:ext cx="5544616" cy="802541"/>
          </a:xfrm>
          <a:prstGeom prst="homePlate">
            <a:avLst>
              <a:gd name="adj" fmla="val 22719"/>
            </a:avLst>
          </a:prstGeom>
        </p:spPr>
        <p:style>
          <a:lnRef idx="2">
            <a:schemeClr val="accent6"/>
          </a:lnRef>
          <a:fillRef idx="1">
            <a:schemeClr val="lt1"/>
          </a:fillRef>
          <a:effectRef idx="0">
            <a:schemeClr val="accent6"/>
          </a:effectRef>
          <a:fontRef idx="minor">
            <a:schemeClr val="dk1"/>
          </a:fontRef>
        </p:style>
        <p:txBody>
          <a:bodyPr rtlCol="0" anchor="t"/>
          <a:lstStyle/>
          <a:p>
            <a:pPr algn="ctr"/>
            <a:r>
              <a:rPr kumimoji="1" lang="ja-JP" altLang="en-US" sz="1400" dirty="0">
                <a:solidFill>
                  <a:schemeClr val="tx1"/>
                </a:solidFill>
              </a:rPr>
              <a:t>エリアマネジメント協議会</a:t>
            </a:r>
          </a:p>
        </p:txBody>
      </p:sp>
      <p:grpSp>
        <p:nvGrpSpPr>
          <p:cNvPr id="2" name="グループ化 1"/>
          <p:cNvGrpSpPr/>
          <p:nvPr/>
        </p:nvGrpSpPr>
        <p:grpSpPr>
          <a:xfrm>
            <a:off x="2555776" y="2295092"/>
            <a:ext cx="2736000" cy="3312000"/>
            <a:chOff x="3840903" y="2564904"/>
            <a:chExt cx="2736000" cy="2636082"/>
          </a:xfrm>
        </p:grpSpPr>
        <p:cxnSp>
          <p:nvCxnSpPr>
            <p:cNvPr id="18" name="直線コネクタ 17"/>
            <p:cNvCxnSpPr/>
            <p:nvPr/>
          </p:nvCxnSpPr>
          <p:spPr>
            <a:xfrm>
              <a:off x="3851920" y="2564904"/>
              <a:ext cx="0" cy="2636082"/>
            </a:xfrm>
            <a:prstGeom prst="line">
              <a:avLst/>
            </a:prstGeom>
            <a:ln w="6350">
              <a:prstDash val="dash"/>
            </a:ln>
          </p:spPr>
          <p:style>
            <a:lnRef idx="1">
              <a:schemeClr val="dk1"/>
            </a:lnRef>
            <a:fillRef idx="0">
              <a:schemeClr val="dk1"/>
            </a:fillRef>
            <a:effectRef idx="0">
              <a:schemeClr val="dk1"/>
            </a:effectRef>
            <a:fontRef idx="minor">
              <a:schemeClr val="tx1"/>
            </a:fontRef>
          </p:style>
        </p:cxnSp>
        <p:cxnSp>
          <p:nvCxnSpPr>
            <p:cNvPr id="25" name="直線矢印コネクタ 24"/>
            <p:cNvCxnSpPr/>
            <p:nvPr/>
          </p:nvCxnSpPr>
          <p:spPr>
            <a:xfrm>
              <a:off x="3840903" y="4800091"/>
              <a:ext cx="2736000" cy="0"/>
            </a:xfrm>
            <a:prstGeom prst="straightConnector1">
              <a:avLst/>
            </a:prstGeom>
            <a:ln w="6350">
              <a:prstDash val="dash"/>
              <a:tailEnd type="arrow"/>
            </a:ln>
          </p:spPr>
          <p:style>
            <a:lnRef idx="1">
              <a:schemeClr val="dk1"/>
            </a:lnRef>
            <a:fillRef idx="0">
              <a:schemeClr val="dk1"/>
            </a:fillRef>
            <a:effectRef idx="0">
              <a:schemeClr val="dk1"/>
            </a:effectRef>
            <a:fontRef idx="minor">
              <a:schemeClr val="tx1"/>
            </a:fontRef>
          </p:style>
        </p:cxnSp>
        <p:cxnSp>
          <p:nvCxnSpPr>
            <p:cNvPr id="26" name="直線矢印コネクタ 25"/>
            <p:cNvCxnSpPr/>
            <p:nvPr/>
          </p:nvCxnSpPr>
          <p:spPr>
            <a:xfrm>
              <a:off x="3851920" y="3940404"/>
              <a:ext cx="576064" cy="0"/>
            </a:xfrm>
            <a:prstGeom prst="straightConnector1">
              <a:avLst/>
            </a:prstGeom>
            <a:ln w="6350">
              <a:prstDash val="dash"/>
              <a:tailEnd type="arrow"/>
            </a:ln>
          </p:spPr>
          <p:style>
            <a:lnRef idx="1">
              <a:schemeClr val="dk1"/>
            </a:lnRef>
            <a:fillRef idx="0">
              <a:schemeClr val="dk1"/>
            </a:fillRef>
            <a:effectRef idx="0">
              <a:schemeClr val="dk1"/>
            </a:effectRef>
            <a:fontRef idx="minor">
              <a:schemeClr val="tx1"/>
            </a:fontRef>
          </p:style>
        </p:cxnSp>
        <p:cxnSp>
          <p:nvCxnSpPr>
            <p:cNvPr id="28" name="直線矢印コネクタ 27"/>
            <p:cNvCxnSpPr/>
            <p:nvPr/>
          </p:nvCxnSpPr>
          <p:spPr>
            <a:xfrm>
              <a:off x="3890876" y="3367279"/>
              <a:ext cx="720000" cy="0"/>
            </a:xfrm>
            <a:prstGeom prst="straightConnector1">
              <a:avLst/>
            </a:prstGeom>
            <a:ln w="6350">
              <a:prstDash val="dash"/>
              <a:tailEnd type="arrow"/>
            </a:ln>
          </p:spPr>
          <p:style>
            <a:lnRef idx="1">
              <a:schemeClr val="dk1"/>
            </a:lnRef>
            <a:fillRef idx="0">
              <a:schemeClr val="dk1"/>
            </a:fillRef>
            <a:effectRef idx="0">
              <a:schemeClr val="dk1"/>
            </a:effectRef>
            <a:fontRef idx="minor">
              <a:schemeClr val="tx1"/>
            </a:fontRef>
          </p:style>
        </p:cxnSp>
        <p:cxnSp>
          <p:nvCxnSpPr>
            <p:cNvPr id="29" name="直線矢印コネクタ 28"/>
            <p:cNvCxnSpPr/>
            <p:nvPr/>
          </p:nvCxnSpPr>
          <p:spPr>
            <a:xfrm>
              <a:off x="3851920" y="3080716"/>
              <a:ext cx="288032" cy="0"/>
            </a:xfrm>
            <a:prstGeom prst="straightConnector1">
              <a:avLst/>
            </a:prstGeom>
            <a:ln w="6350">
              <a:prstDash val="dash"/>
              <a:tailEnd type="arrow"/>
            </a:ln>
          </p:spPr>
          <p:style>
            <a:lnRef idx="1">
              <a:schemeClr val="dk1"/>
            </a:lnRef>
            <a:fillRef idx="0">
              <a:schemeClr val="dk1"/>
            </a:fillRef>
            <a:effectRef idx="0">
              <a:schemeClr val="dk1"/>
            </a:effectRef>
            <a:fontRef idx="minor">
              <a:schemeClr val="tx1"/>
            </a:fontRef>
          </p:style>
        </p:cxnSp>
        <p:cxnSp>
          <p:nvCxnSpPr>
            <p:cNvPr id="31" name="直線矢印コネクタ 30"/>
            <p:cNvCxnSpPr/>
            <p:nvPr/>
          </p:nvCxnSpPr>
          <p:spPr>
            <a:xfrm>
              <a:off x="3840903" y="2794154"/>
              <a:ext cx="288032" cy="0"/>
            </a:xfrm>
            <a:prstGeom prst="straightConnector1">
              <a:avLst/>
            </a:prstGeom>
            <a:ln w="6350">
              <a:prstDash val="dash"/>
              <a:tailEnd type="arrow"/>
            </a:ln>
          </p:spPr>
          <p:style>
            <a:lnRef idx="1">
              <a:schemeClr val="dk1"/>
            </a:lnRef>
            <a:fillRef idx="0">
              <a:schemeClr val="dk1"/>
            </a:fillRef>
            <a:effectRef idx="0">
              <a:schemeClr val="dk1"/>
            </a:effectRef>
            <a:fontRef idx="minor">
              <a:schemeClr val="tx1"/>
            </a:fontRef>
          </p:style>
        </p:cxnSp>
        <p:cxnSp>
          <p:nvCxnSpPr>
            <p:cNvPr id="38" name="直線矢印コネクタ 37"/>
            <p:cNvCxnSpPr/>
            <p:nvPr/>
          </p:nvCxnSpPr>
          <p:spPr>
            <a:xfrm>
              <a:off x="3862937" y="4226966"/>
              <a:ext cx="1692000" cy="0"/>
            </a:xfrm>
            <a:prstGeom prst="straightConnector1">
              <a:avLst/>
            </a:prstGeom>
            <a:ln w="6350">
              <a:prstDash val="dash"/>
              <a:tailEnd type="arrow"/>
            </a:ln>
          </p:spPr>
          <p:style>
            <a:lnRef idx="1">
              <a:schemeClr val="dk1"/>
            </a:lnRef>
            <a:fillRef idx="0">
              <a:schemeClr val="dk1"/>
            </a:fillRef>
            <a:effectRef idx="0">
              <a:schemeClr val="dk1"/>
            </a:effectRef>
            <a:fontRef idx="minor">
              <a:schemeClr val="tx1"/>
            </a:fontRef>
          </p:style>
        </p:cxnSp>
      </p:grpSp>
      <p:sp>
        <p:nvSpPr>
          <p:cNvPr id="32" name="テキスト ボックス 31"/>
          <p:cNvSpPr txBox="1"/>
          <p:nvPr/>
        </p:nvSpPr>
        <p:spPr>
          <a:xfrm>
            <a:off x="0" y="0"/>
            <a:ext cx="3491880" cy="261610"/>
          </a:xfrm>
          <a:prstGeom prst="rect">
            <a:avLst/>
          </a:prstGeom>
          <a:noFill/>
        </p:spPr>
        <p:txBody>
          <a:bodyPr wrap="square" rtlCol="0">
            <a:spAutoFit/>
          </a:bodyPr>
          <a:lstStyle/>
          <a:p>
            <a:r>
              <a:rPr kumimoji="1" lang="en-US" altLang="ja-JP" sz="1100" dirty="0"/>
              <a:t>Ⅳ</a:t>
            </a:r>
            <a:r>
              <a:rPr kumimoji="1" lang="ja-JP" altLang="en-US" sz="1100" dirty="0"/>
              <a:t>　政策の刷新・</a:t>
            </a:r>
            <a:r>
              <a:rPr lang="ja-JP" altLang="en-US" sz="1100" dirty="0"/>
              <a:t>西成特区構想</a:t>
            </a:r>
            <a:endParaRPr kumimoji="1" lang="en-US" altLang="ja-JP" sz="1100" dirty="0"/>
          </a:p>
        </p:txBody>
      </p:sp>
      <p:sp>
        <p:nvSpPr>
          <p:cNvPr id="34" name="テキスト ボックス 33"/>
          <p:cNvSpPr txBox="1"/>
          <p:nvPr/>
        </p:nvSpPr>
        <p:spPr>
          <a:xfrm>
            <a:off x="251520" y="260648"/>
            <a:ext cx="7704856" cy="338554"/>
          </a:xfrm>
          <a:prstGeom prst="rect">
            <a:avLst/>
          </a:prstGeom>
          <a:noFill/>
        </p:spPr>
        <p:txBody>
          <a:bodyPr wrap="square" rtlCol="0">
            <a:spAutoFit/>
          </a:bodyPr>
          <a:lstStyle/>
          <a:p>
            <a:r>
              <a:rPr lang="ja-JP" altLang="en-US" sz="1600" b="1" dirty="0"/>
              <a:t>②　これまでの取組み経過 </a:t>
            </a:r>
            <a:endParaRPr kumimoji="1" lang="ja-JP" altLang="en-US" sz="1600" b="1" dirty="0"/>
          </a:p>
        </p:txBody>
      </p:sp>
      <p:cxnSp>
        <p:nvCxnSpPr>
          <p:cNvPr id="37" name="直線コネクタ 36"/>
          <p:cNvCxnSpPr/>
          <p:nvPr/>
        </p:nvCxnSpPr>
        <p:spPr>
          <a:xfrm>
            <a:off x="179512" y="580347"/>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699792" y="1473387"/>
            <a:ext cx="792088" cy="461665"/>
          </a:xfrm>
          <a:prstGeom prst="rect">
            <a:avLst/>
          </a:prstGeom>
          <a:noFill/>
        </p:spPr>
        <p:txBody>
          <a:bodyPr wrap="square" rtlCol="0">
            <a:spAutoFit/>
          </a:bodyPr>
          <a:lstStyle/>
          <a:p>
            <a:pPr algn="ctr"/>
            <a:r>
              <a:rPr lang="en-US" altLang="ja-JP" sz="1200" dirty="0">
                <a:latin typeface="+mn-ea"/>
              </a:rPr>
              <a:t>2013</a:t>
            </a:r>
            <a:r>
              <a:rPr kumimoji="1" lang="en-US" altLang="ja-JP" sz="1200" dirty="0">
                <a:latin typeface="+mn-ea"/>
              </a:rPr>
              <a:t>.7</a:t>
            </a:r>
          </a:p>
          <a:p>
            <a:pPr algn="ctr"/>
            <a:r>
              <a:rPr lang="ja-JP" altLang="en-US" sz="1200" dirty="0">
                <a:latin typeface="+mn-ea"/>
              </a:rPr>
              <a:t>設置</a:t>
            </a:r>
            <a:endParaRPr kumimoji="1" lang="ja-JP" altLang="en-US" sz="1200" dirty="0">
              <a:latin typeface="+mn-ea"/>
            </a:endParaRPr>
          </a:p>
        </p:txBody>
      </p:sp>
      <p:sp>
        <p:nvSpPr>
          <p:cNvPr id="42" name="ホームベース 41"/>
          <p:cNvSpPr/>
          <p:nvPr/>
        </p:nvSpPr>
        <p:spPr>
          <a:xfrm>
            <a:off x="5580112" y="1935052"/>
            <a:ext cx="2952328" cy="288032"/>
          </a:xfrm>
          <a:prstGeom prst="homePlate">
            <a:avLst/>
          </a:prstGeom>
          <a:ln w="1270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t> あい</a:t>
            </a:r>
            <a:r>
              <a:rPr kumimoji="1" lang="ja-JP" altLang="en-US" sz="1400" dirty="0" err="1"/>
              <a:t>りん</a:t>
            </a:r>
            <a:r>
              <a:rPr kumimoji="1" lang="ja-JP" altLang="en-US" sz="1400" dirty="0"/>
              <a:t>地域まちづくり会議</a:t>
            </a:r>
          </a:p>
        </p:txBody>
      </p:sp>
      <p:sp>
        <p:nvSpPr>
          <p:cNvPr id="43" name="テキスト ボックス 42"/>
          <p:cNvSpPr txBox="1"/>
          <p:nvPr/>
        </p:nvSpPr>
        <p:spPr>
          <a:xfrm>
            <a:off x="4932040" y="1833427"/>
            <a:ext cx="792088" cy="461665"/>
          </a:xfrm>
          <a:prstGeom prst="rect">
            <a:avLst/>
          </a:prstGeom>
          <a:noFill/>
        </p:spPr>
        <p:txBody>
          <a:bodyPr wrap="square" rtlCol="0">
            <a:spAutoFit/>
          </a:bodyPr>
          <a:lstStyle/>
          <a:p>
            <a:pPr algn="ctr"/>
            <a:r>
              <a:rPr lang="en-US" altLang="ja-JP" sz="1200" dirty="0">
                <a:latin typeface="+mn-ea"/>
              </a:rPr>
              <a:t>2015</a:t>
            </a:r>
            <a:r>
              <a:rPr kumimoji="1" lang="en-US" altLang="ja-JP" sz="1200" dirty="0">
                <a:latin typeface="+mn-ea"/>
              </a:rPr>
              <a:t>.6</a:t>
            </a:r>
          </a:p>
          <a:p>
            <a:pPr algn="ctr"/>
            <a:r>
              <a:rPr lang="ja-JP" altLang="en-US" sz="1200" dirty="0">
                <a:latin typeface="+mn-ea"/>
              </a:rPr>
              <a:t>設置</a:t>
            </a:r>
            <a:endParaRPr kumimoji="1" lang="ja-JP" altLang="en-US" sz="1200" dirty="0">
              <a:latin typeface="+mn-ea"/>
            </a:endParaRPr>
          </a:p>
        </p:txBody>
      </p:sp>
      <p:sp>
        <p:nvSpPr>
          <p:cNvPr id="44" name="ホームベース 43"/>
          <p:cNvSpPr/>
          <p:nvPr/>
        </p:nvSpPr>
        <p:spPr>
          <a:xfrm>
            <a:off x="6588224" y="4239308"/>
            <a:ext cx="2304255" cy="288000"/>
          </a:xfrm>
          <a:prstGeom prst="homePlate">
            <a:avLst/>
          </a:prstGeom>
        </p:spPr>
        <p:style>
          <a:lnRef idx="2">
            <a:schemeClr val="accent6"/>
          </a:lnRef>
          <a:fillRef idx="1">
            <a:schemeClr val="lt1"/>
          </a:fillRef>
          <a:effectRef idx="0">
            <a:schemeClr val="accent6"/>
          </a:effectRef>
          <a:fontRef idx="minor">
            <a:schemeClr val="dk1"/>
          </a:fontRef>
        </p:style>
        <p:txBody>
          <a:bodyPr lIns="36000" rIns="36000" rtlCol="0" anchor="ctr">
            <a:normAutofit fontScale="92500" lnSpcReduction="10000"/>
          </a:bodyPr>
          <a:lstStyle/>
          <a:p>
            <a:pPr algn="ctr"/>
            <a:r>
              <a:rPr kumimoji="1" lang="ja-JP" altLang="en-US" sz="1400" dirty="0"/>
              <a:t>プレーパーク（トライアル実施）</a:t>
            </a:r>
          </a:p>
        </p:txBody>
      </p:sp>
      <p:sp>
        <p:nvSpPr>
          <p:cNvPr id="45" name="ホームベース 44"/>
          <p:cNvSpPr/>
          <p:nvPr/>
        </p:nvSpPr>
        <p:spPr>
          <a:xfrm>
            <a:off x="5364088" y="4599348"/>
            <a:ext cx="3528392" cy="288000"/>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t>西成区簡易宿所設備改善助成</a:t>
            </a:r>
          </a:p>
        </p:txBody>
      </p:sp>
      <p:sp>
        <p:nvSpPr>
          <p:cNvPr id="46" name="ホームベース 45"/>
          <p:cNvSpPr/>
          <p:nvPr/>
        </p:nvSpPr>
        <p:spPr>
          <a:xfrm>
            <a:off x="5364088" y="4959388"/>
            <a:ext cx="3528392" cy="288000"/>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t>基礎学力向上支援</a:t>
            </a:r>
          </a:p>
        </p:txBody>
      </p:sp>
      <p:sp>
        <p:nvSpPr>
          <p:cNvPr id="47" name="ホームベース 46"/>
          <p:cNvSpPr/>
          <p:nvPr/>
        </p:nvSpPr>
        <p:spPr>
          <a:xfrm>
            <a:off x="7812479" y="5346204"/>
            <a:ext cx="1094159" cy="432000"/>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a:t>西成区こども生活・まなび</a:t>
            </a:r>
            <a:endParaRPr kumimoji="1" lang="en-US" altLang="ja-JP" sz="1000" dirty="0"/>
          </a:p>
          <a:p>
            <a:pPr algn="ctr"/>
            <a:r>
              <a:rPr kumimoji="1" lang="ja-JP" altLang="en-US" sz="1000" dirty="0"/>
              <a:t>サポート</a:t>
            </a:r>
          </a:p>
        </p:txBody>
      </p:sp>
      <p:cxnSp>
        <p:nvCxnSpPr>
          <p:cNvPr id="48" name="直線矢印コネクタ 47"/>
          <p:cNvCxnSpPr/>
          <p:nvPr/>
        </p:nvCxnSpPr>
        <p:spPr>
          <a:xfrm>
            <a:off x="2555776" y="4743364"/>
            <a:ext cx="2736000" cy="0"/>
          </a:xfrm>
          <a:prstGeom prst="straightConnector1">
            <a:avLst/>
          </a:prstGeom>
          <a:ln w="6350">
            <a:prstDash val="dash"/>
            <a:tailEnd type="arrow"/>
          </a:ln>
        </p:spPr>
        <p:style>
          <a:lnRef idx="1">
            <a:schemeClr val="dk1"/>
          </a:lnRef>
          <a:fillRef idx="0">
            <a:schemeClr val="dk1"/>
          </a:fillRef>
          <a:effectRef idx="0">
            <a:schemeClr val="dk1"/>
          </a:effectRef>
          <a:fontRef idx="minor">
            <a:schemeClr val="tx1"/>
          </a:fontRef>
        </p:style>
      </p:cxnSp>
      <p:cxnSp>
        <p:nvCxnSpPr>
          <p:cNvPr id="49" name="直線矢印コネクタ 48"/>
          <p:cNvCxnSpPr/>
          <p:nvPr/>
        </p:nvCxnSpPr>
        <p:spPr>
          <a:xfrm>
            <a:off x="2555776" y="5607460"/>
            <a:ext cx="5220000" cy="0"/>
          </a:xfrm>
          <a:prstGeom prst="straightConnector1">
            <a:avLst/>
          </a:prstGeom>
          <a:ln w="6350">
            <a:prstDash val="dash"/>
            <a:tailEnd type="arrow"/>
          </a:ln>
        </p:spPr>
        <p:style>
          <a:lnRef idx="1">
            <a:schemeClr val="dk1"/>
          </a:lnRef>
          <a:fillRef idx="0">
            <a:schemeClr val="dk1"/>
          </a:fillRef>
          <a:effectRef idx="0">
            <a:schemeClr val="dk1"/>
          </a:effectRef>
          <a:fontRef idx="minor">
            <a:schemeClr val="tx1"/>
          </a:fontRef>
        </p:style>
      </p:cxnSp>
      <p:cxnSp>
        <p:nvCxnSpPr>
          <p:cNvPr id="50" name="直線矢印コネクタ 49"/>
          <p:cNvCxnSpPr/>
          <p:nvPr/>
        </p:nvCxnSpPr>
        <p:spPr>
          <a:xfrm>
            <a:off x="2555776" y="3663244"/>
            <a:ext cx="1512000" cy="0"/>
          </a:xfrm>
          <a:prstGeom prst="straightConnector1">
            <a:avLst/>
          </a:prstGeom>
          <a:ln w="6350">
            <a:prstDash val="dash"/>
            <a:tailEnd type="arrow"/>
          </a:ln>
        </p:spPr>
        <p:style>
          <a:lnRef idx="1">
            <a:schemeClr val="dk1"/>
          </a:lnRef>
          <a:fillRef idx="0">
            <a:schemeClr val="dk1"/>
          </a:fillRef>
          <a:effectRef idx="0">
            <a:schemeClr val="dk1"/>
          </a:effectRef>
          <a:fontRef idx="minor">
            <a:schemeClr val="tx1"/>
          </a:fontRef>
        </p:style>
      </p:cxnSp>
      <p:sp>
        <p:nvSpPr>
          <p:cNvPr id="51" name="テキスト ボックス 50"/>
          <p:cNvSpPr txBox="1"/>
          <p:nvPr/>
        </p:nvSpPr>
        <p:spPr>
          <a:xfrm>
            <a:off x="4139952" y="6410581"/>
            <a:ext cx="4583948" cy="276999"/>
          </a:xfrm>
          <a:prstGeom prst="rect">
            <a:avLst/>
          </a:prstGeom>
          <a:noFill/>
        </p:spPr>
        <p:txBody>
          <a:bodyPr wrap="square" rtlCol="0">
            <a:spAutoFit/>
          </a:bodyPr>
          <a:lstStyle/>
          <a:p>
            <a:r>
              <a:rPr lang="en-US" altLang="ja-JP" sz="1200" dirty="0">
                <a:latin typeface="+mn-ea"/>
              </a:rPr>
              <a:t>※</a:t>
            </a:r>
            <a:r>
              <a:rPr lang="ja-JP" altLang="en-US" sz="1200" dirty="0">
                <a:latin typeface="+mn-ea"/>
              </a:rPr>
              <a:t>上記の「あい</a:t>
            </a:r>
            <a:r>
              <a:rPr lang="ja-JP" altLang="en-US" sz="1200" dirty="0" err="1">
                <a:latin typeface="+mn-ea"/>
              </a:rPr>
              <a:t>りん</a:t>
            </a:r>
            <a:r>
              <a:rPr lang="ja-JP" altLang="en-US" sz="1200" dirty="0">
                <a:latin typeface="+mn-ea"/>
              </a:rPr>
              <a:t>地域環境整備</a:t>
            </a:r>
            <a:r>
              <a:rPr lang="ja-JP" altLang="en-US" sz="1200" dirty="0" smtClean="0">
                <a:latin typeface="+mn-ea"/>
              </a:rPr>
              <a:t>事業」を計画</a:t>
            </a:r>
            <a:r>
              <a:rPr lang="ja-JP" altLang="en-US" sz="1200" dirty="0">
                <a:latin typeface="+mn-ea"/>
              </a:rPr>
              <a:t>の一部に位置付け</a:t>
            </a:r>
            <a:endParaRPr lang="en-US" altLang="ja-JP" sz="1200" dirty="0">
              <a:latin typeface="+mn-ea"/>
            </a:endParaRPr>
          </a:p>
        </p:txBody>
      </p:sp>
      <p:sp>
        <p:nvSpPr>
          <p:cNvPr id="27" name="テキスト ボックス 26"/>
          <p:cNvSpPr txBox="1"/>
          <p:nvPr/>
        </p:nvSpPr>
        <p:spPr>
          <a:xfrm>
            <a:off x="3527884" y="5823484"/>
            <a:ext cx="5076564" cy="438582"/>
          </a:xfrm>
          <a:prstGeom prst="rect">
            <a:avLst/>
          </a:prstGeom>
          <a:noFill/>
        </p:spPr>
        <p:txBody>
          <a:bodyPr wrap="square" rtlCol="0">
            <a:spAutoFit/>
          </a:bodyPr>
          <a:lstStyle/>
          <a:p>
            <a:r>
              <a:rPr lang="ja-JP" altLang="en-US" sz="1200" dirty="0"/>
              <a:t>　　　　　 </a:t>
            </a:r>
            <a:r>
              <a:rPr lang="en-US" altLang="ja-JP" sz="1200" dirty="0">
                <a:latin typeface="+mn-ea"/>
              </a:rPr>
              <a:t>【5</a:t>
            </a:r>
            <a:r>
              <a:rPr lang="ja-JP" altLang="en-US" sz="1200" dirty="0">
                <a:latin typeface="+mn-ea"/>
              </a:rPr>
              <a:t>か年計画</a:t>
            </a:r>
            <a:r>
              <a:rPr lang="en-US" altLang="ja-JP" sz="1200" dirty="0">
                <a:latin typeface="+mn-ea"/>
              </a:rPr>
              <a:t>】</a:t>
            </a:r>
            <a:r>
              <a:rPr lang="ja-JP" altLang="en-US" sz="1200" dirty="0">
                <a:latin typeface="+mn-ea"/>
              </a:rPr>
              <a:t>（府・府警・市による取りまとめ）</a:t>
            </a:r>
            <a:endParaRPr lang="en-US" altLang="ja-JP" sz="1200" dirty="0">
              <a:latin typeface="+mn-ea"/>
            </a:endParaRPr>
          </a:p>
          <a:p>
            <a:r>
              <a:rPr lang="en-US" altLang="ja-JP" sz="1050" dirty="0">
                <a:latin typeface="+mn-ea"/>
              </a:rPr>
              <a:t>2014.4</a:t>
            </a:r>
          </a:p>
        </p:txBody>
      </p:sp>
      <p:sp>
        <p:nvSpPr>
          <p:cNvPr id="54" name="テキスト ボックス 53"/>
          <p:cNvSpPr txBox="1"/>
          <p:nvPr/>
        </p:nvSpPr>
        <p:spPr>
          <a:xfrm>
            <a:off x="539552" y="2367100"/>
            <a:ext cx="852665" cy="442035"/>
          </a:xfrm>
          <a:prstGeom prst="rect">
            <a:avLst/>
          </a:prstGeom>
          <a:noFill/>
        </p:spPr>
        <p:txBody>
          <a:bodyPr wrap="square" lIns="18000" tIns="36000" rIns="18000" bIns="36000" rtlCol="0">
            <a:spAutoFit/>
          </a:bodyPr>
          <a:lstStyle/>
          <a:p>
            <a:pPr algn="ctr"/>
            <a:r>
              <a:rPr lang="ja-JP" altLang="en-US" sz="1200" dirty="0">
                <a:latin typeface="+mn-ea"/>
              </a:rPr>
              <a:t>短期集中的対策</a:t>
            </a:r>
            <a:endParaRPr kumimoji="1" lang="ja-JP" altLang="en-US" sz="1200" dirty="0">
              <a:latin typeface="+mn-ea"/>
            </a:endParaRPr>
          </a:p>
        </p:txBody>
      </p:sp>
      <p:sp>
        <p:nvSpPr>
          <p:cNvPr id="55" name="テキスト ボックス 54"/>
          <p:cNvSpPr txBox="1"/>
          <p:nvPr/>
        </p:nvSpPr>
        <p:spPr>
          <a:xfrm>
            <a:off x="581065" y="3906204"/>
            <a:ext cx="792088" cy="442035"/>
          </a:xfrm>
          <a:prstGeom prst="rect">
            <a:avLst/>
          </a:prstGeom>
          <a:noFill/>
        </p:spPr>
        <p:txBody>
          <a:bodyPr wrap="square" lIns="18000" tIns="36000" rIns="18000" bIns="36000" rtlCol="0">
            <a:spAutoFit/>
          </a:bodyPr>
          <a:lstStyle/>
          <a:p>
            <a:pPr algn="ctr"/>
            <a:r>
              <a:rPr lang="ja-JP" altLang="en-US" sz="1200" dirty="0">
                <a:latin typeface="+mn-ea"/>
              </a:rPr>
              <a:t>中長期的</a:t>
            </a:r>
            <a:endParaRPr lang="en-US" altLang="ja-JP" sz="1200" dirty="0">
              <a:latin typeface="+mn-ea"/>
            </a:endParaRPr>
          </a:p>
          <a:p>
            <a:pPr algn="ctr"/>
            <a:r>
              <a:rPr lang="ja-JP" altLang="en-US" sz="1200" dirty="0">
                <a:latin typeface="+mn-ea"/>
              </a:rPr>
              <a:t>対策</a:t>
            </a:r>
            <a:endParaRPr lang="en-US" altLang="ja-JP" sz="1200" dirty="0">
              <a:latin typeface="+mn-ea"/>
            </a:endParaRPr>
          </a:p>
        </p:txBody>
      </p:sp>
      <p:sp>
        <p:nvSpPr>
          <p:cNvPr id="57" name="テキスト ボックス 56"/>
          <p:cNvSpPr txBox="1"/>
          <p:nvPr/>
        </p:nvSpPr>
        <p:spPr>
          <a:xfrm>
            <a:off x="7812360" y="0"/>
            <a:ext cx="1331640" cy="261610"/>
          </a:xfrm>
          <a:prstGeom prst="rect">
            <a:avLst/>
          </a:prstGeom>
          <a:noFill/>
        </p:spPr>
        <p:txBody>
          <a:bodyPr wrap="square" rtlCol="0">
            <a:spAutoFit/>
          </a:bodyPr>
          <a:lstStyle/>
          <a:p>
            <a:r>
              <a:rPr lang="en-US" altLang="ja-JP" sz="1100" dirty="0">
                <a:latin typeface="Arial" pitchFamily="34" charset="0"/>
                <a:cs typeface="Arial" pitchFamily="34" charset="0"/>
              </a:rPr>
              <a:t>B3</a:t>
            </a:r>
            <a:r>
              <a:rPr lang="en-US" altLang="ja-JP" sz="1100" dirty="0" smtClean="0">
                <a:latin typeface="Arial" pitchFamily="34" charset="0"/>
                <a:cs typeface="Arial" pitchFamily="34" charset="0"/>
              </a:rPr>
              <a:t>.(64)</a:t>
            </a:r>
            <a:r>
              <a:rPr lang="ja-JP" altLang="en-US" sz="1100" dirty="0" smtClean="0">
                <a:latin typeface="Arial" pitchFamily="34" charset="0"/>
                <a:cs typeface="Arial" pitchFamily="34" charset="0"/>
              </a:rPr>
              <a:t>～</a:t>
            </a:r>
            <a:r>
              <a:rPr lang="en-US" altLang="ja-JP" sz="1100" dirty="0" smtClean="0">
                <a:latin typeface="Arial" pitchFamily="34" charset="0"/>
                <a:cs typeface="Arial" pitchFamily="34" charset="0"/>
              </a:rPr>
              <a:t>(68)</a:t>
            </a:r>
            <a:endParaRPr kumimoji="1" lang="en-US" altLang="ja-JP" sz="1100" dirty="0">
              <a:latin typeface="Arial" pitchFamily="34" charset="0"/>
              <a:cs typeface="Arial" pitchFamily="34" charset="0"/>
            </a:endParaRPr>
          </a:p>
        </p:txBody>
      </p:sp>
    </p:spTree>
    <p:extLst>
      <p:ext uri="{BB962C8B-B14F-4D97-AF65-F5344CB8AC3E}">
        <p14:creationId xmlns:p14="http://schemas.microsoft.com/office/powerpoint/2010/main" val="1841098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65826" y="622935"/>
            <a:ext cx="5053149" cy="6065763"/>
          </a:xfrm>
          <a:prstGeom prst="rect">
            <a:avLst/>
          </a:prstGeom>
        </p:spPr>
        <p:txBody>
          <a:bodyPr wrap="square" lIns="36000" tIns="0" rIns="36000" bIns="0">
            <a:spAutoFit/>
          </a:bodyPr>
          <a:lstStyle/>
          <a:p>
            <a:pPr>
              <a:lnSpc>
                <a:spcPts val="1300"/>
              </a:lnSpc>
            </a:pPr>
            <a:r>
              <a:rPr lang="ja-JP" altLang="en-US" sz="1600" dirty="0">
                <a:latin typeface="+mn-ea"/>
                <a:cs typeface="Meiryo UI" pitchFamily="50" charset="-128"/>
              </a:rPr>
              <a:t>　</a:t>
            </a:r>
            <a:endParaRPr lang="en-US" altLang="ja-JP" sz="1600" dirty="0">
              <a:latin typeface="+mn-ea"/>
              <a:cs typeface="Meiryo UI" pitchFamily="50" charset="-128"/>
            </a:endParaRPr>
          </a:p>
          <a:p>
            <a:pPr>
              <a:lnSpc>
                <a:spcPts val="1400"/>
              </a:lnSpc>
            </a:pPr>
            <a:r>
              <a:rPr lang="ja-JP" altLang="en-US" sz="1600" dirty="0">
                <a:latin typeface="+mn-ea"/>
                <a:cs typeface="Meiryo UI" pitchFamily="50" charset="-128"/>
              </a:rPr>
              <a:t>　</a:t>
            </a:r>
            <a:r>
              <a:rPr lang="en-US" altLang="ja-JP" sz="1600" dirty="0">
                <a:latin typeface="+mn-ea"/>
                <a:cs typeface="Meiryo UI" pitchFamily="50" charset="-128"/>
              </a:rPr>
              <a:t>Ⅳ</a:t>
            </a:r>
            <a:r>
              <a:rPr lang="ja-JP" altLang="en-US" sz="1600" dirty="0">
                <a:latin typeface="+mn-ea"/>
                <a:cs typeface="Meiryo UI" pitchFamily="50" charset="-128"/>
              </a:rPr>
              <a:t>　行財政改革</a:t>
            </a:r>
            <a:endParaRPr lang="en-US" altLang="ja-JP" sz="1400" dirty="0">
              <a:solidFill>
                <a:srgbClr val="0070C0"/>
              </a:solidFill>
              <a:latin typeface="+mn-ea"/>
              <a:cs typeface="Meiryo UI" pitchFamily="50" charset="-128"/>
            </a:endParaRPr>
          </a:p>
          <a:p>
            <a:pPr lvl="0">
              <a:lnSpc>
                <a:spcPts val="1400"/>
              </a:lnSpc>
            </a:pPr>
            <a:r>
              <a:rPr lang="ja-JP" altLang="en-US" sz="1400" dirty="0">
                <a:latin typeface="+mn-ea"/>
                <a:cs typeface="Meiryo UI" pitchFamily="50" charset="-128"/>
              </a:rPr>
              <a:t>　</a:t>
            </a:r>
            <a:endParaRPr lang="en-US" altLang="ja-JP" sz="1400" dirty="0">
              <a:latin typeface="+mn-ea"/>
              <a:cs typeface="Meiryo UI" pitchFamily="50" charset="-128"/>
            </a:endParaRPr>
          </a:p>
          <a:p>
            <a:pPr lvl="0" algn="just">
              <a:lnSpc>
                <a:spcPts val="1400"/>
              </a:lnSpc>
            </a:pPr>
            <a:r>
              <a:rPr lang="ja-JP" altLang="en-US" sz="1600" dirty="0">
                <a:latin typeface="+mn-ea"/>
                <a:cs typeface="Meiryo UI" pitchFamily="50" charset="-128"/>
              </a:rPr>
              <a:t>　</a:t>
            </a:r>
            <a:r>
              <a:rPr lang="en-US" altLang="ja-JP" sz="1400" dirty="0">
                <a:latin typeface="+mn-ea"/>
                <a:cs typeface="Meiryo UI" pitchFamily="50" charset="-128"/>
              </a:rPr>
              <a:t>【</a:t>
            </a:r>
            <a:r>
              <a:rPr lang="ja-JP" altLang="en-US" sz="1400" dirty="0">
                <a:latin typeface="+mn-ea"/>
                <a:cs typeface="Meiryo UI" pitchFamily="50" charset="-128"/>
              </a:rPr>
              <a:t>財政</a:t>
            </a:r>
            <a:r>
              <a:rPr lang="en-US" altLang="ja-JP" sz="1400" dirty="0">
                <a:latin typeface="+mn-ea"/>
                <a:cs typeface="Meiryo UI" pitchFamily="50" charset="-128"/>
              </a:rPr>
              <a:t>】</a:t>
            </a:r>
            <a:r>
              <a:rPr lang="ja-JP" altLang="en-US" sz="1400" dirty="0">
                <a:latin typeface="+mn-ea"/>
                <a:cs typeface="Meiryo UI" pitchFamily="50" charset="-128"/>
              </a:rPr>
              <a:t> </a:t>
            </a:r>
            <a:endParaRPr lang="en-US" altLang="ja-JP" sz="1400" dirty="0">
              <a:latin typeface="+mn-ea"/>
              <a:cs typeface="Meiryo UI" pitchFamily="50" charset="-128"/>
            </a:endParaRPr>
          </a:p>
          <a:p>
            <a:pPr lvl="0" algn="just">
              <a:lnSpc>
                <a:spcPts val="1400"/>
              </a:lnSpc>
            </a:pPr>
            <a:r>
              <a:rPr lang="ja-JP" altLang="en-US" sz="1400" dirty="0">
                <a:latin typeface="+mn-ea"/>
                <a:cs typeface="Meiryo UI" pitchFamily="50" charset="-128"/>
              </a:rPr>
              <a:t>　　</a:t>
            </a:r>
            <a:r>
              <a:rPr lang="en-US" altLang="ja-JP" sz="1400" dirty="0">
                <a:latin typeface="+mn-ea"/>
                <a:cs typeface="Meiryo UI" pitchFamily="50" charset="-128"/>
              </a:rPr>
              <a:t>(1)</a:t>
            </a:r>
            <a:r>
              <a:rPr lang="ja-JP" altLang="en-US" sz="1400" dirty="0">
                <a:latin typeface="+mn-ea"/>
                <a:cs typeface="Meiryo UI" pitchFamily="50" charset="-128"/>
              </a:rPr>
              <a:t>　財政再建</a:t>
            </a:r>
            <a:r>
              <a:rPr lang="en-US" altLang="ja-JP" sz="1400" dirty="0">
                <a:latin typeface="+mn-ea"/>
                <a:cs typeface="Meiryo UI" pitchFamily="50" charset="-128"/>
              </a:rPr>
              <a:t>		</a:t>
            </a:r>
            <a:r>
              <a:rPr lang="ja-JP" altLang="en-US" sz="1400" dirty="0">
                <a:latin typeface="+mn-ea"/>
                <a:cs typeface="Meiryo UI" pitchFamily="50" charset="-128"/>
              </a:rPr>
              <a:t>　　　</a:t>
            </a:r>
            <a:r>
              <a:rPr lang="ja-JP" altLang="en-US" sz="1400" dirty="0" smtClean="0">
                <a:latin typeface="+mn-ea"/>
                <a:cs typeface="Meiryo UI" pitchFamily="50" charset="-128"/>
              </a:rPr>
              <a:t>  </a:t>
            </a:r>
            <a:r>
              <a:rPr lang="en-US" altLang="ja-JP" sz="1400" dirty="0" smtClean="0">
                <a:latin typeface="+mn-ea"/>
                <a:cs typeface="Meiryo UI" pitchFamily="50" charset="-128"/>
              </a:rPr>
              <a:t>126</a:t>
            </a:r>
            <a:r>
              <a:rPr lang="ja-JP" altLang="en-US" sz="1400" dirty="0" smtClean="0">
                <a:latin typeface="+mn-ea"/>
                <a:cs typeface="Meiryo UI" pitchFamily="50" charset="-128"/>
              </a:rPr>
              <a:t>頁</a:t>
            </a:r>
            <a:endParaRPr lang="en-US" altLang="ja-JP" sz="1400" dirty="0">
              <a:latin typeface="+mn-ea"/>
              <a:cs typeface="Meiryo UI" pitchFamily="50" charset="-128"/>
            </a:endParaRPr>
          </a:p>
          <a:p>
            <a:pPr lvl="0" algn="just">
              <a:lnSpc>
                <a:spcPts val="1400"/>
              </a:lnSpc>
            </a:pPr>
            <a:r>
              <a:rPr lang="ja-JP" altLang="en-US" sz="1400" dirty="0">
                <a:latin typeface="+mn-ea"/>
                <a:cs typeface="Meiryo UI" pitchFamily="50" charset="-128"/>
              </a:rPr>
              <a:t>　　</a:t>
            </a:r>
            <a:r>
              <a:rPr lang="en-US" altLang="ja-JP" sz="1400" dirty="0">
                <a:latin typeface="+mn-ea"/>
                <a:cs typeface="Meiryo UI" pitchFamily="50" charset="-128"/>
              </a:rPr>
              <a:t>(2)</a:t>
            </a:r>
            <a:r>
              <a:rPr lang="ja-JP" altLang="en-US" sz="1400" dirty="0">
                <a:latin typeface="+mn-ea"/>
                <a:cs typeface="Meiryo UI" pitchFamily="50" charset="-128"/>
              </a:rPr>
              <a:t>　財務マネジメント</a:t>
            </a:r>
            <a:r>
              <a:rPr lang="en-US" altLang="ja-JP" sz="1400" dirty="0">
                <a:latin typeface="+mn-ea"/>
                <a:cs typeface="Meiryo UI" pitchFamily="50" charset="-128"/>
              </a:rPr>
              <a:t>		</a:t>
            </a:r>
            <a:r>
              <a:rPr lang="ja-JP" altLang="en-US" sz="1400" dirty="0">
                <a:latin typeface="+mn-ea"/>
                <a:cs typeface="Meiryo UI" pitchFamily="50" charset="-128"/>
              </a:rPr>
              <a:t>　　　</a:t>
            </a:r>
            <a:r>
              <a:rPr lang="ja-JP" altLang="en-US" sz="1400" dirty="0" smtClean="0">
                <a:latin typeface="+mn-ea"/>
                <a:cs typeface="Meiryo UI" pitchFamily="50" charset="-128"/>
              </a:rPr>
              <a:t>  </a:t>
            </a:r>
            <a:r>
              <a:rPr lang="en-US" altLang="ja-JP" sz="1400" dirty="0" smtClean="0">
                <a:latin typeface="+mn-ea"/>
                <a:cs typeface="Meiryo UI" pitchFamily="50" charset="-128"/>
              </a:rPr>
              <a:t>136</a:t>
            </a:r>
            <a:r>
              <a:rPr lang="ja-JP" altLang="en-US" sz="1400" dirty="0" smtClean="0">
                <a:latin typeface="+mn-ea"/>
                <a:cs typeface="Meiryo UI" pitchFamily="50" charset="-128"/>
              </a:rPr>
              <a:t>頁</a:t>
            </a:r>
            <a:endParaRPr lang="en-US" altLang="ja-JP" sz="1400" dirty="0">
              <a:latin typeface="+mn-ea"/>
              <a:cs typeface="Meiryo UI" pitchFamily="50" charset="-128"/>
            </a:endParaRPr>
          </a:p>
          <a:p>
            <a:pPr lvl="0" algn="just">
              <a:lnSpc>
                <a:spcPts val="1400"/>
              </a:lnSpc>
            </a:pPr>
            <a:r>
              <a:rPr lang="ja-JP" altLang="en-US" sz="1400" dirty="0">
                <a:latin typeface="+mn-ea"/>
                <a:cs typeface="Meiryo UI" pitchFamily="50" charset="-128"/>
              </a:rPr>
              <a:t>　</a:t>
            </a:r>
            <a:endParaRPr lang="en-US" altLang="ja-JP" sz="1400" dirty="0">
              <a:latin typeface="+mn-ea"/>
              <a:cs typeface="Meiryo UI" pitchFamily="50" charset="-128"/>
            </a:endParaRPr>
          </a:p>
          <a:p>
            <a:pPr lvl="0" algn="just">
              <a:lnSpc>
                <a:spcPts val="1400"/>
              </a:lnSpc>
            </a:pPr>
            <a:r>
              <a:rPr lang="ja-JP" altLang="en-US" sz="1400" dirty="0">
                <a:latin typeface="+mn-ea"/>
                <a:cs typeface="Meiryo UI" pitchFamily="50" charset="-128"/>
              </a:rPr>
              <a:t>　</a:t>
            </a:r>
            <a:r>
              <a:rPr lang="en-US" altLang="ja-JP" sz="1400" dirty="0">
                <a:latin typeface="+mn-ea"/>
                <a:cs typeface="Meiryo UI" pitchFamily="50" charset="-128"/>
              </a:rPr>
              <a:t>【</a:t>
            </a:r>
            <a:r>
              <a:rPr lang="ja-JP" altLang="en-US" sz="1400" dirty="0">
                <a:latin typeface="+mn-ea"/>
                <a:cs typeface="Meiryo UI" pitchFamily="50" charset="-128"/>
              </a:rPr>
              <a:t>人事</a:t>
            </a:r>
            <a:r>
              <a:rPr lang="en-US" altLang="ja-JP" sz="1400" dirty="0">
                <a:latin typeface="+mn-ea"/>
                <a:cs typeface="Meiryo UI" pitchFamily="50" charset="-128"/>
              </a:rPr>
              <a:t>】</a:t>
            </a:r>
          </a:p>
          <a:p>
            <a:pPr lvl="0" algn="just">
              <a:lnSpc>
                <a:spcPts val="1400"/>
              </a:lnSpc>
            </a:pPr>
            <a:r>
              <a:rPr lang="ja-JP" altLang="en-US" sz="1400" dirty="0">
                <a:latin typeface="+mn-ea"/>
                <a:cs typeface="Meiryo UI" pitchFamily="50" charset="-128"/>
              </a:rPr>
              <a:t>　  </a:t>
            </a:r>
            <a:r>
              <a:rPr lang="en-US" altLang="ja-JP" sz="1400" dirty="0">
                <a:latin typeface="+mn-ea"/>
                <a:cs typeface="Meiryo UI" pitchFamily="50" charset="-128"/>
              </a:rPr>
              <a:t>(3)</a:t>
            </a:r>
            <a:r>
              <a:rPr lang="ja-JP" altLang="en-US" sz="1400" dirty="0">
                <a:latin typeface="+mn-ea"/>
                <a:cs typeface="Meiryo UI" pitchFamily="50" charset="-128"/>
              </a:rPr>
              <a:t>　人事・給与制度</a:t>
            </a:r>
            <a:r>
              <a:rPr lang="en-US" altLang="ja-JP" sz="1400" dirty="0">
                <a:latin typeface="+mn-ea"/>
                <a:cs typeface="Meiryo UI" pitchFamily="50" charset="-128"/>
              </a:rPr>
              <a:t>		</a:t>
            </a:r>
            <a:r>
              <a:rPr lang="ja-JP" altLang="en-US" sz="1400" dirty="0">
                <a:latin typeface="+mn-ea"/>
                <a:cs typeface="Meiryo UI" pitchFamily="50" charset="-128"/>
              </a:rPr>
              <a:t>　　　</a:t>
            </a:r>
            <a:r>
              <a:rPr lang="ja-JP" altLang="en-US" sz="1400" dirty="0" smtClean="0">
                <a:latin typeface="+mn-ea"/>
                <a:cs typeface="Meiryo UI" pitchFamily="50" charset="-128"/>
              </a:rPr>
              <a:t>  </a:t>
            </a:r>
            <a:r>
              <a:rPr lang="en-US" altLang="ja-JP" sz="1400" dirty="0" smtClean="0">
                <a:latin typeface="+mn-ea"/>
                <a:cs typeface="Meiryo UI" pitchFamily="50" charset="-128"/>
              </a:rPr>
              <a:t>143</a:t>
            </a:r>
            <a:r>
              <a:rPr lang="ja-JP" altLang="en-US" sz="1400" dirty="0" smtClean="0">
                <a:latin typeface="+mn-ea"/>
                <a:cs typeface="Meiryo UI" pitchFamily="50" charset="-128"/>
              </a:rPr>
              <a:t>頁</a:t>
            </a:r>
            <a:endParaRPr lang="en-US" altLang="ja-JP" sz="1400" dirty="0">
              <a:latin typeface="+mn-ea"/>
              <a:cs typeface="Meiryo UI" pitchFamily="50" charset="-128"/>
            </a:endParaRPr>
          </a:p>
          <a:p>
            <a:pPr lvl="0" algn="just">
              <a:lnSpc>
                <a:spcPts val="1400"/>
              </a:lnSpc>
            </a:pPr>
            <a:r>
              <a:rPr lang="ja-JP" altLang="en-US" sz="1400" dirty="0">
                <a:latin typeface="+mn-ea"/>
                <a:cs typeface="Meiryo UI" pitchFamily="50" charset="-128"/>
              </a:rPr>
              <a:t>　  </a:t>
            </a:r>
            <a:r>
              <a:rPr lang="en-US" altLang="ja-JP" sz="1400" dirty="0">
                <a:latin typeface="+mn-ea"/>
                <a:cs typeface="Meiryo UI" pitchFamily="50" charset="-128"/>
              </a:rPr>
              <a:t>(4)</a:t>
            </a:r>
            <a:r>
              <a:rPr lang="ja-JP" altLang="en-US" sz="1400" dirty="0">
                <a:latin typeface="+mn-ea"/>
                <a:cs typeface="Meiryo UI" pitchFamily="50" charset="-128"/>
              </a:rPr>
              <a:t>　公募制度</a:t>
            </a:r>
            <a:r>
              <a:rPr lang="en-US" altLang="ja-JP" sz="1400" dirty="0">
                <a:latin typeface="+mn-ea"/>
                <a:cs typeface="Meiryo UI" pitchFamily="50" charset="-128"/>
              </a:rPr>
              <a:t>		</a:t>
            </a:r>
            <a:r>
              <a:rPr lang="ja-JP" altLang="en-US" sz="1400" dirty="0">
                <a:latin typeface="+mn-ea"/>
                <a:cs typeface="Meiryo UI" pitchFamily="50" charset="-128"/>
              </a:rPr>
              <a:t>　　　</a:t>
            </a:r>
            <a:r>
              <a:rPr lang="ja-JP" altLang="en-US" sz="1400" dirty="0" smtClean="0">
                <a:latin typeface="+mn-ea"/>
                <a:cs typeface="Meiryo UI" pitchFamily="50" charset="-128"/>
              </a:rPr>
              <a:t>  </a:t>
            </a:r>
            <a:r>
              <a:rPr lang="en-US" altLang="ja-JP" sz="1400" dirty="0" smtClean="0">
                <a:latin typeface="+mn-ea"/>
                <a:cs typeface="Meiryo UI" pitchFamily="50" charset="-128"/>
              </a:rPr>
              <a:t>152</a:t>
            </a:r>
            <a:r>
              <a:rPr lang="ja-JP" altLang="en-US" sz="1400" dirty="0" smtClean="0">
                <a:latin typeface="+mn-ea"/>
                <a:cs typeface="Meiryo UI" pitchFamily="50" charset="-128"/>
              </a:rPr>
              <a:t>頁</a:t>
            </a:r>
            <a:endParaRPr lang="en-US" altLang="ja-JP" sz="1400" dirty="0">
              <a:latin typeface="+mn-ea"/>
              <a:cs typeface="Meiryo UI" pitchFamily="50" charset="-128"/>
            </a:endParaRPr>
          </a:p>
          <a:p>
            <a:pPr lvl="0" algn="just">
              <a:lnSpc>
                <a:spcPts val="1400"/>
              </a:lnSpc>
            </a:pPr>
            <a:endParaRPr lang="en-US" altLang="ja-JP" sz="1400" dirty="0">
              <a:latin typeface="+mn-ea"/>
              <a:cs typeface="Meiryo UI" pitchFamily="50" charset="-128"/>
            </a:endParaRPr>
          </a:p>
          <a:p>
            <a:pPr lvl="0" algn="just">
              <a:lnSpc>
                <a:spcPts val="1400"/>
              </a:lnSpc>
            </a:pPr>
            <a:r>
              <a:rPr lang="ja-JP" altLang="en-US" sz="1400" dirty="0">
                <a:latin typeface="+mn-ea"/>
                <a:cs typeface="Meiryo UI" pitchFamily="50" charset="-128"/>
              </a:rPr>
              <a:t>　</a:t>
            </a:r>
            <a:r>
              <a:rPr lang="en-US" altLang="ja-JP" sz="1400" dirty="0">
                <a:latin typeface="+mn-ea"/>
                <a:cs typeface="Meiryo UI" pitchFamily="50" charset="-128"/>
              </a:rPr>
              <a:t>【</a:t>
            </a:r>
            <a:r>
              <a:rPr lang="ja-JP" altLang="en-US" sz="1400" dirty="0">
                <a:latin typeface="+mn-ea"/>
                <a:cs typeface="Meiryo UI" pitchFamily="50" charset="-128"/>
              </a:rPr>
              <a:t>業務執行の刷新</a:t>
            </a:r>
            <a:r>
              <a:rPr lang="en-US" altLang="ja-JP" sz="1400" dirty="0">
                <a:latin typeface="+mn-ea"/>
                <a:cs typeface="Meiryo UI" pitchFamily="50" charset="-128"/>
              </a:rPr>
              <a:t>】</a:t>
            </a:r>
          </a:p>
          <a:p>
            <a:pPr lvl="0" algn="just">
              <a:lnSpc>
                <a:spcPts val="1400"/>
              </a:lnSpc>
            </a:pPr>
            <a:r>
              <a:rPr lang="ja-JP" altLang="en-US" sz="1400" dirty="0">
                <a:latin typeface="+mn-ea"/>
                <a:cs typeface="Meiryo UI" pitchFamily="50" charset="-128"/>
              </a:rPr>
              <a:t>　　</a:t>
            </a:r>
            <a:r>
              <a:rPr lang="en-US" altLang="ja-JP" sz="1400" dirty="0">
                <a:latin typeface="+mn-ea"/>
                <a:cs typeface="Meiryo UI" pitchFamily="50" charset="-128"/>
              </a:rPr>
              <a:t>(5)</a:t>
            </a:r>
            <a:r>
              <a:rPr lang="ja-JP" altLang="en-US" sz="1400" dirty="0">
                <a:latin typeface="+mn-ea"/>
                <a:cs typeface="Meiryo UI" pitchFamily="50" charset="-128"/>
              </a:rPr>
              <a:t>　サービス改善（動物園など）</a:t>
            </a:r>
            <a:r>
              <a:rPr lang="en-US" altLang="ja-JP" sz="1400" dirty="0">
                <a:latin typeface="+mn-ea"/>
                <a:cs typeface="Meiryo UI" pitchFamily="50" charset="-128"/>
              </a:rPr>
              <a:t>	</a:t>
            </a:r>
            <a:r>
              <a:rPr lang="ja-JP" altLang="en-US" sz="1400" dirty="0">
                <a:latin typeface="+mn-ea"/>
                <a:cs typeface="Meiryo UI" pitchFamily="50" charset="-128"/>
              </a:rPr>
              <a:t>　　　</a:t>
            </a:r>
            <a:r>
              <a:rPr lang="ja-JP" altLang="en-US" sz="1400" dirty="0" smtClean="0">
                <a:latin typeface="+mn-ea"/>
                <a:cs typeface="Meiryo UI" pitchFamily="50" charset="-128"/>
              </a:rPr>
              <a:t>  </a:t>
            </a:r>
            <a:r>
              <a:rPr lang="en-US" altLang="ja-JP" sz="1400" dirty="0" smtClean="0">
                <a:latin typeface="+mn-ea"/>
                <a:cs typeface="Meiryo UI" pitchFamily="50" charset="-128"/>
              </a:rPr>
              <a:t>157</a:t>
            </a:r>
            <a:r>
              <a:rPr lang="ja-JP" altLang="en-US" sz="1400" dirty="0" smtClean="0">
                <a:latin typeface="+mn-ea"/>
                <a:cs typeface="Meiryo UI" pitchFamily="50" charset="-128"/>
              </a:rPr>
              <a:t>頁</a:t>
            </a:r>
            <a:endParaRPr lang="en-US" altLang="ja-JP" sz="1400" dirty="0">
              <a:latin typeface="+mn-ea"/>
              <a:cs typeface="Meiryo UI" pitchFamily="50" charset="-128"/>
            </a:endParaRPr>
          </a:p>
          <a:p>
            <a:pPr algn="just">
              <a:lnSpc>
                <a:spcPts val="1400"/>
              </a:lnSpc>
            </a:pPr>
            <a:r>
              <a:rPr lang="ja-JP" altLang="en-US" sz="1400" dirty="0">
                <a:latin typeface="+mn-ea"/>
                <a:cs typeface="Meiryo UI" pitchFamily="50" charset="-128"/>
              </a:rPr>
              <a:t>　　</a:t>
            </a:r>
            <a:r>
              <a:rPr lang="en-US" altLang="ja-JP" sz="1400" dirty="0">
                <a:latin typeface="+mn-ea"/>
                <a:cs typeface="Meiryo UI" pitchFamily="50" charset="-128"/>
              </a:rPr>
              <a:t>(6)</a:t>
            </a:r>
            <a:r>
              <a:rPr lang="ja-JP" altLang="en-US" sz="1400" dirty="0">
                <a:latin typeface="+mn-ea"/>
                <a:cs typeface="Meiryo UI" pitchFamily="50" charset="-128"/>
              </a:rPr>
              <a:t>　区役所への権限移譲</a:t>
            </a:r>
            <a:r>
              <a:rPr lang="en-US" altLang="ja-JP" sz="1400" dirty="0">
                <a:latin typeface="+mn-ea"/>
                <a:cs typeface="Meiryo UI" pitchFamily="50" charset="-128"/>
              </a:rPr>
              <a:t>	</a:t>
            </a:r>
            <a:r>
              <a:rPr lang="ja-JP" altLang="en-US" sz="1400" dirty="0">
                <a:latin typeface="+mn-ea"/>
                <a:cs typeface="Meiryo UI" pitchFamily="50" charset="-128"/>
              </a:rPr>
              <a:t>　　　</a:t>
            </a:r>
            <a:r>
              <a:rPr lang="ja-JP" altLang="en-US" sz="1400" dirty="0" smtClean="0">
                <a:latin typeface="+mn-ea"/>
                <a:cs typeface="Meiryo UI" pitchFamily="50" charset="-128"/>
              </a:rPr>
              <a:t>  </a:t>
            </a:r>
            <a:r>
              <a:rPr lang="en-US" altLang="ja-JP" sz="1400" dirty="0" smtClean="0">
                <a:latin typeface="+mn-ea"/>
                <a:cs typeface="Meiryo UI" pitchFamily="50" charset="-128"/>
              </a:rPr>
              <a:t>162</a:t>
            </a:r>
            <a:r>
              <a:rPr lang="ja-JP" altLang="en-US" sz="1400" dirty="0" smtClean="0">
                <a:latin typeface="+mn-ea"/>
                <a:cs typeface="Meiryo UI" pitchFamily="50" charset="-128"/>
              </a:rPr>
              <a:t>頁</a:t>
            </a:r>
            <a:endParaRPr lang="en-US" altLang="ja-JP" sz="1400" dirty="0">
              <a:latin typeface="+mn-ea"/>
              <a:cs typeface="Meiryo UI" pitchFamily="50" charset="-128"/>
            </a:endParaRPr>
          </a:p>
          <a:p>
            <a:pPr algn="just">
              <a:lnSpc>
                <a:spcPts val="1400"/>
              </a:lnSpc>
            </a:pPr>
            <a:r>
              <a:rPr lang="ja-JP" altLang="en-US" sz="1400" dirty="0">
                <a:latin typeface="+mn-ea"/>
                <a:cs typeface="Meiryo UI" pitchFamily="50" charset="-128"/>
              </a:rPr>
              <a:t>　　</a:t>
            </a:r>
            <a:r>
              <a:rPr lang="en-US" altLang="ja-JP" sz="1400" dirty="0">
                <a:latin typeface="+mn-ea"/>
                <a:cs typeface="Meiryo UI" pitchFamily="50" charset="-128"/>
              </a:rPr>
              <a:t>(7)</a:t>
            </a:r>
            <a:r>
              <a:rPr lang="ja-JP" altLang="en-US" sz="1400" dirty="0">
                <a:latin typeface="+mn-ea"/>
                <a:cs typeface="Meiryo UI" pitchFamily="50" charset="-128"/>
              </a:rPr>
              <a:t>　補助金等の見直し</a:t>
            </a:r>
            <a:r>
              <a:rPr lang="en-US" altLang="ja-JP" sz="1400" dirty="0">
                <a:latin typeface="+mn-ea"/>
                <a:cs typeface="Meiryo UI" pitchFamily="50" charset="-128"/>
              </a:rPr>
              <a:t>	</a:t>
            </a:r>
            <a:r>
              <a:rPr lang="ja-JP" altLang="en-US" sz="1400" dirty="0">
                <a:latin typeface="+mn-ea"/>
                <a:cs typeface="Meiryo UI" pitchFamily="50" charset="-128"/>
              </a:rPr>
              <a:t>　　　</a:t>
            </a:r>
            <a:r>
              <a:rPr lang="ja-JP" altLang="en-US" sz="1400" dirty="0" smtClean="0">
                <a:latin typeface="+mn-ea"/>
                <a:cs typeface="Meiryo UI" pitchFamily="50" charset="-128"/>
              </a:rPr>
              <a:t>  </a:t>
            </a:r>
            <a:r>
              <a:rPr lang="en-US" altLang="ja-JP" sz="1400" dirty="0" smtClean="0">
                <a:latin typeface="+mn-ea"/>
                <a:cs typeface="Meiryo UI" pitchFamily="50" charset="-128"/>
              </a:rPr>
              <a:t>166</a:t>
            </a:r>
            <a:r>
              <a:rPr lang="ja-JP" altLang="en-US" sz="1400" dirty="0" smtClean="0">
                <a:latin typeface="+mn-ea"/>
                <a:cs typeface="Meiryo UI" pitchFamily="50" charset="-128"/>
              </a:rPr>
              <a:t>頁</a:t>
            </a:r>
            <a:endParaRPr lang="en-US" altLang="ja-JP" sz="1400" dirty="0">
              <a:latin typeface="+mn-ea"/>
              <a:cs typeface="Meiryo UI" pitchFamily="50" charset="-128"/>
            </a:endParaRPr>
          </a:p>
          <a:p>
            <a:pPr algn="just">
              <a:lnSpc>
                <a:spcPts val="1400"/>
              </a:lnSpc>
            </a:pPr>
            <a:r>
              <a:rPr lang="ja-JP" altLang="en-US" sz="1400" dirty="0">
                <a:latin typeface="+mn-ea"/>
                <a:cs typeface="Meiryo UI" pitchFamily="50" charset="-128"/>
              </a:rPr>
              <a:t>　　</a:t>
            </a:r>
            <a:r>
              <a:rPr lang="en-US" altLang="ja-JP" sz="1400" dirty="0">
                <a:latin typeface="+mn-ea"/>
                <a:cs typeface="Meiryo UI" pitchFamily="50" charset="-128"/>
              </a:rPr>
              <a:t>(8)</a:t>
            </a:r>
            <a:r>
              <a:rPr lang="ja-JP" altLang="en-US" sz="1400" dirty="0">
                <a:latin typeface="+mn-ea"/>
                <a:cs typeface="Meiryo UI" pitchFamily="50" charset="-128"/>
              </a:rPr>
              <a:t>　市民利用施設の見直し</a:t>
            </a:r>
            <a:r>
              <a:rPr lang="en-US" altLang="ja-JP" sz="1400" dirty="0">
                <a:latin typeface="+mn-ea"/>
                <a:cs typeface="Meiryo UI" pitchFamily="50" charset="-128"/>
              </a:rPr>
              <a:t>	</a:t>
            </a:r>
            <a:r>
              <a:rPr lang="ja-JP" altLang="en-US" sz="1400" dirty="0">
                <a:latin typeface="+mn-ea"/>
                <a:cs typeface="Meiryo UI" pitchFamily="50" charset="-128"/>
              </a:rPr>
              <a:t>　　　</a:t>
            </a:r>
            <a:r>
              <a:rPr lang="ja-JP" altLang="en-US" sz="1400" dirty="0" smtClean="0">
                <a:latin typeface="+mn-ea"/>
                <a:cs typeface="Meiryo UI" pitchFamily="50" charset="-128"/>
              </a:rPr>
              <a:t>  </a:t>
            </a:r>
            <a:r>
              <a:rPr lang="en-US" altLang="ja-JP" sz="1400" dirty="0" smtClean="0">
                <a:latin typeface="+mn-ea"/>
                <a:cs typeface="Meiryo UI" pitchFamily="50" charset="-128"/>
              </a:rPr>
              <a:t>174</a:t>
            </a:r>
            <a:r>
              <a:rPr lang="ja-JP" altLang="en-US" sz="1400" dirty="0" smtClean="0">
                <a:latin typeface="+mn-ea"/>
                <a:cs typeface="Meiryo UI" pitchFamily="50" charset="-128"/>
              </a:rPr>
              <a:t>頁</a:t>
            </a:r>
            <a:endParaRPr lang="en-US" altLang="ja-JP" sz="1400" dirty="0">
              <a:latin typeface="+mn-ea"/>
              <a:cs typeface="Meiryo UI" pitchFamily="50" charset="-128"/>
            </a:endParaRPr>
          </a:p>
          <a:p>
            <a:pPr algn="just">
              <a:lnSpc>
                <a:spcPts val="1400"/>
              </a:lnSpc>
            </a:pPr>
            <a:r>
              <a:rPr lang="ja-JP" altLang="en-US" sz="1400" dirty="0">
                <a:latin typeface="+mn-ea"/>
                <a:cs typeface="Meiryo UI" pitchFamily="50" charset="-128"/>
              </a:rPr>
              <a:t>　　</a:t>
            </a:r>
            <a:r>
              <a:rPr lang="en-US" altLang="ja-JP" sz="1400" dirty="0">
                <a:latin typeface="+mn-ea"/>
                <a:cs typeface="Meiryo UI" pitchFamily="50" charset="-128"/>
              </a:rPr>
              <a:t>(9</a:t>
            </a:r>
            <a:r>
              <a:rPr lang="en-US" altLang="ja-JP" sz="1400" dirty="0" smtClean="0">
                <a:latin typeface="+mn-ea"/>
                <a:cs typeface="Meiryo UI" pitchFamily="50" charset="-128"/>
              </a:rPr>
              <a:t>)</a:t>
            </a:r>
            <a:r>
              <a:rPr lang="ja-JP" altLang="en-US" sz="1400" dirty="0">
                <a:latin typeface="+mn-ea"/>
                <a:cs typeface="Meiryo UI" pitchFamily="50" charset="-128"/>
              </a:rPr>
              <a:t>　</a:t>
            </a:r>
            <a:r>
              <a:rPr lang="ja-JP" altLang="en-US" sz="1400" dirty="0" smtClean="0">
                <a:latin typeface="+mn-ea"/>
                <a:cs typeface="Meiryo UI" pitchFamily="50" charset="-128"/>
              </a:rPr>
              <a:t>ＩＣＴ</a:t>
            </a:r>
            <a:r>
              <a:rPr lang="ja-JP" altLang="en-US" sz="1400" dirty="0">
                <a:latin typeface="+mn-ea"/>
                <a:cs typeface="Meiryo UI" pitchFamily="50" charset="-128"/>
              </a:rPr>
              <a:t>の徹底</a:t>
            </a:r>
            <a:r>
              <a:rPr lang="ja-JP" altLang="en-US" sz="1400" dirty="0" smtClean="0">
                <a:latin typeface="+mn-ea"/>
                <a:cs typeface="Meiryo UI" pitchFamily="50" charset="-128"/>
              </a:rPr>
              <a:t>活用</a:t>
            </a:r>
            <a:r>
              <a:rPr lang="ja-JP" altLang="en-US" sz="1400" dirty="0">
                <a:latin typeface="+mn-ea"/>
                <a:cs typeface="Meiryo UI" pitchFamily="50" charset="-128"/>
              </a:rPr>
              <a:t>　</a:t>
            </a:r>
            <a:r>
              <a:rPr lang="en-US" altLang="ja-JP" sz="1400" dirty="0">
                <a:latin typeface="+mn-ea"/>
                <a:cs typeface="Meiryo UI" pitchFamily="50" charset="-128"/>
              </a:rPr>
              <a:t>	</a:t>
            </a:r>
            <a:r>
              <a:rPr lang="ja-JP" altLang="en-US" sz="1400" dirty="0">
                <a:latin typeface="+mn-ea"/>
                <a:cs typeface="Meiryo UI" pitchFamily="50" charset="-128"/>
              </a:rPr>
              <a:t>　　</a:t>
            </a:r>
            <a:r>
              <a:rPr lang="ja-JP" altLang="en-US" sz="1400" dirty="0" smtClean="0">
                <a:latin typeface="+mn-ea"/>
                <a:cs typeface="Meiryo UI" pitchFamily="50" charset="-128"/>
              </a:rPr>
              <a:t> </a:t>
            </a:r>
            <a:r>
              <a:rPr lang="ja-JP" altLang="en-US" sz="1400" dirty="0">
                <a:latin typeface="+mn-ea"/>
                <a:cs typeface="Meiryo UI" pitchFamily="50" charset="-128"/>
              </a:rPr>
              <a:t>　</a:t>
            </a:r>
            <a:r>
              <a:rPr lang="ja-JP" altLang="en-US" sz="1400" dirty="0" smtClean="0">
                <a:latin typeface="+mn-ea"/>
                <a:cs typeface="Meiryo UI" pitchFamily="50" charset="-128"/>
              </a:rPr>
              <a:t> </a:t>
            </a:r>
            <a:r>
              <a:rPr lang="en-US" altLang="ja-JP" sz="1400" dirty="0" smtClean="0">
                <a:latin typeface="+mn-ea"/>
                <a:cs typeface="Meiryo UI" pitchFamily="50" charset="-128"/>
              </a:rPr>
              <a:t>178</a:t>
            </a:r>
            <a:r>
              <a:rPr lang="ja-JP" altLang="en-US" sz="1400" dirty="0" smtClean="0">
                <a:latin typeface="+mn-ea"/>
                <a:cs typeface="Meiryo UI" pitchFamily="50" charset="-128"/>
              </a:rPr>
              <a:t>頁</a:t>
            </a:r>
            <a:endParaRPr lang="en-US" altLang="ja-JP" sz="1400" dirty="0">
              <a:latin typeface="+mn-ea"/>
              <a:cs typeface="Meiryo UI" pitchFamily="50" charset="-128"/>
            </a:endParaRPr>
          </a:p>
          <a:p>
            <a:pPr algn="just">
              <a:lnSpc>
                <a:spcPts val="1400"/>
              </a:lnSpc>
            </a:pPr>
            <a:r>
              <a:rPr lang="ja-JP" altLang="en-US" sz="1400" dirty="0">
                <a:latin typeface="+mn-ea"/>
                <a:cs typeface="Meiryo UI" pitchFamily="50" charset="-128"/>
              </a:rPr>
              <a:t>　　</a:t>
            </a:r>
            <a:r>
              <a:rPr lang="en-US" altLang="ja-JP" sz="1400" dirty="0">
                <a:latin typeface="+mn-ea"/>
                <a:cs typeface="Meiryo UI" pitchFamily="50" charset="-128"/>
              </a:rPr>
              <a:t>(10)</a:t>
            </a:r>
            <a:r>
              <a:rPr lang="ja-JP" altLang="en-US" sz="1400" dirty="0">
                <a:latin typeface="+mn-ea"/>
                <a:cs typeface="Meiryo UI" pitchFamily="50" charset="-128"/>
              </a:rPr>
              <a:t> 働き方</a:t>
            </a:r>
            <a:r>
              <a:rPr lang="ja-JP" altLang="en-US" sz="1400" dirty="0" smtClean="0">
                <a:latin typeface="+mn-ea"/>
                <a:cs typeface="Meiryo UI" pitchFamily="50" charset="-128"/>
              </a:rPr>
              <a:t>改革</a:t>
            </a:r>
            <a:r>
              <a:rPr lang="ja-JP" altLang="en-US" sz="1400" dirty="0">
                <a:latin typeface="+mn-ea"/>
                <a:cs typeface="Meiryo UI" pitchFamily="50" charset="-128"/>
              </a:rPr>
              <a:t>　</a:t>
            </a:r>
            <a:r>
              <a:rPr lang="ja-JP" altLang="en-US" sz="1400" dirty="0" smtClean="0">
                <a:latin typeface="+mn-ea"/>
                <a:cs typeface="Meiryo UI" pitchFamily="50" charset="-128"/>
              </a:rPr>
              <a:t>　　　</a:t>
            </a:r>
            <a:r>
              <a:rPr lang="en-US" altLang="ja-JP" sz="1400" dirty="0">
                <a:latin typeface="+mn-ea"/>
                <a:cs typeface="Meiryo UI" pitchFamily="50" charset="-128"/>
              </a:rPr>
              <a:t>	</a:t>
            </a:r>
            <a:r>
              <a:rPr lang="ja-JP" altLang="en-US" sz="1400" dirty="0">
                <a:latin typeface="+mn-ea"/>
                <a:cs typeface="Meiryo UI" pitchFamily="50" charset="-128"/>
              </a:rPr>
              <a:t>　　　</a:t>
            </a:r>
            <a:r>
              <a:rPr lang="ja-JP" altLang="en-US" sz="1400" dirty="0" smtClean="0">
                <a:latin typeface="+mn-ea"/>
                <a:cs typeface="Meiryo UI" pitchFamily="50" charset="-128"/>
              </a:rPr>
              <a:t>  </a:t>
            </a:r>
            <a:r>
              <a:rPr lang="en-US" altLang="ja-JP" sz="1400" dirty="0" smtClean="0">
                <a:latin typeface="+mn-ea"/>
                <a:cs typeface="Meiryo UI" pitchFamily="50" charset="-128"/>
              </a:rPr>
              <a:t>187</a:t>
            </a:r>
            <a:r>
              <a:rPr lang="ja-JP" altLang="en-US" sz="1400" dirty="0" smtClean="0">
                <a:latin typeface="+mn-ea"/>
                <a:cs typeface="Meiryo UI" pitchFamily="50" charset="-128"/>
              </a:rPr>
              <a:t>頁</a:t>
            </a:r>
            <a:endParaRPr lang="en-US" altLang="ja-JP" sz="1400" dirty="0">
              <a:latin typeface="+mn-ea"/>
              <a:cs typeface="Meiryo UI" pitchFamily="50" charset="-128"/>
            </a:endParaRPr>
          </a:p>
          <a:p>
            <a:pPr algn="just">
              <a:lnSpc>
                <a:spcPts val="1400"/>
              </a:lnSpc>
            </a:pPr>
            <a:endParaRPr lang="en-US" altLang="ja-JP" sz="1400" dirty="0">
              <a:latin typeface="+mn-ea"/>
              <a:cs typeface="Meiryo UI" pitchFamily="50" charset="-128"/>
            </a:endParaRPr>
          </a:p>
          <a:p>
            <a:pPr algn="just">
              <a:lnSpc>
                <a:spcPts val="1400"/>
              </a:lnSpc>
            </a:pPr>
            <a:r>
              <a:rPr lang="ja-JP" altLang="en-US" sz="1600" dirty="0">
                <a:latin typeface="+mn-ea"/>
              </a:rPr>
              <a:t>参考資料</a:t>
            </a:r>
            <a:endParaRPr lang="en-US" altLang="ja-JP" sz="1600" dirty="0">
              <a:latin typeface="+mn-ea"/>
            </a:endParaRPr>
          </a:p>
          <a:p>
            <a:pPr algn="just">
              <a:lnSpc>
                <a:spcPts val="1400"/>
              </a:lnSpc>
            </a:pPr>
            <a:endParaRPr lang="ja-JP" altLang="en-US" sz="1400" dirty="0">
              <a:latin typeface="+mn-ea"/>
            </a:endParaRPr>
          </a:p>
          <a:p>
            <a:pPr algn="just">
              <a:lnSpc>
                <a:spcPts val="1400"/>
              </a:lnSpc>
            </a:pPr>
            <a:r>
              <a:rPr lang="ja-JP" altLang="en-US" sz="1400" dirty="0">
                <a:latin typeface="+mn-ea"/>
              </a:rPr>
              <a:t>　－市役所における改革の一覧、個票　</a:t>
            </a:r>
            <a:r>
              <a:rPr lang="ja-JP" altLang="en-US" sz="1400" dirty="0" smtClean="0">
                <a:latin typeface="+mn-ea"/>
              </a:rPr>
              <a:t> </a:t>
            </a:r>
            <a:r>
              <a:rPr lang="ja-JP" altLang="en-US" sz="1400" dirty="0">
                <a:latin typeface="+mn-ea"/>
              </a:rPr>
              <a:t>　</a:t>
            </a:r>
            <a:r>
              <a:rPr lang="ja-JP" altLang="en-US" sz="1400" dirty="0" smtClean="0">
                <a:latin typeface="+mn-ea"/>
              </a:rPr>
              <a:t> </a:t>
            </a:r>
            <a:r>
              <a:rPr lang="en-US" altLang="ja-JP" sz="1400" dirty="0" smtClean="0">
                <a:latin typeface="+mn-ea"/>
              </a:rPr>
              <a:t>189</a:t>
            </a:r>
            <a:r>
              <a:rPr lang="ja-JP" altLang="en-US" sz="1400" dirty="0" smtClean="0">
                <a:latin typeface="+mn-ea"/>
              </a:rPr>
              <a:t>頁</a:t>
            </a:r>
            <a:endParaRPr lang="en-US" altLang="ja-JP" sz="1400" dirty="0">
              <a:latin typeface="+mn-ea"/>
            </a:endParaRPr>
          </a:p>
          <a:p>
            <a:pPr algn="just">
              <a:lnSpc>
                <a:spcPts val="1400"/>
              </a:lnSpc>
            </a:pPr>
            <a:endParaRPr lang="en-US" altLang="ja-JP" sz="1400" dirty="0">
              <a:latin typeface="+mn-ea"/>
            </a:endParaRPr>
          </a:p>
          <a:p>
            <a:pPr algn="just">
              <a:lnSpc>
                <a:spcPts val="1400"/>
              </a:lnSpc>
            </a:pPr>
            <a:endParaRPr lang="en-US" altLang="ja-JP" sz="1400" dirty="0">
              <a:latin typeface="+mn-ea"/>
            </a:endParaRPr>
          </a:p>
          <a:p>
            <a:pPr algn="just">
              <a:lnSpc>
                <a:spcPts val="1400"/>
              </a:lnSpc>
            </a:pPr>
            <a:r>
              <a:rPr lang="ja-JP" altLang="en-US" sz="1600" dirty="0">
                <a:latin typeface="+mn-ea"/>
              </a:rPr>
              <a:t>付属資料</a:t>
            </a:r>
            <a:endParaRPr lang="en-US" altLang="ja-JP" sz="1600" dirty="0">
              <a:latin typeface="+mn-ea"/>
            </a:endParaRPr>
          </a:p>
          <a:p>
            <a:pPr algn="just">
              <a:lnSpc>
                <a:spcPts val="1400"/>
              </a:lnSpc>
            </a:pPr>
            <a:endParaRPr lang="ja-JP" altLang="en-US" sz="1400" dirty="0">
              <a:latin typeface="+mn-ea"/>
            </a:endParaRPr>
          </a:p>
          <a:p>
            <a:pPr algn="just">
              <a:lnSpc>
                <a:spcPts val="1400"/>
              </a:lnSpc>
            </a:pPr>
            <a:r>
              <a:rPr lang="ja-JP" altLang="en-US" sz="1400" dirty="0">
                <a:latin typeface="+mn-ea"/>
              </a:rPr>
              <a:t>　資料</a:t>
            </a:r>
            <a:r>
              <a:rPr lang="en-US" altLang="ja-JP" sz="1400" dirty="0">
                <a:latin typeface="+mn-ea"/>
              </a:rPr>
              <a:t>1</a:t>
            </a:r>
            <a:r>
              <a:rPr lang="ja-JP" altLang="en-US" sz="1400" dirty="0">
                <a:latin typeface="+mn-ea"/>
              </a:rPr>
              <a:t>　施策・事業のゼロベースの</a:t>
            </a:r>
            <a:r>
              <a:rPr lang="ja-JP" altLang="en-US" sz="1400" dirty="0" smtClean="0">
                <a:latin typeface="+mn-ea"/>
              </a:rPr>
              <a:t>見直し </a:t>
            </a:r>
            <a:r>
              <a:rPr lang="en-US" altLang="ja-JP" sz="1400" dirty="0" smtClean="0">
                <a:latin typeface="+mn-ea"/>
              </a:rPr>
              <a:t>226</a:t>
            </a:r>
            <a:r>
              <a:rPr lang="ja-JP" altLang="en-US" sz="1400" dirty="0" smtClean="0">
                <a:latin typeface="+mn-ea"/>
              </a:rPr>
              <a:t>頁</a:t>
            </a:r>
            <a:endParaRPr lang="ja-JP" altLang="en-US" sz="1400" dirty="0">
              <a:latin typeface="+mn-ea"/>
            </a:endParaRPr>
          </a:p>
          <a:p>
            <a:pPr algn="just">
              <a:lnSpc>
                <a:spcPts val="1400"/>
              </a:lnSpc>
            </a:pPr>
            <a:r>
              <a:rPr lang="ja-JP" altLang="en-US" sz="1400" dirty="0">
                <a:latin typeface="+mn-ea"/>
              </a:rPr>
              <a:t>　資料</a:t>
            </a:r>
            <a:r>
              <a:rPr lang="en-US" altLang="ja-JP" sz="1400" dirty="0">
                <a:latin typeface="+mn-ea"/>
              </a:rPr>
              <a:t>2</a:t>
            </a:r>
            <a:r>
              <a:rPr lang="ja-JP" altLang="en-US" sz="1400" dirty="0">
                <a:latin typeface="+mn-ea"/>
              </a:rPr>
              <a:t>　市税の減免措置の</a:t>
            </a:r>
            <a:r>
              <a:rPr lang="ja-JP" altLang="en-US" sz="1400" dirty="0" smtClean="0">
                <a:latin typeface="+mn-ea"/>
              </a:rPr>
              <a:t>見直し</a:t>
            </a:r>
            <a:r>
              <a:rPr lang="en-US" altLang="ja-JP" sz="1400" dirty="0">
                <a:latin typeface="+mn-ea"/>
              </a:rPr>
              <a:t>	</a:t>
            </a:r>
            <a:r>
              <a:rPr lang="ja-JP" altLang="en-US" sz="1400" dirty="0" smtClean="0">
                <a:latin typeface="+mn-ea"/>
              </a:rPr>
              <a:t>　　　　</a:t>
            </a:r>
            <a:r>
              <a:rPr lang="en-US" altLang="ja-JP" sz="1400" dirty="0">
                <a:latin typeface="+mn-ea"/>
              </a:rPr>
              <a:t>231</a:t>
            </a:r>
            <a:r>
              <a:rPr lang="ja-JP" altLang="en-US" sz="1400" dirty="0" smtClean="0">
                <a:latin typeface="+mn-ea"/>
              </a:rPr>
              <a:t>頁</a:t>
            </a:r>
            <a:endParaRPr lang="ja-JP" altLang="en-US" sz="1400" dirty="0">
              <a:latin typeface="+mn-ea"/>
            </a:endParaRPr>
          </a:p>
          <a:p>
            <a:pPr algn="just">
              <a:lnSpc>
                <a:spcPts val="1400"/>
              </a:lnSpc>
            </a:pPr>
            <a:r>
              <a:rPr lang="ja-JP" altLang="en-US" sz="1400" dirty="0">
                <a:latin typeface="+mn-ea"/>
              </a:rPr>
              <a:t>　資料</a:t>
            </a:r>
            <a:r>
              <a:rPr lang="en-US" altLang="ja-JP" sz="1400" dirty="0">
                <a:latin typeface="+mn-ea"/>
              </a:rPr>
              <a:t>3</a:t>
            </a:r>
            <a:r>
              <a:rPr lang="ja-JP" altLang="en-US" sz="1400" dirty="0">
                <a:latin typeface="+mn-ea"/>
              </a:rPr>
              <a:t>　使用料の減免措置の</a:t>
            </a:r>
            <a:r>
              <a:rPr lang="ja-JP" altLang="en-US" sz="1400" dirty="0" smtClean="0">
                <a:latin typeface="+mn-ea"/>
              </a:rPr>
              <a:t>見直し</a:t>
            </a:r>
            <a:r>
              <a:rPr lang="ja-JP" altLang="en-US" sz="1400" dirty="0">
                <a:latin typeface="+mn-ea"/>
              </a:rPr>
              <a:t>　</a:t>
            </a:r>
            <a:r>
              <a:rPr lang="ja-JP" altLang="en-US" sz="1400" dirty="0" smtClean="0">
                <a:latin typeface="+mn-ea"/>
              </a:rPr>
              <a:t>　　  </a:t>
            </a:r>
            <a:r>
              <a:rPr lang="en-US" altLang="ja-JP" sz="1400" dirty="0" smtClean="0">
                <a:latin typeface="+mn-ea"/>
              </a:rPr>
              <a:t>235</a:t>
            </a:r>
            <a:r>
              <a:rPr lang="ja-JP" altLang="en-US" sz="1400" dirty="0" smtClean="0">
                <a:latin typeface="+mn-ea"/>
              </a:rPr>
              <a:t>頁</a:t>
            </a:r>
            <a:endParaRPr lang="ja-JP" altLang="en-US" sz="1400" dirty="0">
              <a:latin typeface="+mn-ea"/>
            </a:endParaRPr>
          </a:p>
          <a:p>
            <a:pPr algn="just">
              <a:lnSpc>
                <a:spcPts val="1400"/>
              </a:lnSpc>
            </a:pPr>
            <a:r>
              <a:rPr lang="ja-JP" altLang="en-US" sz="1400" dirty="0">
                <a:latin typeface="+mn-ea"/>
              </a:rPr>
              <a:t>　資料</a:t>
            </a:r>
            <a:r>
              <a:rPr lang="en-US" altLang="ja-JP" sz="1400" dirty="0">
                <a:latin typeface="+mn-ea"/>
              </a:rPr>
              <a:t>4</a:t>
            </a:r>
            <a:r>
              <a:rPr lang="ja-JP" altLang="en-US" sz="1400" dirty="0">
                <a:latin typeface="+mn-ea"/>
              </a:rPr>
              <a:t>　外郭団体との競争性のない随意契約の</a:t>
            </a:r>
            <a:r>
              <a:rPr lang="ja-JP" altLang="en-US" sz="1400" dirty="0" smtClean="0">
                <a:latin typeface="+mn-ea"/>
              </a:rPr>
              <a:t>見直し</a:t>
            </a:r>
            <a:endParaRPr lang="en-US" altLang="ja-JP" sz="1400" dirty="0" smtClean="0">
              <a:latin typeface="+mn-ea"/>
            </a:endParaRPr>
          </a:p>
          <a:p>
            <a:pPr algn="just">
              <a:lnSpc>
                <a:spcPts val="1400"/>
              </a:lnSpc>
            </a:pPr>
            <a:r>
              <a:rPr lang="en-US" altLang="ja-JP" sz="1400" dirty="0">
                <a:latin typeface="+mn-ea"/>
              </a:rPr>
              <a:t>	</a:t>
            </a:r>
            <a:r>
              <a:rPr lang="ja-JP" altLang="en-US" sz="1400" dirty="0">
                <a:latin typeface="+mn-ea"/>
              </a:rPr>
              <a:t>　　　　  </a:t>
            </a:r>
            <a:r>
              <a:rPr lang="en-US" altLang="ja-JP" sz="1400" dirty="0" smtClean="0">
                <a:latin typeface="+mn-ea"/>
              </a:rPr>
              <a:t>		</a:t>
            </a:r>
            <a:r>
              <a:rPr lang="ja-JP" altLang="en-US" sz="1400" dirty="0">
                <a:latin typeface="+mn-ea"/>
              </a:rPr>
              <a:t> </a:t>
            </a:r>
            <a:r>
              <a:rPr lang="ja-JP" altLang="en-US" sz="1400" dirty="0" smtClean="0">
                <a:latin typeface="+mn-ea"/>
              </a:rPr>
              <a:t>　　　 </a:t>
            </a:r>
            <a:r>
              <a:rPr lang="en-US" altLang="ja-JP" sz="1400" dirty="0" smtClean="0">
                <a:latin typeface="+mn-ea"/>
              </a:rPr>
              <a:t>242</a:t>
            </a:r>
            <a:r>
              <a:rPr lang="ja-JP" altLang="en-US" sz="1400" dirty="0" smtClean="0">
                <a:latin typeface="+mn-ea"/>
              </a:rPr>
              <a:t>頁</a:t>
            </a:r>
            <a:endParaRPr lang="en-US" altLang="ja-JP" sz="1400" dirty="0">
              <a:latin typeface="+mn-ea"/>
            </a:endParaRPr>
          </a:p>
          <a:p>
            <a:pPr>
              <a:lnSpc>
                <a:spcPts val="1300"/>
              </a:lnSpc>
            </a:pPr>
            <a:endParaRPr lang="en-US" altLang="ja-JP" sz="1400" dirty="0">
              <a:latin typeface="+mn-ea"/>
              <a:cs typeface="Meiryo UI" pitchFamily="50" charset="-128"/>
            </a:endParaRPr>
          </a:p>
          <a:p>
            <a:pPr>
              <a:lnSpc>
                <a:spcPts val="1300"/>
              </a:lnSpc>
            </a:pPr>
            <a:endParaRPr lang="en-US" altLang="ja-JP" sz="1600" dirty="0">
              <a:latin typeface="+mn-ea"/>
              <a:cs typeface="Meiryo UI" pitchFamily="50" charset="-128"/>
            </a:endParaRPr>
          </a:p>
        </p:txBody>
      </p:sp>
      <p:sp>
        <p:nvSpPr>
          <p:cNvPr id="13" name="正方形/長方形 12"/>
          <p:cNvSpPr/>
          <p:nvPr/>
        </p:nvSpPr>
        <p:spPr>
          <a:xfrm>
            <a:off x="3635896" y="44624"/>
            <a:ext cx="1538998" cy="400110"/>
          </a:xfrm>
          <a:prstGeom prst="rect">
            <a:avLst/>
          </a:prstGeom>
        </p:spPr>
        <p:txBody>
          <a:bodyPr wrap="square">
            <a:spAutoFit/>
          </a:bodyPr>
          <a:lstStyle/>
          <a:p>
            <a:pPr algn="dist"/>
            <a:r>
              <a:rPr lang="ja-JP" altLang="en-US" sz="2000" dirty="0"/>
              <a:t>目次</a:t>
            </a:r>
            <a:endParaRPr lang="ja-JP" altLang="en-US" sz="2000" dirty="0">
              <a:solidFill>
                <a:srgbClr val="FF0000"/>
              </a:solidFill>
            </a:endParaRPr>
          </a:p>
        </p:txBody>
      </p:sp>
      <p:sp>
        <p:nvSpPr>
          <p:cNvPr id="7" name="スライド番号プレースホルダ 6"/>
          <p:cNvSpPr>
            <a:spLocks noGrp="1"/>
          </p:cNvSpPr>
          <p:nvPr>
            <p:ph type="sldNum" sz="quarter" idx="12"/>
          </p:nvPr>
        </p:nvSpPr>
        <p:spPr/>
        <p:txBody>
          <a:bodyPr/>
          <a:lstStyle/>
          <a:p>
            <a:fld id="{CCEC3038-1CF1-4B63-9920-55248DCFBA97}" type="slidenum">
              <a:rPr kumimoji="1" lang="ja-JP" altLang="en-US" smtClean="0"/>
              <a:pPr/>
              <a:t>2</a:t>
            </a:fld>
            <a:endParaRPr kumimoji="1" lang="ja-JP" altLang="en-US" dirty="0"/>
          </a:p>
        </p:txBody>
      </p:sp>
    </p:spTree>
    <p:extLst>
      <p:ext uri="{BB962C8B-B14F-4D97-AF65-F5344CB8AC3E}">
        <p14:creationId xmlns:p14="http://schemas.microsoft.com/office/powerpoint/2010/main" val="40415060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5759970" y="6451985"/>
            <a:ext cx="2556446" cy="289475"/>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5656312" y="5805264"/>
            <a:ext cx="2751162" cy="289475"/>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5076056" y="3789040"/>
            <a:ext cx="3744416" cy="792088"/>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0" y="0"/>
            <a:ext cx="3491880" cy="261610"/>
          </a:xfrm>
          <a:prstGeom prst="rect">
            <a:avLst/>
          </a:prstGeom>
          <a:noFill/>
        </p:spPr>
        <p:txBody>
          <a:bodyPr wrap="square" rtlCol="0">
            <a:spAutoFit/>
          </a:bodyPr>
          <a:lstStyle/>
          <a:p>
            <a:r>
              <a:rPr kumimoji="1" lang="en-US" altLang="ja-JP" sz="1100" dirty="0"/>
              <a:t>Ⅳ</a:t>
            </a:r>
            <a:r>
              <a:rPr kumimoji="1" lang="ja-JP" altLang="en-US" sz="1100" dirty="0"/>
              <a:t>　政策の刷新・</a:t>
            </a:r>
            <a:r>
              <a:rPr lang="ja-JP" altLang="en-US" sz="1100" dirty="0"/>
              <a:t>西成特区構想</a:t>
            </a:r>
            <a:endParaRPr kumimoji="1" lang="en-US" altLang="ja-JP" sz="1100" dirty="0"/>
          </a:p>
        </p:txBody>
      </p:sp>
      <p:sp>
        <p:nvSpPr>
          <p:cNvPr id="22" name="テキスト ボックス 21"/>
          <p:cNvSpPr txBox="1"/>
          <p:nvPr/>
        </p:nvSpPr>
        <p:spPr>
          <a:xfrm>
            <a:off x="251520" y="332656"/>
            <a:ext cx="7704856" cy="338554"/>
          </a:xfrm>
          <a:prstGeom prst="rect">
            <a:avLst/>
          </a:prstGeom>
          <a:noFill/>
        </p:spPr>
        <p:txBody>
          <a:bodyPr wrap="square" rtlCol="0">
            <a:spAutoFit/>
          </a:bodyPr>
          <a:lstStyle/>
          <a:p>
            <a:r>
              <a:rPr lang="ja-JP" altLang="en-US" sz="1600" b="1" dirty="0"/>
              <a:t>③　西成特区構想の概要（取組体制） </a:t>
            </a:r>
            <a:endParaRPr kumimoji="1" lang="ja-JP" altLang="en-US" sz="1600" b="1" dirty="0"/>
          </a:p>
        </p:txBody>
      </p:sp>
      <p:cxnSp>
        <p:nvCxnSpPr>
          <p:cNvPr id="23" name="直線コネクタ 22"/>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4" name="表 23"/>
          <p:cNvGraphicFramePr>
            <a:graphicFrameLocks noGrp="1"/>
          </p:cNvGraphicFramePr>
          <p:nvPr>
            <p:extLst/>
          </p:nvPr>
        </p:nvGraphicFramePr>
        <p:xfrm>
          <a:off x="323528" y="797860"/>
          <a:ext cx="8568952" cy="5897880"/>
        </p:xfrm>
        <a:graphic>
          <a:graphicData uri="http://schemas.openxmlformats.org/drawingml/2006/table">
            <a:tbl>
              <a:tblPr firstRow="1" bandRow="1">
                <a:tableStyleId>{5940675A-B579-460E-94D1-54222C63F5DA}</a:tableStyleId>
              </a:tblPr>
              <a:tblGrid>
                <a:gridCol w="1944216">
                  <a:extLst>
                    <a:ext uri="{9D8B030D-6E8A-4147-A177-3AD203B41FA5}">
                      <a16:colId xmlns="" xmlns:a16="http://schemas.microsoft.com/office/drawing/2014/main" val="20000"/>
                    </a:ext>
                  </a:extLst>
                </a:gridCol>
                <a:gridCol w="2776642">
                  <a:extLst>
                    <a:ext uri="{9D8B030D-6E8A-4147-A177-3AD203B41FA5}">
                      <a16:colId xmlns="" xmlns:a16="http://schemas.microsoft.com/office/drawing/2014/main" val="20001"/>
                    </a:ext>
                  </a:extLst>
                </a:gridCol>
                <a:gridCol w="3848094">
                  <a:extLst>
                    <a:ext uri="{9D8B030D-6E8A-4147-A177-3AD203B41FA5}">
                      <a16:colId xmlns="" xmlns:a16="http://schemas.microsoft.com/office/drawing/2014/main" val="20002"/>
                    </a:ext>
                  </a:extLst>
                </a:gridCol>
              </a:tblGrid>
              <a:tr h="321423">
                <a:tc>
                  <a:txBody>
                    <a:bodyPr/>
                    <a:lstStyle/>
                    <a:p>
                      <a:pPr algn="ctr"/>
                      <a:r>
                        <a:rPr kumimoji="1" lang="ja-JP" altLang="en-US" sz="1600" dirty="0"/>
                        <a:t>項目</a:t>
                      </a:r>
                    </a:p>
                  </a:txBody>
                  <a:tcPr/>
                </a:tc>
                <a:tc>
                  <a:txBody>
                    <a:bodyPr/>
                    <a:lstStyle/>
                    <a:p>
                      <a:pPr algn="ctr"/>
                      <a:r>
                        <a:rPr kumimoji="1" lang="ja-JP" altLang="en-US" sz="1600" dirty="0"/>
                        <a:t>これまでの状況</a:t>
                      </a:r>
                    </a:p>
                  </a:txBody>
                  <a:tcPr/>
                </a:tc>
                <a:tc>
                  <a:txBody>
                    <a:bodyPr/>
                    <a:lstStyle/>
                    <a:p>
                      <a:pPr algn="ctr"/>
                      <a:r>
                        <a:rPr kumimoji="1" lang="ja-JP" altLang="en-US" sz="1600" dirty="0"/>
                        <a:t>現在の取組み</a:t>
                      </a:r>
                    </a:p>
                  </a:txBody>
                  <a:tcPr/>
                </a:tc>
                <a:extLst>
                  <a:ext uri="{0D108BD9-81ED-4DB2-BD59-A6C34878D82A}">
                    <a16:rowId xmlns="" xmlns:a16="http://schemas.microsoft.com/office/drawing/2014/main" val="10000"/>
                  </a:ext>
                </a:extLst>
              </a:tr>
              <a:tr h="1928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１．市の取組体制</a:t>
                      </a:r>
                    </a:p>
                    <a:p>
                      <a:endParaRPr kumimoji="1" lang="ja-JP"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t>・福祉・医療・環境改善などに区と局が連携し対応してきたが、全市的な視点を持ちながら課題の対応にあたってきたため、結果的に西成区の個別課題の抜本的解決が困難</a:t>
                      </a:r>
                      <a:endParaRPr lang="en-US" altLang="ja-JP" sz="1400" dirty="0"/>
                    </a:p>
                    <a:p>
                      <a:endParaRPr kumimoji="1" lang="ja-JP" altLang="en-US" sz="1400" dirty="0"/>
                    </a:p>
                  </a:txBody>
                  <a:tcPr/>
                </a:tc>
                <a:tc>
                  <a:txBody>
                    <a:bodyPr/>
                    <a:lstStyle/>
                    <a:p>
                      <a:r>
                        <a:rPr kumimoji="1" lang="ja-JP" altLang="en-US" sz="1400" dirty="0"/>
                        <a:t>・西成特区構想として西成区に特化した対応を進めるため、西成区長をリーダー、関係局長をメンバーとしたプロジェクトチームを設置。</a:t>
                      </a:r>
                      <a:endParaRPr kumimoji="1" lang="en-US" altLang="ja-JP" sz="14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t>・西成特区構想の大きな方向性を考える有識者座談会の提言に基づき、関係各局が施策・事業の具体化を実施。</a:t>
                      </a:r>
                      <a:endParaRPr kumimoji="1" lang="en-US" altLang="ja-JP" sz="1400" dirty="0"/>
                    </a:p>
                    <a:p>
                      <a:r>
                        <a:rPr lang="ja-JP" altLang="en-US" sz="1400" dirty="0"/>
                        <a:t>・また、西成特区構想に呼応して、府・府警・市が協力し、薬物対策などの取組みを</a:t>
                      </a:r>
                      <a:r>
                        <a:rPr lang="en-US" altLang="ja-JP" sz="1400" dirty="0"/>
                        <a:t>2014</a:t>
                      </a:r>
                      <a:r>
                        <a:rPr lang="ja-JP" altLang="en-US" sz="1400" dirty="0"/>
                        <a:t>年度から</a:t>
                      </a:r>
                      <a:r>
                        <a:rPr lang="en-US" altLang="ja-JP" sz="1400" dirty="0"/>
                        <a:t>5</a:t>
                      </a:r>
                      <a:r>
                        <a:rPr lang="ja-JP" altLang="en-US" sz="1400" dirty="0"/>
                        <a:t>か年で集中的に実施。</a:t>
                      </a:r>
                      <a:endParaRPr kumimoji="1" lang="ja-JP" altLang="en-US" sz="1400" dirty="0"/>
                    </a:p>
                  </a:txBody>
                  <a:tcPr/>
                </a:tc>
                <a:extLst>
                  <a:ext uri="{0D108BD9-81ED-4DB2-BD59-A6C34878D82A}">
                    <a16:rowId xmlns="" xmlns:a16="http://schemas.microsoft.com/office/drawing/2014/main" val="10001"/>
                  </a:ext>
                </a:extLst>
              </a:tr>
              <a:tr h="2089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t>２</a:t>
                      </a:r>
                      <a:r>
                        <a:rPr kumimoji="1" lang="ja-JP" altLang="en-US" sz="1400" dirty="0"/>
                        <a:t>．地域との関係</a:t>
                      </a:r>
                    </a:p>
                    <a:p>
                      <a:endParaRPr kumimoji="1" lang="ja-JP"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・行政の押し付けと受け止められかねないような施策立案プロセス</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・事業の実施にあたっては、地域住民や関係者の意向や要望を聞いて調整</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t>・地域住民や関係者が当事者として行政とともに施策立案するエリアマネジメント協議会を設置し、官民協働で施策を構築。</a:t>
                      </a:r>
                      <a:endParaRPr lang="en-US" altLang="ja-JP" sz="14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kern="1200" dirty="0">
                          <a:solidFill>
                            <a:schemeClr val="tx1"/>
                          </a:solidFill>
                          <a:latin typeface="+mn-lt"/>
                          <a:ea typeface="+mn-ea"/>
                          <a:cs typeface="+mn-cs"/>
                        </a:rPr>
                        <a:t>・２０１５年６月より、あい</a:t>
                      </a:r>
                      <a:r>
                        <a:rPr kumimoji="1" lang="ja-JP" altLang="en-US" sz="1400" u="none" kern="1200" dirty="0" err="1">
                          <a:solidFill>
                            <a:schemeClr val="tx1"/>
                          </a:solidFill>
                          <a:latin typeface="+mn-lt"/>
                          <a:ea typeface="+mn-ea"/>
                          <a:cs typeface="+mn-cs"/>
                        </a:rPr>
                        <a:t>りん</a:t>
                      </a:r>
                      <a:r>
                        <a:rPr kumimoji="1" lang="ja-JP" altLang="en-US" sz="1400" u="none" kern="1200" dirty="0">
                          <a:solidFill>
                            <a:schemeClr val="tx1"/>
                          </a:solidFill>
                          <a:latin typeface="+mn-lt"/>
                          <a:ea typeface="+mn-ea"/>
                          <a:cs typeface="+mn-cs"/>
                        </a:rPr>
                        <a:t>地域のまちづくりに特化した意見聴取の場として、「あいりん地域まちづくり会議」を開催。</a:t>
                      </a:r>
                      <a:endParaRPr kumimoji="1" lang="en-US" altLang="ja-JP" sz="1400" u="none"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・あい</a:t>
                      </a:r>
                      <a:r>
                        <a:rPr kumimoji="1" lang="ja-JP" altLang="en-US" sz="1400" dirty="0" err="1"/>
                        <a:t>りん</a:t>
                      </a:r>
                      <a:r>
                        <a:rPr kumimoji="1" lang="ja-JP" altLang="en-US" sz="1400" dirty="0"/>
                        <a:t>地域環境整備事業では、官民協働の仕組みを用いて事業実施。</a:t>
                      </a:r>
                      <a:endParaRPr kumimoji="1" lang="en-US" altLang="ja-JP" sz="1400" dirty="0"/>
                    </a:p>
                    <a:p>
                      <a:endParaRPr kumimoji="1" lang="ja-JP" altLang="en-US" sz="1400" dirty="0"/>
                    </a:p>
                  </a:txBody>
                  <a:tcPr/>
                </a:tc>
                <a:extLst>
                  <a:ext uri="{0D108BD9-81ED-4DB2-BD59-A6C34878D82A}">
                    <a16:rowId xmlns="" xmlns:a16="http://schemas.microsoft.com/office/drawing/2014/main" val="10002"/>
                  </a:ext>
                </a:extLst>
              </a:tr>
              <a:tr h="13149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３．取組期間</a:t>
                      </a:r>
                    </a:p>
                    <a:p>
                      <a:endParaRPr kumimoji="1" lang="ja-JP"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期間を設定せず、継続的に実施</a:t>
                      </a:r>
                    </a:p>
                    <a:p>
                      <a:endParaRPr kumimoji="1" lang="ja-JP" altLang="en-US" sz="1400" dirty="0"/>
                    </a:p>
                  </a:txBody>
                  <a:tcPr/>
                </a:tc>
                <a:tc>
                  <a:txBody>
                    <a:bodyPr/>
                    <a:lstStyle/>
                    <a:p>
                      <a:r>
                        <a:rPr kumimoji="1" lang="ja-JP" altLang="en-US" sz="1400" dirty="0"/>
                        <a:t>・市では、</a:t>
                      </a:r>
                      <a:r>
                        <a:rPr kumimoji="1" lang="en-US" altLang="ja-JP" sz="1400" dirty="0"/>
                        <a:t>2013</a:t>
                      </a:r>
                      <a:r>
                        <a:rPr lang="ja-JP" altLang="en-US" sz="1400" dirty="0"/>
                        <a:t>年度から</a:t>
                      </a:r>
                      <a:r>
                        <a:rPr lang="en-US" altLang="ja-JP" sz="1400" dirty="0"/>
                        <a:t>5</a:t>
                      </a:r>
                      <a:r>
                        <a:rPr lang="ja-JP" altLang="en-US" sz="1400" dirty="0"/>
                        <a:t>年間、資源や人材を集中投入し、短期集中型の問題解決をはかる。</a:t>
                      </a:r>
                      <a:endParaRPr lang="en-US" altLang="ja-JP" sz="1400" dirty="0"/>
                    </a:p>
                    <a:p>
                      <a:r>
                        <a:rPr lang="ja-JP" altLang="en-US" sz="1400" dirty="0"/>
                        <a:t>（</a:t>
                      </a:r>
                      <a:r>
                        <a:rPr lang="en-US" altLang="ja-JP" sz="1400" dirty="0">
                          <a:solidFill>
                            <a:schemeClr val="tx1"/>
                          </a:solidFill>
                        </a:rPr>
                        <a:t>2013</a:t>
                      </a:r>
                      <a:r>
                        <a:rPr lang="ja-JP" altLang="en-US" sz="1400" dirty="0">
                          <a:solidFill>
                            <a:schemeClr val="tx1"/>
                          </a:solidFill>
                        </a:rPr>
                        <a:t>～</a:t>
                      </a:r>
                      <a:r>
                        <a:rPr lang="en-US" altLang="ja-JP" sz="1400" u="none" dirty="0" smtClean="0">
                          <a:solidFill>
                            <a:schemeClr val="tx1"/>
                          </a:solidFill>
                        </a:rPr>
                        <a:t>2017</a:t>
                      </a:r>
                      <a:r>
                        <a:rPr lang="ja-JP" altLang="en-US" sz="1400" u="none" dirty="0" smtClean="0">
                          <a:solidFill>
                            <a:schemeClr val="tx1"/>
                          </a:solidFill>
                        </a:rPr>
                        <a:t>年度</a:t>
                      </a:r>
                      <a:r>
                        <a:rPr lang="ja-JP" altLang="en-US" sz="1400" u="none" dirty="0">
                          <a:solidFill>
                            <a:schemeClr val="tx1"/>
                          </a:solidFill>
                        </a:rPr>
                        <a:t>予算計　</a:t>
                      </a:r>
                      <a:r>
                        <a:rPr lang="en-US" altLang="ja-JP" sz="1400" u="none" dirty="0" smtClean="0">
                          <a:solidFill>
                            <a:schemeClr val="tx1"/>
                          </a:solidFill>
                        </a:rPr>
                        <a:t>66</a:t>
                      </a:r>
                      <a:r>
                        <a:rPr lang="ja-JP" altLang="en-US" sz="1400" u="none" dirty="0" smtClean="0">
                          <a:solidFill>
                            <a:schemeClr val="tx1"/>
                          </a:solidFill>
                        </a:rPr>
                        <a:t>億</a:t>
                      </a:r>
                      <a:r>
                        <a:rPr lang="en-US" altLang="ja-JP" sz="1400" u="none" dirty="0" smtClean="0">
                          <a:solidFill>
                            <a:schemeClr val="tx1"/>
                          </a:solidFill>
                        </a:rPr>
                        <a:t>7,000</a:t>
                      </a:r>
                      <a:r>
                        <a:rPr lang="ja-JP" altLang="en-US" sz="1400" u="none" dirty="0">
                          <a:solidFill>
                            <a:schemeClr val="tx1"/>
                          </a:solidFill>
                        </a:rPr>
                        <a:t>万円</a:t>
                      </a:r>
                      <a:r>
                        <a:rPr lang="ja-JP" altLang="en-US" sz="1400" dirty="0">
                          <a:solidFill>
                            <a:schemeClr val="tx1"/>
                          </a:solidFill>
                        </a:rPr>
                        <a:t>）</a:t>
                      </a:r>
                      <a:endParaRPr lang="en-US" altLang="ja-JP" sz="1400" dirty="0">
                        <a:solidFill>
                          <a:schemeClr val="tx1"/>
                        </a:solidFill>
                      </a:endParaRPr>
                    </a:p>
                    <a:p>
                      <a:r>
                        <a:rPr kumimoji="1" lang="ja-JP" altLang="en-US" sz="1400" dirty="0"/>
                        <a:t>・府・府警も、</a:t>
                      </a:r>
                      <a:r>
                        <a:rPr kumimoji="1" lang="en-US" altLang="ja-JP" sz="1400" dirty="0"/>
                        <a:t>2014</a:t>
                      </a:r>
                      <a:r>
                        <a:rPr kumimoji="1" lang="ja-JP" altLang="en-US" sz="1400" dirty="0"/>
                        <a:t>～</a:t>
                      </a:r>
                      <a:r>
                        <a:rPr lang="en-US" altLang="ja-JP" sz="1400" dirty="0"/>
                        <a:t>2018</a:t>
                      </a:r>
                      <a:r>
                        <a:rPr kumimoji="1" lang="ja-JP" altLang="en-US" sz="1400" dirty="0"/>
                        <a:t>年度の</a:t>
                      </a:r>
                      <a:r>
                        <a:rPr kumimoji="1" lang="en-US" altLang="ja-JP" sz="1400" dirty="0"/>
                        <a:t>5</a:t>
                      </a:r>
                      <a:r>
                        <a:rPr kumimoji="1" lang="ja-JP" altLang="en-US" sz="1400" dirty="0"/>
                        <a:t>年間で集中的に取組む。</a:t>
                      </a:r>
                      <a:endParaRPr kumimoji="1" lang="en-US" altLang="ja-JP" sz="14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t>（</a:t>
                      </a:r>
                      <a:r>
                        <a:rPr lang="en-US" altLang="ja-JP" sz="1400" dirty="0"/>
                        <a:t>2014</a:t>
                      </a:r>
                      <a:r>
                        <a:rPr lang="ja-JP" altLang="en-US" sz="1400" dirty="0"/>
                        <a:t>～</a:t>
                      </a:r>
                      <a:r>
                        <a:rPr lang="en-US" altLang="ja-JP" sz="1400" u="none" dirty="0">
                          <a:solidFill>
                            <a:schemeClr val="tx1"/>
                          </a:solidFill>
                        </a:rPr>
                        <a:t>2018</a:t>
                      </a:r>
                      <a:r>
                        <a:rPr lang="ja-JP" altLang="en-US" sz="1400" u="none" dirty="0">
                          <a:solidFill>
                            <a:schemeClr val="tx1"/>
                          </a:solidFill>
                        </a:rPr>
                        <a:t>年度予算計　</a:t>
                      </a:r>
                      <a:r>
                        <a:rPr lang="en-US" altLang="ja-JP" sz="1400" u="none" dirty="0">
                          <a:solidFill>
                            <a:schemeClr val="tx1"/>
                          </a:solidFill>
                        </a:rPr>
                        <a:t>4</a:t>
                      </a:r>
                      <a:r>
                        <a:rPr lang="ja-JP" altLang="en-US" sz="1400" u="none" dirty="0">
                          <a:solidFill>
                            <a:schemeClr val="tx1"/>
                          </a:solidFill>
                        </a:rPr>
                        <a:t>億</a:t>
                      </a:r>
                      <a:r>
                        <a:rPr lang="en-US" altLang="ja-JP" sz="1400" u="none" dirty="0">
                          <a:solidFill>
                            <a:schemeClr val="tx1"/>
                          </a:solidFill>
                        </a:rPr>
                        <a:t>9,500</a:t>
                      </a:r>
                      <a:r>
                        <a:rPr lang="ja-JP" altLang="en-US" sz="1400" u="none" dirty="0">
                          <a:solidFill>
                            <a:schemeClr val="tx1"/>
                          </a:solidFill>
                        </a:rPr>
                        <a:t>万円</a:t>
                      </a:r>
                      <a:r>
                        <a:rPr lang="ja-JP" altLang="en-US" sz="1400" dirty="0"/>
                        <a:t>）</a:t>
                      </a:r>
                      <a:endParaRPr lang="en-US" altLang="ja-JP" sz="1400" dirty="0"/>
                    </a:p>
                  </a:txBody>
                  <a:tcPr/>
                </a:tc>
                <a:extLst>
                  <a:ext uri="{0D108BD9-81ED-4DB2-BD59-A6C34878D82A}">
                    <a16:rowId xmlns="" xmlns:a16="http://schemas.microsoft.com/office/drawing/2014/main" val="10003"/>
                  </a:ext>
                </a:extLst>
              </a:tr>
            </a:tbl>
          </a:graphicData>
        </a:graphic>
      </p:graphicFrame>
      <p:sp>
        <p:nvSpPr>
          <p:cNvPr id="7" name="スライド番号プレースホルダ 6"/>
          <p:cNvSpPr>
            <a:spLocks noGrp="1"/>
          </p:cNvSpPr>
          <p:nvPr>
            <p:ph type="sldNum" sz="quarter" idx="12"/>
          </p:nvPr>
        </p:nvSpPr>
        <p:spPr/>
        <p:txBody>
          <a:bodyPr/>
          <a:lstStyle/>
          <a:p>
            <a:fld id="{CCEC3038-1CF1-4B63-9920-55248DCFBA97}" type="slidenum">
              <a:rPr kumimoji="1" lang="ja-JP" altLang="en-US" smtClean="0"/>
              <a:pPr/>
              <a:t>29</a:t>
            </a:fld>
            <a:endParaRPr kumimoji="1" lang="ja-JP" altLang="en-US" dirty="0"/>
          </a:p>
        </p:txBody>
      </p:sp>
      <p:sp>
        <p:nvSpPr>
          <p:cNvPr id="12" name="テキスト ボックス 11"/>
          <p:cNvSpPr txBox="1"/>
          <p:nvPr/>
        </p:nvSpPr>
        <p:spPr>
          <a:xfrm>
            <a:off x="7812360" y="0"/>
            <a:ext cx="1331640" cy="261610"/>
          </a:xfrm>
          <a:prstGeom prst="rect">
            <a:avLst/>
          </a:prstGeom>
          <a:noFill/>
        </p:spPr>
        <p:txBody>
          <a:bodyPr wrap="square" rtlCol="0">
            <a:spAutoFit/>
          </a:bodyPr>
          <a:lstStyle/>
          <a:p>
            <a:r>
              <a:rPr lang="en-US" altLang="ja-JP" sz="1100" dirty="0">
                <a:latin typeface="Arial" pitchFamily="34" charset="0"/>
                <a:cs typeface="Arial" pitchFamily="34" charset="0"/>
              </a:rPr>
              <a:t>B3</a:t>
            </a:r>
            <a:r>
              <a:rPr lang="en-US" altLang="ja-JP" sz="1100" dirty="0" smtClean="0">
                <a:latin typeface="Arial" pitchFamily="34" charset="0"/>
                <a:cs typeface="Arial" pitchFamily="34" charset="0"/>
              </a:rPr>
              <a:t>.(64)</a:t>
            </a:r>
            <a:r>
              <a:rPr lang="ja-JP" altLang="en-US" sz="1100" dirty="0" smtClean="0">
                <a:latin typeface="Arial" pitchFamily="34" charset="0"/>
                <a:cs typeface="Arial" pitchFamily="34" charset="0"/>
              </a:rPr>
              <a:t>～</a:t>
            </a:r>
            <a:r>
              <a:rPr lang="en-US" altLang="ja-JP" sz="1100" dirty="0" smtClean="0">
                <a:latin typeface="Arial" pitchFamily="34" charset="0"/>
                <a:cs typeface="Arial" pitchFamily="34" charset="0"/>
              </a:rPr>
              <a:t>(68)</a:t>
            </a:r>
            <a:endParaRPr kumimoji="1" lang="en-US" altLang="ja-JP" sz="1100" dirty="0">
              <a:latin typeface="Arial" pitchFamily="34" charset="0"/>
              <a:cs typeface="Arial" pitchFamily="34" charset="0"/>
            </a:endParaRPr>
          </a:p>
        </p:txBody>
      </p:sp>
    </p:spTree>
    <p:extLst>
      <p:ext uri="{BB962C8B-B14F-4D97-AF65-F5344CB8AC3E}">
        <p14:creationId xmlns:p14="http://schemas.microsoft.com/office/powerpoint/2010/main" val="3260180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79512" y="4818856"/>
            <a:ext cx="8712968" cy="192251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0" y="0"/>
            <a:ext cx="3491880" cy="261610"/>
          </a:xfrm>
          <a:prstGeom prst="rect">
            <a:avLst/>
          </a:prstGeom>
          <a:noFill/>
        </p:spPr>
        <p:txBody>
          <a:bodyPr wrap="square" rtlCol="0">
            <a:spAutoFit/>
          </a:bodyPr>
          <a:lstStyle/>
          <a:p>
            <a:r>
              <a:rPr kumimoji="1" lang="en-US" altLang="ja-JP" sz="1100" dirty="0"/>
              <a:t>Ⅳ</a:t>
            </a:r>
            <a:r>
              <a:rPr kumimoji="1" lang="ja-JP" altLang="en-US" sz="1100" dirty="0"/>
              <a:t>　政策の刷新・</a:t>
            </a:r>
            <a:r>
              <a:rPr lang="ja-JP" altLang="en-US" sz="1100" dirty="0"/>
              <a:t>西成特区構想</a:t>
            </a:r>
            <a:endParaRPr kumimoji="1" lang="en-US" altLang="ja-JP" sz="1100" dirty="0"/>
          </a:p>
        </p:txBody>
      </p:sp>
      <p:sp>
        <p:nvSpPr>
          <p:cNvPr id="34" name="テキスト ボックス 33"/>
          <p:cNvSpPr txBox="1"/>
          <p:nvPr/>
        </p:nvSpPr>
        <p:spPr>
          <a:xfrm>
            <a:off x="251520" y="332656"/>
            <a:ext cx="7704856" cy="338554"/>
          </a:xfrm>
          <a:prstGeom prst="rect">
            <a:avLst/>
          </a:prstGeom>
          <a:noFill/>
        </p:spPr>
        <p:txBody>
          <a:bodyPr wrap="square" rtlCol="0">
            <a:spAutoFit/>
          </a:bodyPr>
          <a:lstStyle/>
          <a:p>
            <a:r>
              <a:rPr lang="ja-JP" altLang="en-US" sz="1600" b="1" dirty="0"/>
              <a:t>④　主な取組みと進捗状況（短期集中的対策）</a:t>
            </a:r>
            <a:endParaRPr kumimoji="1" lang="ja-JP" altLang="en-US" sz="1600" b="1" dirty="0"/>
          </a:p>
        </p:txBody>
      </p:sp>
      <p:cxnSp>
        <p:nvCxnSpPr>
          <p:cNvPr id="37" name="直線コネクタ 36"/>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スライド番号プレースホルダ 40"/>
          <p:cNvSpPr>
            <a:spLocks noGrp="1"/>
          </p:cNvSpPr>
          <p:nvPr>
            <p:ph type="sldNum" sz="quarter" idx="12"/>
          </p:nvPr>
        </p:nvSpPr>
        <p:spPr>
          <a:xfrm>
            <a:off x="8388424" y="6635452"/>
            <a:ext cx="720080" cy="177924"/>
          </a:xfrm>
        </p:spPr>
        <p:txBody>
          <a:bodyPr/>
          <a:lstStyle/>
          <a:p>
            <a:fld id="{CCEC3038-1CF1-4B63-9920-55248DCFBA97}" type="slidenum">
              <a:rPr kumimoji="1" lang="ja-JP" altLang="en-US" smtClean="0"/>
              <a:pPr/>
              <a:t>30</a:t>
            </a:fld>
            <a:endParaRPr kumimoji="1" lang="ja-JP" altLang="en-US" dirty="0"/>
          </a:p>
        </p:txBody>
      </p:sp>
      <p:graphicFrame>
        <p:nvGraphicFramePr>
          <p:cNvPr id="51" name="表 50"/>
          <p:cNvGraphicFramePr>
            <a:graphicFrameLocks noGrp="1"/>
          </p:cNvGraphicFramePr>
          <p:nvPr>
            <p:extLst/>
          </p:nvPr>
        </p:nvGraphicFramePr>
        <p:xfrm>
          <a:off x="179512" y="764704"/>
          <a:ext cx="8712968" cy="3975578"/>
        </p:xfrm>
        <a:graphic>
          <a:graphicData uri="http://schemas.openxmlformats.org/drawingml/2006/table">
            <a:tbl>
              <a:tblPr firstRow="1" bandRow="1">
                <a:tableStyleId>{69012ECD-51FC-41F1-AA8D-1B2483CD663E}</a:tableStyleId>
              </a:tblPr>
              <a:tblGrid>
                <a:gridCol w="1656184">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5400600">
                  <a:extLst>
                    <a:ext uri="{9D8B030D-6E8A-4147-A177-3AD203B41FA5}">
                      <a16:colId xmlns:a16="http://schemas.microsoft.com/office/drawing/2014/main" xmlns="" val="20002"/>
                    </a:ext>
                  </a:extLst>
                </a:gridCol>
              </a:tblGrid>
              <a:tr h="288032">
                <a:tc>
                  <a:txBody>
                    <a:bodyPr/>
                    <a:lstStyle/>
                    <a:p>
                      <a:pPr marL="0" marR="0" indent="0" algn="ctr" defTabSz="1072866" rtl="0" eaLnBrk="1" fontAlgn="auto" latinLnBrk="0" hangingPunct="1">
                        <a:lnSpc>
                          <a:spcPct val="100000"/>
                        </a:lnSpc>
                        <a:spcBef>
                          <a:spcPts val="0"/>
                        </a:spcBef>
                        <a:spcAft>
                          <a:spcPts val="0"/>
                        </a:spcAft>
                        <a:buClrTx/>
                        <a:buSzTx/>
                        <a:buFontTx/>
                        <a:buNone/>
                        <a:tabLst/>
                        <a:defRPr/>
                      </a:pPr>
                      <a:r>
                        <a:rPr kumimoji="1" lang="ja-JP" altLang="en-US" sz="1700" u="none" dirty="0"/>
                        <a:t>分類</a:t>
                      </a:r>
                      <a:endParaRPr kumimoji="1" lang="ja-JP" altLang="en-US" sz="1700" u="none" dirty="0">
                        <a:solidFill>
                          <a:schemeClr val="tx1"/>
                        </a:solidFill>
                        <a:latin typeface="+mn-ea"/>
                        <a:cs typeface="Meiryo UI" panose="020B0604030504040204" pitchFamily="50" charset="-128"/>
                      </a:endParaRPr>
                    </a:p>
                  </a:txBody>
                  <a:tcPr marL="84406" marR="84406" marT="42203" marB="42203" anchor="ctr"/>
                </a:tc>
                <a:tc>
                  <a:txBody>
                    <a:bodyPr/>
                    <a:lstStyle/>
                    <a:p>
                      <a:pPr algn="ctr"/>
                      <a:r>
                        <a:rPr kumimoji="1" lang="ja-JP" altLang="en-US" sz="1700" dirty="0"/>
                        <a:t>主な取り組み</a:t>
                      </a:r>
                    </a:p>
                  </a:txBody>
                  <a:tcPr marL="84406" marR="84406" marT="42203" marB="42203" anchor="ctr"/>
                </a:tc>
                <a:tc>
                  <a:txBody>
                    <a:bodyPr/>
                    <a:lstStyle/>
                    <a:p>
                      <a:pPr algn="ctr"/>
                      <a:r>
                        <a:rPr kumimoji="1" lang="ja-JP" altLang="en-US" sz="1700" dirty="0"/>
                        <a:t>概要・成果</a:t>
                      </a:r>
                    </a:p>
                  </a:txBody>
                  <a:tcPr marL="84406" marR="84406" marT="42203" marB="42203" anchor="ctr"/>
                </a:tc>
                <a:extLst>
                  <a:ext uri="{0D108BD9-81ED-4DB2-BD59-A6C34878D82A}">
                    <a16:rowId xmlns:a16="http://schemas.microsoft.com/office/drawing/2014/main" xmlns="" val="10000"/>
                  </a:ext>
                </a:extLst>
              </a:tr>
              <a:tr h="689875">
                <a:tc rowSpan="5">
                  <a:txBody>
                    <a:bodyPr/>
                    <a:lstStyle/>
                    <a:p>
                      <a:pPr marL="0" marR="0" indent="0" algn="ctr" defTabSz="1072866" rtl="0" eaLnBrk="1" fontAlgn="auto" latinLnBrk="0" hangingPunct="1">
                        <a:lnSpc>
                          <a:spcPct val="100000"/>
                        </a:lnSpc>
                        <a:spcBef>
                          <a:spcPts val="0"/>
                        </a:spcBef>
                        <a:spcAft>
                          <a:spcPts val="0"/>
                        </a:spcAft>
                        <a:buClrTx/>
                        <a:buSzTx/>
                        <a:buFontTx/>
                        <a:buNone/>
                        <a:tabLst/>
                        <a:defRPr/>
                      </a:pPr>
                      <a:r>
                        <a:rPr lang="ja-JP" altLang="en-US" sz="1600" u="none" dirty="0">
                          <a:latin typeface="+mn-ea"/>
                          <a:ea typeface="+mn-ea"/>
                        </a:rPr>
                        <a:t>短期集中的対策</a:t>
                      </a:r>
                      <a:endParaRPr kumimoji="1" lang="ja-JP" altLang="en-US" sz="1600" u="none" dirty="0">
                        <a:solidFill>
                          <a:schemeClr val="tx1"/>
                        </a:solidFill>
                        <a:latin typeface="+mn-ea"/>
                        <a:ea typeface="+mn-ea"/>
                        <a:cs typeface="Meiryo UI" panose="020B0604030504040204" pitchFamily="50" charset="-128"/>
                      </a:endParaRPr>
                    </a:p>
                  </a:txBody>
                  <a:tcPr marL="84406" marR="84406" marT="42203" marB="42203" anchor="ctr">
                    <a:lnR w="12700" cap="flat" cmpd="sng" algn="ctr">
                      <a:solidFill>
                        <a:srgbClr val="3366CC"/>
                      </a:solidFill>
                      <a:prstDash val="solid"/>
                      <a:round/>
                      <a:headEnd type="none" w="med" len="med"/>
                      <a:tailEnd type="none" w="med" len="med"/>
                    </a:lnR>
                    <a:lnB w="12700" cap="flat" cmpd="sng" algn="ctr">
                      <a:solidFill>
                        <a:srgbClr val="3366CC"/>
                      </a:solidFill>
                      <a:prstDash val="solid"/>
                      <a:round/>
                      <a:headEnd type="none" w="med" len="med"/>
                      <a:tailEnd type="none" w="med" len="med"/>
                    </a:lnB>
                  </a:tcPr>
                </a:tc>
                <a:tc>
                  <a:txBody>
                    <a:bodyPr/>
                    <a:lstStyle/>
                    <a:p>
                      <a:pPr algn="ctr"/>
                      <a:r>
                        <a:rPr kumimoji="1" lang="ja-JP" altLang="en-US" sz="1600" dirty="0">
                          <a:latin typeface="+mn-ea"/>
                          <a:ea typeface="+mn-ea"/>
                        </a:rPr>
                        <a:t>不法投棄対策</a:t>
                      </a:r>
                    </a:p>
                  </a:txBody>
                  <a:tcPr marL="84406" marR="84406" marT="42203" marB="42203" anchor="ctr">
                    <a:lnL w="12700" cap="flat" cmpd="sng" algn="ctr">
                      <a:solidFill>
                        <a:srgbClr val="3366CC"/>
                      </a:solidFill>
                      <a:prstDash val="solid"/>
                      <a:round/>
                      <a:headEnd type="none" w="med" len="med"/>
                      <a:tailEnd type="none" w="med" len="med"/>
                    </a:lnL>
                    <a:lnR w="12700" cap="flat" cmpd="sng" algn="ctr">
                      <a:solidFill>
                        <a:srgbClr val="3366CC"/>
                      </a:solidFill>
                      <a:prstDash val="solid"/>
                      <a:round/>
                      <a:headEnd type="none" w="med" len="med"/>
                      <a:tailEnd type="none" w="med" len="med"/>
                    </a:lnR>
                    <a:lnB w="12700" cap="flat" cmpd="sng" algn="ctr">
                      <a:solidFill>
                        <a:srgbClr val="3366CC"/>
                      </a:solidFill>
                      <a:prstDash val="sysDot"/>
                      <a:round/>
                      <a:headEnd type="none" w="med" len="med"/>
                      <a:tailEnd type="none" w="med" len="med"/>
                    </a:lnB>
                  </a:tcPr>
                </a:tc>
                <a:tc>
                  <a:txBody>
                    <a:bodyPr/>
                    <a:lstStyle/>
                    <a:p>
                      <a:r>
                        <a:rPr kumimoji="1" lang="ja-JP" altLang="en-US" sz="1400" dirty="0">
                          <a:latin typeface="+mn-ea"/>
                          <a:ea typeface="+mn-ea"/>
                        </a:rPr>
                        <a:t>徹底した清掃・収集、ごみの不法投棄抑制に向けた巡回、チラシの配付による啓発などを実施し、さらに警察と連携した不法投棄の抑止により、不法投棄ごみ収集量が大幅に減少した。</a:t>
                      </a:r>
                      <a:endParaRPr kumimoji="1" lang="zh-TW" altLang="en-US" sz="1400" dirty="0">
                        <a:latin typeface="+mn-ea"/>
                        <a:ea typeface="+mn-ea"/>
                      </a:endParaRPr>
                    </a:p>
                  </a:txBody>
                  <a:tcPr marL="84406" marR="84406" marT="42203" marB="42203" anchor="ctr">
                    <a:lnL w="12700" cap="flat" cmpd="sng" algn="ctr">
                      <a:solidFill>
                        <a:srgbClr val="3366CC"/>
                      </a:solidFill>
                      <a:prstDash val="solid"/>
                      <a:round/>
                      <a:headEnd type="none" w="med" len="med"/>
                      <a:tailEnd type="none" w="med" len="med"/>
                    </a:lnL>
                    <a:lnB w="12700" cap="flat" cmpd="sng" algn="ctr">
                      <a:solidFill>
                        <a:srgbClr val="3366CC"/>
                      </a:solidFill>
                      <a:prstDash val="sysDot"/>
                      <a:round/>
                      <a:headEnd type="none" w="med" len="med"/>
                      <a:tailEnd type="none" w="med" len="med"/>
                    </a:lnB>
                  </a:tcPr>
                </a:tc>
                <a:extLst>
                  <a:ext uri="{0D108BD9-81ED-4DB2-BD59-A6C34878D82A}">
                    <a16:rowId xmlns:a16="http://schemas.microsoft.com/office/drawing/2014/main" xmlns="" val="10001"/>
                  </a:ext>
                </a:extLst>
              </a:tr>
              <a:tr h="397437">
                <a:tc vMerge="1">
                  <a:txBody>
                    <a:bodyPr/>
                    <a:lstStyle/>
                    <a:p>
                      <a:endParaRPr kumimoji="1" lang="ja-JP" altLang="en-US"/>
                    </a:p>
                  </a:txBody>
                  <a:tcPr/>
                </a:tc>
                <a:tc>
                  <a:txBody>
                    <a:bodyPr/>
                    <a:lstStyle/>
                    <a:p>
                      <a:pPr marL="0" marR="0" indent="0" algn="ctr" defTabSz="1072866" rtl="0" eaLnBrk="1" fontAlgn="auto" latinLnBrk="0" hangingPunct="1">
                        <a:lnSpc>
                          <a:spcPct val="100000"/>
                        </a:lnSpc>
                        <a:spcBef>
                          <a:spcPts val="0"/>
                        </a:spcBef>
                        <a:spcAft>
                          <a:spcPts val="0"/>
                        </a:spcAft>
                        <a:buClrTx/>
                        <a:buSzTx/>
                        <a:buFontTx/>
                        <a:buNone/>
                        <a:tabLst/>
                        <a:defRPr/>
                      </a:pPr>
                      <a:r>
                        <a:rPr kumimoji="1" lang="ja-JP" altLang="en-US" sz="1600" dirty="0">
                          <a:latin typeface="+mn-ea"/>
                          <a:ea typeface="+mn-ea"/>
                        </a:rPr>
                        <a:t>落書き対策</a:t>
                      </a:r>
                    </a:p>
                  </a:txBody>
                  <a:tcPr marL="84406" marR="84406" marT="42203" marB="42203" anchor="ctr">
                    <a:lnL w="12700" cap="flat" cmpd="sng" algn="ctr">
                      <a:solidFill>
                        <a:srgbClr val="3366CC"/>
                      </a:solidFill>
                      <a:prstDash val="solid"/>
                      <a:round/>
                      <a:headEnd type="none" w="med" len="med"/>
                      <a:tailEnd type="none" w="med" len="med"/>
                    </a:lnL>
                    <a:lnR w="12700" cap="flat" cmpd="sng" algn="ctr">
                      <a:solidFill>
                        <a:srgbClr val="3366CC"/>
                      </a:solidFill>
                      <a:prstDash val="solid"/>
                      <a:round/>
                      <a:headEnd type="none" w="med" len="med"/>
                      <a:tailEnd type="none" w="med" len="med"/>
                    </a:lnR>
                    <a:lnT w="12700" cap="flat" cmpd="sng" algn="ctr">
                      <a:solidFill>
                        <a:srgbClr val="3366CC"/>
                      </a:solidFill>
                      <a:prstDash val="sysDot"/>
                      <a:round/>
                      <a:headEnd type="none" w="med" len="med"/>
                      <a:tailEnd type="none" w="med" len="med"/>
                    </a:lnT>
                    <a:lnB w="12700" cap="flat" cmpd="sng" algn="ctr">
                      <a:solidFill>
                        <a:srgbClr val="3366CC"/>
                      </a:solidFill>
                      <a:prstDash val="sysDot"/>
                      <a:round/>
                      <a:headEnd type="none" w="med" len="med"/>
                      <a:tailEnd type="none" w="med" len="med"/>
                    </a:lnB>
                  </a:tcPr>
                </a:tc>
                <a:tc>
                  <a:txBody>
                    <a:bodyPr/>
                    <a:lstStyle/>
                    <a:p>
                      <a:r>
                        <a:rPr kumimoji="1" lang="ja-JP" altLang="en-US" sz="1400" dirty="0">
                          <a:latin typeface="+mn-ea"/>
                          <a:ea typeface="+mn-ea"/>
                        </a:rPr>
                        <a:t>あい</a:t>
                      </a:r>
                      <a:r>
                        <a:rPr kumimoji="1" lang="ja-JP" altLang="en-US" sz="1400" dirty="0" err="1">
                          <a:latin typeface="+mn-ea"/>
                          <a:ea typeface="+mn-ea"/>
                        </a:rPr>
                        <a:t>りん</a:t>
                      </a:r>
                      <a:r>
                        <a:rPr kumimoji="1" lang="ja-JP" altLang="en-US" sz="1400" dirty="0">
                          <a:latin typeface="+mn-ea"/>
                          <a:ea typeface="+mn-ea"/>
                        </a:rPr>
                        <a:t>地域内における落書きの消去及び再発防止策を実施し、</a:t>
                      </a:r>
                      <a:r>
                        <a:rPr lang="ja-JP" altLang="en-US" sz="1400" dirty="0">
                          <a:latin typeface="+mn-ea"/>
                          <a:ea typeface="+mn-ea"/>
                        </a:rPr>
                        <a:t>再落書きの被害もほぼなくなった。</a:t>
                      </a:r>
                      <a:endParaRPr kumimoji="1" lang="zh-TW" altLang="en-US" sz="1400" dirty="0">
                        <a:latin typeface="+mn-ea"/>
                        <a:ea typeface="+mn-ea"/>
                      </a:endParaRPr>
                    </a:p>
                  </a:txBody>
                  <a:tcPr marL="84406" marR="84406" marT="42203" marB="42203" anchor="ctr">
                    <a:lnL w="12700" cap="flat" cmpd="sng" algn="ctr">
                      <a:solidFill>
                        <a:srgbClr val="3366CC"/>
                      </a:solidFill>
                      <a:prstDash val="solid"/>
                      <a:round/>
                      <a:headEnd type="none" w="med" len="med"/>
                      <a:tailEnd type="none" w="med" len="med"/>
                    </a:lnL>
                    <a:lnT w="12700" cap="flat" cmpd="sng" algn="ctr">
                      <a:solidFill>
                        <a:srgbClr val="3366CC"/>
                      </a:solidFill>
                      <a:prstDash val="sysDot"/>
                      <a:round/>
                      <a:headEnd type="none" w="med" len="med"/>
                      <a:tailEnd type="none" w="med" len="med"/>
                    </a:lnT>
                    <a:lnB w="12700" cap="flat" cmpd="sng" algn="ctr">
                      <a:solidFill>
                        <a:srgbClr val="3366CC"/>
                      </a:solidFill>
                      <a:prstDash val="sysDot"/>
                      <a:round/>
                      <a:headEnd type="none" w="med" len="med"/>
                      <a:tailEnd type="none" w="med" len="med"/>
                    </a:lnB>
                  </a:tcPr>
                </a:tc>
                <a:extLst>
                  <a:ext uri="{0D108BD9-81ED-4DB2-BD59-A6C34878D82A}">
                    <a16:rowId xmlns:a16="http://schemas.microsoft.com/office/drawing/2014/main" xmlns="" val="10002"/>
                  </a:ext>
                </a:extLst>
              </a:tr>
              <a:tr h="318359">
                <a:tc vMerge="1">
                  <a:txBody>
                    <a:bodyPr/>
                    <a:lstStyle/>
                    <a:p>
                      <a:endParaRPr kumimoji="1" lang="ja-JP" altLang="en-US" dirty="0"/>
                    </a:p>
                  </a:txBody>
                  <a:tcPr/>
                </a:tc>
                <a:tc>
                  <a:txBody>
                    <a:bodyPr/>
                    <a:lstStyle/>
                    <a:p>
                      <a:pPr algn="ctr"/>
                      <a:r>
                        <a:rPr kumimoji="1" lang="zh-TW" altLang="en-US" sz="1600" dirty="0">
                          <a:latin typeface="ＭＳ Ｐゴシック" panose="020B0600070205080204" pitchFamily="50" charset="-128"/>
                          <a:ea typeface="ＭＳ Ｐゴシック" panose="020B0600070205080204" pitchFamily="50" charset="-128"/>
                        </a:rPr>
                        <a:t>迷惑駐輪対策</a:t>
                      </a:r>
                    </a:p>
                  </a:txBody>
                  <a:tcPr marL="84406" marR="84406" marT="42203" marB="42203" anchor="ctr">
                    <a:lnL w="12700" cap="flat" cmpd="sng" algn="ctr">
                      <a:solidFill>
                        <a:srgbClr val="3366CC"/>
                      </a:solidFill>
                      <a:prstDash val="solid"/>
                      <a:round/>
                      <a:headEnd type="none" w="med" len="med"/>
                      <a:tailEnd type="none" w="med" len="med"/>
                    </a:lnL>
                    <a:lnR w="12700" cap="flat" cmpd="sng" algn="ctr">
                      <a:solidFill>
                        <a:srgbClr val="3366CC"/>
                      </a:solidFill>
                      <a:prstDash val="solid"/>
                      <a:round/>
                      <a:headEnd type="none" w="med" len="med"/>
                      <a:tailEnd type="none" w="med" len="med"/>
                    </a:lnR>
                    <a:lnT w="12700" cap="flat" cmpd="sng" algn="ctr">
                      <a:solidFill>
                        <a:srgbClr val="3366CC"/>
                      </a:solidFill>
                      <a:prstDash val="sysDot"/>
                      <a:round/>
                      <a:headEnd type="none" w="med" len="med"/>
                      <a:tailEnd type="none" w="med" len="med"/>
                    </a:lnT>
                    <a:lnB w="12700" cap="flat" cmpd="sng" algn="ctr">
                      <a:solidFill>
                        <a:srgbClr val="3366CC"/>
                      </a:solidFill>
                      <a:prstDash val="sysDot"/>
                      <a:round/>
                      <a:headEnd type="none" w="med" len="med"/>
                      <a:tailEnd type="none" w="med" len="med"/>
                    </a:lnB>
                  </a:tcPr>
                </a:tc>
                <a:tc>
                  <a:txBody>
                    <a:bodyPr/>
                    <a:lstStyle/>
                    <a:p>
                      <a:r>
                        <a:rPr kumimoji="1" lang="ja-JP" altLang="en-US" sz="1400" dirty="0">
                          <a:latin typeface="+mn-ea"/>
                          <a:ea typeface="+mn-ea"/>
                        </a:rPr>
                        <a:t>自転車置場</a:t>
                      </a:r>
                      <a:r>
                        <a:rPr kumimoji="1" lang="zh-TW" altLang="en-US" sz="1400" dirty="0">
                          <a:latin typeface="ＭＳ Ｐゴシック" panose="020B0600070205080204" pitchFamily="50" charset="-128"/>
                          <a:ea typeface="ＭＳ Ｐゴシック" panose="020B0600070205080204" pitchFamily="50" charset="-128"/>
                        </a:rPr>
                        <a:t>整備</a:t>
                      </a:r>
                      <a:r>
                        <a:rPr kumimoji="1" lang="zh-TW" altLang="en-US" sz="1400" dirty="0">
                          <a:latin typeface="+mn-ea"/>
                          <a:ea typeface="+mn-ea"/>
                        </a:rPr>
                        <a:t>、</a:t>
                      </a:r>
                      <a:r>
                        <a:rPr kumimoji="1" lang="ja-JP" altLang="en-US" sz="1400" dirty="0">
                          <a:latin typeface="+mn-ea"/>
                          <a:ea typeface="+mn-ea"/>
                        </a:rPr>
                        <a:t>迷惑</a:t>
                      </a:r>
                      <a:r>
                        <a:rPr kumimoji="1" lang="zh-TW" altLang="en-US" sz="1400" dirty="0">
                          <a:latin typeface="ＭＳ Ｐゴシック" panose="020B0600070205080204" pitchFamily="50" charset="-128"/>
                          <a:ea typeface="ＭＳ Ｐゴシック" panose="020B0600070205080204" pitchFamily="50" charset="-128"/>
                        </a:rPr>
                        <a:t>駐輪自転車撤去</a:t>
                      </a:r>
                      <a:r>
                        <a:rPr kumimoji="1" lang="ja-JP" altLang="en-US" sz="1400" dirty="0">
                          <a:latin typeface="+mn-ea"/>
                          <a:ea typeface="+mn-ea"/>
                        </a:rPr>
                        <a:t>等を実施し、迷惑駐輪台数が減少した。自転車置場の利用率も好調である。</a:t>
                      </a:r>
                      <a:endParaRPr kumimoji="1" lang="zh-TW" altLang="en-US" sz="1400" dirty="0">
                        <a:latin typeface="+mn-ea"/>
                        <a:ea typeface="+mn-ea"/>
                      </a:endParaRPr>
                    </a:p>
                  </a:txBody>
                  <a:tcPr marL="84406" marR="84406" marT="42203" marB="42203" anchor="ctr">
                    <a:lnL w="12700" cap="flat" cmpd="sng" algn="ctr">
                      <a:solidFill>
                        <a:srgbClr val="3366CC"/>
                      </a:solidFill>
                      <a:prstDash val="solid"/>
                      <a:round/>
                      <a:headEnd type="none" w="med" len="med"/>
                      <a:tailEnd type="none" w="med" len="med"/>
                    </a:lnL>
                    <a:lnT w="12700" cap="flat" cmpd="sng" algn="ctr">
                      <a:solidFill>
                        <a:srgbClr val="3366CC"/>
                      </a:solidFill>
                      <a:prstDash val="sysDot"/>
                      <a:round/>
                      <a:headEnd type="none" w="med" len="med"/>
                      <a:tailEnd type="none" w="med" len="med"/>
                    </a:lnT>
                    <a:lnB w="12700" cap="flat" cmpd="sng" algn="ctr">
                      <a:solidFill>
                        <a:srgbClr val="3366CC"/>
                      </a:solidFill>
                      <a:prstDash val="sysDot"/>
                      <a:round/>
                      <a:headEnd type="none" w="med" len="med"/>
                      <a:tailEnd type="none" w="med" len="med"/>
                    </a:lnB>
                  </a:tcPr>
                </a:tc>
                <a:extLst>
                  <a:ext uri="{0D108BD9-81ED-4DB2-BD59-A6C34878D82A}">
                    <a16:rowId xmlns:a16="http://schemas.microsoft.com/office/drawing/2014/main" xmlns="" val="10003"/>
                  </a:ext>
                </a:extLst>
              </a:tr>
              <a:tr h="959361">
                <a:tc vMerge="1">
                  <a:txBody>
                    <a:bodyPr/>
                    <a:lstStyle/>
                    <a:p>
                      <a:endParaRPr kumimoji="1" lang="ja-JP" altLang="en-US" dirty="0"/>
                    </a:p>
                  </a:txBody>
                  <a:tcPr/>
                </a:tc>
                <a:tc>
                  <a:txBody>
                    <a:bodyPr/>
                    <a:lstStyle/>
                    <a:p>
                      <a:pPr algn="ctr"/>
                      <a:r>
                        <a:rPr kumimoji="1" lang="ja-JP" altLang="en-US" sz="1600" dirty="0">
                          <a:latin typeface="+mn-ea"/>
                          <a:ea typeface="+mn-ea"/>
                        </a:rPr>
                        <a:t>防犯対策</a:t>
                      </a:r>
                    </a:p>
                  </a:txBody>
                  <a:tcPr marL="84406" marR="84406" marT="42203" marB="42203" anchor="ctr">
                    <a:lnL w="12700" cap="flat" cmpd="sng" algn="ctr">
                      <a:solidFill>
                        <a:srgbClr val="3366CC"/>
                      </a:solidFill>
                      <a:prstDash val="solid"/>
                      <a:round/>
                      <a:headEnd type="none" w="med" len="med"/>
                      <a:tailEnd type="none" w="med" len="med"/>
                    </a:lnL>
                    <a:lnR w="12700" cap="flat" cmpd="sng" algn="ctr">
                      <a:solidFill>
                        <a:srgbClr val="3366CC"/>
                      </a:solidFill>
                      <a:prstDash val="solid"/>
                      <a:round/>
                      <a:headEnd type="none" w="med" len="med"/>
                      <a:tailEnd type="none" w="med" len="med"/>
                    </a:lnR>
                    <a:lnT w="12700" cap="flat" cmpd="sng" algn="ctr">
                      <a:solidFill>
                        <a:srgbClr val="3366CC"/>
                      </a:solidFill>
                      <a:prstDash val="sysDot"/>
                      <a:round/>
                      <a:headEnd type="none" w="med" len="med"/>
                      <a:tailEnd type="none" w="med" len="med"/>
                    </a:lnT>
                    <a:lnB w="12700" cap="flat" cmpd="sng" algn="ctr">
                      <a:solidFill>
                        <a:srgbClr val="3366CC"/>
                      </a:solidFill>
                      <a:prstDash val="sysDot"/>
                      <a:round/>
                      <a:headEnd type="none" w="med" len="med"/>
                      <a:tailEnd type="none" w="med" len="med"/>
                    </a:lnB>
                  </a:tcPr>
                </a:tc>
                <a:tc>
                  <a:txBody>
                    <a:bodyPr/>
                    <a:lstStyle/>
                    <a:p>
                      <a:r>
                        <a:rPr kumimoji="1" lang="ja-JP" altLang="en-US" sz="1400" dirty="0">
                          <a:latin typeface="+mn-ea"/>
                          <a:ea typeface="+mn-ea"/>
                        </a:rPr>
                        <a:t>あい</a:t>
                      </a:r>
                      <a:r>
                        <a:rPr kumimoji="1" lang="ja-JP" altLang="en-US" sz="1400" dirty="0" err="1">
                          <a:latin typeface="+mn-ea"/>
                          <a:ea typeface="+mn-ea"/>
                        </a:rPr>
                        <a:t>りん</a:t>
                      </a:r>
                      <a:r>
                        <a:rPr kumimoji="1" lang="ja-JP" altLang="en-US" sz="1400" dirty="0">
                          <a:latin typeface="+mn-ea"/>
                          <a:ea typeface="+mn-ea"/>
                        </a:rPr>
                        <a:t>地域を中心に、防犯カメラ設置、安心安全活動拠点整備、道路照明灯ＬＥＤ化に取り組んできた。また、警察との連携により、覚せい剤の路上売買・違法露店等の取締りが強化され、ほぼ解消された。</a:t>
                      </a:r>
                      <a:endParaRPr kumimoji="1" lang="en-US" altLang="ja-JP" sz="1400" dirty="0">
                        <a:latin typeface="+mn-ea"/>
                        <a:ea typeface="+mn-ea"/>
                      </a:endParaRPr>
                    </a:p>
                    <a:p>
                      <a:r>
                        <a:rPr kumimoji="1" lang="ja-JP" altLang="en-US" sz="1400" dirty="0">
                          <a:latin typeface="+mn-ea"/>
                          <a:ea typeface="+mn-ea"/>
                        </a:rPr>
                        <a:t>西成区全体として、青パトによる巡視等を実施し、街頭犯罪発生件数が大幅に減少した。</a:t>
                      </a:r>
                    </a:p>
                  </a:txBody>
                  <a:tcPr marL="84406" marR="84406" marT="42203" marB="42203" anchor="ctr">
                    <a:lnL w="12700" cap="flat" cmpd="sng" algn="ctr">
                      <a:solidFill>
                        <a:srgbClr val="3366CC"/>
                      </a:solidFill>
                      <a:prstDash val="solid"/>
                      <a:round/>
                      <a:headEnd type="none" w="med" len="med"/>
                      <a:tailEnd type="none" w="med" len="med"/>
                    </a:lnL>
                    <a:lnT w="12700" cap="flat" cmpd="sng" algn="ctr">
                      <a:solidFill>
                        <a:srgbClr val="3366CC"/>
                      </a:solidFill>
                      <a:prstDash val="sysDot"/>
                      <a:round/>
                      <a:headEnd type="none" w="med" len="med"/>
                      <a:tailEnd type="none" w="med" len="med"/>
                    </a:lnT>
                    <a:lnB w="12700" cap="flat" cmpd="sng" algn="ctr">
                      <a:solidFill>
                        <a:srgbClr val="3366CC"/>
                      </a:solidFill>
                      <a:prstDash val="sysDot"/>
                      <a:round/>
                      <a:headEnd type="none" w="med" len="med"/>
                      <a:tailEnd type="none" w="med" len="med"/>
                    </a:lnB>
                  </a:tcPr>
                </a:tc>
                <a:extLst>
                  <a:ext uri="{0D108BD9-81ED-4DB2-BD59-A6C34878D82A}">
                    <a16:rowId xmlns:a16="http://schemas.microsoft.com/office/drawing/2014/main" xmlns="" val="10004"/>
                  </a:ext>
                </a:extLst>
              </a:tr>
              <a:tr h="734148">
                <a:tc vMerge="1">
                  <a:txBody>
                    <a:bodyPr/>
                    <a:lstStyle/>
                    <a:p>
                      <a:endParaRPr kumimoji="1" lang="ja-JP" altLang="en-US" dirty="0"/>
                    </a:p>
                  </a:txBody>
                  <a:tcPr/>
                </a:tc>
                <a:tc>
                  <a:txBody>
                    <a:bodyPr/>
                    <a:lstStyle/>
                    <a:p>
                      <a:pPr algn="ctr"/>
                      <a:r>
                        <a:rPr kumimoji="1" lang="ja-JP" altLang="en-US" sz="1600" dirty="0">
                          <a:latin typeface="+mn-ea"/>
                          <a:ea typeface="+mn-ea"/>
                        </a:rPr>
                        <a:t>結核対策</a:t>
                      </a:r>
                    </a:p>
                  </a:txBody>
                  <a:tcPr marL="84406" marR="84406" marT="42203" marB="42203" anchor="ctr">
                    <a:lnL w="12700" cap="flat" cmpd="sng" algn="ctr">
                      <a:solidFill>
                        <a:srgbClr val="3366CC"/>
                      </a:solidFill>
                      <a:prstDash val="solid"/>
                      <a:round/>
                      <a:headEnd type="none" w="med" len="med"/>
                      <a:tailEnd type="none" w="med" len="med"/>
                    </a:lnL>
                    <a:lnR w="12700" cap="flat" cmpd="sng" algn="ctr">
                      <a:solidFill>
                        <a:srgbClr val="3366CC"/>
                      </a:solidFill>
                      <a:prstDash val="solid"/>
                      <a:round/>
                      <a:headEnd type="none" w="med" len="med"/>
                      <a:tailEnd type="none" w="med" len="med"/>
                    </a:lnR>
                    <a:lnT w="12700" cap="flat" cmpd="sng" algn="ctr">
                      <a:solidFill>
                        <a:srgbClr val="3366CC"/>
                      </a:solidFill>
                      <a:prstDash val="sysDot"/>
                      <a:round/>
                      <a:headEnd type="none" w="med" len="med"/>
                      <a:tailEnd type="none" w="med" len="med"/>
                    </a:lnT>
                  </a:tcPr>
                </a:tc>
                <a:tc>
                  <a:txBody>
                    <a:bodyPr/>
                    <a:lstStyle/>
                    <a:p>
                      <a:r>
                        <a:rPr kumimoji="1" lang="ja-JP" altLang="en-US" sz="1400" dirty="0">
                          <a:latin typeface="+mn-ea"/>
                          <a:ea typeface="+mn-ea"/>
                        </a:rPr>
                        <a:t>結核健診の拡充による患者の早期発見・早期治療の推進と長期間にわたる服薬に対する支援（</a:t>
                      </a:r>
                      <a:r>
                        <a:rPr kumimoji="1" lang="en-US" altLang="ja-JP" sz="1400" dirty="0">
                          <a:latin typeface="+mn-ea"/>
                          <a:ea typeface="+mn-ea"/>
                        </a:rPr>
                        <a:t>DOTS</a:t>
                      </a:r>
                      <a:r>
                        <a:rPr kumimoji="1" lang="ja-JP" altLang="en-US" sz="1400" dirty="0">
                          <a:latin typeface="+mn-ea"/>
                          <a:ea typeface="+mn-ea"/>
                        </a:rPr>
                        <a:t>など）を充実したことにより、結核新登録患者数が着実に減少してきた。</a:t>
                      </a:r>
                    </a:p>
                  </a:txBody>
                  <a:tcPr marL="84406" marR="84406" marT="42203" marB="42203" anchor="ctr">
                    <a:lnL w="12700" cap="flat" cmpd="sng" algn="ctr">
                      <a:solidFill>
                        <a:srgbClr val="3366CC"/>
                      </a:solidFill>
                      <a:prstDash val="solid"/>
                      <a:round/>
                      <a:headEnd type="none" w="med" len="med"/>
                      <a:tailEnd type="none" w="med" len="med"/>
                    </a:lnL>
                    <a:lnT w="12700" cap="flat" cmpd="sng" algn="ctr">
                      <a:solidFill>
                        <a:srgbClr val="3366CC"/>
                      </a:solidFill>
                      <a:prstDash val="sysDot"/>
                      <a:round/>
                      <a:headEnd type="none" w="med" len="med"/>
                      <a:tailEnd type="none" w="med" len="med"/>
                    </a:lnT>
                  </a:tcPr>
                </a:tc>
                <a:extLst>
                  <a:ext uri="{0D108BD9-81ED-4DB2-BD59-A6C34878D82A}">
                    <a16:rowId xmlns:a16="http://schemas.microsoft.com/office/drawing/2014/main" xmlns="" val="10005"/>
                  </a:ext>
                </a:extLst>
              </a:tr>
            </a:tbl>
          </a:graphicData>
        </a:graphic>
      </p:graphicFrame>
      <p:sp>
        <p:nvSpPr>
          <p:cNvPr id="52" name="コンテンツ プレースホルダー 2"/>
          <p:cNvSpPr txBox="1">
            <a:spLocks/>
          </p:cNvSpPr>
          <p:nvPr/>
        </p:nvSpPr>
        <p:spPr>
          <a:xfrm>
            <a:off x="392107" y="5229200"/>
            <a:ext cx="8500373" cy="15841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spcBef>
                <a:spcPts val="800"/>
              </a:spcBef>
              <a:spcAft>
                <a:spcPts val="800"/>
              </a:spcAft>
            </a:pPr>
            <a:r>
              <a:rPr lang="ja-JP" altLang="en-US" sz="1600" dirty="0">
                <a:solidFill>
                  <a:schemeClr val="tx1"/>
                </a:solidFill>
              </a:rPr>
              <a:t>・ごみの不法投棄対策・迷惑駐輪対策などの短期集中的な取り組みにより、地域の方々からは「まちがきれいになった」との評価。まちの環境改善等に大きな成果。</a:t>
            </a:r>
            <a:endParaRPr lang="en-US" altLang="ja-JP" sz="1600" dirty="0">
              <a:solidFill>
                <a:schemeClr val="tx1"/>
              </a:solidFill>
            </a:endParaRPr>
          </a:p>
          <a:p>
            <a:pPr algn="l">
              <a:spcBef>
                <a:spcPts val="800"/>
              </a:spcBef>
              <a:spcAft>
                <a:spcPts val="800"/>
              </a:spcAft>
            </a:pPr>
            <a:r>
              <a:rPr lang="ja-JP" altLang="en-US" sz="1600" dirty="0">
                <a:solidFill>
                  <a:schemeClr val="tx1"/>
                </a:solidFill>
              </a:rPr>
              <a:t>・これまでの取り組みの検証により、その目的が達成できたものは終了。一方で、成果を維持するために必要な取り組みを継続するとともに、残された課題（不法投棄、迷惑駐輪、結核等）についても引き続き特区事業として継続</a:t>
            </a:r>
            <a:endParaRPr lang="en-US" altLang="ja-JP" sz="1600" dirty="0">
              <a:solidFill>
                <a:schemeClr val="tx1"/>
              </a:solidFill>
            </a:endParaRPr>
          </a:p>
        </p:txBody>
      </p:sp>
      <p:sp>
        <p:nvSpPr>
          <p:cNvPr id="55" name="テキスト ボックス 54"/>
          <p:cNvSpPr txBox="1"/>
          <p:nvPr/>
        </p:nvSpPr>
        <p:spPr>
          <a:xfrm>
            <a:off x="323528" y="4859868"/>
            <a:ext cx="7192765" cy="369332"/>
          </a:xfrm>
          <a:prstGeom prst="rect">
            <a:avLst/>
          </a:prstGeom>
          <a:noFill/>
        </p:spPr>
        <p:txBody>
          <a:bodyPr wrap="square" rtlCol="0" anchor="ctr" anchorCtr="0">
            <a:spAutoFit/>
          </a:bodyPr>
          <a:lstStyle/>
          <a:p>
            <a:r>
              <a:rPr lang="ja-JP" altLang="en-US" b="1" dirty="0">
                <a:solidFill>
                  <a:srgbClr val="0070C0"/>
                </a:solidFill>
              </a:rPr>
              <a:t>◆総括と今後の課題</a:t>
            </a:r>
          </a:p>
        </p:txBody>
      </p:sp>
      <p:sp>
        <p:nvSpPr>
          <p:cNvPr id="12" name="テキスト ボックス 11"/>
          <p:cNvSpPr txBox="1"/>
          <p:nvPr/>
        </p:nvSpPr>
        <p:spPr>
          <a:xfrm>
            <a:off x="8281450" y="283096"/>
            <a:ext cx="646331" cy="369332"/>
          </a:xfrm>
          <a:prstGeom prst="rect">
            <a:avLst/>
          </a:prstGeom>
          <a:solidFill>
            <a:schemeClr val="bg2">
              <a:lumMod val="50000"/>
            </a:schemeClr>
          </a:solidFill>
          <a:ln>
            <a:solidFill>
              <a:schemeClr val="bg2">
                <a:lumMod val="25000"/>
              </a:schemeClr>
            </a:solidFill>
          </a:ln>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rPr>
              <a:t>追加</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7812360" y="0"/>
            <a:ext cx="1331640" cy="261610"/>
          </a:xfrm>
          <a:prstGeom prst="rect">
            <a:avLst/>
          </a:prstGeom>
          <a:noFill/>
        </p:spPr>
        <p:txBody>
          <a:bodyPr wrap="square" rtlCol="0">
            <a:spAutoFit/>
          </a:bodyPr>
          <a:lstStyle/>
          <a:p>
            <a:r>
              <a:rPr lang="en-US" altLang="ja-JP" sz="1100" dirty="0">
                <a:latin typeface="Arial" pitchFamily="34" charset="0"/>
                <a:cs typeface="Arial" pitchFamily="34" charset="0"/>
              </a:rPr>
              <a:t>B3</a:t>
            </a:r>
            <a:r>
              <a:rPr lang="en-US" altLang="ja-JP" sz="1100" dirty="0" smtClean="0">
                <a:latin typeface="Arial" pitchFamily="34" charset="0"/>
                <a:cs typeface="Arial" pitchFamily="34" charset="0"/>
              </a:rPr>
              <a:t>.(64)</a:t>
            </a:r>
            <a:r>
              <a:rPr lang="ja-JP" altLang="en-US" sz="1100" dirty="0" smtClean="0">
                <a:latin typeface="Arial" pitchFamily="34" charset="0"/>
                <a:cs typeface="Arial" pitchFamily="34" charset="0"/>
              </a:rPr>
              <a:t>～</a:t>
            </a:r>
            <a:r>
              <a:rPr lang="en-US" altLang="ja-JP" sz="1100" dirty="0" smtClean="0">
                <a:latin typeface="Arial" pitchFamily="34" charset="0"/>
                <a:cs typeface="Arial" pitchFamily="34" charset="0"/>
              </a:rPr>
              <a:t>(68)</a:t>
            </a:r>
            <a:endParaRPr kumimoji="1" lang="en-US" altLang="ja-JP" sz="1100" dirty="0">
              <a:latin typeface="Arial" pitchFamily="34" charset="0"/>
              <a:cs typeface="Arial" pitchFamily="34" charset="0"/>
            </a:endParaRPr>
          </a:p>
        </p:txBody>
      </p:sp>
    </p:spTree>
    <p:extLst>
      <p:ext uri="{BB962C8B-B14F-4D97-AF65-F5344CB8AC3E}">
        <p14:creationId xmlns:p14="http://schemas.microsoft.com/office/powerpoint/2010/main" val="2450761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79512" y="5013176"/>
            <a:ext cx="8712968" cy="173217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0" y="0"/>
            <a:ext cx="3491880" cy="261610"/>
          </a:xfrm>
          <a:prstGeom prst="rect">
            <a:avLst/>
          </a:prstGeom>
          <a:noFill/>
        </p:spPr>
        <p:txBody>
          <a:bodyPr wrap="square" rtlCol="0">
            <a:spAutoFit/>
          </a:bodyPr>
          <a:lstStyle/>
          <a:p>
            <a:r>
              <a:rPr kumimoji="1" lang="en-US" altLang="ja-JP" sz="1100" dirty="0"/>
              <a:t>Ⅳ</a:t>
            </a:r>
            <a:r>
              <a:rPr kumimoji="1" lang="ja-JP" altLang="en-US" sz="1100" dirty="0"/>
              <a:t>　政策の刷新・</a:t>
            </a:r>
            <a:r>
              <a:rPr lang="ja-JP" altLang="en-US" sz="1100" dirty="0"/>
              <a:t>西成特区構想</a:t>
            </a:r>
            <a:endParaRPr kumimoji="1" lang="en-US" altLang="ja-JP" sz="1100" dirty="0"/>
          </a:p>
        </p:txBody>
      </p:sp>
      <p:sp>
        <p:nvSpPr>
          <p:cNvPr id="34" name="テキスト ボックス 33"/>
          <p:cNvSpPr txBox="1"/>
          <p:nvPr/>
        </p:nvSpPr>
        <p:spPr>
          <a:xfrm>
            <a:off x="251520" y="332656"/>
            <a:ext cx="8280920" cy="338554"/>
          </a:xfrm>
          <a:prstGeom prst="rect">
            <a:avLst/>
          </a:prstGeom>
          <a:noFill/>
        </p:spPr>
        <p:txBody>
          <a:bodyPr wrap="square" rtlCol="0">
            <a:spAutoFit/>
          </a:bodyPr>
          <a:lstStyle/>
          <a:p>
            <a:r>
              <a:rPr lang="ja-JP" altLang="en-US" sz="1600" b="1" dirty="0"/>
              <a:t>④　主な取組みと進捗状況（中長期的対策、将来のための投資プロジェクト・大規模事業）</a:t>
            </a:r>
            <a:endParaRPr kumimoji="1" lang="ja-JP" altLang="en-US" sz="1600" b="1" dirty="0"/>
          </a:p>
        </p:txBody>
      </p:sp>
      <p:cxnSp>
        <p:nvCxnSpPr>
          <p:cNvPr id="37" name="直線コネクタ 36"/>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スライド番号プレースホルダ 40"/>
          <p:cNvSpPr>
            <a:spLocks noGrp="1"/>
          </p:cNvSpPr>
          <p:nvPr>
            <p:ph type="sldNum" sz="quarter" idx="12"/>
          </p:nvPr>
        </p:nvSpPr>
        <p:spPr>
          <a:xfrm>
            <a:off x="8388424" y="6635452"/>
            <a:ext cx="720080" cy="177924"/>
          </a:xfrm>
        </p:spPr>
        <p:txBody>
          <a:bodyPr/>
          <a:lstStyle/>
          <a:p>
            <a:fld id="{CCEC3038-1CF1-4B63-9920-55248DCFBA97}" type="slidenum">
              <a:rPr kumimoji="1" lang="ja-JP" altLang="en-US" smtClean="0"/>
              <a:pPr/>
              <a:t>31</a:t>
            </a:fld>
            <a:endParaRPr kumimoji="1" lang="ja-JP" altLang="en-US" dirty="0"/>
          </a:p>
        </p:txBody>
      </p:sp>
      <p:graphicFrame>
        <p:nvGraphicFramePr>
          <p:cNvPr id="8" name="表 7"/>
          <p:cNvGraphicFramePr>
            <a:graphicFrameLocks noGrp="1"/>
          </p:cNvGraphicFramePr>
          <p:nvPr>
            <p:extLst/>
          </p:nvPr>
        </p:nvGraphicFramePr>
        <p:xfrm>
          <a:off x="179512" y="786688"/>
          <a:ext cx="8712968" cy="4010464"/>
        </p:xfrm>
        <a:graphic>
          <a:graphicData uri="http://schemas.openxmlformats.org/drawingml/2006/table">
            <a:tbl>
              <a:tblPr firstRow="1" bandRow="1">
                <a:tableStyleId>{69012ECD-51FC-41F1-AA8D-1B2483CD663E}</a:tableStyleId>
              </a:tblPr>
              <a:tblGrid>
                <a:gridCol w="1750179">
                  <a:extLst>
                    <a:ext uri="{9D8B030D-6E8A-4147-A177-3AD203B41FA5}">
                      <a16:colId xmlns:a16="http://schemas.microsoft.com/office/drawing/2014/main" xmlns="" val="20000"/>
                    </a:ext>
                  </a:extLst>
                </a:gridCol>
                <a:gridCol w="1690576">
                  <a:extLst>
                    <a:ext uri="{9D8B030D-6E8A-4147-A177-3AD203B41FA5}">
                      <a16:colId xmlns:a16="http://schemas.microsoft.com/office/drawing/2014/main" xmlns="" val="20001"/>
                    </a:ext>
                  </a:extLst>
                </a:gridCol>
                <a:gridCol w="5272213">
                  <a:extLst>
                    <a:ext uri="{9D8B030D-6E8A-4147-A177-3AD203B41FA5}">
                      <a16:colId xmlns:a16="http://schemas.microsoft.com/office/drawing/2014/main" xmlns="" val="20002"/>
                    </a:ext>
                  </a:extLst>
                </a:gridCol>
              </a:tblGrid>
              <a:tr h="297997">
                <a:tc>
                  <a:txBody>
                    <a:bodyPr/>
                    <a:lstStyle/>
                    <a:p>
                      <a:pPr marL="0" marR="0" indent="0" algn="ctr" defTabSz="1072866" rtl="0" eaLnBrk="1" fontAlgn="auto" latinLnBrk="0" hangingPunct="1">
                        <a:lnSpc>
                          <a:spcPct val="100000"/>
                        </a:lnSpc>
                        <a:spcBef>
                          <a:spcPts val="0"/>
                        </a:spcBef>
                        <a:spcAft>
                          <a:spcPts val="0"/>
                        </a:spcAft>
                        <a:buClrTx/>
                        <a:buSzTx/>
                        <a:buFontTx/>
                        <a:buNone/>
                        <a:tabLst/>
                        <a:defRPr/>
                      </a:pPr>
                      <a:r>
                        <a:rPr kumimoji="1" lang="ja-JP" altLang="en-US" sz="1700" u="none" dirty="0"/>
                        <a:t>分類</a:t>
                      </a:r>
                      <a:endParaRPr kumimoji="1" lang="ja-JP" altLang="en-US" sz="1700" u="none" dirty="0">
                        <a:solidFill>
                          <a:schemeClr val="tx1"/>
                        </a:solidFill>
                        <a:latin typeface="+mn-ea"/>
                        <a:cs typeface="Meiryo UI" panose="020B0604030504040204" pitchFamily="50" charset="-128"/>
                      </a:endParaRPr>
                    </a:p>
                  </a:txBody>
                  <a:tcPr marL="84406" marR="84406" marT="42203" marB="42203" anchor="ctr"/>
                </a:tc>
                <a:tc>
                  <a:txBody>
                    <a:bodyPr/>
                    <a:lstStyle/>
                    <a:p>
                      <a:pPr algn="ctr"/>
                      <a:r>
                        <a:rPr kumimoji="1" lang="ja-JP" altLang="en-US" sz="1700" dirty="0"/>
                        <a:t>主な取り組み</a:t>
                      </a:r>
                    </a:p>
                  </a:txBody>
                  <a:tcPr marL="84406" marR="84406" marT="42203" marB="42203" anchor="ctr"/>
                </a:tc>
                <a:tc>
                  <a:txBody>
                    <a:bodyPr/>
                    <a:lstStyle/>
                    <a:p>
                      <a:pPr algn="ctr"/>
                      <a:r>
                        <a:rPr kumimoji="1" lang="ja-JP" altLang="en-US" sz="1700" dirty="0"/>
                        <a:t>概要・成果</a:t>
                      </a:r>
                    </a:p>
                  </a:txBody>
                  <a:tcPr marL="84406" marR="84406" marT="42203" marB="42203" anchor="ctr"/>
                </a:tc>
                <a:extLst>
                  <a:ext uri="{0D108BD9-81ED-4DB2-BD59-A6C34878D82A}">
                    <a16:rowId xmlns:a16="http://schemas.microsoft.com/office/drawing/2014/main" xmlns="" val="10000"/>
                  </a:ext>
                </a:extLst>
              </a:tr>
              <a:tr h="1183854">
                <a:tc rowSpan="2">
                  <a:txBody>
                    <a:bodyPr/>
                    <a:lstStyle/>
                    <a:p>
                      <a:pPr marL="0" marR="0" indent="0" algn="ctr" defTabSz="1072866" rtl="0" eaLnBrk="1" fontAlgn="auto" latinLnBrk="0" hangingPunct="1">
                        <a:lnSpc>
                          <a:spcPct val="100000"/>
                        </a:lnSpc>
                        <a:spcBef>
                          <a:spcPts val="0"/>
                        </a:spcBef>
                        <a:spcAft>
                          <a:spcPts val="0"/>
                        </a:spcAft>
                        <a:buClrTx/>
                        <a:buSzTx/>
                        <a:buFontTx/>
                        <a:buNone/>
                        <a:tabLst/>
                        <a:defRPr/>
                      </a:pPr>
                      <a:r>
                        <a:rPr lang="ja-JP" altLang="en-US" sz="1600" u="none" dirty="0"/>
                        <a:t>中長期的対策</a:t>
                      </a:r>
                      <a:endParaRPr kumimoji="1" lang="ja-JP" altLang="en-US" sz="1600" u="none" dirty="0">
                        <a:solidFill>
                          <a:schemeClr val="tx1"/>
                        </a:solidFill>
                        <a:latin typeface="+mn-ea"/>
                        <a:cs typeface="Meiryo UI" panose="020B0604030504040204" pitchFamily="50" charset="-128"/>
                      </a:endParaRPr>
                    </a:p>
                  </a:txBody>
                  <a:tcPr marL="84406" marR="84406" marT="42203" marB="42203" anchor="ctr">
                    <a:lnR w="12700" cap="flat" cmpd="sng" algn="ctr">
                      <a:solidFill>
                        <a:srgbClr val="3366CC"/>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600" dirty="0"/>
                        <a:t>プレーパーク</a:t>
                      </a:r>
                      <a:endParaRPr kumimoji="1" lang="en-US" altLang="ja-JP" sz="1600" dirty="0"/>
                    </a:p>
                    <a:p>
                      <a:pPr algn="ctr"/>
                      <a:r>
                        <a:rPr kumimoji="1" lang="ja-JP" altLang="en-US" sz="1600" dirty="0"/>
                        <a:t>事業</a:t>
                      </a:r>
                    </a:p>
                  </a:txBody>
                  <a:tcPr marL="84406" marR="84406" marT="42203" marB="42203" anchor="ctr">
                    <a:lnL w="12700" cap="flat" cmpd="sng" algn="ctr">
                      <a:solidFill>
                        <a:srgbClr val="3366CC"/>
                      </a:solidFill>
                      <a:prstDash val="solid"/>
                      <a:round/>
                      <a:headEnd type="none" w="med" len="med"/>
                      <a:tailEnd type="none" w="med" len="med"/>
                    </a:lnL>
                    <a:lnR w="12700" cap="flat" cmpd="sng" algn="ctr">
                      <a:solidFill>
                        <a:srgbClr val="3366CC"/>
                      </a:solidFill>
                      <a:prstDash val="solid"/>
                      <a:round/>
                      <a:headEnd type="none" w="med" len="med"/>
                      <a:tailEnd type="none" w="med" len="med"/>
                    </a:lnR>
                    <a:lnB w="12700" cap="flat" cmpd="sng" algn="ctr">
                      <a:solidFill>
                        <a:srgbClr val="3366CC"/>
                      </a:solidFill>
                      <a:prstDash val="sysDot"/>
                      <a:round/>
                      <a:headEnd type="none" w="med" len="med"/>
                      <a:tailEnd type="none" w="med" len="med"/>
                    </a:lnB>
                  </a:tcPr>
                </a:tc>
                <a:tc>
                  <a:txBody>
                    <a:bodyPr/>
                    <a:lstStyle/>
                    <a:p>
                      <a:r>
                        <a:rPr kumimoji="1" lang="ja-JP" altLang="en-US" sz="1400" dirty="0">
                          <a:latin typeface="+mj-ea"/>
                          <a:ea typeface="+mj-ea"/>
                        </a:rPr>
                        <a:t>こどもの生きる力を育む居場所として実施。</a:t>
                      </a:r>
                    </a:p>
                    <a:p>
                      <a:r>
                        <a:rPr kumimoji="1" lang="ja-JP" altLang="en-US" sz="1400" dirty="0">
                          <a:latin typeface="+mj-ea"/>
                          <a:ea typeface="+mj-ea"/>
                        </a:rPr>
                        <a:t>平成</a:t>
                      </a:r>
                      <a:r>
                        <a:rPr kumimoji="1" lang="en-US" altLang="ja-JP" sz="1400" dirty="0">
                          <a:latin typeface="+mj-ea"/>
                          <a:ea typeface="+mj-ea"/>
                        </a:rPr>
                        <a:t>26</a:t>
                      </a:r>
                      <a:r>
                        <a:rPr kumimoji="1" lang="ja-JP" altLang="en-US" sz="1400" dirty="0">
                          <a:latin typeface="+mj-ea"/>
                          <a:ea typeface="+mj-ea"/>
                        </a:rPr>
                        <a:t>年度適地調査、平成</a:t>
                      </a:r>
                      <a:r>
                        <a:rPr kumimoji="1" lang="en-US" altLang="ja-JP" sz="1400" dirty="0">
                          <a:latin typeface="+mj-ea"/>
                          <a:ea typeface="+mj-ea"/>
                        </a:rPr>
                        <a:t>27</a:t>
                      </a:r>
                      <a:r>
                        <a:rPr kumimoji="1" lang="ja-JP" altLang="en-US" sz="1400" dirty="0">
                          <a:latin typeface="+mj-ea"/>
                          <a:ea typeface="+mj-ea"/>
                        </a:rPr>
                        <a:t>年度モデル実施を経て、平成</a:t>
                      </a:r>
                      <a:r>
                        <a:rPr kumimoji="1" lang="en-US" altLang="ja-JP" sz="1400" dirty="0">
                          <a:latin typeface="+mj-ea"/>
                          <a:ea typeface="+mj-ea"/>
                        </a:rPr>
                        <a:t>28</a:t>
                      </a:r>
                      <a:r>
                        <a:rPr kumimoji="1" lang="ja-JP" altLang="en-US" sz="1400" dirty="0">
                          <a:latin typeface="+mj-ea"/>
                          <a:ea typeface="+mj-ea"/>
                        </a:rPr>
                        <a:t>年度からトライアル実施し、３つの場（遊び場・学び場・たまり場）を展開。</a:t>
                      </a:r>
                      <a:endParaRPr kumimoji="1" lang="en-US" altLang="ja-JP" sz="1400" dirty="0">
                        <a:latin typeface="+mj-ea"/>
                        <a:ea typeface="+mj-ea"/>
                      </a:endParaRPr>
                    </a:p>
                    <a:p>
                      <a:r>
                        <a:rPr kumimoji="1" lang="ja-JP" altLang="en-US" sz="1400" dirty="0">
                          <a:latin typeface="+mj-ea"/>
                          <a:ea typeface="+mj-ea"/>
                        </a:rPr>
                        <a:t>毎年来場者数が増加し、平成</a:t>
                      </a:r>
                      <a:r>
                        <a:rPr kumimoji="1" lang="en-US" altLang="ja-JP" sz="1400" dirty="0">
                          <a:latin typeface="+mj-ea"/>
                          <a:ea typeface="+mj-ea"/>
                        </a:rPr>
                        <a:t>29</a:t>
                      </a:r>
                      <a:r>
                        <a:rPr kumimoji="1" lang="ja-JP" altLang="en-US" sz="1400" dirty="0">
                          <a:latin typeface="+mj-ea"/>
                          <a:ea typeface="+mj-ea"/>
                        </a:rPr>
                        <a:t>年度は区外来場者が約</a:t>
                      </a:r>
                      <a:r>
                        <a:rPr kumimoji="1" lang="en-US" altLang="ja-JP" sz="1400" dirty="0">
                          <a:latin typeface="+mj-ea"/>
                          <a:ea typeface="+mj-ea"/>
                        </a:rPr>
                        <a:t>3</a:t>
                      </a:r>
                      <a:r>
                        <a:rPr kumimoji="1" lang="ja-JP" altLang="en-US" sz="1400" dirty="0">
                          <a:latin typeface="+mj-ea"/>
                          <a:ea typeface="+mj-ea"/>
                        </a:rPr>
                        <a:t>割。課題を抱える子どもの生きる力の向上に寄与。保護者の交流の場にもなっている</a:t>
                      </a:r>
                      <a:r>
                        <a:rPr kumimoji="1" lang="ja-JP" altLang="en-US" sz="1400" dirty="0"/>
                        <a:t>。</a:t>
                      </a:r>
                    </a:p>
                  </a:txBody>
                  <a:tcPr marL="84406" marR="84406" marT="42203" marB="42203" anchor="ctr">
                    <a:lnL w="12700" cap="flat" cmpd="sng" algn="ctr">
                      <a:solidFill>
                        <a:srgbClr val="3366CC"/>
                      </a:solidFill>
                      <a:prstDash val="solid"/>
                      <a:round/>
                      <a:headEnd type="none" w="med" len="med"/>
                      <a:tailEnd type="none" w="med" len="med"/>
                    </a:lnL>
                    <a:lnB w="12700" cap="flat" cmpd="sng" algn="ctr">
                      <a:solidFill>
                        <a:srgbClr val="3366CC"/>
                      </a:solidFill>
                      <a:prstDash val="sysDot"/>
                      <a:round/>
                      <a:headEnd type="none" w="med" len="med"/>
                      <a:tailEnd type="none" w="med" len="med"/>
                    </a:lnB>
                  </a:tcPr>
                </a:tc>
                <a:extLst>
                  <a:ext uri="{0D108BD9-81ED-4DB2-BD59-A6C34878D82A}">
                    <a16:rowId xmlns:a16="http://schemas.microsoft.com/office/drawing/2014/main" xmlns="" val="10001"/>
                  </a:ext>
                </a:extLst>
              </a:tr>
              <a:tr h="628541">
                <a:tc vMerge="1">
                  <a:txBody>
                    <a:bodyPr/>
                    <a:lstStyle/>
                    <a:p>
                      <a:endParaRPr kumimoji="1" lang="ja-JP" altLang="en-US" dirty="0"/>
                    </a:p>
                  </a:txBody>
                  <a:tcPr/>
                </a:tc>
                <a:tc>
                  <a:txBody>
                    <a:bodyPr/>
                    <a:lstStyle/>
                    <a:p>
                      <a:pPr algn="ctr"/>
                      <a:r>
                        <a:rPr kumimoji="1" lang="ja-JP" altLang="en-US" sz="1600" dirty="0"/>
                        <a:t>簡易宿所設備</a:t>
                      </a:r>
                      <a:endParaRPr kumimoji="1" lang="en-US" altLang="ja-JP" sz="1600" dirty="0"/>
                    </a:p>
                    <a:p>
                      <a:pPr algn="ctr"/>
                      <a:r>
                        <a:rPr kumimoji="1" lang="ja-JP" altLang="en-US" sz="1600" dirty="0"/>
                        <a:t>改善助成事業</a:t>
                      </a:r>
                    </a:p>
                  </a:txBody>
                  <a:tcPr marL="84406" marR="84406" marT="42203" marB="42203" anchor="ctr">
                    <a:lnL w="12700" cap="flat" cmpd="sng" algn="ctr">
                      <a:solidFill>
                        <a:srgbClr val="3366CC"/>
                      </a:solidFill>
                      <a:prstDash val="solid"/>
                      <a:round/>
                      <a:headEnd type="none" w="med" len="med"/>
                      <a:tailEnd type="none" w="med" len="med"/>
                    </a:lnL>
                    <a:lnR w="12700" cap="flat" cmpd="sng" algn="ctr">
                      <a:solidFill>
                        <a:srgbClr val="3366CC"/>
                      </a:solidFill>
                      <a:prstDash val="solid"/>
                      <a:round/>
                      <a:headEnd type="none" w="med" len="med"/>
                      <a:tailEnd type="none" w="med" len="med"/>
                    </a:lnR>
                    <a:lnT w="12700" cap="flat" cmpd="sng" algn="ctr">
                      <a:solidFill>
                        <a:srgbClr val="3366CC"/>
                      </a:solidFill>
                      <a:prstDash val="sysDot"/>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400" dirty="0">
                          <a:latin typeface="+mn-ea"/>
                          <a:ea typeface="+mn-ea"/>
                        </a:rPr>
                        <a:t>大阪の外国人観光客等の増加に対応するため、西成区内の簡易宿所の事業者に対して、設備改善工事費の一部助成を実施することで、観光客等の受け入れ環境の整備を促し、地域のにぎわいを創出。</a:t>
                      </a:r>
                      <a:endParaRPr kumimoji="1" lang="en-US" altLang="ja-JP" sz="1400" dirty="0">
                        <a:latin typeface="+mn-ea"/>
                        <a:ea typeface="+mn-ea"/>
                      </a:endParaRPr>
                    </a:p>
                  </a:txBody>
                  <a:tcPr marL="84406" marR="84406" marT="42203" marB="42203" anchor="ctr">
                    <a:lnL w="12700" cap="flat" cmpd="sng" algn="ctr">
                      <a:solidFill>
                        <a:srgbClr val="3366CC"/>
                      </a:solidFill>
                      <a:prstDash val="solid"/>
                      <a:round/>
                      <a:headEnd type="none" w="med" len="med"/>
                      <a:tailEnd type="none" w="med" len="med"/>
                    </a:lnL>
                    <a:lnT w="12700" cap="flat" cmpd="sng" algn="ctr">
                      <a:solidFill>
                        <a:srgbClr val="3366CC"/>
                      </a:solidFill>
                      <a:prstDash val="sysDot"/>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2"/>
                  </a:ext>
                </a:extLst>
              </a:tr>
              <a:tr h="1311877">
                <a:tc>
                  <a:txBody>
                    <a:bodyPr/>
                    <a:lstStyle/>
                    <a:p>
                      <a:pPr marL="0" marR="0" indent="0" algn="ctr" defTabSz="1072866" rtl="0" eaLnBrk="1" fontAlgn="auto" latinLnBrk="0" hangingPunct="1">
                        <a:lnSpc>
                          <a:spcPct val="100000"/>
                        </a:lnSpc>
                        <a:spcBef>
                          <a:spcPts val="0"/>
                        </a:spcBef>
                        <a:spcAft>
                          <a:spcPts val="0"/>
                        </a:spcAft>
                        <a:buClrTx/>
                        <a:buSzTx/>
                        <a:buFontTx/>
                        <a:buNone/>
                        <a:tabLst/>
                        <a:defRPr/>
                      </a:pPr>
                      <a:r>
                        <a:rPr kumimoji="1" lang="ja-JP" altLang="en-US" sz="1600" u="none" dirty="0"/>
                        <a:t>将来のための投資</a:t>
                      </a:r>
                      <a:endParaRPr kumimoji="1" lang="en-US" altLang="ja-JP" sz="1600" u="none" dirty="0"/>
                    </a:p>
                    <a:p>
                      <a:pPr marL="0" marR="0" indent="0" algn="ctr" defTabSz="1072866" rtl="0" eaLnBrk="1" fontAlgn="auto" latinLnBrk="0" hangingPunct="1">
                        <a:lnSpc>
                          <a:spcPct val="100000"/>
                        </a:lnSpc>
                        <a:spcBef>
                          <a:spcPts val="0"/>
                        </a:spcBef>
                        <a:spcAft>
                          <a:spcPts val="0"/>
                        </a:spcAft>
                        <a:buClrTx/>
                        <a:buSzTx/>
                        <a:buFontTx/>
                        <a:buNone/>
                        <a:tabLst/>
                        <a:defRPr/>
                      </a:pPr>
                      <a:r>
                        <a:rPr kumimoji="1" lang="ja-JP" altLang="en-US" sz="1600" u="none" dirty="0"/>
                        <a:t>プロジェクト</a:t>
                      </a:r>
                      <a:endParaRPr kumimoji="1" lang="en-US" altLang="ja-JP" sz="1600" u="none" dirty="0"/>
                    </a:p>
                    <a:p>
                      <a:pPr marL="0" marR="0" indent="0" algn="ctr" defTabSz="1072866" rtl="0" eaLnBrk="1" fontAlgn="auto" latinLnBrk="0" hangingPunct="1">
                        <a:lnSpc>
                          <a:spcPct val="100000"/>
                        </a:lnSpc>
                        <a:spcBef>
                          <a:spcPts val="0"/>
                        </a:spcBef>
                        <a:spcAft>
                          <a:spcPts val="0"/>
                        </a:spcAft>
                        <a:buClrTx/>
                        <a:buSzTx/>
                        <a:buFontTx/>
                        <a:buNone/>
                        <a:tabLst/>
                        <a:defRPr/>
                      </a:pPr>
                      <a:r>
                        <a:rPr kumimoji="1" lang="ja-JP" altLang="en-US" sz="1600" u="none" dirty="0"/>
                        <a:t>・</a:t>
                      </a:r>
                      <a:endParaRPr kumimoji="1" lang="en-US" altLang="ja-JP" sz="1600" u="none" dirty="0"/>
                    </a:p>
                    <a:p>
                      <a:pPr marL="0" marR="0" indent="0" algn="ctr" defTabSz="1072866" rtl="0" eaLnBrk="1" fontAlgn="auto" latinLnBrk="0" hangingPunct="1">
                        <a:lnSpc>
                          <a:spcPct val="100000"/>
                        </a:lnSpc>
                        <a:spcBef>
                          <a:spcPts val="0"/>
                        </a:spcBef>
                        <a:spcAft>
                          <a:spcPts val="0"/>
                        </a:spcAft>
                        <a:buClrTx/>
                        <a:buSzTx/>
                        <a:buFontTx/>
                        <a:buNone/>
                        <a:tabLst/>
                        <a:defRPr/>
                      </a:pPr>
                      <a:r>
                        <a:rPr kumimoji="1" lang="ja-JP" altLang="en-US" sz="1600" u="none" dirty="0"/>
                        <a:t>大規模事業</a:t>
                      </a:r>
                      <a:endParaRPr kumimoji="1" lang="ja-JP" altLang="en-US" sz="1600" u="none" dirty="0">
                        <a:solidFill>
                          <a:schemeClr val="tx1"/>
                        </a:solidFill>
                        <a:latin typeface="+mn-ea"/>
                        <a:cs typeface="Meiryo UI" panose="020B0604030504040204" pitchFamily="50" charset="-128"/>
                      </a:endParaRPr>
                    </a:p>
                  </a:txBody>
                  <a:tcPr marL="36000" marR="36000" marT="42203" marB="42203" anchor="ctr">
                    <a:lnR w="12700" cap="flat" cmpd="sng" algn="ctr">
                      <a:solidFill>
                        <a:srgbClr val="3366CC"/>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tcPr>
                </a:tc>
                <a:tc>
                  <a:txBody>
                    <a:bodyPr/>
                    <a:lstStyle/>
                    <a:p>
                      <a:pPr algn="ctr"/>
                      <a:r>
                        <a:rPr kumimoji="1" lang="ja-JP" altLang="en-US" sz="1600" dirty="0"/>
                        <a:t>あい</a:t>
                      </a:r>
                      <a:r>
                        <a:rPr kumimoji="1" lang="ja-JP" altLang="en-US" sz="1600" dirty="0" err="1"/>
                        <a:t>りん</a:t>
                      </a:r>
                      <a:r>
                        <a:rPr kumimoji="1" lang="ja-JP" altLang="en-US" sz="1600" dirty="0"/>
                        <a:t>総合</a:t>
                      </a:r>
                      <a:endParaRPr kumimoji="1" lang="en-US" altLang="ja-JP" sz="1600" dirty="0"/>
                    </a:p>
                    <a:p>
                      <a:pPr algn="ctr"/>
                      <a:r>
                        <a:rPr kumimoji="1" lang="ja-JP" altLang="en-US" sz="1600" dirty="0"/>
                        <a:t>センター建替え</a:t>
                      </a:r>
                    </a:p>
                  </a:txBody>
                  <a:tcPr marL="84406" marR="84406" marT="42203" marB="42203" anchor="ctr">
                    <a:lnL w="12700" cap="flat" cmpd="sng" algn="ctr">
                      <a:solidFill>
                        <a:srgbClr val="3366CC"/>
                      </a:solidFill>
                      <a:prstDash val="solid"/>
                      <a:round/>
                      <a:headEnd type="none" w="med" len="med"/>
                      <a:tailEnd type="none" w="med" len="med"/>
                    </a:lnL>
                    <a:lnR w="12700" cap="flat" cmpd="sng" algn="ctr">
                      <a:solidFill>
                        <a:srgbClr val="3366CC"/>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tcPr>
                </a:tc>
                <a:tc>
                  <a:txBody>
                    <a:bodyPr/>
                    <a:lstStyle/>
                    <a:p>
                      <a:r>
                        <a:rPr kumimoji="1" lang="ja-JP" altLang="en-US" sz="1400" dirty="0">
                          <a:latin typeface="+mn-ea"/>
                          <a:ea typeface="+mn-ea"/>
                        </a:rPr>
                        <a:t>あい</a:t>
                      </a:r>
                      <a:r>
                        <a:rPr kumimoji="1" lang="ja-JP" altLang="en-US" sz="1400" dirty="0" err="1">
                          <a:latin typeface="+mn-ea"/>
                          <a:ea typeface="+mn-ea"/>
                        </a:rPr>
                        <a:t>りん</a:t>
                      </a:r>
                      <a:r>
                        <a:rPr kumimoji="1" lang="ja-JP" altLang="en-US" sz="1400" dirty="0">
                          <a:latin typeface="+mn-ea"/>
                          <a:ea typeface="+mn-ea"/>
                        </a:rPr>
                        <a:t>総合センターは、耐震化について早急な対策が求められていたが、国・府・市が所管する施設が合築した建物であること、地域の行政への不信感などから、なかなか議論が進まなかった。</a:t>
                      </a:r>
                      <a:endParaRPr kumimoji="1" lang="en-US" altLang="ja-JP" sz="1400" dirty="0">
                        <a:latin typeface="+mn-ea"/>
                        <a:ea typeface="+mn-ea"/>
                      </a:endParaRPr>
                    </a:p>
                    <a:p>
                      <a:r>
                        <a:rPr kumimoji="1" lang="ja-JP" altLang="en-US" sz="1400" dirty="0">
                          <a:latin typeface="+mn-ea"/>
                          <a:ea typeface="+mn-ea"/>
                        </a:rPr>
                        <a:t>しかし、「あいりん地域まちづくり会議」で地域の関係者をはじめ国・府・市も同じテーブルに着いて議論を重ねた結果、市営萩之茶屋住宅及び大阪社会医療センターの移転、労働施設の仮移転について合意が得られた。</a:t>
                      </a:r>
                    </a:p>
                  </a:txBody>
                  <a:tcPr marL="84406" marR="84406" marT="42203" marB="42203" anchor="ctr">
                    <a:lnL w="12700" cap="flat" cmpd="sng" algn="ctr">
                      <a:solidFill>
                        <a:srgbClr val="3366CC"/>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tcPr>
                </a:tc>
                <a:extLst>
                  <a:ext uri="{0D108BD9-81ED-4DB2-BD59-A6C34878D82A}">
                    <a16:rowId xmlns:a16="http://schemas.microsoft.com/office/drawing/2014/main" xmlns="" val="10003"/>
                  </a:ext>
                </a:extLst>
              </a:tr>
            </a:tbl>
          </a:graphicData>
        </a:graphic>
      </p:graphicFrame>
      <p:sp>
        <p:nvSpPr>
          <p:cNvPr id="9" name="テキスト ボックス 8"/>
          <p:cNvSpPr txBox="1"/>
          <p:nvPr/>
        </p:nvSpPr>
        <p:spPr>
          <a:xfrm>
            <a:off x="395536" y="5085184"/>
            <a:ext cx="7192765" cy="369332"/>
          </a:xfrm>
          <a:prstGeom prst="rect">
            <a:avLst/>
          </a:prstGeom>
          <a:noFill/>
        </p:spPr>
        <p:txBody>
          <a:bodyPr wrap="square" rtlCol="0" anchor="ctr" anchorCtr="0">
            <a:spAutoFit/>
          </a:bodyPr>
          <a:lstStyle/>
          <a:p>
            <a:r>
              <a:rPr lang="ja-JP" altLang="en-US" b="1" dirty="0">
                <a:solidFill>
                  <a:srgbClr val="0070C0"/>
                </a:solidFill>
              </a:rPr>
              <a:t>◆総括と今後の課題</a:t>
            </a:r>
          </a:p>
        </p:txBody>
      </p:sp>
      <p:sp>
        <p:nvSpPr>
          <p:cNvPr id="10" name="コンテンツ プレースホルダー 2"/>
          <p:cNvSpPr txBox="1">
            <a:spLocks/>
          </p:cNvSpPr>
          <p:nvPr/>
        </p:nvSpPr>
        <p:spPr>
          <a:xfrm>
            <a:off x="467544" y="5475469"/>
            <a:ext cx="8280920" cy="119389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spcBef>
                <a:spcPts val="800"/>
              </a:spcBef>
              <a:spcAft>
                <a:spcPts val="800"/>
              </a:spcAft>
            </a:pPr>
            <a:r>
              <a:rPr lang="ja-JP" altLang="en-US" sz="1600" dirty="0">
                <a:solidFill>
                  <a:schemeClr val="tx1"/>
                </a:solidFill>
              </a:rPr>
              <a:t>・中長期的課題である子育て施策や観光振興など、将来の活性化に向けた取り組みは、まだ緒についたばかりであり、より一層の推進が必要。</a:t>
            </a:r>
            <a:endParaRPr lang="en-US" altLang="ja-JP" sz="1600" dirty="0">
              <a:solidFill>
                <a:schemeClr val="tx1"/>
              </a:solidFill>
            </a:endParaRPr>
          </a:p>
          <a:p>
            <a:pPr algn="l">
              <a:spcBef>
                <a:spcPts val="800"/>
              </a:spcBef>
              <a:spcAft>
                <a:spcPts val="800"/>
              </a:spcAft>
            </a:pPr>
            <a:r>
              <a:rPr lang="ja-JP" altLang="en-US" sz="1600" dirty="0">
                <a:solidFill>
                  <a:schemeClr val="tx1"/>
                </a:solidFill>
              </a:rPr>
              <a:t>・今後本格化する「あい</a:t>
            </a:r>
            <a:r>
              <a:rPr lang="ja-JP" altLang="en-US" sz="1600" dirty="0" err="1">
                <a:solidFill>
                  <a:schemeClr val="tx1"/>
                </a:solidFill>
              </a:rPr>
              <a:t>りん</a:t>
            </a:r>
            <a:r>
              <a:rPr lang="ja-JP" altLang="en-US" sz="1600" dirty="0">
                <a:solidFill>
                  <a:schemeClr val="tx1"/>
                </a:solidFill>
              </a:rPr>
              <a:t>総合センター」の建替えやまちづくりの議論など、引き続く課題についても継続した取り組みが必要。</a:t>
            </a:r>
            <a:endParaRPr lang="en-US" altLang="ja-JP" sz="1600" dirty="0">
              <a:solidFill>
                <a:schemeClr val="tx1"/>
              </a:solidFill>
            </a:endParaRPr>
          </a:p>
        </p:txBody>
      </p:sp>
      <p:sp>
        <p:nvSpPr>
          <p:cNvPr id="13" name="テキスト ボックス 12"/>
          <p:cNvSpPr txBox="1"/>
          <p:nvPr/>
        </p:nvSpPr>
        <p:spPr>
          <a:xfrm>
            <a:off x="8289063" y="255342"/>
            <a:ext cx="646331" cy="369332"/>
          </a:xfrm>
          <a:prstGeom prst="rect">
            <a:avLst/>
          </a:prstGeom>
          <a:solidFill>
            <a:schemeClr val="bg2">
              <a:lumMod val="50000"/>
            </a:schemeClr>
          </a:solidFill>
          <a:ln>
            <a:solidFill>
              <a:schemeClr val="bg2">
                <a:lumMod val="25000"/>
              </a:schemeClr>
            </a:solidFill>
          </a:ln>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rPr>
              <a:t>追加</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7812360" y="0"/>
            <a:ext cx="1331640" cy="261610"/>
          </a:xfrm>
          <a:prstGeom prst="rect">
            <a:avLst/>
          </a:prstGeom>
          <a:noFill/>
        </p:spPr>
        <p:txBody>
          <a:bodyPr wrap="square" rtlCol="0">
            <a:spAutoFit/>
          </a:bodyPr>
          <a:lstStyle/>
          <a:p>
            <a:r>
              <a:rPr lang="en-US" altLang="ja-JP" sz="1100" dirty="0">
                <a:latin typeface="Arial" pitchFamily="34" charset="0"/>
                <a:cs typeface="Arial" pitchFamily="34" charset="0"/>
              </a:rPr>
              <a:t>B3</a:t>
            </a:r>
            <a:r>
              <a:rPr lang="en-US" altLang="ja-JP" sz="1100" dirty="0" smtClean="0">
                <a:latin typeface="Arial" pitchFamily="34" charset="0"/>
                <a:cs typeface="Arial" pitchFamily="34" charset="0"/>
              </a:rPr>
              <a:t>.(64)</a:t>
            </a:r>
            <a:r>
              <a:rPr lang="ja-JP" altLang="en-US" sz="1100" dirty="0" smtClean="0">
                <a:latin typeface="Arial" pitchFamily="34" charset="0"/>
                <a:cs typeface="Arial" pitchFamily="34" charset="0"/>
              </a:rPr>
              <a:t>～</a:t>
            </a:r>
            <a:r>
              <a:rPr lang="en-US" altLang="ja-JP" sz="1100" dirty="0" smtClean="0">
                <a:latin typeface="Arial" pitchFamily="34" charset="0"/>
                <a:cs typeface="Arial" pitchFamily="34" charset="0"/>
              </a:rPr>
              <a:t>(68)</a:t>
            </a:r>
            <a:endParaRPr kumimoji="1" lang="en-US" altLang="ja-JP" sz="1100" dirty="0">
              <a:latin typeface="Arial" pitchFamily="34" charset="0"/>
              <a:cs typeface="Arial" pitchFamily="34" charset="0"/>
            </a:endParaRPr>
          </a:p>
        </p:txBody>
      </p:sp>
    </p:spTree>
    <p:extLst>
      <p:ext uri="{BB962C8B-B14F-4D97-AF65-F5344CB8AC3E}">
        <p14:creationId xmlns:p14="http://schemas.microsoft.com/office/powerpoint/2010/main" val="2510856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0" y="0"/>
            <a:ext cx="3491880" cy="261610"/>
          </a:xfrm>
          <a:prstGeom prst="rect">
            <a:avLst/>
          </a:prstGeom>
          <a:noFill/>
        </p:spPr>
        <p:txBody>
          <a:bodyPr wrap="square" rtlCol="0">
            <a:spAutoFit/>
          </a:bodyPr>
          <a:lstStyle/>
          <a:p>
            <a:r>
              <a:rPr kumimoji="1" lang="en-US" altLang="ja-JP" sz="1100" dirty="0"/>
              <a:t>Ⅳ</a:t>
            </a:r>
            <a:r>
              <a:rPr kumimoji="1" lang="ja-JP" altLang="en-US" sz="1100" dirty="0"/>
              <a:t>　政策の刷新・</a:t>
            </a:r>
            <a:r>
              <a:rPr lang="ja-JP" altLang="en-US" sz="1100" dirty="0"/>
              <a:t>西成特区構想</a:t>
            </a:r>
            <a:endParaRPr kumimoji="1" lang="en-US" altLang="ja-JP" sz="1100" dirty="0"/>
          </a:p>
        </p:txBody>
      </p:sp>
      <p:sp>
        <p:nvSpPr>
          <p:cNvPr id="34" name="テキスト ボックス 33"/>
          <p:cNvSpPr txBox="1"/>
          <p:nvPr/>
        </p:nvSpPr>
        <p:spPr>
          <a:xfrm>
            <a:off x="251520" y="332656"/>
            <a:ext cx="7704856" cy="338554"/>
          </a:xfrm>
          <a:prstGeom prst="rect">
            <a:avLst/>
          </a:prstGeom>
          <a:noFill/>
        </p:spPr>
        <p:txBody>
          <a:bodyPr wrap="square" rtlCol="0">
            <a:spAutoFit/>
          </a:bodyPr>
          <a:lstStyle/>
          <a:p>
            <a:r>
              <a:rPr lang="ja-JP" altLang="en-US" sz="1600" b="1" dirty="0"/>
              <a:t>（参考）　主な取組みと進捗状況に関するデータ（短期集中的対策</a:t>
            </a:r>
            <a:r>
              <a:rPr lang="en-US" altLang="ja-JP" sz="1600" b="1" dirty="0"/>
              <a:t>【</a:t>
            </a:r>
            <a:r>
              <a:rPr lang="ja-JP" altLang="en-US" sz="1600" b="1" dirty="0"/>
              <a:t>不法投棄</a:t>
            </a:r>
            <a:r>
              <a:rPr lang="en-US" altLang="ja-JP" sz="1600" b="1" dirty="0"/>
              <a:t>】</a:t>
            </a:r>
            <a:r>
              <a:rPr lang="ja-JP" altLang="en-US" sz="1600" b="1" dirty="0"/>
              <a:t>）</a:t>
            </a:r>
            <a:endParaRPr kumimoji="1" lang="ja-JP" altLang="en-US" sz="1600" b="1" dirty="0"/>
          </a:p>
        </p:txBody>
      </p:sp>
      <p:cxnSp>
        <p:nvCxnSpPr>
          <p:cNvPr id="37" name="直線コネクタ 36"/>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スライド番号プレースホルダ 40"/>
          <p:cNvSpPr>
            <a:spLocks noGrp="1"/>
          </p:cNvSpPr>
          <p:nvPr>
            <p:ph type="sldNum" sz="quarter" idx="12"/>
          </p:nvPr>
        </p:nvSpPr>
        <p:spPr>
          <a:xfrm>
            <a:off x="8388424" y="6635452"/>
            <a:ext cx="720080" cy="177924"/>
          </a:xfrm>
        </p:spPr>
        <p:txBody>
          <a:bodyPr/>
          <a:lstStyle/>
          <a:p>
            <a:fld id="{CCEC3038-1CF1-4B63-9920-55248DCFBA97}" type="slidenum">
              <a:rPr kumimoji="1" lang="ja-JP" altLang="en-US" smtClean="0"/>
              <a:pPr/>
              <a:t>32</a:t>
            </a:fld>
            <a:endParaRPr kumimoji="1" lang="ja-JP" altLang="en-US" dirty="0"/>
          </a:p>
        </p:txBody>
      </p:sp>
      <p:sp>
        <p:nvSpPr>
          <p:cNvPr id="11" name="テキスト ボックス 10"/>
          <p:cNvSpPr txBox="1"/>
          <p:nvPr/>
        </p:nvSpPr>
        <p:spPr>
          <a:xfrm>
            <a:off x="323528" y="714182"/>
            <a:ext cx="7880427" cy="338554"/>
          </a:xfrm>
          <a:prstGeom prst="rect">
            <a:avLst/>
          </a:prstGeom>
          <a:noFill/>
        </p:spPr>
        <p:txBody>
          <a:bodyPr wrap="square" rtlCol="0" anchor="ctr" anchorCtr="0">
            <a:spAutoFit/>
          </a:bodyPr>
          <a:lstStyle/>
          <a:p>
            <a:r>
              <a:rPr lang="ja-JP" altLang="en-US" sz="1600" b="1" dirty="0"/>
              <a:t>◆あい</a:t>
            </a:r>
            <a:r>
              <a:rPr lang="ja-JP" altLang="en-US" sz="1600" b="1" dirty="0" err="1"/>
              <a:t>りん</a:t>
            </a:r>
            <a:r>
              <a:rPr lang="ja-JP" altLang="en-US" sz="1600" b="1" dirty="0"/>
              <a:t>地域の不法投棄ごみ収集量</a:t>
            </a:r>
          </a:p>
        </p:txBody>
      </p:sp>
      <p:sp>
        <p:nvSpPr>
          <p:cNvPr id="3" name="正方形/長方形 2"/>
          <p:cNvSpPr/>
          <p:nvPr/>
        </p:nvSpPr>
        <p:spPr>
          <a:xfrm>
            <a:off x="1259632" y="960983"/>
            <a:ext cx="2472152" cy="307777"/>
          </a:xfrm>
          <a:prstGeom prst="rect">
            <a:avLst/>
          </a:prstGeom>
        </p:spPr>
        <p:txBody>
          <a:bodyPr wrap="none">
            <a:spAutoFit/>
          </a:bodyPr>
          <a:lstStyle/>
          <a:p>
            <a:r>
              <a:rPr lang="ja-JP" altLang="en-US" sz="1400" u="sng" dirty="0">
                <a:solidFill>
                  <a:srgbClr val="000000"/>
                </a:solidFill>
                <a:latin typeface="ＭＳ Ｐゴシック" panose="020B0600070205080204" pitchFamily="50" charset="-128"/>
              </a:rPr>
              <a:t>一般廃棄物収集量推移（トン）</a:t>
            </a:r>
            <a:r>
              <a:rPr lang="ja-JP" altLang="en-US" sz="1400" u="sng" dirty="0"/>
              <a:t> </a:t>
            </a:r>
          </a:p>
        </p:txBody>
      </p:sp>
      <p:sp>
        <p:nvSpPr>
          <p:cNvPr id="4" name="正方形/長方形 3"/>
          <p:cNvSpPr/>
          <p:nvPr/>
        </p:nvSpPr>
        <p:spPr>
          <a:xfrm>
            <a:off x="5508103" y="960983"/>
            <a:ext cx="3158237" cy="307777"/>
          </a:xfrm>
          <a:prstGeom prst="rect">
            <a:avLst/>
          </a:prstGeom>
        </p:spPr>
        <p:txBody>
          <a:bodyPr wrap="none">
            <a:spAutoFit/>
          </a:bodyPr>
          <a:lstStyle/>
          <a:p>
            <a:r>
              <a:rPr lang="ja-JP" altLang="en-US" sz="1400" u="sng" dirty="0">
                <a:latin typeface="ＭＳ Ｐゴシック" panose="020B0600070205080204" pitchFamily="50" charset="-128"/>
              </a:rPr>
              <a:t>産業廃棄物収集量推移（</a:t>
            </a:r>
            <a:r>
              <a:rPr lang="ja-JP" altLang="en-US" sz="1400" u="sng" dirty="0" smtClean="0">
                <a:latin typeface="ＭＳ Ｐゴシック" panose="020B0600070205080204" pitchFamily="50" charset="-128"/>
              </a:rPr>
              <a:t>立方メートル</a:t>
            </a:r>
            <a:r>
              <a:rPr lang="ja-JP" altLang="en-US" sz="1400" u="sng" dirty="0">
                <a:latin typeface="ＭＳ Ｐゴシック" panose="020B0600070205080204" pitchFamily="50" charset="-128"/>
              </a:rPr>
              <a:t>）</a:t>
            </a:r>
            <a:r>
              <a:rPr lang="ja-JP" altLang="en-US" sz="1400" u="sng" dirty="0"/>
              <a:t> </a:t>
            </a:r>
          </a:p>
        </p:txBody>
      </p:sp>
      <p:sp>
        <p:nvSpPr>
          <p:cNvPr id="22" name="テキスト ボックス 21"/>
          <p:cNvSpPr txBox="1"/>
          <p:nvPr/>
        </p:nvSpPr>
        <p:spPr>
          <a:xfrm>
            <a:off x="363981" y="3717032"/>
            <a:ext cx="7880427" cy="338554"/>
          </a:xfrm>
          <a:prstGeom prst="rect">
            <a:avLst/>
          </a:prstGeom>
          <a:noFill/>
        </p:spPr>
        <p:txBody>
          <a:bodyPr wrap="square" rtlCol="0" anchor="ctr" anchorCtr="0">
            <a:spAutoFit/>
          </a:bodyPr>
          <a:lstStyle/>
          <a:p>
            <a:r>
              <a:rPr lang="ja-JP" altLang="en-US" sz="1600" b="1" dirty="0"/>
              <a:t>◆不法投棄対策改善事例</a:t>
            </a:r>
          </a:p>
        </p:txBody>
      </p:sp>
      <p:sp>
        <p:nvSpPr>
          <p:cNvPr id="23" name="正方形/長方形 22"/>
          <p:cNvSpPr/>
          <p:nvPr/>
        </p:nvSpPr>
        <p:spPr>
          <a:xfrm>
            <a:off x="899592" y="4048836"/>
            <a:ext cx="432047" cy="276454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tIns="398769" bIns="398769" rtlCol="0" anchor="ctr"/>
          <a:lstStyle/>
          <a:p>
            <a:pPr algn="ctr">
              <a:lnSpc>
                <a:spcPts val="2954"/>
              </a:lnSpc>
            </a:pPr>
            <a:r>
              <a:rPr lang="ja-JP" altLang="en-US" sz="2000" b="1" dirty="0">
                <a:solidFill>
                  <a:srgbClr val="0070C0"/>
                </a:solidFill>
                <a:latin typeface="+mn-ea"/>
              </a:rPr>
              <a:t>対　策　前</a:t>
            </a:r>
          </a:p>
        </p:txBody>
      </p:sp>
      <p:sp>
        <p:nvSpPr>
          <p:cNvPr id="24" name="正方形/長方形 23"/>
          <p:cNvSpPr/>
          <p:nvPr/>
        </p:nvSpPr>
        <p:spPr>
          <a:xfrm>
            <a:off x="5076056" y="4030321"/>
            <a:ext cx="432047" cy="2783055"/>
          </a:xfrm>
          <a:prstGeom prst="rect">
            <a:avLst/>
          </a:prstGeom>
          <a:no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vert="eaVert" tIns="398769" bIns="398769" rtlCol="0" anchor="ctr"/>
          <a:lstStyle/>
          <a:p>
            <a:pPr algn="ctr">
              <a:lnSpc>
                <a:spcPts val="2954"/>
              </a:lnSpc>
            </a:pPr>
            <a:r>
              <a:rPr lang="ja-JP" altLang="en-US" sz="2000" b="1" dirty="0">
                <a:solidFill>
                  <a:srgbClr val="CC9900"/>
                </a:solidFill>
                <a:latin typeface="+mn-ea"/>
              </a:rPr>
              <a:t>対　策　後</a:t>
            </a:r>
          </a:p>
        </p:txBody>
      </p:sp>
      <p:pic>
        <p:nvPicPr>
          <p:cNvPr id="25"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475656" y="4088121"/>
            <a:ext cx="2470790" cy="1260000"/>
          </a:xfrm>
          <a:prstGeom prst="rect">
            <a:avLst/>
          </a:prstGeom>
          <a:noFill/>
          <a:ln w="57150">
            <a:solidFill>
              <a:srgbClr val="0070C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26"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475657" y="5502531"/>
            <a:ext cx="2470805" cy="1260000"/>
          </a:xfrm>
          <a:prstGeom prst="rect">
            <a:avLst/>
          </a:prstGeom>
          <a:noFill/>
          <a:ln w="57150">
            <a:solidFill>
              <a:srgbClr val="0070C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5704124" y="4069459"/>
            <a:ext cx="2471088" cy="1260000"/>
          </a:xfrm>
          <a:prstGeom prst="rect">
            <a:avLst/>
          </a:prstGeom>
          <a:noFill/>
          <a:ln w="57150">
            <a:solidFill>
              <a:srgbClr val="CC99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28" name="Picture 4"/>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5704124" y="5494255"/>
            <a:ext cx="2471088" cy="1260000"/>
          </a:xfrm>
          <a:prstGeom prst="rect">
            <a:avLst/>
          </a:prstGeom>
          <a:noFill/>
          <a:ln w="57150">
            <a:solidFill>
              <a:srgbClr val="CC99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5" name="右矢印 4"/>
          <p:cNvSpPr/>
          <p:nvPr/>
        </p:nvSpPr>
        <p:spPr>
          <a:xfrm>
            <a:off x="4283968" y="4521968"/>
            <a:ext cx="681930" cy="193136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8191018" y="3203684"/>
            <a:ext cx="938325" cy="369332"/>
          </a:xfrm>
          <a:prstGeom prst="rect">
            <a:avLst/>
          </a:prstGeom>
        </p:spPr>
        <p:txBody>
          <a:bodyPr wrap="none" lIns="36000" rIns="36000">
            <a:spAutoFit/>
          </a:bodyPr>
          <a:lstStyle/>
          <a:p>
            <a:r>
              <a:rPr lang="en-US" altLang="ja-JP" sz="900" dirty="0">
                <a:solidFill>
                  <a:srgbClr val="000000"/>
                </a:solidFill>
                <a:latin typeface="ＭＳ Ｐゴシック" panose="020B0600070205080204" pitchFamily="50" charset="-128"/>
              </a:rPr>
              <a:t>※</a:t>
            </a:r>
            <a:r>
              <a:rPr lang="en-US" altLang="ja-JP" sz="900" dirty="0">
                <a:latin typeface="ＭＳ Ｐゴシック" panose="020B0600070205080204" pitchFamily="50" charset="-128"/>
              </a:rPr>
              <a:t>2016</a:t>
            </a:r>
            <a:r>
              <a:rPr lang="ja-JP" altLang="en-US" sz="900" dirty="0">
                <a:latin typeface="ＭＳ Ｐゴシック" panose="020B0600070205080204" pitchFamily="50" charset="-128"/>
              </a:rPr>
              <a:t>年度以降</a:t>
            </a:r>
            <a:r>
              <a:rPr lang="ja-JP" altLang="en-US" sz="900" dirty="0">
                <a:solidFill>
                  <a:srgbClr val="000000"/>
                </a:solidFill>
                <a:latin typeface="ＭＳ Ｐゴシック" panose="020B0600070205080204" pitchFamily="50" charset="-128"/>
              </a:rPr>
              <a:t>：</a:t>
            </a:r>
            <a:endParaRPr lang="en-US" altLang="ja-JP" sz="900" dirty="0">
              <a:solidFill>
                <a:srgbClr val="000000"/>
              </a:solidFill>
              <a:latin typeface="ＭＳ Ｐゴシック" panose="020B0600070205080204" pitchFamily="50" charset="-128"/>
            </a:endParaRPr>
          </a:p>
          <a:p>
            <a:r>
              <a:rPr lang="ja-JP" altLang="en-US" sz="900" dirty="0">
                <a:solidFill>
                  <a:srgbClr val="000000"/>
                </a:solidFill>
                <a:latin typeface="ＭＳ Ｐゴシック" panose="020B0600070205080204" pitchFamily="50" charset="-128"/>
              </a:rPr>
              <a:t>　 街路データなし</a:t>
            </a:r>
            <a:endParaRPr lang="ja-JP" altLang="en-US" sz="900" dirty="0"/>
          </a:p>
        </p:txBody>
      </p:sp>
      <p:sp>
        <p:nvSpPr>
          <p:cNvPr id="30" name="テキスト ボックス 29"/>
          <p:cNvSpPr txBox="1"/>
          <p:nvPr/>
        </p:nvSpPr>
        <p:spPr>
          <a:xfrm>
            <a:off x="8246149" y="282288"/>
            <a:ext cx="646331" cy="369332"/>
          </a:xfrm>
          <a:prstGeom prst="rect">
            <a:avLst/>
          </a:prstGeom>
          <a:solidFill>
            <a:schemeClr val="bg2">
              <a:lumMod val="50000"/>
            </a:schemeClr>
          </a:solidFill>
          <a:ln>
            <a:solidFill>
              <a:schemeClr val="bg2">
                <a:lumMod val="25000"/>
              </a:schemeClr>
            </a:solidFill>
          </a:ln>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rPr>
              <a:t>追加</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7812360" y="0"/>
            <a:ext cx="1331640" cy="261610"/>
          </a:xfrm>
          <a:prstGeom prst="rect">
            <a:avLst/>
          </a:prstGeom>
          <a:noFill/>
        </p:spPr>
        <p:txBody>
          <a:bodyPr wrap="square" rtlCol="0">
            <a:spAutoFit/>
          </a:bodyPr>
          <a:lstStyle/>
          <a:p>
            <a:r>
              <a:rPr lang="en-US" altLang="ja-JP" sz="1100" dirty="0">
                <a:latin typeface="Arial" pitchFamily="34" charset="0"/>
                <a:cs typeface="Arial" pitchFamily="34" charset="0"/>
              </a:rPr>
              <a:t>B3</a:t>
            </a:r>
            <a:r>
              <a:rPr lang="en-US" altLang="ja-JP" sz="1100" dirty="0" smtClean="0">
                <a:latin typeface="Arial" pitchFamily="34" charset="0"/>
                <a:cs typeface="Arial" pitchFamily="34" charset="0"/>
              </a:rPr>
              <a:t>.(64)</a:t>
            </a:r>
            <a:r>
              <a:rPr lang="ja-JP" altLang="en-US" sz="1100" dirty="0" smtClean="0">
                <a:latin typeface="Arial" pitchFamily="34" charset="0"/>
                <a:cs typeface="Arial" pitchFamily="34" charset="0"/>
              </a:rPr>
              <a:t>～</a:t>
            </a:r>
            <a:r>
              <a:rPr lang="en-US" altLang="ja-JP" sz="1100" dirty="0" smtClean="0">
                <a:latin typeface="Arial" pitchFamily="34" charset="0"/>
                <a:cs typeface="Arial" pitchFamily="34" charset="0"/>
              </a:rPr>
              <a:t>(68)</a:t>
            </a:r>
            <a:endParaRPr kumimoji="1" lang="en-US" altLang="ja-JP" sz="1100" dirty="0">
              <a:latin typeface="Arial" pitchFamily="34" charset="0"/>
              <a:cs typeface="Arial" pitchFamily="34" charset="0"/>
            </a:endParaRPr>
          </a:p>
        </p:txBody>
      </p:sp>
      <p:pic>
        <p:nvPicPr>
          <p:cNvPr id="2" name="図 1"/>
          <p:cNvPicPr>
            <a:picLocks noChangeAspect="1"/>
          </p:cNvPicPr>
          <p:nvPr/>
        </p:nvPicPr>
        <p:blipFill>
          <a:blip r:embed="rId6"/>
          <a:stretch>
            <a:fillRect/>
          </a:stretch>
        </p:blipFill>
        <p:spPr>
          <a:xfrm>
            <a:off x="447062" y="1048689"/>
            <a:ext cx="3670110" cy="2743438"/>
          </a:xfrm>
          <a:prstGeom prst="rect">
            <a:avLst/>
          </a:prstGeom>
        </p:spPr>
      </p:pic>
      <p:pic>
        <p:nvPicPr>
          <p:cNvPr id="6" name="図 5"/>
          <p:cNvPicPr>
            <a:picLocks noChangeAspect="1"/>
          </p:cNvPicPr>
          <p:nvPr/>
        </p:nvPicPr>
        <p:blipFill>
          <a:blip r:embed="rId7"/>
          <a:stretch>
            <a:fillRect/>
          </a:stretch>
        </p:blipFill>
        <p:spPr>
          <a:xfrm>
            <a:off x="5187652" y="1114871"/>
            <a:ext cx="3249450" cy="2651990"/>
          </a:xfrm>
          <a:prstGeom prst="rect">
            <a:avLst/>
          </a:prstGeom>
        </p:spPr>
      </p:pic>
    </p:spTree>
    <p:extLst>
      <p:ext uri="{BB962C8B-B14F-4D97-AF65-F5344CB8AC3E}">
        <p14:creationId xmlns:p14="http://schemas.microsoft.com/office/powerpoint/2010/main" val="821982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0" y="0"/>
            <a:ext cx="3491880" cy="261610"/>
          </a:xfrm>
          <a:prstGeom prst="rect">
            <a:avLst/>
          </a:prstGeom>
          <a:noFill/>
        </p:spPr>
        <p:txBody>
          <a:bodyPr wrap="square" rtlCol="0">
            <a:spAutoFit/>
          </a:bodyPr>
          <a:lstStyle/>
          <a:p>
            <a:r>
              <a:rPr kumimoji="1" lang="en-US" altLang="ja-JP" sz="1100" dirty="0"/>
              <a:t>Ⅳ</a:t>
            </a:r>
            <a:r>
              <a:rPr kumimoji="1" lang="ja-JP" altLang="en-US" sz="1100" dirty="0"/>
              <a:t>　政策の刷新・</a:t>
            </a:r>
            <a:r>
              <a:rPr lang="ja-JP" altLang="en-US" sz="1100" dirty="0"/>
              <a:t>西成特区構想</a:t>
            </a:r>
            <a:endParaRPr kumimoji="1" lang="en-US" altLang="ja-JP" sz="1100" dirty="0"/>
          </a:p>
        </p:txBody>
      </p:sp>
      <p:sp>
        <p:nvSpPr>
          <p:cNvPr id="34" name="テキスト ボックス 33"/>
          <p:cNvSpPr txBox="1"/>
          <p:nvPr/>
        </p:nvSpPr>
        <p:spPr>
          <a:xfrm>
            <a:off x="251520" y="332656"/>
            <a:ext cx="7704856" cy="338554"/>
          </a:xfrm>
          <a:prstGeom prst="rect">
            <a:avLst/>
          </a:prstGeom>
          <a:noFill/>
        </p:spPr>
        <p:txBody>
          <a:bodyPr wrap="square" rtlCol="0">
            <a:spAutoFit/>
          </a:bodyPr>
          <a:lstStyle/>
          <a:p>
            <a:r>
              <a:rPr lang="ja-JP" altLang="en-US" sz="1600" b="1" dirty="0"/>
              <a:t>（参考）　主な取組みと進捗状況に関するデータ（短期集中的対策</a:t>
            </a:r>
            <a:r>
              <a:rPr lang="en-US" altLang="ja-JP" sz="1600" b="1" dirty="0"/>
              <a:t>【</a:t>
            </a:r>
            <a:r>
              <a:rPr lang="ja-JP" altLang="en-US" sz="1600" b="1" dirty="0"/>
              <a:t>落書き</a:t>
            </a:r>
            <a:r>
              <a:rPr lang="en-US" altLang="ja-JP" sz="1600" b="1" dirty="0"/>
              <a:t>】</a:t>
            </a:r>
            <a:r>
              <a:rPr lang="ja-JP" altLang="en-US" sz="1600" b="1" dirty="0"/>
              <a:t>）</a:t>
            </a:r>
            <a:endParaRPr kumimoji="1" lang="ja-JP" altLang="en-US" sz="1600" b="1" dirty="0"/>
          </a:p>
        </p:txBody>
      </p:sp>
      <p:cxnSp>
        <p:nvCxnSpPr>
          <p:cNvPr id="37" name="直線コネクタ 36"/>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スライド番号プレースホルダ 40"/>
          <p:cNvSpPr>
            <a:spLocks noGrp="1"/>
          </p:cNvSpPr>
          <p:nvPr>
            <p:ph type="sldNum" sz="quarter" idx="12"/>
          </p:nvPr>
        </p:nvSpPr>
        <p:spPr>
          <a:xfrm>
            <a:off x="8388424" y="6635452"/>
            <a:ext cx="720080" cy="177924"/>
          </a:xfrm>
        </p:spPr>
        <p:txBody>
          <a:bodyPr/>
          <a:lstStyle/>
          <a:p>
            <a:fld id="{CCEC3038-1CF1-4B63-9920-55248DCFBA97}" type="slidenum">
              <a:rPr kumimoji="1" lang="ja-JP" altLang="en-US" smtClean="0"/>
              <a:pPr/>
              <a:t>33</a:t>
            </a:fld>
            <a:endParaRPr kumimoji="1" lang="ja-JP" altLang="en-US" dirty="0"/>
          </a:p>
        </p:txBody>
      </p:sp>
      <p:sp>
        <p:nvSpPr>
          <p:cNvPr id="11" name="テキスト ボックス 10"/>
          <p:cNvSpPr txBox="1"/>
          <p:nvPr/>
        </p:nvSpPr>
        <p:spPr>
          <a:xfrm>
            <a:off x="363981" y="920733"/>
            <a:ext cx="7880427" cy="338554"/>
          </a:xfrm>
          <a:prstGeom prst="rect">
            <a:avLst/>
          </a:prstGeom>
          <a:noFill/>
        </p:spPr>
        <p:txBody>
          <a:bodyPr wrap="square" rtlCol="0" anchor="ctr" anchorCtr="0">
            <a:spAutoFit/>
          </a:bodyPr>
          <a:lstStyle/>
          <a:p>
            <a:r>
              <a:rPr lang="ja-JP" altLang="en-US" sz="1600" b="1" dirty="0"/>
              <a:t>◆落書き消去実績</a:t>
            </a:r>
          </a:p>
        </p:txBody>
      </p:sp>
      <p:sp>
        <p:nvSpPr>
          <p:cNvPr id="22" name="テキスト ボックス 21"/>
          <p:cNvSpPr txBox="1"/>
          <p:nvPr/>
        </p:nvSpPr>
        <p:spPr>
          <a:xfrm>
            <a:off x="363981" y="1794302"/>
            <a:ext cx="7880427" cy="338554"/>
          </a:xfrm>
          <a:prstGeom prst="rect">
            <a:avLst/>
          </a:prstGeom>
          <a:noFill/>
        </p:spPr>
        <p:txBody>
          <a:bodyPr wrap="square" rtlCol="0" anchor="ctr" anchorCtr="0">
            <a:spAutoFit/>
          </a:bodyPr>
          <a:lstStyle/>
          <a:p>
            <a:r>
              <a:rPr lang="ja-JP" altLang="en-US" sz="1600" b="1" dirty="0"/>
              <a:t>◆落書き消去事例</a:t>
            </a:r>
          </a:p>
        </p:txBody>
      </p:sp>
      <p:sp>
        <p:nvSpPr>
          <p:cNvPr id="23" name="正方形/長方形 22"/>
          <p:cNvSpPr/>
          <p:nvPr/>
        </p:nvSpPr>
        <p:spPr>
          <a:xfrm>
            <a:off x="395536" y="2298359"/>
            <a:ext cx="432047" cy="343489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tIns="398769" bIns="398769" rtlCol="0" anchor="ctr"/>
          <a:lstStyle/>
          <a:p>
            <a:pPr algn="ctr">
              <a:lnSpc>
                <a:spcPts val="2954"/>
              </a:lnSpc>
            </a:pPr>
            <a:r>
              <a:rPr lang="ja-JP" altLang="en-US" sz="2000" b="1" dirty="0">
                <a:solidFill>
                  <a:srgbClr val="0070C0"/>
                </a:solidFill>
                <a:latin typeface="+mn-ea"/>
              </a:rPr>
              <a:t>対　策　前</a:t>
            </a:r>
          </a:p>
        </p:txBody>
      </p:sp>
      <p:sp>
        <p:nvSpPr>
          <p:cNvPr id="24" name="正方形/長方形 23"/>
          <p:cNvSpPr/>
          <p:nvPr/>
        </p:nvSpPr>
        <p:spPr>
          <a:xfrm>
            <a:off x="4860033" y="2272553"/>
            <a:ext cx="432047" cy="3460703"/>
          </a:xfrm>
          <a:prstGeom prst="rect">
            <a:avLst/>
          </a:prstGeom>
          <a:no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vert="eaVert" tIns="398769" bIns="398769" rtlCol="0" anchor="ctr"/>
          <a:lstStyle/>
          <a:p>
            <a:pPr algn="ctr">
              <a:lnSpc>
                <a:spcPts val="2954"/>
              </a:lnSpc>
            </a:pPr>
            <a:r>
              <a:rPr lang="ja-JP" altLang="en-US" sz="2000" b="1" dirty="0">
                <a:solidFill>
                  <a:srgbClr val="CC9900"/>
                </a:solidFill>
                <a:latin typeface="+mn-ea"/>
              </a:rPr>
              <a:t>対　策　後</a:t>
            </a:r>
          </a:p>
        </p:txBody>
      </p:sp>
      <p:sp>
        <p:nvSpPr>
          <p:cNvPr id="5" name="右矢印 4"/>
          <p:cNvSpPr/>
          <p:nvPr/>
        </p:nvSpPr>
        <p:spPr>
          <a:xfrm>
            <a:off x="4322118" y="3009800"/>
            <a:ext cx="393898" cy="193136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83569" y="1280777"/>
            <a:ext cx="8064896" cy="348023"/>
          </a:xfrm>
          <a:prstGeom prst="rect">
            <a:avLst/>
          </a:prstGeom>
          <a:noFill/>
          <a:ln w="12700">
            <a:noFill/>
            <a:prstDash val="solid"/>
          </a:ln>
        </p:spPr>
        <p:style>
          <a:lnRef idx="2">
            <a:schemeClr val="accent6"/>
          </a:lnRef>
          <a:fillRef idx="1">
            <a:schemeClr val="lt1"/>
          </a:fillRef>
          <a:effectRef idx="0">
            <a:schemeClr val="accent6"/>
          </a:effectRef>
          <a:fontRef idx="minor">
            <a:schemeClr val="dk1"/>
          </a:fontRef>
        </p:style>
        <p:txBody>
          <a:bodyPr bIns="72000" rtlCol="0" anchor="ctr" anchorCtr="0"/>
          <a:lstStyle/>
          <a:p>
            <a:r>
              <a:rPr lang="en-US" altLang="ja-JP" sz="1600" dirty="0">
                <a:latin typeface="+mj-ea"/>
                <a:ea typeface="+mj-ea"/>
                <a:cs typeface="Meiryo UI" panose="020B0604030504040204" pitchFamily="50" charset="-128"/>
              </a:rPr>
              <a:t>【2015</a:t>
            </a:r>
            <a:r>
              <a:rPr lang="ja-JP" altLang="en-US" sz="1600" dirty="0">
                <a:latin typeface="+mj-ea"/>
                <a:ea typeface="+mj-ea"/>
                <a:cs typeface="Meiryo UI" panose="020B0604030504040204" pitchFamily="50" charset="-128"/>
              </a:rPr>
              <a:t>年度</a:t>
            </a:r>
            <a:r>
              <a:rPr lang="en-US" altLang="ja-JP" sz="1600" dirty="0">
                <a:latin typeface="+mj-ea"/>
                <a:ea typeface="+mj-ea"/>
                <a:cs typeface="Meiryo UI" panose="020B0604030504040204" pitchFamily="50" charset="-128"/>
              </a:rPr>
              <a:t>】15</a:t>
            </a:r>
            <a:r>
              <a:rPr lang="ja-JP" altLang="en-US" sz="1600" dirty="0">
                <a:latin typeface="+mj-ea"/>
                <a:ea typeface="+mj-ea"/>
                <a:cs typeface="Meiryo UI" panose="020B0604030504040204" pitchFamily="50" charset="-128"/>
              </a:rPr>
              <a:t>箇所　約</a:t>
            </a:r>
            <a:r>
              <a:rPr lang="en-US" altLang="ja-JP" sz="1600" dirty="0">
                <a:latin typeface="+mj-ea"/>
                <a:ea typeface="+mj-ea"/>
                <a:cs typeface="Meiryo UI" panose="020B0604030504040204" pitchFamily="50" charset="-128"/>
              </a:rPr>
              <a:t>516</a:t>
            </a:r>
            <a:r>
              <a:rPr lang="ja-JP" altLang="en-US" sz="1600" dirty="0">
                <a:latin typeface="+mj-ea"/>
                <a:ea typeface="+mj-ea"/>
                <a:cs typeface="Meiryo UI" panose="020B0604030504040204" pitchFamily="50" charset="-128"/>
              </a:rPr>
              <a:t>㎡　　</a:t>
            </a:r>
            <a:r>
              <a:rPr lang="en-US" altLang="ja-JP" sz="1600" dirty="0">
                <a:latin typeface="+mj-ea"/>
                <a:ea typeface="+mj-ea"/>
                <a:cs typeface="Meiryo UI" panose="020B0604030504040204" pitchFamily="50" charset="-128"/>
              </a:rPr>
              <a:t>【2016</a:t>
            </a:r>
            <a:r>
              <a:rPr lang="ja-JP" altLang="en-US" sz="1600" dirty="0">
                <a:latin typeface="+mj-ea"/>
                <a:ea typeface="+mj-ea"/>
                <a:cs typeface="Meiryo UI" panose="020B0604030504040204" pitchFamily="50" charset="-128"/>
              </a:rPr>
              <a:t>年度</a:t>
            </a:r>
            <a:r>
              <a:rPr lang="en-US" altLang="ja-JP" sz="1600" dirty="0">
                <a:latin typeface="+mj-ea"/>
                <a:ea typeface="+mj-ea"/>
                <a:cs typeface="Meiryo UI" panose="020B0604030504040204" pitchFamily="50" charset="-128"/>
              </a:rPr>
              <a:t>】56</a:t>
            </a:r>
            <a:r>
              <a:rPr lang="ja-JP" altLang="en-US" sz="1600" dirty="0">
                <a:latin typeface="+mj-ea"/>
                <a:ea typeface="+mj-ea"/>
                <a:cs typeface="Meiryo UI" panose="020B0604030504040204" pitchFamily="50" charset="-128"/>
              </a:rPr>
              <a:t>箇所　約</a:t>
            </a:r>
            <a:r>
              <a:rPr lang="en-US" altLang="ja-JP" sz="1600" dirty="0">
                <a:latin typeface="+mj-ea"/>
                <a:ea typeface="+mj-ea"/>
                <a:cs typeface="Meiryo UI" panose="020B0604030504040204" pitchFamily="50" charset="-128"/>
              </a:rPr>
              <a:t>816</a:t>
            </a:r>
            <a:r>
              <a:rPr lang="ja-JP" altLang="en-US" sz="1600" dirty="0">
                <a:latin typeface="+mj-ea"/>
                <a:ea typeface="+mj-ea"/>
                <a:cs typeface="Meiryo UI" panose="020B0604030504040204" pitchFamily="50" charset="-128"/>
              </a:rPr>
              <a:t>㎡</a:t>
            </a:r>
            <a:endParaRPr lang="ja-JP" altLang="en-US" dirty="0">
              <a:latin typeface="+mj-ea"/>
              <a:ea typeface="+mj-ea"/>
              <a:cs typeface="Meiryo UI" panose="020B0604030504040204" pitchFamily="50" charset="-128"/>
            </a:endParaRPr>
          </a:p>
        </p:txBody>
      </p:sp>
      <p:pic>
        <p:nvPicPr>
          <p:cNvPr id="18" name="図 1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71600" y="2316301"/>
            <a:ext cx="3168352" cy="1544747"/>
          </a:xfrm>
          <a:prstGeom prst="rect">
            <a:avLst/>
          </a:prstGeom>
          <a:ln w="57150">
            <a:solidFill>
              <a:srgbClr val="0070C0"/>
            </a:solidFill>
          </a:ln>
        </p:spPr>
      </p:pic>
      <p:pic>
        <p:nvPicPr>
          <p:cNvPr id="19" name="図 1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420277" y="2273479"/>
            <a:ext cx="3256179" cy="1587569"/>
          </a:xfrm>
          <a:prstGeom prst="rect">
            <a:avLst/>
          </a:prstGeom>
          <a:ln w="57150">
            <a:solidFill>
              <a:srgbClr val="CC9900"/>
            </a:solidFill>
          </a:ln>
        </p:spPr>
      </p:pic>
      <p:pic>
        <p:nvPicPr>
          <p:cNvPr id="20" name="図 1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71600" y="4188509"/>
            <a:ext cx="3168352" cy="1544747"/>
          </a:xfrm>
          <a:prstGeom prst="rect">
            <a:avLst/>
          </a:prstGeom>
          <a:ln w="57150">
            <a:solidFill>
              <a:srgbClr val="0070C0"/>
            </a:solidFill>
          </a:ln>
          <a:effectLst/>
        </p:spPr>
      </p:pic>
      <p:pic>
        <p:nvPicPr>
          <p:cNvPr id="21" name="図 20"/>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5420275" y="4148895"/>
            <a:ext cx="3256181" cy="1587569"/>
          </a:xfrm>
          <a:prstGeom prst="rect">
            <a:avLst/>
          </a:prstGeom>
          <a:ln w="57150">
            <a:solidFill>
              <a:srgbClr val="CC9900"/>
            </a:solidFill>
          </a:ln>
          <a:effectLst/>
        </p:spPr>
      </p:pic>
      <p:sp>
        <p:nvSpPr>
          <p:cNvPr id="25" name="テキスト ボックス 24"/>
          <p:cNvSpPr txBox="1"/>
          <p:nvPr/>
        </p:nvSpPr>
        <p:spPr>
          <a:xfrm>
            <a:off x="8246149" y="265994"/>
            <a:ext cx="646331" cy="369332"/>
          </a:xfrm>
          <a:prstGeom prst="rect">
            <a:avLst/>
          </a:prstGeom>
          <a:solidFill>
            <a:schemeClr val="bg2">
              <a:lumMod val="50000"/>
            </a:schemeClr>
          </a:solidFill>
          <a:ln>
            <a:solidFill>
              <a:schemeClr val="bg2">
                <a:lumMod val="25000"/>
              </a:schemeClr>
            </a:solidFill>
          </a:ln>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rPr>
              <a:t>追加</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7812360" y="0"/>
            <a:ext cx="1331640" cy="261610"/>
          </a:xfrm>
          <a:prstGeom prst="rect">
            <a:avLst/>
          </a:prstGeom>
          <a:noFill/>
        </p:spPr>
        <p:txBody>
          <a:bodyPr wrap="square" rtlCol="0">
            <a:spAutoFit/>
          </a:bodyPr>
          <a:lstStyle/>
          <a:p>
            <a:r>
              <a:rPr lang="en-US" altLang="ja-JP" sz="1100" dirty="0">
                <a:latin typeface="Arial" pitchFamily="34" charset="0"/>
                <a:cs typeface="Arial" pitchFamily="34" charset="0"/>
              </a:rPr>
              <a:t>B3</a:t>
            </a:r>
            <a:r>
              <a:rPr lang="en-US" altLang="ja-JP" sz="1100" dirty="0" smtClean="0">
                <a:latin typeface="Arial" pitchFamily="34" charset="0"/>
                <a:cs typeface="Arial" pitchFamily="34" charset="0"/>
              </a:rPr>
              <a:t>.(64)</a:t>
            </a:r>
            <a:r>
              <a:rPr lang="ja-JP" altLang="en-US" sz="1100" dirty="0" smtClean="0">
                <a:latin typeface="Arial" pitchFamily="34" charset="0"/>
                <a:cs typeface="Arial" pitchFamily="34" charset="0"/>
              </a:rPr>
              <a:t>～</a:t>
            </a:r>
            <a:r>
              <a:rPr lang="en-US" altLang="ja-JP" sz="1100" dirty="0" smtClean="0">
                <a:latin typeface="Arial" pitchFamily="34" charset="0"/>
                <a:cs typeface="Arial" pitchFamily="34" charset="0"/>
              </a:rPr>
              <a:t>(68)</a:t>
            </a:r>
            <a:endParaRPr kumimoji="1" lang="en-US" altLang="ja-JP" sz="1100" dirty="0">
              <a:latin typeface="Arial" pitchFamily="34" charset="0"/>
              <a:cs typeface="Arial" pitchFamily="34" charset="0"/>
            </a:endParaRPr>
          </a:p>
        </p:txBody>
      </p:sp>
    </p:spTree>
    <p:extLst>
      <p:ext uri="{BB962C8B-B14F-4D97-AF65-F5344CB8AC3E}">
        <p14:creationId xmlns:p14="http://schemas.microsoft.com/office/powerpoint/2010/main" val="3053329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0" y="0"/>
            <a:ext cx="3491880" cy="261610"/>
          </a:xfrm>
          <a:prstGeom prst="rect">
            <a:avLst/>
          </a:prstGeom>
          <a:noFill/>
        </p:spPr>
        <p:txBody>
          <a:bodyPr wrap="square" rtlCol="0">
            <a:spAutoFit/>
          </a:bodyPr>
          <a:lstStyle/>
          <a:p>
            <a:r>
              <a:rPr kumimoji="1" lang="en-US" altLang="ja-JP" sz="1100" dirty="0"/>
              <a:t>Ⅳ</a:t>
            </a:r>
            <a:r>
              <a:rPr kumimoji="1" lang="ja-JP" altLang="en-US" sz="1100" dirty="0"/>
              <a:t>　政策の刷新・</a:t>
            </a:r>
            <a:r>
              <a:rPr lang="ja-JP" altLang="en-US" sz="1100" dirty="0"/>
              <a:t>西成特区構想</a:t>
            </a:r>
            <a:endParaRPr kumimoji="1" lang="en-US" altLang="ja-JP" sz="1100" dirty="0"/>
          </a:p>
        </p:txBody>
      </p:sp>
      <p:sp>
        <p:nvSpPr>
          <p:cNvPr id="34" name="テキスト ボックス 33"/>
          <p:cNvSpPr txBox="1"/>
          <p:nvPr/>
        </p:nvSpPr>
        <p:spPr>
          <a:xfrm>
            <a:off x="251520" y="332656"/>
            <a:ext cx="7704856" cy="338554"/>
          </a:xfrm>
          <a:prstGeom prst="rect">
            <a:avLst/>
          </a:prstGeom>
          <a:noFill/>
        </p:spPr>
        <p:txBody>
          <a:bodyPr wrap="square" rtlCol="0">
            <a:spAutoFit/>
          </a:bodyPr>
          <a:lstStyle/>
          <a:p>
            <a:r>
              <a:rPr lang="ja-JP" altLang="en-US" sz="1600" b="1" dirty="0"/>
              <a:t>（参考）　主な取組みと進捗状況に関するデータ（短期集中的対策</a:t>
            </a:r>
            <a:r>
              <a:rPr lang="en-US" altLang="ja-JP" sz="1600" b="1" dirty="0"/>
              <a:t>【</a:t>
            </a:r>
            <a:r>
              <a:rPr lang="ja-JP" altLang="en-US" sz="1600" b="1" dirty="0"/>
              <a:t>迷惑駐輪</a:t>
            </a:r>
            <a:r>
              <a:rPr lang="en-US" altLang="ja-JP" sz="1600" b="1" dirty="0"/>
              <a:t>】</a:t>
            </a:r>
            <a:r>
              <a:rPr lang="ja-JP" altLang="en-US" sz="1600" b="1" dirty="0"/>
              <a:t>）</a:t>
            </a:r>
            <a:endParaRPr kumimoji="1" lang="ja-JP" altLang="en-US" sz="1600" b="1" dirty="0"/>
          </a:p>
        </p:txBody>
      </p:sp>
      <p:cxnSp>
        <p:nvCxnSpPr>
          <p:cNvPr id="37" name="直線コネクタ 36"/>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スライド番号プレースホルダ 40"/>
          <p:cNvSpPr>
            <a:spLocks noGrp="1"/>
          </p:cNvSpPr>
          <p:nvPr>
            <p:ph type="sldNum" sz="quarter" idx="12"/>
          </p:nvPr>
        </p:nvSpPr>
        <p:spPr>
          <a:xfrm>
            <a:off x="8388424" y="6635452"/>
            <a:ext cx="720080" cy="177924"/>
          </a:xfrm>
        </p:spPr>
        <p:txBody>
          <a:bodyPr/>
          <a:lstStyle/>
          <a:p>
            <a:fld id="{CCEC3038-1CF1-4B63-9920-55248DCFBA97}" type="slidenum">
              <a:rPr kumimoji="1" lang="ja-JP" altLang="en-US" smtClean="0"/>
              <a:pPr/>
              <a:t>34</a:t>
            </a:fld>
            <a:endParaRPr kumimoji="1" lang="ja-JP" altLang="en-US" dirty="0"/>
          </a:p>
        </p:txBody>
      </p:sp>
      <p:sp>
        <p:nvSpPr>
          <p:cNvPr id="11" name="テキスト ボックス 10"/>
          <p:cNvSpPr txBox="1"/>
          <p:nvPr/>
        </p:nvSpPr>
        <p:spPr>
          <a:xfrm>
            <a:off x="323528" y="714182"/>
            <a:ext cx="7880427" cy="338554"/>
          </a:xfrm>
          <a:prstGeom prst="rect">
            <a:avLst/>
          </a:prstGeom>
          <a:noFill/>
        </p:spPr>
        <p:txBody>
          <a:bodyPr wrap="square" rtlCol="0" anchor="ctr" anchorCtr="0">
            <a:spAutoFit/>
          </a:bodyPr>
          <a:lstStyle/>
          <a:p>
            <a:r>
              <a:rPr lang="ja-JP" altLang="en-US" sz="1600" b="1" dirty="0"/>
              <a:t>◆あい</a:t>
            </a:r>
            <a:r>
              <a:rPr lang="ja-JP" altLang="en-US" sz="1600" b="1" dirty="0" err="1"/>
              <a:t>りん</a:t>
            </a:r>
            <a:r>
              <a:rPr lang="ja-JP" altLang="en-US" sz="1600" b="1" dirty="0"/>
              <a:t>地域の迷惑駐輪台数（台）</a:t>
            </a:r>
          </a:p>
        </p:txBody>
      </p:sp>
      <p:sp>
        <p:nvSpPr>
          <p:cNvPr id="22" name="テキスト ボックス 21"/>
          <p:cNvSpPr txBox="1"/>
          <p:nvPr/>
        </p:nvSpPr>
        <p:spPr>
          <a:xfrm>
            <a:off x="363981" y="3573016"/>
            <a:ext cx="7880427" cy="338554"/>
          </a:xfrm>
          <a:prstGeom prst="rect">
            <a:avLst/>
          </a:prstGeom>
          <a:noFill/>
        </p:spPr>
        <p:txBody>
          <a:bodyPr wrap="square" rtlCol="0" anchor="ctr" anchorCtr="0">
            <a:spAutoFit/>
          </a:bodyPr>
          <a:lstStyle/>
          <a:p>
            <a:r>
              <a:rPr lang="ja-JP" altLang="en-US" sz="1600" b="1" dirty="0">
                <a:latin typeface="+mn-ea"/>
              </a:rPr>
              <a:t>◆</a:t>
            </a:r>
            <a:r>
              <a:rPr lang="zh-TW" altLang="en-US" sz="1600" b="1" dirty="0">
                <a:latin typeface="ＭＳ Ｐゴシック" panose="020B0600070205080204" pitchFamily="50" charset="-128"/>
                <a:ea typeface="ＭＳ Ｐゴシック" panose="020B0600070205080204" pitchFamily="50" charset="-128"/>
              </a:rPr>
              <a:t>駐輪対策改善事例</a:t>
            </a:r>
          </a:p>
        </p:txBody>
      </p:sp>
      <p:sp>
        <p:nvSpPr>
          <p:cNvPr id="23" name="正方形/長方形 22"/>
          <p:cNvSpPr/>
          <p:nvPr/>
        </p:nvSpPr>
        <p:spPr>
          <a:xfrm>
            <a:off x="899592" y="3911570"/>
            <a:ext cx="432047" cy="293004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tIns="398769" bIns="398769" rtlCol="0" anchor="ctr"/>
          <a:lstStyle/>
          <a:p>
            <a:pPr algn="ctr">
              <a:lnSpc>
                <a:spcPts val="2954"/>
              </a:lnSpc>
            </a:pPr>
            <a:r>
              <a:rPr lang="ja-JP" altLang="en-US" sz="2000" b="1" dirty="0">
                <a:solidFill>
                  <a:srgbClr val="0070C0"/>
                </a:solidFill>
                <a:latin typeface="+mn-ea"/>
              </a:rPr>
              <a:t>対　策　前</a:t>
            </a:r>
          </a:p>
        </p:txBody>
      </p:sp>
      <p:sp>
        <p:nvSpPr>
          <p:cNvPr id="24" name="正方形/長方形 23"/>
          <p:cNvSpPr/>
          <p:nvPr/>
        </p:nvSpPr>
        <p:spPr>
          <a:xfrm>
            <a:off x="5076056" y="3911571"/>
            <a:ext cx="432047" cy="2946430"/>
          </a:xfrm>
          <a:prstGeom prst="rect">
            <a:avLst/>
          </a:prstGeom>
          <a:no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vert="eaVert" tIns="398769" bIns="398769" rtlCol="0" anchor="ctr"/>
          <a:lstStyle/>
          <a:p>
            <a:pPr algn="ctr">
              <a:lnSpc>
                <a:spcPts val="2954"/>
              </a:lnSpc>
            </a:pPr>
            <a:r>
              <a:rPr lang="ja-JP" altLang="en-US" sz="2000" b="1" dirty="0">
                <a:solidFill>
                  <a:srgbClr val="CC9900"/>
                </a:solidFill>
                <a:latin typeface="+mn-ea"/>
              </a:rPr>
              <a:t>対　策　後</a:t>
            </a:r>
          </a:p>
        </p:txBody>
      </p:sp>
      <p:sp>
        <p:nvSpPr>
          <p:cNvPr id="5" name="右矢印 4"/>
          <p:cNvSpPr/>
          <p:nvPr/>
        </p:nvSpPr>
        <p:spPr>
          <a:xfrm>
            <a:off x="4355976" y="4521968"/>
            <a:ext cx="681930" cy="193136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0" name="Picture 2" descr="E:\★写真\西成特区\26.12.19\IMGP0010.JPG"/>
          <p:cNvPicPr>
            <a:picLocks noChangeAspect="1" noChangeArrowheads="1"/>
          </p:cNvPicPr>
          <p:nvPr/>
        </p:nvPicPr>
        <p:blipFill rotWithShape="1">
          <a:blip r:embed="rId2" cstate="print"/>
          <a:srcRect t="25474" b="9154"/>
          <a:stretch/>
        </p:blipFill>
        <p:spPr bwMode="auto">
          <a:xfrm>
            <a:off x="1446460" y="3933055"/>
            <a:ext cx="2790517" cy="1368153"/>
          </a:xfrm>
          <a:prstGeom prst="rect">
            <a:avLst/>
          </a:prstGeom>
          <a:noFill/>
          <a:ln w="57150">
            <a:solidFill>
              <a:schemeClr val="accent2"/>
            </a:solidFill>
          </a:ln>
        </p:spPr>
      </p:pic>
      <p:pic>
        <p:nvPicPr>
          <p:cNvPr id="21" name="図 2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652120" y="3933056"/>
            <a:ext cx="2803378" cy="1368152"/>
          </a:xfrm>
          <a:prstGeom prst="rect">
            <a:avLst/>
          </a:prstGeom>
          <a:ln w="57150">
            <a:solidFill>
              <a:schemeClr val="accent5">
                <a:lumMod val="75000"/>
              </a:schemeClr>
            </a:solidFill>
          </a:ln>
        </p:spPr>
      </p:pic>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46460" y="5445224"/>
            <a:ext cx="2808313" cy="1368152"/>
          </a:xfrm>
          <a:prstGeom prst="rect">
            <a:avLst/>
          </a:prstGeom>
          <a:ln w="57150">
            <a:solidFill>
              <a:schemeClr val="tx2">
                <a:lumMod val="60000"/>
                <a:lumOff val="40000"/>
              </a:schemeClr>
            </a:solidFill>
          </a:ln>
        </p:spPr>
      </p:pic>
      <p:pic>
        <p:nvPicPr>
          <p:cNvPr id="6" name="図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663623" y="5445224"/>
            <a:ext cx="2791875" cy="1368152"/>
          </a:xfrm>
          <a:prstGeom prst="rect">
            <a:avLst/>
          </a:prstGeom>
          <a:ln w="57150">
            <a:solidFill>
              <a:schemeClr val="accent5">
                <a:lumMod val="75000"/>
              </a:schemeClr>
            </a:solidFill>
          </a:ln>
        </p:spPr>
      </p:pic>
      <p:sp>
        <p:nvSpPr>
          <p:cNvPr id="29" name="テキスト ボックス 28"/>
          <p:cNvSpPr txBox="1"/>
          <p:nvPr/>
        </p:nvSpPr>
        <p:spPr>
          <a:xfrm>
            <a:off x="8287322" y="276610"/>
            <a:ext cx="646331" cy="369332"/>
          </a:xfrm>
          <a:prstGeom prst="rect">
            <a:avLst/>
          </a:prstGeom>
          <a:solidFill>
            <a:schemeClr val="bg2">
              <a:lumMod val="50000"/>
            </a:schemeClr>
          </a:solidFill>
          <a:ln>
            <a:solidFill>
              <a:schemeClr val="bg2">
                <a:lumMod val="25000"/>
              </a:schemeClr>
            </a:solidFill>
          </a:ln>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rPr>
              <a:t>追加</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7812360" y="0"/>
            <a:ext cx="1331640" cy="261610"/>
          </a:xfrm>
          <a:prstGeom prst="rect">
            <a:avLst/>
          </a:prstGeom>
          <a:noFill/>
        </p:spPr>
        <p:txBody>
          <a:bodyPr wrap="square" rtlCol="0">
            <a:spAutoFit/>
          </a:bodyPr>
          <a:lstStyle/>
          <a:p>
            <a:r>
              <a:rPr lang="en-US" altLang="ja-JP" sz="1100" dirty="0">
                <a:latin typeface="Arial" pitchFamily="34" charset="0"/>
                <a:cs typeface="Arial" pitchFamily="34" charset="0"/>
              </a:rPr>
              <a:t>B3</a:t>
            </a:r>
            <a:r>
              <a:rPr lang="en-US" altLang="ja-JP" sz="1100" dirty="0" smtClean="0">
                <a:latin typeface="Arial" pitchFamily="34" charset="0"/>
                <a:cs typeface="Arial" pitchFamily="34" charset="0"/>
              </a:rPr>
              <a:t>.(64)</a:t>
            </a:r>
            <a:r>
              <a:rPr lang="ja-JP" altLang="en-US" sz="1100" dirty="0" smtClean="0">
                <a:latin typeface="Arial" pitchFamily="34" charset="0"/>
                <a:cs typeface="Arial" pitchFamily="34" charset="0"/>
              </a:rPr>
              <a:t>～</a:t>
            </a:r>
            <a:r>
              <a:rPr lang="en-US" altLang="ja-JP" sz="1100" dirty="0" smtClean="0">
                <a:latin typeface="Arial" pitchFamily="34" charset="0"/>
                <a:cs typeface="Arial" pitchFamily="34" charset="0"/>
              </a:rPr>
              <a:t>(68)</a:t>
            </a:r>
            <a:endParaRPr kumimoji="1" lang="en-US" altLang="ja-JP" sz="1100" dirty="0">
              <a:latin typeface="Arial" pitchFamily="34" charset="0"/>
              <a:cs typeface="Arial" pitchFamily="34" charset="0"/>
            </a:endParaRPr>
          </a:p>
        </p:txBody>
      </p:sp>
      <p:pic>
        <p:nvPicPr>
          <p:cNvPr id="2" name="図 1"/>
          <p:cNvPicPr>
            <a:picLocks noChangeAspect="1"/>
          </p:cNvPicPr>
          <p:nvPr/>
        </p:nvPicPr>
        <p:blipFill>
          <a:blip r:embed="rId6"/>
          <a:stretch>
            <a:fillRect/>
          </a:stretch>
        </p:blipFill>
        <p:spPr>
          <a:xfrm>
            <a:off x="1182905" y="1052736"/>
            <a:ext cx="6706181" cy="2670279"/>
          </a:xfrm>
          <a:prstGeom prst="rect">
            <a:avLst/>
          </a:prstGeom>
        </p:spPr>
      </p:pic>
      <p:cxnSp>
        <p:nvCxnSpPr>
          <p:cNvPr id="28" name="直線矢印コネクタ 27"/>
          <p:cNvCxnSpPr/>
          <p:nvPr/>
        </p:nvCxnSpPr>
        <p:spPr>
          <a:xfrm>
            <a:off x="3261060" y="1347159"/>
            <a:ext cx="3557296" cy="626798"/>
          </a:xfrm>
          <a:prstGeom prst="straightConnector1">
            <a:avLst/>
          </a:prstGeom>
          <a:ln w="57150">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552680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0" y="0"/>
            <a:ext cx="3491880" cy="261610"/>
          </a:xfrm>
          <a:prstGeom prst="rect">
            <a:avLst/>
          </a:prstGeom>
          <a:noFill/>
        </p:spPr>
        <p:txBody>
          <a:bodyPr wrap="square" rtlCol="0">
            <a:spAutoFit/>
          </a:bodyPr>
          <a:lstStyle/>
          <a:p>
            <a:r>
              <a:rPr kumimoji="1" lang="en-US" altLang="ja-JP" sz="1100" dirty="0"/>
              <a:t>Ⅳ</a:t>
            </a:r>
            <a:r>
              <a:rPr kumimoji="1" lang="ja-JP" altLang="en-US" sz="1100" dirty="0"/>
              <a:t>　政策の刷新・</a:t>
            </a:r>
            <a:r>
              <a:rPr lang="ja-JP" altLang="en-US" sz="1100" dirty="0"/>
              <a:t>西成特区構想</a:t>
            </a:r>
            <a:endParaRPr kumimoji="1" lang="en-US" altLang="ja-JP" sz="1100" dirty="0"/>
          </a:p>
        </p:txBody>
      </p:sp>
      <p:sp>
        <p:nvSpPr>
          <p:cNvPr id="34" name="テキスト ボックス 33"/>
          <p:cNvSpPr txBox="1"/>
          <p:nvPr/>
        </p:nvSpPr>
        <p:spPr>
          <a:xfrm>
            <a:off x="251520" y="332656"/>
            <a:ext cx="7704856" cy="338554"/>
          </a:xfrm>
          <a:prstGeom prst="rect">
            <a:avLst/>
          </a:prstGeom>
          <a:noFill/>
        </p:spPr>
        <p:txBody>
          <a:bodyPr wrap="square" rtlCol="0">
            <a:spAutoFit/>
          </a:bodyPr>
          <a:lstStyle/>
          <a:p>
            <a:r>
              <a:rPr lang="ja-JP" altLang="en-US" sz="1600" b="1" dirty="0"/>
              <a:t>（参考）　主な取組みと進捗状況に関するデータ（短期集中的対策</a:t>
            </a:r>
            <a:r>
              <a:rPr lang="en-US" altLang="ja-JP" sz="1600" b="1" dirty="0"/>
              <a:t>【</a:t>
            </a:r>
            <a:r>
              <a:rPr lang="ja-JP" altLang="en-US" sz="1600" b="1" dirty="0"/>
              <a:t>防犯、結核対策</a:t>
            </a:r>
            <a:r>
              <a:rPr lang="en-US" altLang="ja-JP" sz="1600" b="1" dirty="0"/>
              <a:t>】</a:t>
            </a:r>
            <a:r>
              <a:rPr lang="ja-JP" altLang="en-US" sz="1600" b="1" dirty="0"/>
              <a:t>）</a:t>
            </a:r>
            <a:endParaRPr kumimoji="1" lang="ja-JP" altLang="en-US" sz="1600" b="1" dirty="0"/>
          </a:p>
        </p:txBody>
      </p:sp>
      <p:cxnSp>
        <p:nvCxnSpPr>
          <p:cNvPr id="37" name="直線コネクタ 36"/>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スライド番号プレースホルダ 40"/>
          <p:cNvSpPr>
            <a:spLocks noGrp="1"/>
          </p:cNvSpPr>
          <p:nvPr>
            <p:ph type="sldNum" sz="quarter" idx="12"/>
          </p:nvPr>
        </p:nvSpPr>
        <p:spPr>
          <a:xfrm>
            <a:off x="8388424" y="6635452"/>
            <a:ext cx="720080" cy="177924"/>
          </a:xfrm>
        </p:spPr>
        <p:txBody>
          <a:bodyPr/>
          <a:lstStyle/>
          <a:p>
            <a:fld id="{CCEC3038-1CF1-4B63-9920-55248DCFBA97}" type="slidenum">
              <a:rPr kumimoji="1" lang="ja-JP" altLang="en-US" smtClean="0"/>
              <a:pPr/>
              <a:t>35</a:t>
            </a:fld>
            <a:endParaRPr kumimoji="1" lang="ja-JP" altLang="en-US" dirty="0"/>
          </a:p>
        </p:txBody>
      </p:sp>
      <p:sp>
        <p:nvSpPr>
          <p:cNvPr id="11" name="テキスト ボックス 10"/>
          <p:cNvSpPr txBox="1"/>
          <p:nvPr/>
        </p:nvSpPr>
        <p:spPr>
          <a:xfrm>
            <a:off x="323528" y="714182"/>
            <a:ext cx="7880427" cy="338554"/>
          </a:xfrm>
          <a:prstGeom prst="rect">
            <a:avLst/>
          </a:prstGeom>
          <a:noFill/>
        </p:spPr>
        <p:txBody>
          <a:bodyPr wrap="square" rtlCol="0" anchor="ctr" anchorCtr="0">
            <a:spAutoFit/>
          </a:bodyPr>
          <a:lstStyle/>
          <a:p>
            <a:r>
              <a:rPr lang="ja-JP" altLang="en-US" sz="1600" b="1" dirty="0"/>
              <a:t>◆防犯対策における主な取り組み</a:t>
            </a:r>
          </a:p>
        </p:txBody>
      </p:sp>
      <p:pic>
        <p:nvPicPr>
          <p:cNvPr id="19" name="図 18"/>
          <p:cNvPicPr>
            <a:picLocks noChangeAspect="1"/>
          </p:cNvPicPr>
          <p:nvPr/>
        </p:nvPicPr>
        <p:blipFill>
          <a:blip r:embed="rId2" cstate="print">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tretch>
            <a:fillRect/>
          </a:stretch>
        </p:blipFill>
        <p:spPr>
          <a:xfrm>
            <a:off x="251520" y="1102296"/>
            <a:ext cx="3456384" cy="1713247"/>
          </a:xfrm>
          <a:prstGeom prst="rect">
            <a:avLst/>
          </a:prstGeom>
          <a:noFill/>
          <a:ln w="57150">
            <a:solidFill>
              <a:srgbClr val="EE0000"/>
            </a:solidFill>
          </a:ln>
        </p:spPr>
      </p:pic>
      <p:sp>
        <p:nvSpPr>
          <p:cNvPr id="20" name="テキスト ボックス 19"/>
          <p:cNvSpPr txBox="1"/>
          <p:nvPr/>
        </p:nvSpPr>
        <p:spPr>
          <a:xfrm>
            <a:off x="-36512" y="2844551"/>
            <a:ext cx="3987219" cy="523220"/>
          </a:xfrm>
          <a:prstGeom prst="rect">
            <a:avLst/>
          </a:prstGeom>
          <a:noFill/>
        </p:spPr>
        <p:txBody>
          <a:bodyPr wrap="square" rtlCol="0">
            <a:spAutoFit/>
          </a:bodyPr>
          <a:lstStyle/>
          <a:p>
            <a:pPr algn="ctr"/>
            <a:r>
              <a:rPr lang="ja-JP" altLang="en-US" sz="1400" dirty="0">
                <a:solidFill>
                  <a:srgbClr val="EE0000"/>
                </a:solidFill>
              </a:rPr>
              <a:t>西成区安心安全活動拠点「あいステーション」整備（ボランティア連絡会の様子）</a:t>
            </a:r>
          </a:p>
        </p:txBody>
      </p:sp>
      <p:pic>
        <p:nvPicPr>
          <p:cNvPr id="21" name="図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1110751"/>
            <a:ext cx="2504376" cy="1733800"/>
          </a:xfrm>
          <a:prstGeom prst="rect">
            <a:avLst/>
          </a:prstGeom>
          <a:noFill/>
          <a:ln w="57150">
            <a:solidFill>
              <a:srgbClr val="3366CC"/>
            </a:solidFill>
          </a:ln>
        </p:spPr>
      </p:pic>
      <p:sp>
        <p:nvSpPr>
          <p:cNvPr id="25" name="テキスト ボックス 24"/>
          <p:cNvSpPr txBox="1"/>
          <p:nvPr/>
        </p:nvSpPr>
        <p:spPr>
          <a:xfrm>
            <a:off x="6660232" y="2852936"/>
            <a:ext cx="2423953" cy="523220"/>
          </a:xfrm>
          <a:prstGeom prst="rect">
            <a:avLst/>
          </a:prstGeom>
          <a:noFill/>
        </p:spPr>
        <p:txBody>
          <a:bodyPr wrap="square" rtlCol="0">
            <a:spAutoFit/>
          </a:bodyPr>
          <a:lstStyle/>
          <a:p>
            <a:r>
              <a:rPr lang="ja-JP" altLang="en-US" sz="1400" dirty="0">
                <a:solidFill>
                  <a:srgbClr val="3366CC"/>
                </a:solidFill>
              </a:rPr>
              <a:t>青色防犯パトロールカー及び自転車による巡回</a:t>
            </a:r>
            <a:r>
              <a:rPr lang="en-US" altLang="ja-JP" sz="1400" dirty="0">
                <a:solidFill>
                  <a:srgbClr val="3366CC"/>
                </a:solidFill>
              </a:rPr>
              <a:t>(</a:t>
            </a:r>
            <a:r>
              <a:rPr lang="ja-JP" altLang="en-US" sz="1400" dirty="0">
                <a:solidFill>
                  <a:srgbClr val="3366CC"/>
                </a:solidFill>
              </a:rPr>
              <a:t>常時</a:t>
            </a:r>
            <a:r>
              <a:rPr lang="en-US" altLang="ja-JP" sz="1400" dirty="0">
                <a:solidFill>
                  <a:srgbClr val="3366CC"/>
                </a:solidFill>
              </a:rPr>
              <a:t>)</a:t>
            </a:r>
            <a:endParaRPr lang="ja-JP" altLang="en-US" sz="1400" dirty="0">
              <a:solidFill>
                <a:srgbClr val="3366CC"/>
              </a:solidFill>
            </a:endParaRPr>
          </a:p>
        </p:txBody>
      </p:sp>
      <p:pic>
        <p:nvPicPr>
          <p:cNvPr id="26" name="図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1920" y="1102297"/>
            <a:ext cx="2493501" cy="1726270"/>
          </a:xfrm>
          <a:prstGeom prst="rect">
            <a:avLst/>
          </a:prstGeom>
          <a:noFill/>
          <a:ln w="57150">
            <a:solidFill>
              <a:srgbClr val="CC9900"/>
            </a:solidFill>
          </a:ln>
        </p:spPr>
      </p:pic>
      <p:sp>
        <p:nvSpPr>
          <p:cNvPr id="27" name="テキスト ボックス 26"/>
          <p:cNvSpPr txBox="1"/>
          <p:nvPr/>
        </p:nvSpPr>
        <p:spPr>
          <a:xfrm>
            <a:off x="3923928" y="2852936"/>
            <a:ext cx="2512677" cy="307777"/>
          </a:xfrm>
          <a:prstGeom prst="rect">
            <a:avLst/>
          </a:prstGeom>
          <a:noFill/>
        </p:spPr>
        <p:txBody>
          <a:bodyPr wrap="square" rtlCol="0">
            <a:spAutoFit/>
          </a:bodyPr>
          <a:lstStyle/>
          <a:p>
            <a:r>
              <a:rPr lang="ja-JP" altLang="en-US" sz="1400" dirty="0">
                <a:solidFill>
                  <a:srgbClr val="CC9900"/>
                </a:solidFill>
                <a:latin typeface="+mn-ea"/>
              </a:rPr>
              <a:t>ひったくり防止カバー無料取付</a:t>
            </a:r>
          </a:p>
        </p:txBody>
      </p:sp>
      <p:sp>
        <p:nvSpPr>
          <p:cNvPr id="28" name="テキスト ボックス 27"/>
          <p:cNvSpPr txBox="1"/>
          <p:nvPr/>
        </p:nvSpPr>
        <p:spPr>
          <a:xfrm>
            <a:off x="291973" y="3378478"/>
            <a:ext cx="7880427" cy="338554"/>
          </a:xfrm>
          <a:prstGeom prst="rect">
            <a:avLst/>
          </a:prstGeom>
          <a:noFill/>
        </p:spPr>
        <p:txBody>
          <a:bodyPr wrap="square" rtlCol="0" anchor="ctr" anchorCtr="0">
            <a:spAutoFit/>
          </a:bodyPr>
          <a:lstStyle/>
          <a:p>
            <a:r>
              <a:rPr lang="ja-JP" altLang="en-US" sz="1600" b="1" dirty="0"/>
              <a:t>◆新登録患者の推移＜平成</a:t>
            </a:r>
            <a:r>
              <a:rPr lang="en-US" altLang="ja-JP" sz="1600" b="1" dirty="0"/>
              <a:t>21</a:t>
            </a:r>
            <a:r>
              <a:rPr lang="ja-JP" altLang="en-US" sz="1600" b="1" dirty="0"/>
              <a:t>年（</a:t>
            </a:r>
            <a:r>
              <a:rPr lang="en-US" altLang="ja-JP" sz="1600" b="1" dirty="0"/>
              <a:t>2009</a:t>
            </a:r>
            <a:r>
              <a:rPr lang="ja-JP" altLang="en-US" sz="1600" b="1" dirty="0"/>
              <a:t>年）新登録患者数を</a:t>
            </a:r>
            <a:r>
              <a:rPr lang="en-US" altLang="ja-JP" sz="1600" b="1" dirty="0"/>
              <a:t>100</a:t>
            </a:r>
            <a:r>
              <a:rPr lang="ja-JP" altLang="en-US" sz="1600" b="1" dirty="0"/>
              <a:t>とする＞</a:t>
            </a:r>
          </a:p>
        </p:txBody>
      </p:sp>
      <p:sp>
        <p:nvSpPr>
          <p:cNvPr id="22" name="テキスト ボックス 21"/>
          <p:cNvSpPr txBox="1"/>
          <p:nvPr/>
        </p:nvSpPr>
        <p:spPr>
          <a:xfrm>
            <a:off x="8285506" y="281013"/>
            <a:ext cx="646331" cy="369332"/>
          </a:xfrm>
          <a:prstGeom prst="rect">
            <a:avLst/>
          </a:prstGeom>
          <a:solidFill>
            <a:schemeClr val="bg2">
              <a:lumMod val="50000"/>
            </a:schemeClr>
          </a:solidFill>
          <a:ln>
            <a:solidFill>
              <a:schemeClr val="bg2">
                <a:lumMod val="25000"/>
              </a:schemeClr>
            </a:solidFill>
          </a:ln>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rPr>
              <a:t>追加</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7812360" y="0"/>
            <a:ext cx="1331640" cy="261610"/>
          </a:xfrm>
          <a:prstGeom prst="rect">
            <a:avLst/>
          </a:prstGeom>
          <a:noFill/>
        </p:spPr>
        <p:txBody>
          <a:bodyPr wrap="square" rtlCol="0">
            <a:spAutoFit/>
          </a:bodyPr>
          <a:lstStyle/>
          <a:p>
            <a:r>
              <a:rPr lang="en-US" altLang="ja-JP" sz="1100" dirty="0">
                <a:latin typeface="Arial" pitchFamily="34" charset="0"/>
                <a:cs typeface="Arial" pitchFamily="34" charset="0"/>
              </a:rPr>
              <a:t>B3</a:t>
            </a:r>
            <a:r>
              <a:rPr lang="en-US" altLang="ja-JP" sz="1100" dirty="0" smtClean="0">
                <a:latin typeface="Arial" pitchFamily="34" charset="0"/>
                <a:cs typeface="Arial" pitchFamily="34" charset="0"/>
              </a:rPr>
              <a:t>.(64)</a:t>
            </a:r>
            <a:r>
              <a:rPr lang="ja-JP" altLang="en-US" sz="1100" dirty="0" smtClean="0">
                <a:latin typeface="Arial" pitchFamily="34" charset="0"/>
                <a:cs typeface="Arial" pitchFamily="34" charset="0"/>
              </a:rPr>
              <a:t>～</a:t>
            </a:r>
            <a:r>
              <a:rPr lang="en-US" altLang="ja-JP" sz="1100" dirty="0" smtClean="0">
                <a:latin typeface="Arial" pitchFamily="34" charset="0"/>
                <a:cs typeface="Arial" pitchFamily="34" charset="0"/>
              </a:rPr>
              <a:t>(68)</a:t>
            </a:r>
            <a:endParaRPr kumimoji="1" lang="en-US" altLang="ja-JP" sz="1100" dirty="0">
              <a:latin typeface="Arial" pitchFamily="34" charset="0"/>
              <a:cs typeface="Arial" pitchFamily="34" charset="0"/>
            </a:endParaRPr>
          </a:p>
        </p:txBody>
      </p:sp>
      <p:pic>
        <p:nvPicPr>
          <p:cNvPr id="2" name="図 1"/>
          <p:cNvPicPr>
            <a:picLocks noChangeAspect="1"/>
          </p:cNvPicPr>
          <p:nvPr/>
        </p:nvPicPr>
        <p:blipFill>
          <a:blip r:embed="rId6"/>
          <a:stretch>
            <a:fillRect/>
          </a:stretch>
        </p:blipFill>
        <p:spPr>
          <a:xfrm>
            <a:off x="153754" y="3632145"/>
            <a:ext cx="8846063" cy="3249450"/>
          </a:xfrm>
          <a:prstGeom prst="rect">
            <a:avLst/>
          </a:prstGeom>
        </p:spPr>
      </p:pic>
    </p:spTree>
    <p:extLst>
      <p:ext uri="{BB962C8B-B14F-4D97-AF65-F5344CB8AC3E}">
        <p14:creationId xmlns:p14="http://schemas.microsoft.com/office/powerpoint/2010/main" val="155951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57399" y="5608"/>
            <a:ext cx="3491880" cy="261610"/>
          </a:xfrm>
          <a:prstGeom prst="rect">
            <a:avLst/>
          </a:prstGeom>
          <a:noFill/>
        </p:spPr>
        <p:txBody>
          <a:bodyPr wrap="square" rtlCol="0">
            <a:spAutoFit/>
          </a:bodyPr>
          <a:lstStyle/>
          <a:p>
            <a:r>
              <a:rPr kumimoji="1" lang="en-US" altLang="ja-JP" sz="1100" dirty="0"/>
              <a:t>Ⅳ</a:t>
            </a:r>
            <a:r>
              <a:rPr kumimoji="1" lang="ja-JP" altLang="en-US" sz="1100" dirty="0"/>
              <a:t>　政策の刷新・</a:t>
            </a:r>
            <a:r>
              <a:rPr lang="ja-JP" altLang="en-US" sz="1100" dirty="0"/>
              <a:t>西成特区構想</a:t>
            </a:r>
            <a:endParaRPr kumimoji="1" lang="en-US" altLang="ja-JP" sz="1100" dirty="0"/>
          </a:p>
        </p:txBody>
      </p:sp>
      <p:sp>
        <p:nvSpPr>
          <p:cNvPr id="34" name="テキスト ボックス 33"/>
          <p:cNvSpPr txBox="1"/>
          <p:nvPr/>
        </p:nvSpPr>
        <p:spPr>
          <a:xfrm>
            <a:off x="308919" y="338264"/>
            <a:ext cx="7704856" cy="338554"/>
          </a:xfrm>
          <a:prstGeom prst="rect">
            <a:avLst/>
          </a:prstGeom>
          <a:noFill/>
        </p:spPr>
        <p:txBody>
          <a:bodyPr wrap="square" rtlCol="0">
            <a:spAutoFit/>
          </a:bodyPr>
          <a:lstStyle/>
          <a:p>
            <a:r>
              <a:rPr lang="ja-JP" altLang="en-US" sz="1600" b="1" dirty="0"/>
              <a:t>（参考）　主な取組みと進捗状況に関するデータ（中長期的対策</a:t>
            </a:r>
            <a:r>
              <a:rPr lang="en-US" altLang="ja-JP" sz="1600" b="1" dirty="0"/>
              <a:t>【</a:t>
            </a:r>
            <a:r>
              <a:rPr lang="ja-JP" altLang="en-US" sz="1600" b="1" dirty="0"/>
              <a:t>子育て施策</a:t>
            </a:r>
            <a:r>
              <a:rPr lang="en-US" altLang="ja-JP" sz="1600" b="1" dirty="0"/>
              <a:t>】</a:t>
            </a:r>
            <a:r>
              <a:rPr lang="ja-JP" altLang="en-US" sz="1600" b="1" dirty="0"/>
              <a:t>）</a:t>
            </a:r>
            <a:endParaRPr kumimoji="1" lang="ja-JP" altLang="en-US" sz="1600" b="1" dirty="0"/>
          </a:p>
        </p:txBody>
      </p:sp>
      <p:cxnSp>
        <p:nvCxnSpPr>
          <p:cNvPr id="37" name="直線コネクタ 36"/>
          <p:cNvCxnSpPr/>
          <p:nvPr/>
        </p:nvCxnSpPr>
        <p:spPr>
          <a:xfrm>
            <a:off x="236911" y="698304"/>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スライド番号プレースホルダ 40"/>
          <p:cNvSpPr>
            <a:spLocks noGrp="1"/>
          </p:cNvSpPr>
          <p:nvPr>
            <p:ph type="sldNum" sz="quarter" idx="12"/>
          </p:nvPr>
        </p:nvSpPr>
        <p:spPr>
          <a:xfrm>
            <a:off x="8445823" y="6641060"/>
            <a:ext cx="720080" cy="177924"/>
          </a:xfrm>
        </p:spPr>
        <p:txBody>
          <a:bodyPr/>
          <a:lstStyle/>
          <a:p>
            <a:fld id="{CCEC3038-1CF1-4B63-9920-55248DCFBA97}" type="slidenum">
              <a:rPr kumimoji="1" lang="ja-JP" altLang="en-US" smtClean="0"/>
              <a:pPr/>
              <a:t>36</a:t>
            </a:fld>
            <a:endParaRPr kumimoji="1" lang="ja-JP" altLang="en-US" dirty="0"/>
          </a:p>
        </p:txBody>
      </p:sp>
      <p:sp>
        <p:nvSpPr>
          <p:cNvPr id="11" name="テキスト ボックス 10"/>
          <p:cNvSpPr txBox="1"/>
          <p:nvPr/>
        </p:nvSpPr>
        <p:spPr>
          <a:xfrm>
            <a:off x="380927" y="719790"/>
            <a:ext cx="7880427" cy="338554"/>
          </a:xfrm>
          <a:prstGeom prst="rect">
            <a:avLst/>
          </a:prstGeom>
          <a:noFill/>
        </p:spPr>
        <p:txBody>
          <a:bodyPr wrap="square" rtlCol="0" anchor="ctr" anchorCtr="0">
            <a:spAutoFit/>
          </a:bodyPr>
          <a:lstStyle/>
          <a:p>
            <a:r>
              <a:rPr lang="ja-JP" altLang="en-US" sz="1600" b="1" dirty="0"/>
              <a:t>◆プレーパーク事業　実施状況</a:t>
            </a:r>
          </a:p>
        </p:txBody>
      </p:sp>
      <p:sp>
        <p:nvSpPr>
          <p:cNvPr id="22" name="テキスト ボックス 21"/>
          <p:cNvSpPr txBox="1"/>
          <p:nvPr/>
        </p:nvSpPr>
        <p:spPr>
          <a:xfrm>
            <a:off x="412104" y="3882534"/>
            <a:ext cx="7880427" cy="338554"/>
          </a:xfrm>
          <a:prstGeom prst="rect">
            <a:avLst/>
          </a:prstGeom>
          <a:noFill/>
        </p:spPr>
        <p:txBody>
          <a:bodyPr wrap="square" rtlCol="0" anchor="ctr" anchorCtr="0">
            <a:spAutoFit/>
          </a:bodyPr>
          <a:lstStyle/>
          <a:p>
            <a:r>
              <a:rPr lang="ja-JP" altLang="en-US" sz="1600" b="1" dirty="0"/>
              <a:t>◆プレーパーク事業　各場の様子</a:t>
            </a:r>
          </a:p>
        </p:txBody>
      </p:sp>
      <p:graphicFrame>
        <p:nvGraphicFramePr>
          <p:cNvPr id="29" name="表 28"/>
          <p:cNvGraphicFramePr>
            <a:graphicFrameLocks noGrp="1"/>
          </p:cNvGraphicFramePr>
          <p:nvPr>
            <p:extLst/>
          </p:nvPr>
        </p:nvGraphicFramePr>
        <p:xfrm>
          <a:off x="611560" y="1058349"/>
          <a:ext cx="8160790" cy="2407773"/>
        </p:xfrm>
        <a:graphic>
          <a:graphicData uri="http://schemas.openxmlformats.org/drawingml/2006/table">
            <a:tbl>
              <a:tblPr firstRow="1" bandRow="1">
                <a:tableStyleId>{5940675A-B579-460E-94D1-54222C63F5DA}</a:tableStyleId>
              </a:tblPr>
              <a:tblGrid>
                <a:gridCol w="1968102">
                  <a:extLst>
                    <a:ext uri="{9D8B030D-6E8A-4147-A177-3AD203B41FA5}">
                      <a16:colId xmlns:a16="http://schemas.microsoft.com/office/drawing/2014/main" xmlns="" val="20000"/>
                    </a:ext>
                  </a:extLst>
                </a:gridCol>
                <a:gridCol w="1800200">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gridCol w="1368152">
                  <a:extLst>
                    <a:ext uri="{9D8B030D-6E8A-4147-A177-3AD203B41FA5}">
                      <a16:colId xmlns:a16="http://schemas.microsoft.com/office/drawing/2014/main" xmlns="" val="20003"/>
                    </a:ext>
                  </a:extLst>
                </a:gridCol>
                <a:gridCol w="1368152">
                  <a:extLst>
                    <a:ext uri="{9D8B030D-6E8A-4147-A177-3AD203B41FA5}">
                      <a16:colId xmlns:a16="http://schemas.microsoft.com/office/drawing/2014/main" xmlns="" val="20004"/>
                    </a:ext>
                  </a:extLst>
                </a:gridCol>
              </a:tblGrid>
              <a:tr h="280263">
                <a:tc>
                  <a:txBody>
                    <a:bodyPr/>
                    <a:lstStyle/>
                    <a:p>
                      <a:pPr algn="ctr"/>
                      <a:r>
                        <a:rPr kumimoji="1" lang="ja-JP" altLang="en-US" sz="1400" b="1" dirty="0">
                          <a:solidFill>
                            <a:schemeClr val="bg1"/>
                          </a:solidFill>
                        </a:rPr>
                        <a:t>年度</a:t>
                      </a:r>
                    </a:p>
                  </a:txBody>
                  <a:tcPr marL="84406" marR="84406" marT="42203" marB="42203" anchor="ctr">
                    <a:solidFill>
                      <a:srgbClr val="0070C0"/>
                    </a:solidFill>
                  </a:tcPr>
                </a:tc>
                <a:tc>
                  <a:txBody>
                    <a:bodyPr/>
                    <a:lstStyle/>
                    <a:p>
                      <a:pPr algn="ctr"/>
                      <a:r>
                        <a:rPr kumimoji="1" lang="ja-JP" altLang="en-US" sz="1400" b="1" dirty="0">
                          <a:solidFill>
                            <a:schemeClr val="bg1"/>
                          </a:solidFill>
                        </a:rPr>
                        <a:t>受託事業者</a:t>
                      </a:r>
                    </a:p>
                  </a:txBody>
                  <a:tcPr marL="84406" marR="84406" marT="42203" marB="42203" anchor="ctr">
                    <a:solidFill>
                      <a:srgbClr val="0070C0"/>
                    </a:solidFill>
                  </a:tcPr>
                </a:tc>
                <a:tc>
                  <a:txBody>
                    <a:bodyPr/>
                    <a:lstStyle/>
                    <a:p>
                      <a:pPr algn="ctr"/>
                      <a:r>
                        <a:rPr kumimoji="1" lang="ja-JP" altLang="en-US" sz="1400" b="1" dirty="0">
                          <a:solidFill>
                            <a:schemeClr val="bg1"/>
                          </a:solidFill>
                        </a:rPr>
                        <a:t>日数</a:t>
                      </a:r>
                    </a:p>
                  </a:txBody>
                  <a:tcPr marL="84406" marR="84406" marT="42203" marB="42203" anchor="ctr">
                    <a:solidFill>
                      <a:srgbClr val="0070C0"/>
                    </a:solidFill>
                  </a:tcPr>
                </a:tc>
                <a:tc>
                  <a:txBody>
                    <a:bodyPr/>
                    <a:lstStyle/>
                    <a:p>
                      <a:pPr algn="ctr"/>
                      <a:r>
                        <a:rPr kumimoji="1" lang="ja-JP" altLang="en-US" sz="1400" b="1" dirty="0">
                          <a:solidFill>
                            <a:schemeClr val="bg1"/>
                          </a:solidFill>
                        </a:rPr>
                        <a:t>来場者数</a:t>
                      </a:r>
                    </a:p>
                  </a:txBody>
                  <a:tcPr marL="84406" marR="84406" marT="42203" marB="42203" anchor="ctr">
                    <a:solidFill>
                      <a:srgbClr val="0070C0"/>
                    </a:solidFill>
                  </a:tcPr>
                </a:tc>
                <a:tc>
                  <a:txBody>
                    <a:bodyPr/>
                    <a:lstStyle/>
                    <a:p>
                      <a:pPr algn="ctr"/>
                      <a:r>
                        <a:rPr kumimoji="1" lang="ja-JP" altLang="en-US" sz="1400" b="1" dirty="0">
                          <a:solidFill>
                            <a:schemeClr val="bg1"/>
                          </a:solidFill>
                        </a:rPr>
                        <a:t>来場者平均</a:t>
                      </a:r>
                    </a:p>
                  </a:txBody>
                  <a:tcPr marL="84406" marR="84406" marT="42203" marB="42203" anchor="ctr">
                    <a:solidFill>
                      <a:srgbClr val="0070C0"/>
                    </a:solidFill>
                  </a:tcPr>
                </a:tc>
                <a:extLst>
                  <a:ext uri="{0D108BD9-81ED-4DB2-BD59-A6C34878D82A}">
                    <a16:rowId xmlns:a16="http://schemas.microsoft.com/office/drawing/2014/main" xmlns="" val="10000"/>
                  </a:ext>
                </a:extLst>
              </a:tr>
              <a:tr h="481081">
                <a:tc>
                  <a:txBody>
                    <a:bodyPr/>
                    <a:lstStyle/>
                    <a:p>
                      <a:r>
                        <a:rPr kumimoji="1" lang="en-US" altLang="ja-JP" sz="1400" dirty="0"/>
                        <a:t>2014</a:t>
                      </a:r>
                      <a:r>
                        <a:rPr kumimoji="1" lang="ja-JP" altLang="en-US" sz="1400" dirty="0"/>
                        <a:t>年度</a:t>
                      </a:r>
                      <a:endParaRPr kumimoji="1" lang="en-US" altLang="ja-JP" sz="1400" dirty="0"/>
                    </a:p>
                    <a:p>
                      <a:r>
                        <a:rPr kumimoji="1" lang="en-US" altLang="ja-JP" sz="1400" dirty="0"/>
                        <a:t>(</a:t>
                      </a:r>
                      <a:r>
                        <a:rPr kumimoji="1" lang="ja-JP" altLang="en-US" sz="1400" dirty="0"/>
                        <a:t>適地調査</a:t>
                      </a:r>
                      <a:r>
                        <a:rPr kumimoji="1" lang="en-US" altLang="ja-JP" sz="1400" dirty="0"/>
                        <a:t>)</a:t>
                      </a:r>
                      <a:endParaRPr kumimoji="1" lang="ja-JP" altLang="en-US" sz="1400" dirty="0"/>
                    </a:p>
                  </a:txBody>
                  <a:tcPr marL="84406" marR="84406" marT="42203" marB="42203" anchor="ctr"/>
                </a:tc>
                <a:tc>
                  <a:txBody>
                    <a:bodyPr/>
                    <a:lstStyle/>
                    <a:p>
                      <a:r>
                        <a:rPr kumimoji="1" lang="ja-JP" altLang="en-US" sz="1400" dirty="0"/>
                        <a:t>大阪市立大学</a:t>
                      </a:r>
                    </a:p>
                  </a:txBody>
                  <a:tcPr marL="84406" marR="84406" marT="42203" marB="42203" anchor="ctr"/>
                </a:tc>
                <a:tc>
                  <a:txBody>
                    <a:bodyPr/>
                    <a:lstStyle/>
                    <a:p>
                      <a:pPr algn="ctr"/>
                      <a:r>
                        <a:rPr kumimoji="1" lang="en-US" altLang="ja-JP" sz="1400" dirty="0"/>
                        <a:t>5</a:t>
                      </a:r>
                      <a:r>
                        <a:rPr kumimoji="1" lang="ja-JP" altLang="en-US" sz="1400" dirty="0"/>
                        <a:t>日</a:t>
                      </a:r>
                    </a:p>
                  </a:txBody>
                  <a:tcPr marL="84406" marR="84406" marT="42203" marB="42203" anchor="ctr"/>
                </a:tc>
                <a:tc>
                  <a:txBody>
                    <a:bodyPr/>
                    <a:lstStyle/>
                    <a:p>
                      <a:pPr algn="ctr"/>
                      <a:r>
                        <a:rPr kumimoji="1" lang="en-US" altLang="ja-JP" sz="1400" dirty="0"/>
                        <a:t>485</a:t>
                      </a:r>
                      <a:r>
                        <a:rPr kumimoji="1" lang="ja-JP" altLang="en-US" sz="1400" dirty="0"/>
                        <a:t>名</a:t>
                      </a:r>
                    </a:p>
                  </a:txBody>
                  <a:tcPr marL="84406" marR="84406" marT="42203" marB="42203" anchor="ctr"/>
                </a:tc>
                <a:tc>
                  <a:txBody>
                    <a:bodyPr/>
                    <a:lstStyle/>
                    <a:p>
                      <a:pPr marL="0" marR="0" indent="0" algn="ctr" defTabSz="1072866" rtl="0" eaLnBrk="1" fontAlgn="auto" latinLnBrk="0" hangingPunct="1">
                        <a:lnSpc>
                          <a:spcPct val="100000"/>
                        </a:lnSpc>
                        <a:spcBef>
                          <a:spcPts val="0"/>
                        </a:spcBef>
                        <a:spcAft>
                          <a:spcPts val="0"/>
                        </a:spcAft>
                        <a:buClrTx/>
                        <a:buSzTx/>
                        <a:buFontTx/>
                        <a:buNone/>
                        <a:tabLst/>
                        <a:defRPr/>
                      </a:pPr>
                      <a:r>
                        <a:rPr kumimoji="1" lang="en-US" altLang="ja-JP" sz="1400" dirty="0"/>
                        <a:t>97</a:t>
                      </a:r>
                      <a:r>
                        <a:rPr kumimoji="1" lang="ja-JP" altLang="en-US" sz="1400" dirty="0"/>
                        <a:t>名</a:t>
                      </a:r>
                    </a:p>
                  </a:txBody>
                  <a:tcPr marL="84406" marR="84406" marT="42203" marB="42203" anchor="ctr"/>
                </a:tc>
                <a:extLst>
                  <a:ext uri="{0D108BD9-81ED-4DB2-BD59-A6C34878D82A}">
                    <a16:rowId xmlns:a16="http://schemas.microsoft.com/office/drawing/2014/main" xmlns="" val="10001"/>
                  </a:ext>
                </a:extLst>
              </a:tr>
              <a:tr h="481081">
                <a:tc>
                  <a:txBody>
                    <a:bodyPr/>
                    <a:lstStyle/>
                    <a:p>
                      <a:r>
                        <a:rPr kumimoji="1" lang="en-US" altLang="ja-JP" sz="1400" dirty="0"/>
                        <a:t>2015</a:t>
                      </a:r>
                      <a:r>
                        <a:rPr kumimoji="1" lang="ja-JP" altLang="en-US" sz="1400" dirty="0"/>
                        <a:t>年度</a:t>
                      </a:r>
                      <a:endParaRPr kumimoji="1" lang="en-US" altLang="ja-JP" sz="1400" dirty="0"/>
                    </a:p>
                    <a:p>
                      <a:r>
                        <a:rPr kumimoji="1" lang="en-US" altLang="ja-JP" sz="1400" dirty="0"/>
                        <a:t>(</a:t>
                      </a:r>
                      <a:r>
                        <a:rPr kumimoji="1" lang="ja-JP" altLang="en-US" sz="1400" dirty="0"/>
                        <a:t>モデル実施</a:t>
                      </a:r>
                      <a:r>
                        <a:rPr kumimoji="1" lang="en-US" altLang="ja-JP" sz="1400" dirty="0"/>
                        <a:t>)</a:t>
                      </a:r>
                      <a:endParaRPr kumimoji="1" lang="ja-JP" altLang="en-US" sz="1400" dirty="0"/>
                    </a:p>
                  </a:txBody>
                  <a:tcPr marL="84406" marR="84406" marT="42203" marB="42203" anchor="ctr"/>
                </a:tc>
                <a:tc>
                  <a:txBody>
                    <a:bodyPr/>
                    <a:lstStyle/>
                    <a:p>
                      <a:pPr marL="0" marR="0" indent="0" algn="l" defTabSz="1072866" rtl="0" eaLnBrk="1" fontAlgn="auto" latinLnBrk="0" hangingPunct="1">
                        <a:lnSpc>
                          <a:spcPct val="100000"/>
                        </a:lnSpc>
                        <a:spcBef>
                          <a:spcPts val="0"/>
                        </a:spcBef>
                        <a:spcAft>
                          <a:spcPts val="0"/>
                        </a:spcAft>
                        <a:buClrTx/>
                        <a:buSzTx/>
                        <a:buFontTx/>
                        <a:buNone/>
                        <a:tabLst/>
                        <a:defRPr/>
                      </a:pPr>
                      <a:r>
                        <a:rPr kumimoji="1" lang="ja-JP" altLang="en-US" sz="1400" dirty="0"/>
                        <a:t>大阪市立大学</a:t>
                      </a:r>
                    </a:p>
                  </a:txBody>
                  <a:tcPr marL="84406" marR="84406" marT="42203" marB="42203" anchor="ctr"/>
                </a:tc>
                <a:tc>
                  <a:txBody>
                    <a:bodyPr/>
                    <a:lstStyle/>
                    <a:p>
                      <a:pPr algn="ctr"/>
                      <a:r>
                        <a:rPr kumimoji="1" lang="en-US" altLang="ja-JP" sz="1400" dirty="0"/>
                        <a:t>58</a:t>
                      </a:r>
                      <a:r>
                        <a:rPr kumimoji="1" lang="ja-JP" altLang="en-US" sz="1400" dirty="0"/>
                        <a:t>日</a:t>
                      </a:r>
                    </a:p>
                  </a:txBody>
                  <a:tcPr marL="84406" marR="84406" marT="42203" marB="42203" anchor="ctr"/>
                </a:tc>
                <a:tc>
                  <a:txBody>
                    <a:bodyPr/>
                    <a:lstStyle/>
                    <a:p>
                      <a:pPr algn="ctr"/>
                      <a:r>
                        <a:rPr kumimoji="1" lang="en-US" altLang="ja-JP" sz="1400" dirty="0"/>
                        <a:t>2,866</a:t>
                      </a:r>
                      <a:r>
                        <a:rPr kumimoji="1" lang="ja-JP" altLang="en-US" sz="1400" dirty="0"/>
                        <a:t>名</a:t>
                      </a:r>
                    </a:p>
                  </a:txBody>
                  <a:tcPr marL="84406" marR="84406" marT="42203" marB="42203" anchor="ctr"/>
                </a:tc>
                <a:tc>
                  <a:txBody>
                    <a:bodyPr/>
                    <a:lstStyle/>
                    <a:p>
                      <a:pPr marL="0" marR="0" indent="0" algn="ctr" defTabSz="1072866" rtl="0" eaLnBrk="1" fontAlgn="auto" latinLnBrk="0" hangingPunct="1">
                        <a:lnSpc>
                          <a:spcPct val="100000"/>
                        </a:lnSpc>
                        <a:spcBef>
                          <a:spcPts val="0"/>
                        </a:spcBef>
                        <a:spcAft>
                          <a:spcPts val="0"/>
                        </a:spcAft>
                        <a:buClrTx/>
                        <a:buSzTx/>
                        <a:buFontTx/>
                        <a:buNone/>
                        <a:tabLst/>
                        <a:defRPr/>
                      </a:pPr>
                      <a:r>
                        <a:rPr kumimoji="1" lang="en-US" altLang="ja-JP" sz="1400" dirty="0"/>
                        <a:t>49</a:t>
                      </a:r>
                      <a:r>
                        <a:rPr kumimoji="1" lang="ja-JP" altLang="en-US" sz="1400" dirty="0"/>
                        <a:t>名</a:t>
                      </a:r>
                    </a:p>
                  </a:txBody>
                  <a:tcPr marL="84406" marR="84406" marT="42203" marB="42203" anchor="ctr"/>
                </a:tc>
                <a:extLst>
                  <a:ext uri="{0D108BD9-81ED-4DB2-BD59-A6C34878D82A}">
                    <a16:rowId xmlns:a16="http://schemas.microsoft.com/office/drawing/2014/main" xmlns="" val="10002"/>
                  </a:ext>
                </a:extLst>
              </a:tr>
              <a:tr h="481081">
                <a:tc>
                  <a:txBody>
                    <a:bodyPr/>
                    <a:lstStyle/>
                    <a:p>
                      <a:r>
                        <a:rPr kumimoji="1" lang="en-US" altLang="ja-JP" sz="1400" dirty="0"/>
                        <a:t>2016</a:t>
                      </a:r>
                      <a:r>
                        <a:rPr kumimoji="1" lang="ja-JP" altLang="en-US" sz="1400" dirty="0"/>
                        <a:t>年度</a:t>
                      </a:r>
                      <a:endParaRPr kumimoji="1" lang="en-US" altLang="ja-JP" sz="1400" dirty="0"/>
                    </a:p>
                    <a:p>
                      <a:r>
                        <a:rPr kumimoji="1" lang="en-US" altLang="ja-JP" sz="1400" dirty="0"/>
                        <a:t>(</a:t>
                      </a:r>
                      <a:r>
                        <a:rPr kumimoji="1" lang="ja-JP" altLang="en-US" sz="1400" dirty="0"/>
                        <a:t>トライアル実施１年目</a:t>
                      </a:r>
                      <a:r>
                        <a:rPr kumimoji="1" lang="en-US" altLang="ja-JP" sz="1400" dirty="0"/>
                        <a:t>)</a:t>
                      </a:r>
                    </a:p>
                  </a:txBody>
                  <a:tcPr marL="84406" marR="84406" marT="42203" marB="42203" anchor="ctr"/>
                </a:tc>
                <a:tc>
                  <a:txBody>
                    <a:bodyPr/>
                    <a:lstStyle/>
                    <a:p>
                      <a:r>
                        <a:rPr kumimoji="1" lang="ja-JP" altLang="en-US" sz="1400" dirty="0"/>
                        <a:t>にしなりプレーパーク</a:t>
                      </a:r>
                      <a:endParaRPr kumimoji="1" lang="en-US" altLang="ja-JP" sz="1400" dirty="0"/>
                    </a:p>
                    <a:p>
                      <a:r>
                        <a:rPr kumimoji="1" lang="ja-JP" altLang="en-US" sz="1400" dirty="0"/>
                        <a:t>プロジェクト</a:t>
                      </a:r>
                    </a:p>
                  </a:txBody>
                  <a:tcPr marL="84406" marR="84406" marT="42203" marB="42203" anchor="ctr"/>
                </a:tc>
                <a:tc>
                  <a:txBody>
                    <a:bodyPr/>
                    <a:lstStyle/>
                    <a:p>
                      <a:pPr algn="ctr"/>
                      <a:r>
                        <a:rPr kumimoji="1" lang="en-US" altLang="ja-JP" sz="1400" dirty="0"/>
                        <a:t>60</a:t>
                      </a:r>
                      <a:r>
                        <a:rPr kumimoji="1" lang="ja-JP" altLang="en-US" sz="1400" dirty="0"/>
                        <a:t>日</a:t>
                      </a:r>
                    </a:p>
                  </a:txBody>
                  <a:tcPr marL="84406" marR="84406" marT="42203" marB="42203" anchor="ctr"/>
                </a:tc>
                <a:tc>
                  <a:txBody>
                    <a:bodyPr/>
                    <a:lstStyle/>
                    <a:p>
                      <a:pPr algn="ctr"/>
                      <a:r>
                        <a:rPr kumimoji="1" lang="en-US" altLang="ja-JP" sz="1400" dirty="0"/>
                        <a:t>5,525</a:t>
                      </a:r>
                      <a:r>
                        <a:rPr kumimoji="1" lang="ja-JP" altLang="en-US" sz="1400" dirty="0"/>
                        <a:t>名</a:t>
                      </a:r>
                    </a:p>
                  </a:txBody>
                  <a:tcPr marL="84406" marR="84406" marT="42203" marB="42203" anchor="ctr"/>
                </a:tc>
                <a:tc>
                  <a:txBody>
                    <a:bodyPr/>
                    <a:lstStyle/>
                    <a:p>
                      <a:pPr marL="0" marR="0" indent="0" algn="ctr" defTabSz="1072866" rtl="0" eaLnBrk="1" fontAlgn="auto" latinLnBrk="0" hangingPunct="1">
                        <a:lnSpc>
                          <a:spcPct val="100000"/>
                        </a:lnSpc>
                        <a:spcBef>
                          <a:spcPts val="0"/>
                        </a:spcBef>
                        <a:spcAft>
                          <a:spcPts val="0"/>
                        </a:spcAft>
                        <a:buClrTx/>
                        <a:buSzTx/>
                        <a:buFontTx/>
                        <a:buNone/>
                        <a:tabLst/>
                        <a:defRPr/>
                      </a:pPr>
                      <a:r>
                        <a:rPr kumimoji="1" lang="en-US" altLang="ja-JP" sz="1400" dirty="0"/>
                        <a:t>92</a:t>
                      </a:r>
                      <a:r>
                        <a:rPr kumimoji="1" lang="ja-JP" altLang="en-US" sz="1400" dirty="0"/>
                        <a:t>名</a:t>
                      </a:r>
                    </a:p>
                  </a:txBody>
                  <a:tcPr marL="84406" marR="84406" marT="42203" marB="42203" anchor="ctr"/>
                </a:tc>
                <a:extLst>
                  <a:ext uri="{0D108BD9-81ED-4DB2-BD59-A6C34878D82A}">
                    <a16:rowId xmlns:a16="http://schemas.microsoft.com/office/drawing/2014/main" xmlns="" val="10003"/>
                  </a:ext>
                </a:extLst>
              </a:tr>
              <a:tr h="576629">
                <a:tc>
                  <a:txBody>
                    <a:bodyPr/>
                    <a:lstStyle/>
                    <a:p>
                      <a:r>
                        <a:rPr kumimoji="1" lang="en-US" altLang="ja-JP" sz="1400" dirty="0"/>
                        <a:t>2017</a:t>
                      </a:r>
                      <a:r>
                        <a:rPr kumimoji="1" lang="ja-JP" altLang="en-US" sz="1400" dirty="0"/>
                        <a:t>年度</a:t>
                      </a:r>
                      <a:endParaRPr kumimoji="1" lang="en-US" altLang="ja-JP" sz="1400" dirty="0"/>
                    </a:p>
                    <a:p>
                      <a:r>
                        <a:rPr kumimoji="1" lang="en-US" altLang="ja-JP" sz="1400" dirty="0"/>
                        <a:t>(</a:t>
                      </a:r>
                      <a:r>
                        <a:rPr kumimoji="1" lang="ja-JP" altLang="en-US" sz="1400" dirty="0"/>
                        <a:t>トライアル実施２年目</a:t>
                      </a:r>
                      <a:r>
                        <a:rPr kumimoji="1" lang="en-US" altLang="ja-JP" sz="1400" dirty="0"/>
                        <a:t>)</a:t>
                      </a:r>
                    </a:p>
                  </a:txBody>
                  <a:tcPr marL="84406" marR="84406" marT="42203" marB="42203" anchor="ctr"/>
                </a:tc>
                <a:tc>
                  <a:txBody>
                    <a:bodyPr/>
                    <a:lstStyle/>
                    <a:p>
                      <a:pPr marL="0" marR="0" indent="0" algn="l" defTabSz="1072866" rtl="0" eaLnBrk="1" fontAlgn="auto" latinLnBrk="0" hangingPunct="1">
                        <a:lnSpc>
                          <a:spcPct val="100000"/>
                        </a:lnSpc>
                        <a:spcBef>
                          <a:spcPts val="0"/>
                        </a:spcBef>
                        <a:spcAft>
                          <a:spcPts val="0"/>
                        </a:spcAft>
                        <a:buClrTx/>
                        <a:buSzTx/>
                        <a:buFontTx/>
                        <a:buNone/>
                        <a:tabLst/>
                        <a:defRPr/>
                      </a:pPr>
                      <a:r>
                        <a:rPr kumimoji="1" lang="ja-JP" altLang="en-US" sz="1400" dirty="0"/>
                        <a:t>にしなりプレーパーク</a:t>
                      </a:r>
                      <a:endParaRPr kumimoji="1" lang="en-US" altLang="ja-JP" sz="1400" dirty="0"/>
                    </a:p>
                    <a:p>
                      <a:pPr marL="0" marR="0" indent="0" algn="l" defTabSz="1072866" rtl="0" eaLnBrk="1" fontAlgn="auto" latinLnBrk="0" hangingPunct="1">
                        <a:lnSpc>
                          <a:spcPct val="100000"/>
                        </a:lnSpc>
                        <a:spcBef>
                          <a:spcPts val="0"/>
                        </a:spcBef>
                        <a:spcAft>
                          <a:spcPts val="0"/>
                        </a:spcAft>
                        <a:buClrTx/>
                        <a:buSzTx/>
                        <a:buFontTx/>
                        <a:buNone/>
                        <a:tabLst/>
                        <a:defRPr/>
                      </a:pPr>
                      <a:r>
                        <a:rPr kumimoji="1" lang="ja-JP" altLang="en-US" sz="1400" dirty="0"/>
                        <a:t>プロジェクト</a:t>
                      </a:r>
                    </a:p>
                  </a:txBody>
                  <a:tcPr marL="84406" marR="84406" marT="42203" marB="42203" anchor="ctr"/>
                </a:tc>
                <a:tc>
                  <a:txBody>
                    <a:bodyPr/>
                    <a:lstStyle/>
                    <a:p>
                      <a:pPr algn="ctr"/>
                      <a:r>
                        <a:rPr kumimoji="1" lang="en-US" altLang="ja-JP" sz="1400" dirty="0"/>
                        <a:t>83</a:t>
                      </a:r>
                      <a:r>
                        <a:rPr kumimoji="1" lang="ja-JP" altLang="en-US" sz="1400" dirty="0"/>
                        <a:t>日</a:t>
                      </a:r>
                      <a:endParaRPr kumimoji="1" lang="en-US" altLang="ja-JP" sz="1400" dirty="0"/>
                    </a:p>
                  </a:txBody>
                  <a:tcPr marL="84406" marR="84406" marT="42203" marB="42203" anchor="ctr"/>
                </a:tc>
                <a:tc>
                  <a:txBody>
                    <a:bodyPr/>
                    <a:lstStyle/>
                    <a:p>
                      <a:pPr algn="ctr"/>
                      <a:r>
                        <a:rPr kumimoji="1" lang="en-US" altLang="ja-JP" sz="1400" dirty="0">
                          <a:solidFill>
                            <a:schemeClr val="tx1"/>
                          </a:solidFill>
                        </a:rPr>
                        <a:t>11,080</a:t>
                      </a:r>
                      <a:r>
                        <a:rPr kumimoji="1" lang="ja-JP" altLang="en-US" sz="1400" dirty="0">
                          <a:solidFill>
                            <a:schemeClr val="tx1"/>
                          </a:solidFill>
                        </a:rPr>
                        <a:t>名</a:t>
                      </a:r>
                    </a:p>
                  </a:txBody>
                  <a:tcPr marL="84406" marR="84406" marT="42203" marB="42203" anchor="ctr"/>
                </a:tc>
                <a:tc>
                  <a:txBody>
                    <a:bodyPr/>
                    <a:lstStyle/>
                    <a:p>
                      <a:pPr marL="0" marR="0" indent="0" algn="ctr" defTabSz="1072866"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134</a:t>
                      </a:r>
                      <a:r>
                        <a:rPr kumimoji="1" lang="ja-JP" altLang="en-US" sz="1400" dirty="0">
                          <a:solidFill>
                            <a:schemeClr val="tx1"/>
                          </a:solidFill>
                        </a:rPr>
                        <a:t>名</a:t>
                      </a:r>
                    </a:p>
                  </a:txBody>
                  <a:tcPr marL="84406" marR="84406" marT="42203" marB="42203" anchor="ctr"/>
                </a:tc>
                <a:extLst>
                  <a:ext uri="{0D108BD9-81ED-4DB2-BD59-A6C34878D82A}">
                    <a16:rowId xmlns:a16="http://schemas.microsoft.com/office/drawing/2014/main" xmlns="" val="10004"/>
                  </a:ext>
                </a:extLst>
              </a:tr>
            </a:tbl>
          </a:graphicData>
        </a:graphic>
      </p:graphicFrame>
      <p:pic>
        <p:nvPicPr>
          <p:cNvPr id="30" name="Picture 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777354" y="5482438"/>
            <a:ext cx="2076217" cy="1330938"/>
          </a:xfrm>
          <a:prstGeom prst="rect">
            <a:avLst/>
          </a:prstGeom>
          <a:noFill/>
          <a:ln w="38100">
            <a:solidFill>
              <a:schemeClr val="tx1"/>
            </a:solidFill>
          </a:ln>
        </p:spPr>
      </p:pic>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890" y="5445973"/>
            <a:ext cx="2076217" cy="1330938"/>
          </a:xfrm>
          <a:prstGeom prst="rect">
            <a:avLst/>
          </a:prstGeom>
          <a:noFill/>
          <a:ln w="38100">
            <a:solidFill>
              <a:schemeClr val="tx1"/>
            </a:solidFill>
          </a:ln>
        </p:spPr>
      </p:pic>
      <p:sp>
        <p:nvSpPr>
          <p:cNvPr id="33" name="正方形/長方形 32"/>
          <p:cNvSpPr>
            <a:spLocks noChangeAspect="1"/>
          </p:cNvSpPr>
          <p:nvPr/>
        </p:nvSpPr>
        <p:spPr>
          <a:xfrm>
            <a:off x="4464361" y="5432095"/>
            <a:ext cx="2669754" cy="49846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学び場（プログラミング）</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a:spLocks noChangeAspect="1"/>
          </p:cNvSpPr>
          <p:nvPr/>
        </p:nvSpPr>
        <p:spPr>
          <a:xfrm>
            <a:off x="6808747" y="5031751"/>
            <a:ext cx="1921883" cy="49846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たまり場</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a:spLocks noChangeAspect="1"/>
          </p:cNvSpPr>
          <p:nvPr/>
        </p:nvSpPr>
        <p:spPr>
          <a:xfrm>
            <a:off x="29800" y="5415552"/>
            <a:ext cx="2924633" cy="6586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遊び場（タイヤプール）</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a:spLocks noChangeAspect="1"/>
          </p:cNvSpPr>
          <p:nvPr/>
        </p:nvSpPr>
        <p:spPr>
          <a:xfrm>
            <a:off x="2626822" y="4944335"/>
            <a:ext cx="1995858" cy="69375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遊び場（火おこし）</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0" name="図 3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69966" y="4241301"/>
            <a:ext cx="2030924" cy="1330938"/>
          </a:xfrm>
          <a:prstGeom prst="rect">
            <a:avLst/>
          </a:prstGeom>
          <a:ln w="38100">
            <a:solidFill>
              <a:schemeClr val="tx1"/>
            </a:solidFill>
          </a:ln>
        </p:spPr>
      </p:pic>
      <p:pic>
        <p:nvPicPr>
          <p:cNvPr id="42" name="図 41"/>
          <p:cNvPicPr>
            <a:picLocks noChangeAspect="1"/>
          </p:cNvPicPr>
          <p:nvPr/>
        </p:nvPicPr>
        <p:blipFill rotWithShape="1">
          <a:blip r:embed="rId5" cstate="print">
            <a:extLst>
              <a:ext uri="{28A0092B-C50C-407E-A947-70E740481C1C}">
                <a14:useLocalDpi xmlns:a14="http://schemas.microsoft.com/office/drawing/2010/main" val="0"/>
              </a:ext>
            </a:extLst>
          </a:blip>
          <a:srcRect t="-3674"/>
          <a:stretch/>
        </p:blipFill>
        <p:spPr>
          <a:xfrm>
            <a:off x="4689122" y="4210899"/>
            <a:ext cx="2076217" cy="1330938"/>
          </a:xfrm>
          <a:prstGeom prst="rect">
            <a:avLst/>
          </a:prstGeom>
          <a:ln w="38100">
            <a:solidFill>
              <a:schemeClr val="tx1"/>
            </a:solidFill>
          </a:ln>
        </p:spPr>
      </p:pic>
      <p:sp>
        <p:nvSpPr>
          <p:cNvPr id="19" name="テキスト ボックス 18"/>
          <p:cNvSpPr txBox="1"/>
          <p:nvPr/>
        </p:nvSpPr>
        <p:spPr>
          <a:xfrm>
            <a:off x="8261354" y="296145"/>
            <a:ext cx="646331" cy="369332"/>
          </a:xfrm>
          <a:prstGeom prst="rect">
            <a:avLst/>
          </a:prstGeom>
          <a:solidFill>
            <a:schemeClr val="bg2">
              <a:lumMod val="50000"/>
            </a:schemeClr>
          </a:solidFill>
          <a:ln>
            <a:solidFill>
              <a:schemeClr val="bg2">
                <a:lumMod val="25000"/>
              </a:schemeClr>
            </a:solidFill>
          </a:ln>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rPr>
              <a:t>追加</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7812360" y="0"/>
            <a:ext cx="1331640" cy="261610"/>
          </a:xfrm>
          <a:prstGeom prst="rect">
            <a:avLst/>
          </a:prstGeom>
          <a:noFill/>
        </p:spPr>
        <p:txBody>
          <a:bodyPr wrap="square" rtlCol="0">
            <a:spAutoFit/>
          </a:bodyPr>
          <a:lstStyle/>
          <a:p>
            <a:r>
              <a:rPr lang="en-US" altLang="ja-JP" sz="1100" dirty="0">
                <a:latin typeface="Arial" pitchFamily="34" charset="0"/>
                <a:cs typeface="Arial" pitchFamily="34" charset="0"/>
              </a:rPr>
              <a:t>B3</a:t>
            </a:r>
            <a:r>
              <a:rPr lang="en-US" altLang="ja-JP" sz="1100" dirty="0" smtClean="0">
                <a:latin typeface="Arial" pitchFamily="34" charset="0"/>
                <a:cs typeface="Arial" pitchFamily="34" charset="0"/>
              </a:rPr>
              <a:t>.(64)</a:t>
            </a:r>
            <a:r>
              <a:rPr lang="ja-JP" altLang="en-US" sz="1100" dirty="0" smtClean="0">
                <a:latin typeface="Arial" pitchFamily="34" charset="0"/>
                <a:cs typeface="Arial" pitchFamily="34" charset="0"/>
              </a:rPr>
              <a:t>～</a:t>
            </a:r>
            <a:r>
              <a:rPr lang="en-US" altLang="ja-JP" sz="1100" dirty="0" smtClean="0">
                <a:latin typeface="Arial" pitchFamily="34" charset="0"/>
                <a:cs typeface="Arial" pitchFamily="34" charset="0"/>
              </a:rPr>
              <a:t>(68)</a:t>
            </a:r>
            <a:endParaRPr kumimoji="1" lang="en-US" altLang="ja-JP" sz="1100" dirty="0">
              <a:latin typeface="Arial" pitchFamily="34" charset="0"/>
              <a:cs typeface="Arial" pitchFamily="34" charset="0"/>
            </a:endParaRPr>
          </a:p>
        </p:txBody>
      </p:sp>
    </p:spTree>
    <p:extLst>
      <p:ext uri="{BB962C8B-B14F-4D97-AF65-F5344CB8AC3E}">
        <p14:creationId xmlns:p14="http://schemas.microsoft.com/office/powerpoint/2010/main" val="4108789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57399" y="5608"/>
            <a:ext cx="3491880" cy="261610"/>
          </a:xfrm>
          <a:prstGeom prst="rect">
            <a:avLst/>
          </a:prstGeom>
          <a:noFill/>
        </p:spPr>
        <p:txBody>
          <a:bodyPr wrap="square" rtlCol="0">
            <a:spAutoFit/>
          </a:bodyPr>
          <a:lstStyle/>
          <a:p>
            <a:r>
              <a:rPr kumimoji="1" lang="en-US" altLang="ja-JP" sz="1100" dirty="0"/>
              <a:t>Ⅳ</a:t>
            </a:r>
            <a:r>
              <a:rPr kumimoji="1" lang="ja-JP" altLang="en-US" sz="1100" dirty="0"/>
              <a:t>　政策の刷新・</a:t>
            </a:r>
            <a:r>
              <a:rPr lang="ja-JP" altLang="en-US" sz="1100" dirty="0"/>
              <a:t>西成特区構想</a:t>
            </a:r>
            <a:endParaRPr kumimoji="1" lang="en-US" altLang="ja-JP" sz="1100" dirty="0"/>
          </a:p>
        </p:txBody>
      </p:sp>
      <p:sp>
        <p:nvSpPr>
          <p:cNvPr id="34" name="テキスト ボックス 33"/>
          <p:cNvSpPr txBox="1"/>
          <p:nvPr/>
        </p:nvSpPr>
        <p:spPr>
          <a:xfrm>
            <a:off x="308919" y="338264"/>
            <a:ext cx="8571546" cy="338554"/>
          </a:xfrm>
          <a:prstGeom prst="rect">
            <a:avLst/>
          </a:prstGeom>
          <a:noFill/>
        </p:spPr>
        <p:txBody>
          <a:bodyPr wrap="square" rtlCol="0">
            <a:spAutoFit/>
          </a:bodyPr>
          <a:lstStyle/>
          <a:p>
            <a:r>
              <a:rPr lang="ja-JP" altLang="en-US" sz="1600" b="1" dirty="0"/>
              <a:t>（参考）　主な取組みと進捗状況に関するデータ（中長期的対策</a:t>
            </a:r>
            <a:r>
              <a:rPr lang="en-US" altLang="ja-JP" sz="1600" b="1" dirty="0"/>
              <a:t>【</a:t>
            </a:r>
            <a:r>
              <a:rPr lang="ja-JP" altLang="en-US" sz="1600" b="1" dirty="0">
                <a:latin typeface="ＭＳ Ｐゴシック" panose="020B0600070205080204" pitchFamily="50" charset="-128"/>
                <a:ea typeface="ＭＳ Ｐゴシック" panose="020B0600070205080204" pitchFamily="50" charset="-128"/>
              </a:rPr>
              <a:t>観光振興</a:t>
            </a:r>
            <a:r>
              <a:rPr lang="en-US" altLang="ja-JP" sz="1600" b="1" dirty="0"/>
              <a:t>】</a:t>
            </a:r>
            <a:r>
              <a:rPr lang="ja-JP" altLang="en-US" sz="1600" b="1" dirty="0"/>
              <a:t>）</a:t>
            </a:r>
            <a:endParaRPr kumimoji="1" lang="ja-JP" altLang="en-US" sz="1600" b="1" dirty="0"/>
          </a:p>
        </p:txBody>
      </p:sp>
      <p:cxnSp>
        <p:nvCxnSpPr>
          <p:cNvPr id="37" name="直線コネクタ 36"/>
          <p:cNvCxnSpPr/>
          <p:nvPr/>
        </p:nvCxnSpPr>
        <p:spPr>
          <a:xfrm>
            <a:off x="236911" y="698304"/>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スライド番号プレースホルダ 40"/>
          <p:cNvSpPr>
            <a:spLocks noGrp="1"/>
          </p:cNvSpPr>
          <p:nvPr>
            <p:ph type="sldNum" sz="quarter" idx="12"/>
          </p:nvPr>
        </p:nvSpPr>
        <p:spPr>
          <a:xfrm>
            <a:off x="8445823" y="6641060"/>
            <a:ext cx="720080" cy="177924"/>
          </a:xfrm>
        </p:spPr>
        <p:txBody>
          <a:bodyPr/>
          <a:lstStyle/>
          <a:p>
            <a:fld id="{CCEC3038-1CF1-4B63-9920-55248DCFBA97}" type="slidenum">
              <a:rPr kumimoji="1" lang="ja-JP" altLang="en-US" smtClean="0"/>
              <a:pPr/>
              <a:t>37</a:t>
            </a:fld>
            <a:endParaRPr kumimoji="1" lang="ja-JP" altLang="en-US" dirty="0"/>
          </a:p>
        </p:txBody>
      </p:sp>
      <p:sp>
        <p:nvSpPr>
          <p:cNvPr id="11" name="テキスト ボックス 10"/>
          <p:cNvSpPr txBox="1"/>
          <p:nvPr/>
        </p:nvSpPr>
        <p:spPr>
          <a:xfrm>
            <a:off x="380927" y="858198"/>
            <a:ext cx="7880427" cy="338554"/>
          </a:xfrm>
          <a:prstGeom prst="rect">
            <a:avLst/>
          </a:prstGeom>
          <a:noFill/>
        </p:spPr>
        <p:txBody>
          <a:bodyPr wrap="square" rtlCol="0" anchor="ctr" anchorCtr="0">
            <a:spAutoFit/>
          </a:bodyPr>
          <a:lstStyle/>
          <a:p>
            <a:r>
              <a:rPr lang="ja-JP" altLang="en-US" sz="1600" b="1" dirty="0"/>
              <a:t>◆</a:t>
            </a:r>
            <a:r>
              <a:rPr lang="zh-TW" altLang="en-US" sz="1600" b="1" dirty="0">
                <a:latin typeface="ＭＳ Ｐゴシック" panose="020B0600070205080204" pitchFamily="50" charset="-128"/>
                <a:ea typeface="ＭＳ Ｐゴシック" panose="020B0600070205080204" pitchFamily="50" charset="-128"/>
              </a:rPr>
              <a:t>簡易宿所設備改善助成事業</a:t>
            </a:r>
            <a:endParaRPr lang="ja-JP" altLang="en-US" sz="1600" b="1" dirty="0"/>
          </a:p>
        </p:txBody>
      </p:sp>
      <p:sp>
        <p:nvSpPr>
          <p:cNvPr id="18" name="正方形/長方形 17"/>
          <p:cNvSpPr/>
          <p:nvPr/>
        </p:nvSpPr>
        <p:spPr>
          <a:xfrm>
            <a:off x="1001711" y="1124744"/>
            <a:ext cx="6221523" cy="564901"/>
          </a:xfrm>
          <a:prstGeom prst="rect">
            <a:avLst/>
          </a:prstGeom>
          <a:noFill/>
          <a:ln w="12700">
            <a:noFill/>
            <a:prstDash val="solid"/>
          </a:ln>
        </p:spPr>
        <p:style>
          <a:lnRef idx="2">
            <a:schemeClr val="accent6"/>
          </a:lnRef>
          <a:fillRef idx="1">
            <a:schemeClr val="lt1"/>
          </a:fillRef>
          <a:effectRef idx="0">
            <a:schemeClr val="accent6"/>
          </a:effectRef>
          <a:fontRef idx="minor">
            <a:schemeClr val="dk1"/>
          </a:fontRef>
        </p:style>
        <p:txBody>
          <a:bodyPr bIns="66462" rtlCol="0" anchor="ctr" anchorCtr="0"/>
          <a:lstStyle/>
          <a:p>
            <a:r>
              <a:rPr lang="en-US" altLang="ja-JP" sz="1600" dirty="0">
                <a:latin typeface="+mj-ea"/>
                <a:ea typeface="+mj-ea"/>
                <a:cs typeface="Meiryo UI" panose="020B0604030504040204" pitchFamily="50" charset="-128"/>
              </a:rPr>
              <a:t>【2015</a:t>
            </a:r>
            <a:r>
              <a:rPr lang="ja-JP" altLang="en-US" sz="1600" dirty="0">
                <a:latin typeface="+mj-ea"/>
                <a:ea typeface="+mj-ea"/>
                <a:cs typeface="Meiryo UI" panose="020B0604030504040204" pitchFamily="50" charset="-128"/>
              </a:rPr>
              <a:t>年度</a:t>
            </a:r>
            <a:r>
              <a:rPr lang="en-US" altLang="ja-JP" sz="1600" dirty="0">
                <a:latin typeface="+mj-ea"/>
                <a:ea typeface="+mj-ea"/>
                <a:cs typeface="Meiryo UI" panose="020B0604030504040204" pitchFamily="50" charset="-128"/>
              </a:rPr>
              <a:t>】</a:t>
            </a:r>
            <a:r>
              <a:rPr lang="ja-JP" altLang="en-US" sz="1600" dirty="0">
                <a:latin typeface="+mj-ea"/>
                <a:ea typeface="+mj-ea"/>
                <a:cs typeface="Meiryo UI" panose="020B0604030504040204" pitchFamily="50" charset="-128"/>
              </a:rPr>
              <a:t>７施設　　</a:t>
            </a:r>
            <a:r>
              <a:rPr lang="en-US" altLang="ja-JP" sz="1600" dirty="0">
                <a:latin typeface="+mj-ea"/>
                <a:ea typeface="+mj-ea"/>
                <a:cs typeface="Meiryo UI" panose="020B0604030504040204" pitchFamily="50" charset="-128"/>
              </a:rPr>
              <a:t>【2016</a:t>
            </a:r>
            <a:r>
              <a:rPr lang="ja-JP" altLang="en-US" sz="1600" dirty="0">
                <a:latin typeface="+mj-ea"/>
                <a:ea typeface="+mj-ea"/>
                <a:cs typeface="Meiryo UI" panose="020B0604030504040204" pitchFamily="50" charset="-128"/>
              </a:rPr>
              <a:t>年度</a:t>
            </a:r>
            <a:r>
              <a:rPr lang="en-US" altLang="ja-JP" sz="1600" dirty="0">
                <a:latin typeface="+mj-ea"/>
                <a:ea typeface="+mj-ea"/>
                <a:cs typeface="Meiryo UI" panose="020B0604030504040204" pitchFamily="50" charset="-128"/>
              </a:rPr>
              <a:t>】12</a:t>
            </a:r>
            <a:r>
              <a:rPr lang="ja-JP" altLang="en-US" sz="1600" dirty="0">
                <a:latin typeface="+mj-ea"/>
                <a:ea typeface="+mj-ea"/>
                <a:cs typeface="Meiryo UI" panose="020B0604030504040204" pitchFamily="50" charset="-128"/>
              </a:rPr>
              <a:t>施設　　</a:t>
            </a:r>
            <a:r>
              <a:rPr lang="en-US" altLang="ja-JP" sz="1600" dirty="0">
                <a:latin typeface="+mj-ea"/>
                <a:cs typeface="Meiryo UI" panose="020B0604030504040204" pitchFamily="50" charset="-128"/>
              </a:rPr>
              <a:t>【2017</a:t>
            </a:r>
            <a:r>
              <a:rPr lang="ja-JP" altLang="en-US" sz="1600" dirty="0">
                <a:latin typeface="+mj-ea"/>
                <a:cs typeface="Meiryo UI" panose="020B0604030504040204" pitchFamily="50" charset="-128"/>
              </a:rPr>
              <a:t>年度</a:t>
            </a:r>
            <a:r>
              <a:rPr lang="en-US" altLang="ja-JP" sz="1600" dirty="0">
                <a:latin typeface="+mj-ea"/>
                <a:cs typeface="Meiryo UI" panose="020B0604030504040204" pitchFamily="50" charset="-128"/>
              </a:rPr>
              <a:t>】</a:t>
            </a:r>
            <a:r>
              <a:rPr lang="ja-JP" altLang="en-US" sz="1600">
                <a:latin typeface="+mj-ea"/>
                <a:cs typeface="Meiryo UI" panose="020B0604030504040204" pitchFamily="50" charset="-128"/>
              </a:rPr>
              <a:t>６施設</a:t>
            </a:r>
            <a:endParaRPr lang="ja-JP" altLang="en-US" sz="1600" dirty="0">
              <a:latin typeface="+mj-ea"/>
              <a:ea typeface="+mj-ea"/>
              <a:cs typeface="Meiryo UI" panose="020B0604030504040204" pitchFamily="50" charset="-128"/>
            </a:endParaRPr>
          </a:p>
        </p:txBody>
      </p:sp>
      <p:pic>
        <p:nvPicPr>
          <p:cNvPr id="19" name="Picture 4" descr="X:\ユーザ作業用フォルダ\Ｌ 総合企画\01　特区構想　関係\平成27年度\02_ 簡宿補助事業\H27\01_第１弾募集\08_設備改善工事着手後（写真）\03パークイン\IMG_013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6874642" y="4371347"/>
            <a:ext cx="2107864" cy="1927385"/>
          </a:xfrm>
          <a:prstGeom prst="rect">
            <a:avLst/>
          </a:prstGeom>
          <a:noFill/>
          <a:ln w="57150">
            <a:solidFill>
              <a:srgbClr val="CC9900"/>
            </a:solidFill>
          </a:ln>
          <a:extLst>
            <a:ext uri="{909E8E84-426E-40DD-AFC4-6F175D3DCCD1}">
              <a14:hiddenFill xmlns:a14="http://schemas.microsoft.com/office/drawing/2010/main">
                <a:solidFill>
                  <a:srgbClr val="FFFFFF"/>
                </a:solidFill>
              </a14:hiddenFill>
            </a:ext>
          </a:extLst>
        </p:spPr>
      </p:pic>
      <p:pic>
        <p:nvPicPr>
          <p:cNvPr id="20" name="Picture 5" descr="X:\ユーザ作業用フォルダ\Ｌ 総合企画\01　特区構想　関係\平成27年度\02_ 簡宿補助事業\H27\01_第１弾募集\07_設備改善工事着手前（写真）\339_1016（太子３施設）\06_ビジネスホテル　パークイン\IMG_806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5253534" y="2101121"/>
            <a:ext cx="2159999" cy="1927385"/>
          </a:xfrm>
          <a:prstGeom prst="rect">
            <a:avLst/>
          </a:prstGeom>
          <a:noFill/>
          <a:ln w="57150">
            <a:solidFill>
              <a:srgbClr val="3366CC"/>
            </a:solidFill>
          </a:ln>
          <a:extLst>
            <a:ext uri="{909E8E84-426E-40DD-AFC4-6F175D3DCCD1}">
              <a14:hiddenFill xmlns:a14="http://schemas.microsoft.com/office/drawing/2010/main">
                <a:solidFill>
                  <a:srgbClr val="FFFFFF"/>
                </a:solidFill>
              </a14:hiddenFill>
            </a:ext>
          </a:extLst>
        </p:spPr>
      </p:pic>
      <p:sp>
        <p:nvSpPr>
          <p:cNvPr id="21" name="正方形/長方形 20"/>
          <p:cNvSpPr/>
          <p:nvPr/>
        </p:nvSpPr>
        <p:spPr>
          <a:xfrm>
            <a:off x="438216" y="2084504"/>
            <a:ext cx="677401" cy="206030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tIns="498462" bIns="498462" rtlCol="0" anchor="ctr"/>
          <a:lstStyle/>
          <a:p>
            <a:pPr algn="ctr">
              <a:lnSpc>
                <a:spcPts val="2954"/>
              </a:lnSpc>
            </a:pPr>
            <a:r>
              <a:rPr lang="ja-JP" altLang="en-US" sz="2215" b="1" dirty="0">
                <a:solidFill>
                  <a:srgbClr val="0070C0"/>
                </a:solidFill>
                <a:latin typeface="+mn-ea"/>
              </a:rPr>
              <a:t>整備前</a:t>
            </a:r>
          </a:p>
        </p:txBody>
      </p:sp>
      <p:sp>
        <p:nvSpPr>
          <p:cNvPr id="23" name="正方形/長方形 22"/>
          <p:cNvSpPr/>
          <p:nvPr/>
        </p:nvSpPr>
        <p:spPr>
          <a:xfrm>
            <a:off x="438216" y="4435008"/>
            <a:ext cx="677401" cy="2060308"/>
          </a:xfrm>
          <a:prstGeom prst="rect">
            <a:avLst/>
          </a:prstGeom>
          <a:no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vert="eaVert" tIns="498462" bIns="498462" rtlCol="0" anchor="ctr"/>
          <a:lstStyle/>
          <a:p>
            <a:pPr algn="ctr">
              <a:lnSpc>
                <a:spcPts val="2954"/>
              </a:lnSpc>
            </a:pPr>
            <a:r>
              <a:rPr lang="ja-JP" altLang="en-US" sz="2215" b="1" dirty="0">
                <a:solidFill>
                  <a:srgbClr val="CC9900"/>
                </a:solidFill>
                <a:latin typeface="+mn-ea"/>
              </a:rPr>
              <a:t>整備後</a:t>
            </a:r>
          </a:p>
        </p:txBody>
      </p:sp>
      <p:sp>
        <p:nvSpPr>
          <p:cNvPr id="24" name="正方形/長方形 23"/>
          <p:cNvSpPr/>
          <p:nvPr/>
        </p:nvSpPr>
        <p:spPr>
          <a:xfrm>
            <a:off x="1237163" y="4949495"/>
            <a:ext cx="1462316" cy="4471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客室整備</a:t>
            </a:r>
            <a:endParaRPr lang="en-US" altLang="ja-JP" sz="1846"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5439319" y="4887906"/>
            <a:ext cx="1462316" cy="4471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トイレ整備</a:t>
            </a:r>
            <a:endParaRPr lang="en-US" altLang="ja-JP" sz="1846"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Picture 2" descr="X:\ユーザ作業用フォルダ\Ｌ 総合企画\01　特区構想　関係\平成28年度\01_簡宿助成事業\06_設備改善工事着手後（写真）\08_ホテル大阪\DSC0006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42632" y="4335867"/>
            <a:ext cx="1762899" cy="2160000"/>
          </a:xfrm>
          <a:prstGeom prst="rect">
            <a:avLst/>
          </a:prstGeom>
          <a:noFill/>
          <a:ln w="57150">
            <a:solidFill>
              <a:srgbClr val="CC9900"/>
            </a:solidFill>
          </a:ln>
          <a:extLst>
            <a:ext uri="{909E8E84-426E-40DD-AFC4-6F175D3DCCD1}">
              <a14:hiddenFill xmlns:a14="http://schemas.microsoft.com/office/drawing/2010/main">
                <a:solidFill>
                  <a:srgbClr val="FFFFFF"/>
                </a:solidFill>
              </a14:hiddenFill>
            </a:ext>
          </a:extLst>
        </p:spPr>
      </p:pic>
      <p:pic>
        <p:nvPicPr>
          <p:cNvPr id="27" name="Picture 3" descr="X:\ユーザ作業用フォルダ\Ｌ 総合企画\01　特区構想　関係\平成28年度\01_簡宿助成事業\05_設備改善工事着手前（写真）\ホテル大阪\IMG_057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13046" y="1984812"/>
            <a:ext cx="2880165" cy="2160000"/>
          </a:xfrm>
          <a:prstGeom prst="rect">
            <a:avLst/>
          </a:prstGeom>
          <a:noFill/>
          <a:ln w="57150">
            <a:solidFill>
              <a:srgbClr val="3366CC"/>
            </a:solidFill>
          </a:ln>
          <a:extLst>
            <a:ext uri="{909E8E84-426E-40DD-AFC4-6F175D3DCCD1}">
              <a14:hiddenFill xmlns:a14="http://schemas.microsoft.com/office/drawing/2010/main">
                <a:solidFill>
                  <a:srgbClr val="FFFFFF"/>
                </a:solidFill>
              </a14:hiddenFill>
            </a:ext>
          </a:extLst>
        </p:spPr>
      </p:pic>
      <p:sp>
        <p:nvSpPr>
          <p:cNvPr id="28" name="屈折矢印 27"/>
          <p:cNvSpPr/>
          <p:nvPr/>
        </p:nvSpPr>
        <p:spPr>
          <a:xfrm rot="5400000">
            <a:off x="1919996" y="4099849"/>
            <a:ext cx="598222" cy="960743"/>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43" name="屈折矢印 42"/>
          <p:cNvSpPr/>
          <p:nvPr/>
        </p:nvSpPr>
        <p:spPr>
          <a:xfrm rot="5400000">
            <a:off x="6102395" y="4080091"/>
            <a:ext cx="598222" cy="1000256"/>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2" name="テキスト ボックス 21"/>
          <p:cNvSpPr txBox="1"/>
          <p:nvPr/>
        </p:nvSpPr>
        <p:spPr>
          <a:xfrm>
            <a:off x="8285506" y="281013"/>
            <a:ext cx="646331" cy="369332"/>
          </a:xfrm>
          <a:prstGeom prst="rect">
            <a:avLst/>
          </a:prstGeom>
          <a:solidFill>
            <a:schemeClr val="bg2">
              <a:lumMod val="50000"/>
            </a:schemeClr>
          </a:solidFill>
          <a:ln>
            <a:solidFill>
              <a:schemeClr val="bg2">
                <a:lumMod val="25000"/>
              </a:schemeClr>
            </a:solidFill>
          </a:ln>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rPr>
              <a:t>追加</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7812360" y="0"/>
            <a:ext cx="1331640" cy="261610"/>
          </a:xfrm>
          <a:prstGeom prst="rect">
            <a:avLst/>
          </a:prstGeom>
          <a:noFill/>
        </p:spPr>
        <p:txBody>
          <a:bodyPr wrap="square" rtlCol="0">
            <a:spAutoFit/>
          </a:bodyPr>
          <a:lstStyle/>
          <a:p>
            <a:r>
              <a:rPr lang="en-US" altLang="ja-JP" sz="1100" dirty="0">
                <a:latin typeface="Arial" pitchFamily="34" charset="0"/>
                <a:cs typeface="Arial" pitchFamily="34" charset="0"/>
              </a:rPr>
              <a:t>B3</a:t>
            </a:r>
            <a:r>
              <a:rPr lang="en-US" altLang="ja-JP" sz="1100" dirty="0" smtClean="0">
                <a:latin typeface="Arial" pitchFamily="34" charset="0"/>
                <a:cs typeface="Arial" pitchFamily="34" charset="0"/>
              </a:rPr>
              <a:t>.(64)</a:t>
            </a:r>
            <a:r>
              <a:rPr lang="ja-JP" altLang="en-US" sz="1100" dirty="0" smtClean="0">
                <a:latin typeface="Arial" pitchFamily="34" charset="0"/>
                <a:cs typeface="Arial" pitchFamily="34" charset="0"/>
              </a:rPr>
              <a:t>～</a:t>
            </a:r>
            <a:r>
              <a:rPr lang="en-US" altLang="ja-JP" sz="1100" dirty="0" smtClean="0">
                <a:latin typeface="Arial" pitchFamily="34" charset="0"/>
                <a:cs typeface="Arial" pitchFamily="34" charset="0"/>
              </a:rPr>
              <a:t>(68)</a:t>
            </a:r>
            <a:endParaRPr kumimoji="1" lang="en-US" altLang="ja-JP" sz="1100" dirty="0">
              <a:latin typeface="Arial" pitchFamily="34" charset="0"/>
              <a:cs typeface="Arial" pitchFamily="34" charset="0"/>
            </a:endParaRPr>
          </a:p>
        </p:txBody>
      </p:sp>
    </p:spTree>
    <p:extLst>
      <p:ext uri="{BB962C8B-B14F-4D97-AF65-F5344CB8AC3E}">
        <p14:creationId xmlns:p14="http://schemas.microsoft.com/office/powerpoint/2010/main" val="1586557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574613411"/>
              </p:ext>
            </p:extLst>
          </p:nvPr>
        </p:nvGraphicFramePr>
        <p:xfrm>
          <a:off x="251521" y="476671"/>
          <a:ext cx="8640960" cy="6192689"/>
        </p:xfrm>
        <a:graphic>
          <a:graphicData uri="http://schemas.openxmlformats.org/drawingml/2006/table">
            <a:tbl>
              <a:tblPr firstRow="1" bandRow="1">
                <a:tableStyleId>{5940675A-B579-460E-94D1-54222C63F5DA}</a:tableStyleId>
              </a:tblPr>
              <a:tblGrid>
                <a:gridCol w="1872207">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2808312">
                  <a:extLst>
                    <a:ext uri="{9D8B030D-6E8A-4147-A177-3AD203B41FA5}">
                      <a16:colId xmlns:a16="http://schemas.microsoft.com/office/drawing/2014/main" xmlns="" val="20002"/>
                    </a:ext>
                  </a:extLst>
                </a:gridCol>
                <a:gridCol w="1944217">
                  <a:extLst>
                    <a:ext uri="{9D8B030D-6E8A-4147-A177-3AD203B41FA5}">
                      <a16:colId xmlns:a16="http://schemas.microsoft.com/office/drawing/2014/main" xmlns="" val="20003"/>
                    </a:ext>
                  </a:extLst>
                </a:gridCol>
              </a:tblGrid>
              <a:tr h="486155">
                <a:tc>
                  <a:txBody>
                    <a:bodyPr/>
                    <a:lstStyle/>
                    <a:p>
                      <a:pPr algn="ctr"/>
                      <a:r>
                        <a:rPr kumimoji="1" lang="ja-JP" altLang="en-US" dirty="0"/>
                        <a:t>＜</a:t>
                      </a:r>
                      <a:r>
                        <a:rPr kumimoji="1" lang="en-US" altLang="ja-JP" dirty="0"/>
                        <a:t>Why</a:t>
                      </a:r>
                      <a:r>
                        <a:rPr kumimoji="1" lang="ja-JP" altLang="en-US" dirty="0"/>
                        <a:t>＞</a:t>
                      </a: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Vision</a:t>
                      </a:r>
                      <a:r>
                        <a:rPr kumimoji="1" lang="ja-JP" altLang="en-US" dirty="0"/>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What</a:t>
                      </a:r>
                      <a:r>
                        <a:rPr kumimoji="1" lang="ja-JP" altLang="en-US" dirty="0"/>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Outcome</a:t>
                      </a:r>
                      <a:r>
                        <a:rPr kumimoji="1" lang="ja-JP" altLang="en-US" dirty="0"/>
                        <a:t>＞</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0"/>
                  </a:ext>
                </a:extLst>
              </a:tr>
              <a:tr h="5706534">
                <a:tc>
                  <a:txBody>
                    <a:bodyPr/>
                    <a:lstStyle/>
                    <a:p>
                      <a:r>
                        <a:rPr lang="ja-JP" altLang="en-US" sz="1400" dirty="0"/>
                        <a:t>・従来の社会保障制度では十分対応しきれていない課題があった。</a:t>
                      </a:r>
                      <a:endParaRPr kumimoji="1" lang="ja-JP" altLang="en-US" sz="1400"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r>
                        <a:rPr lang="ja-JP" altLang="en-US" sz="1400" dirty="0"/>
                        <a:t>・これまで実施してきた、高齢者等に対し一律に行ってきた減免措置について、聖域を設けることなくゼロベースで点検・精査し、安全・安心など市民にとって優先度が高いもの、より大きな効果が見込めるものへの重点化・再構築を進める。</a:t>
                      </a:r>
                      <a:endParaRPr kumimoji="1" lang="ja-JP" altLang="en-US" sz="14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dirty="0"/>
                        <a:t>・</a:t>
                      </a:r>
                      <a:r>
                        <a:rPr lang="ja-JP" altLang="en-US" sz="1400" dirty="0"/>
                        <a:t>市政改革プランに、「施策・事業の聖域なきゼロベースの見直しと再構築」として方針を位置付け </a:t>
                      </a:r>
                      <a:endParaRPr lang="en-US" altLang="ja-JP" sz="1400" dirty="0"/>
                    </a:p>
                    <a:p>
                      <a:pPr marL="92075" indent="-92075"/>
                      <a:r>
                        <a:rPr kumimoji="1" lang="ja-JP" altLang="en-US" sz="1400" dirty="0"/>
                        <a:t>・</a:t>
                      </a:r>
                      <a:r>
                        <a:rPr lang="ja-JP" altLang="en-US" sz="1400" dirty="0"/>
                        <a:t>方針に基づき、</a:t>
                      </a:r>
                      <a:r>
                        <a:rPr lang="en-US" altLang="ja-JP" sz="1400" dirty="0"/>
                        <a:t>1970</a:t>
                      </a:r>
                      <a:r>
                        <a:rPr lang="ja-JP" altLang="en-US" sz="1400" dirty="0"/>
                        <a:t>年代から実施してきた高齢者世帯等への上下水道料金福祉措置（減免）を廃止。</a:t>
                      </a:r>
                      <a:endParaRPr lang="en-US" altLang="ja-JP" sz="1400" dirty="0"/>
                    </a:p>
                    <a:p>
                      <a:pPr marL="92075" indent="-92075"/>
                      <a:r>
                        <a:rPr lang="ja-JP" altLang="en-US" sz="1400" dirty="0"/>
                        <a:t>・上記財源等を活用し、真に支援を必要としている人々への新たな支援施策を実施。</a:t>
                      </a:r>
                      <a:endParaRPr lang="en-US" altLang="ja-JP" sz="1400" dirty="0"/>
                    </a:p>
                    <a:p>
                      <a:pPr marL="92075" marR="0" indent="-92075" algn="l" defTabSz="914400" rtl="0" eaLnBrk="1" fontAlgn="auto" latinLnBrk="0" hangingPunct="1">
                        <a:lnSpc>
                          <a:spcPct val="100000"/>
                        </a:lnSpc>
                        <a:spcBef>
                          <a:spcPts val="0"/>
                        </a:spcBef>
                        <a:spcAft>
                          <a:spcPts val="0"/>
                        </a:spcAft>
                        <a:buClrTx/>
                        <a:buSzTx/>
                        <a:buFontTx/>
                        <a:buNone/>
                        <a:tabLst/>
                        <a:defRPr/>
                      </a:pPr>
                      <a:r>
                        <a:rPr lang="en-US" altLang="ja-JP" sz="1400" dirty="0"/>
                        <a:t>【</a:t>
                      </a:r>
                      <a:r>
                        <a:rPr lang="ja-JP" altLang="en-US" sz="1400" dirty="0"/>
                        <a:t>真に支援が必要としている人々への</a:t>
                      </a:r>
                      <a:r>
                        <a:rPr kumimoji="1" lang="ja-JP" altLang="en-US" sz="1400" dirty="0"/>
                        <a:t>施策</a:t>
                      </a:r>
                      <a:r>
                        <a:rPr kumimoji="1" lang="ja-JP" altLang="en-US" sz="1400" u="none" dirty="0"/>
                        <a:t>（①）</a:t>
                      </a:r>
                      <a:r>
                        <a:rPr kumimoji="1" lang="en-US" altLang="ja-JP" sz="1400" dirty="0"/>
                        <a:t>】</a:t>
                      </a:r>
                      <a:endParaRPr lang="en-US" altLang="ja-JP" sz="1400" dirty="0"/>
                    </a:p>
                    <a:p>
                      <a:pPr marL="92075" indent="-92075"/>
                      <a:r>
                        <a:rPr lang="en-US" altLang="ja-JP" sz="1300" dirty="0"/>
                        <a:t>-</a:t>
                      </a:r>
                      <a:r>
                        <a:rPr lang="ja-JP" altLang="en-US" sz="1300" baseline="0" dirty="0"/>
                        <a:t> </a:t>
                      </a:r>
                      <a:r>
                        <a:rPr lang="ja-JP" altLang="en-US" sz="1300" dirty="0"/>
                        <a:t>特別養護老人ホーム待機者の解消（整備費補助）</a:t>
                      </a:r>
                      <a:endParaRPr lang="en-US" altLang="ja-JP" sz="1300" dirty="0"/>
                    </a:p>
                    <a:p>
                      <a:pPr marL="92075" indent="-92075"/>
                      <a:r>
                        <a:rPr lang="en-US" altLang="ja-JP" sz="1300" dirty="0"/>
                        <a:t>-</a:t>
                      </a:r>
                      <a:r>
                        <a:rPr lang="en-US" altLang="ja-JP" sz="1300" baseline="0" dirty="0"/>
                        <a:t> </a:t>
                      </a:r>
                      <a:r>
                        <a:rPr lang="ja-JP" altLang="en-US" sz="1300" dirty="0"/>
                        <a:t>認知症高齢者等支援の充実（相談窓口の体制強化、かかりつけ医への研修など）</a:t>
                      </a:r>
                      <a:endParaRPr lang="en-US" altLang="ja-JP" sz="1300" dirty="0"/>
                    </a:p>
                    <a:p>
                      <a:pPr marL="92075" indent="-92075"/>
                      <a:r>
                        <a:rPr lang="en-US" altLang="ja-JP" sz="1300" dirty="0"/>
                        <a:t>-</a:t>
                      </a:r>
                      <a:r>
                        <a:rPr lang="en-US" altLang="ja-JP" sz="1300" baseline="0" dirty="0"/>
                        <a:t> </a:t>
                      </a:r>
                      <a:r>
                        <a:rPr lang="ja-JP" altLang="en-US" sz="1300" dirty="0" err="1"/>
                        <a:t>発達障がい</a:t>
                      </a:r>
                      <a:r>
                        <a:rPr lang="ja-JP" altLang="en-US" sz="1300" dirty="0"/>
                        <a:t>者支援体制の充実（相談</a:t>
                      </a:r>
                      <a:r>
                        <a:rPr lang="ja-JP" altLang="en-US" sz="1300" b="0" dirty="0">
                          <a:solidFill>
                            <a:schemeClr val="tx1"/>
                          </a:solidFill>
                        </a:rPr>
                        <a:t>支援</a:t>
                      </a:r>
                      <a:r>
                        <a:rPr lang="ja-JP" altLang="en-US" sz="1300" dirty="0"/>
                        <a:t>体制の強化、専門療育機関の設置など）</a:t>
                      </a:r>
                      <a:endParaRPr lang="en-US" altLang="ja-JP" sz="1300" dirty="0"/>
                    </a:p>
                    <a:p>
                      <a:pPr marL="92075" indent="-92075"/>
                      <a:r>
                        <a:rPr lang="en-US" altLang="ja-JP" sz="1300" dirty="0"/>
                        <a:t>-</a:t>
                      </a:r>
                      <a:r>
                        <a:rPr lang="en-US" altLang="ja-JP" sz="1300" baseline="0" dirty="0"/>
                        <a:t> </a:t>
                      </a:r>
                      <a:r>
                        <a:rPr lang="ja-JP" altLang="en-US" sz="1300" dirty="0"/>
                        <a:t>重症心身障が</a:t>
                      </a:r>
                      <a:r>
                        <a:rPr lang="ja-JP" altLang="en-US" sz="1300" dirty="0" err="1"/>
                        <a:t>い</a:t>
                      </a:r>
                      <a:r>
                        <a:rPr lang="ja-JP" altLang="en-US" sz="1300" dirty="0"/>
                        <a:t>児者支援の充実（病床確保によるショートステイの実施、事業者への研修など）</a:t>
                      </a:r>
                      <a:endParaRPr lang="en-US" altLang="ja-JP" sz="1300" dirty="0"/>
                    </a:p>
                    <a:p>
                      <a:pPr marL="92075" indent="-92075"/>
                      <a:r>
                        <a:rPr lang="en-US" altLang="ja-JP" sz="1300" dirty="0"/>
                        <a:t>-</a:t>
                      </a:r>
                      <a:r>
                        <a:rPr lang="en-US" altLang="ja-JP" sz="1300" baseline="0" dirty="0"/>
                        <a:t> </a:t>
                      </a:r>
                      <a:r>
                        <a:rPr lang="ja-JP" altLang="en-US" sz="1300" dirty="0"/>
                        <a:t>福祉施策推進パイロット事業（区長が自らの権限と責任で区独自の福祉的施策をパイロット的に実施）</a:t>
                      </a:r>
                      <a:endParaRPr lang="en-US" altLang="ja-JP" sz="1300" dirty="0"/>
                    </a:p>
                    <a:p>
                      <a:pPr marL="92075" indent="-92075"/>
                      <a:r>
                        <a:rPr lang="en-US" altLang="ja-JP" sz="1300" dirty="0"/>
                        <a:t>-</a:t>
                      </a:r>
                      <a:r>
                        <a:rPr lang="en-US" altLang="ja-JP" sz="1300" baseline="0" dirty="0"/>
                        <a:t> </a:t>
                      </a:r>
                      <a:r>
                        <a:rPr lang="ja-JP" altLang="en-US" sz="1300" dirty="0"/>
                        <a:t>「ごみ屋敷」対策（条例制定、精神科医の派遣）</a:t>
                      </a:r>
                      <a:endParaRPr kumimoji="1" lang="en-US" altLang="ja-JP" sz="13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r>
                        <a:rPr lang="ja-JP" altLang="en-US" sz="1400" dirty="0"/>
                        <a:t>・真に支援を必要としている高齢者や</a:t>
                      </a:r>
                      <a:r>
                        <a:rPr lang="ja-JP" altLang="en-US" sz="1400" dirty="0" err="1"/>
                        <a:t>障がい</a:t>
                      </a:r>
                      <a:r>
                        <a:rPr lang="ja-JP" altLang="en-US" sz="1400" dirty="0"/>
                        <a:t>者の方などの福祉課題への対応に重点化した。</a:t>
                      </a:r>
                      <a:endParaRPr kumimoji="1" lang="ja-JP" altLang="en-US" sz="1400"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8" name="テキスト ボックス 7"/>
          <p:cNvSpPr txBox="1"/>
          <p:nvPr/>
        </p:nvSpPr>
        <p:spPr>
          <a:xfrm>
            <a:off x="0" y="-27384"/>
            <a:ext cx="7524328" cy="461665"/>
          </a:xfrm>
          <a:prstGeom prst="rect">
            <a:avLst/>
          </a:prstGeom>
          <a:solidFill>
            <a:srgbClr val="0070C0"/>
          </a:solidFill>
        </p:spPr>
        <p:txBody>
          <a:bodyPr wrap="square" rtlCol="0">
            <a:spAutoFit/>
          </a:bodyPr>
          <a:lstStyle/>
          <a:p>
            <a:r>
              <a:rPr lang="en-US" altLang="ja-JP" sz="2400" b="1" dirty="0">
                <a:solidFill>
                  <a:schemeClr val="bg1"/>
                </a:solidFill>
                <a:latin typeface="ＭＳ Ｐゴシック" panose="020B0600070205080204" pitchFamily="50" charset="-128"/>
                <a:ea typeface="ＭＳ Ｐゴシック" panose="020B0600070205080204" pitchFamily="50" charset="-128"/>
              </a:rPr>
              <a:t> </a:t>
            </a:r>
            <a:r>
              <a:rPr lang="en-US" altLang="ja-JP" sz="2400" b="1" u="sng" dirty="0">
                <a:solidFill>
                  <a:schemeClr val="bg1"/>
                </a:solidFill>
                <a:latin typeface="ＭＳ Ｐゴシック" panose="020B0600070205080204" pitchFamily="50" charset="-128"/>
                <a:ea typeface="ＭＳ Ｐゴシック" panose="020B0600070205080204" pitchFamily="50" charset="-128"/>
              </a:rPr>
              <a:t>Ⅰ</a:t>
            </a:r>
            <a:r>
              <a:rPr lang="ja-JP" altLang="en-US" sz="2400" b="1" u="sng" dirty="0" smtClean="0">
                <a:solidFill>
                  <a:schemeClr val="bg1"/>
                </a:solidFill>
                <a:latin typeface="ＭＳ Ｐゴシック" panose="020B0600070205080204" pitchFamily="50" charset="-128"/>
                <a:ea typeface="ＭＳ Ｐゴシック" panose="020B0600070205080204" pitchFamily="50" charset="-128"/>
              </a:rPr>
              <a:t>（</a:t>
            </a:r>
            <a:r>
              <a:rPr lang="en-US" altLang="ja-JP" sz="2400" b="1" u="sng" dirty="0" smtClean="0">
                <a:solidFill>
                  <a:schemeClr val="bg1"/>
                </a:solidFill>
                <a:latin typeface="ＭＳ Ｐゴシック" panose="020B0600070205080204" pitchFamily="50" charset="-128"/>
                <a:ea typeface="ＭＳ Ｐゴシック" panose="020B0600070205080204" pitchFamily="50" charset="-128"/>
              </a:rPr>
              <a:t>4</a:t>
            </a:r>
            <a:r>
              <a:rPr lang="ja-JP" altLang="en-US" sz="24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2400" b="1" u="sng" dirty="0">
                <a:solidFill>
                  <a:schemeClr val="bg1"/>
                </a:solidFill>
                <a:latin typeface="ＭＳ Ｐゴシック" panose="020B0600070205080204" pitchFamily="50" charset="-128"/>
                <a:ea typeface="ＭＳ Ｐゴシック" panose="020B0600070205080204" pitchFamily="50" charset="-128"/>
              </a:rPr>
              <a:t>福祉施策の再構築</a:t>
            </a:r>
            <a:endParaRPr lang="en-US" altLang="ja-JP" sz="2400" b="1" u="sng" dirty="0">
              <a:solidFill>
                <a:schemeClr val="bg1"/>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7812360" y="0"/>
            <a:ext cx="1331640" cy="307777"/>
          </a:xfrm>
          <a:prstGeom prst="rect">
            <a:avLst/>
          </a:prstGeom>
          <a:noFill/>
        </p:spPr>
        <p:txBody>
          <a:bodyPr wrap="square" rtlCol="0">
            <a:spAutoFit/>
          </a:bodyPr>
          <a:lstStyle/>
          <a:p>
            <a:r>
              <a:rPr lang="en-US" altLang="ja-JP" sz="1400" dirty="0">
                <a:latin typeface="Arial" pitchFamily="34" charset="0"/>
                <a:cs typeface="Arial" pitchFamily="34" charset="0"/>
              </a:rPr>
              <a:t>B4</a:t>
            </a:r>
            <a:endParaRPr kumimoji="1" lang="en-US" altLang="ja-JP" sz="1400" dirty="0">
              <a:latin typeface="Arial" pitchFamily="34" charset="0"/>
              <a:cs typeface="Arial" pitchFamily="34" charset="0"/>
            </a:endParaRPr>
          </a:p>
        </p:txBody>
      </p:sp>
      <p:sp>
        <p:nvSpPr>
          <p:cNvPr id="5" name="スライド番号プレースホルダ 4"/>
          <p:cNvSpPr>
            <a:spLocks noGrp="1"/>
          </p:cNvSpPr>
          <p:nvPr>
            <p:ph type="sldNum" sz="quarter" idx="12"/>
          </p:nvPr>
        </p:nvSpPr>
        <p:spPr/>
        <p:txBody>
          <a:bodyPr/>
          <a:lstStyle/>
          <a:p>
            <a:fld id="{CCEC3038-1CF1-4B63-9920-55248DCFBA97}" type="slidenum">
              <a:rPr kumimoji="1" lang="ja-JP" altLang="en-US" smtClean="0"/>
              <a:pPr/>
              <a:t>38</a:t>
            </a:fld>
            <a:endParaRPr kumimoji="1" lang="ja-JP" altLang="en-US" dirty="0"/>
          </a:p>
        </p:txBody>
      </p:sp>
    </p:spTree>
    <p:extLst>
      <p:ext uri="{BB962C8B-B14F-4D97-AF65-F5344CB8AC3E}">
        <p14:creationId xmlns:p14="http://schemas.microsoft.com/office/powerpoint/2010/main" val="37516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35496" y="2471074"/>
            <a:ext cx="3744416" cy="292388"/>
          </a:xfrm>
          <a:prstGeom prst="rect">
            <a:avLst/>
          </a:prstGeom>
          <a:noFill/>
        </p:spPr>
        <p:txBody>
          <a:bodyPr wrap="square" rtlCol="0">
            <a:spAutoFit/>
          </a:bodyPr>
          <a:lstStyle/>
          <a:p>
            <a:r>
              <a:rPr lang="ja-JP" altLang="en-US" sz="1300" b="1" dirty="0"/>
              <a:t>Ａ </a:t>
            </a:r>
            <a:r>
              <a:rPr lang="ja-JP" altLang="en-US" sz="1300" b="1" u="sng" dirty="0"/>
              <a:t>いわゆる行政改革　　</a:t>
            </a:r>
            <a:r>
              <a:rPr lang="ja-JP" altLang="en-US" sz="1300" b="1" u="sng" dirty="0" smtClean="0"/>
              <a:t>４６項目</a:t>
            </a:r>
            <a:endParaRPr kumimoji="1" lang="en-US" altLang="ja-JP" sz="1300" b="1" u="sng" dirty="0"/>
          </a:p>
        </p:txBody>
      </p:sp>
      <p:sp>
        <p:nvSpPr>
          <p:cNvPr id="12" name="テキスト ボックス 11"/>
          <p:cNvSpPr txBox="1"/>
          <p:nvPr/>
        </p:nvSpPr>
        <p:spPr>
          <a:xfrm>
            <a:off x="5145102" y="2481960"/>
            <a:ext cx="3780144" cy="292388"/>
          </a:xfrm>
          <a:prstGeom prst="rect">
            <a:avLst/>
          </a:prstGeom>
          <a:noFill/>
        </p:spPr>
        <p:txBody>
          <a:bodyPr wrap="square" rtlCol="0">
            <a:spAutoFit/>
          </a:bodyPr>
          <a:lstStyle/>
          <a:p>
            <a:r>
              <a:rPr lang="ja-JP" altLang="en-US" sz="1300" b="1" dirty="0"/>
              <a:t>Ｂ </a:t>
            </a:r>
            <a:r>
              <a:rPr lang="ja-JP" altLang="en-US" sz="1300" b="1" u="sng" dirty="0"/>
              <a:t>社会政策のイノベーション　</a:t>
            </a:r>
            <a:r>
              <a:rPr lang="ja-JP" altLang="en-US" sz="1300" b="1" u="sng" dirty="0" smtClean="0"/>
              <a:t>３３項目</a:t>
            </a:r>
            <a:endParaRPr kumimoji="1" lang="en-US" altLang="ja-JP" sz="1300" b="1" u="sng" dirty="0"/>
          </a:p>
        </p:txBody>
      </p:sp>
      <p:sp>
        <p:nvSpPr>
          <p:cNvPr id="37" name="角丸四角形 36"/>
          <p:cNvSpPr/>
          <p:nvPr/>
        </p:nvSpPr>
        <p:spPr>
          <a:xfrm>
            <a:off x="7111482" y="6099592"/>
            <a:ext cx="1872208" cy="353744"/>
          </a:xfrm>
          <a:prstGeom prst="roundRect">
            <a:avLst>
              <a:gd name="adj" fmla="val 13324"/>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000"/>
              </a:lnSpc>
            </a:pPr>
            <a:r>
              <a:rPr lang="en-US" altLang="ja-JP" sz="800" dirty="0" smtClean="0">
                <a:solidFill>
                  <a:schemeClr val="tx1"/>
                </a:solidFill>
              </a:rPr>
              <a:t>(78) </a:t>
            </a:r>
            <a:r>
              <a:rPr lang="ja-JP" altLang="en-US" sz="800" dirty="0">
                <a:solidFill>
                  <a:schemeClr val="tx1"/>
                </a:solidFill>
              </a:rPr>
              <a:t>生活保護の適正実施</a:t>
            </a:r>
            <a:endParaRPr lang="en-US" altLang="ja-JP" sz="800" dirty="0">
              <a:solidFill>
                <a:schemeClr val="tx1"/>
              </a:solidFill>
            </a:endParaRPr>
          </a:p>
          <a:p>
            <a:pPr>
              <a:lnSpc>
                <a:spcPts val="1000"/>
              </a:lnSpc>
            </a:pPr>
            <a:r>
              <a:rPr lang="en-US" altLang="ja-JP" sz="800" u="sng" dirty="0" smtClean="0">
                <a:solidFill>
                  <a:schemeClr val="tx1"/>
                </a:solidFill>
              </a:rPr>
              <a:t>(7</a:t>
            </a:r>
            <a:r>
              <a:rPr lang="en-US" altLang="ja-JP" sz="800" u="sng" dirty="0">
                <a:solidFill>
                  <a:schemeClr val="tx1"/>
                </a:solidFill>
              </a:rPr>
              <a:t>9</a:t>
            </a:r>
            <a:r>
              <a:rPr lang="en-US" altLang="ja-JP" sz="800" u="sng" dirty="0" smtClean="0">
                <a:solidFill>
                  <a:schemeClr val="tx1"/>
                </a:solidFill>
              </a:rPr>
              <a:t>)</a:t>
            </a:r>
            <a:r>
              <a:rPr lang="ja-JP" altLang="en-US" sz="800" u="sng" dirty="0" smtClean="0">
                <a:solidFill>
                  <a:schemeClr val="tx1"/>
                </a:solidFill>
              </a:rPr>
              <a:t> 女性</a:t>
            </a:r>
            <a:r>
              <a:rPr lang="ja-JP" altLang="en-US" sz="800" u="sng" dirty="0">
                <a:solidFill>
                  <a:schemeClr val="tx1"/>
                </a:solidFill>
              </a:rPr>
              <a:t>の活躍推進</a:t>
            </a:r>
          </a:p>
        </p:txBody>
      </p:sp>
      <p:sp>
        <p:nvSpPr>
          <p:cNvPr id="47" name="正方形/長方形 46"/>
          <p:cNvSpPr/>
          <p:nvPr/>
        </p:nvSpPr>
        <p:spPr>
          <a:xfrm>
            <a:off x="3320187" y="3096090"/>
            <a:ext cx="1620455" cy="411258"/>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en-US" altLang="ja-JP" sz="800" b="1" dirty="0">
                <a:solidFill>
                  <a:schemeClr val="tx1"/>
                </a:solidFill>
                <a:latin typeface="+mn-ea"/>
              </a:rPr>
              <a:t>14</a:t>
            </a:r>
            <a:r>
              <a:rPr lang="ja-JP" altLang="en-US" sz="800" b="1" dirty="0" smtClean="0">
                <a:solidFill>
                  <a:schemeClr val="tx1"/>
                </a:solidFill>
                <a:latin typeface="+mn-ea"/>
              </a:rPr>
              <a:t>．</a:t>
            </a:r>
            <a:r>
              <a:rPr lang="ja-JP" altLang="en-US" sz="800" b="1" dirty="0" smtClean="0">
                <a:solidFill>
                  <a:schemeClr val="tx1"/>
                </a:solidFill>
              </a:rPr>
              <a:t>府</a:t>
            </a:r>
            <a:r>
              <a:rPr lang="ja-JP" altLang="en-US" sz="800" b="1" dirty="0">
                <a:solidFill>
                  <a:schemeClr val="tx1"/>
                </a:solidFill>
              </a:rPr>
              <a:t>市連携（統合本部）＞</a:t>
            </a:r>
            <a:endParaRPr lang="en-US" altLang="ja-JP" sz="800" b="1" dirty="0">
              <a:solidFill>
                <a:schemeClr val="tx1"/>
              </a:solidFill>
            </a:endParaRPr>
          </a:p>
          <a:p>
            <a:pPr marL="85725" indent="-85725">
              <a:lnSpc>
                <a:spcPts val="900"/>
              </a:lnSpc>
            </a:pPr>
            <a:r>
              <a:rPr lang="en-US" altLang="ja-JP" sz="800" dirty="0" smtClean="0">
                <a:solidFill>
                  <a:schemeClr val="tx1"/>
                </a:solidFill>
              </a:rPr>
              <a:t>(34)</a:t>
            </a:r>
            <a:r>
              <a:rPr lang="ja-JP" altLang="en-US" sz="800" dirty="0" smtClean="0">
                <a:solidFill>
                  <a:schemeClr val="tx1"/>
                </a:solidFill>
              </a:rPr>
              <a:t> </a:t>
            </a:r>
            <a:r>
              <a:rPr lang="ja-JP" altLang="en-US" sz="800" dirty="0">
                <a:solidFill>
                  <a:schemeClr val="tx1"/>
                </a:solidFill>
              </a:rPr>
              <a:t>大阪府市統合本部・副首都</a:t>
            </a:r>
            <a:endParaRPr lang="en-US" altLang="ja-JP" sz="800" dirty="0">
              <a:solidFill>
                <a:schemeClr val="tx1"/>
              </a:solidFill>
            </a:endParaRPr>
          </a:p>
          <a:p>
            <a:pPr marL="85725" indent="-85725">
              <a:lnSpc>
                <a:spcPts val="900"/>
              </a:lnSpc>
            </a:pPr>
            <a:r>
              <a:rPr lang="ja-JP" altLang="en-US" sz="800" dirty="0">
                <a:solidFill>
                  <a:schemeClr val="tx1"/>
                </a:solidFill>
              </a:rPr>
              <a:t>　　</a:t>
            </a:r>
            <a:r>
              <a:rPr lang="ja-JP" altLang="en-US" sz="800" dirty="0" smtClean="0">
                <a:solidFill>
                  <a:schemeClr val="tx1"/>
                </a:solidFill>
              </a:rPr>
              <a:t>  推進</a:t>
            </a:r>
            <a:r>
              <a:rPr lang="ja-JP" altLang="en-US" sz="800" dirty="0">
                <a:solidFill>
                  <a:schemeClr val="tx1"/>
                </a:solidFill>
              </a:rPr>
              <a:t>本部</a:t>
            </a:r>
            <a:endParaRPr lang="en-US" altLang="ja-JP" sz="800" dirty="0">
              <a:solidFill>
                <a:schemeClr val="tx1"/>
              </a:solidFill>
            </a:endParaRPr>
          </a:p>
        </p:txBody>
      </p:sp>
      <p:sp>
        <p:nvSpPr>
          <p:cNvPr id="85" name="角丸四角形 84"/>
          <p:cNvSpPr/>
          <p:nvPr/>
        </p:nvSpPr>
        <p:spPr>
          <a:xfrm>
            <a:off x="3548243" y="1584911"/>
            <a:ext cx="1800201" cy="409120"/>
          </a:xfrm>
          <a:prstGeom prst="roundRect">
            <a:avLst>
              <a:gd name="adj" fmla="val 0"/>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u="sng" dirty="0" smtClean="0">
                <a:solidFill>
                  <a:schemeClr val="tx1"/>
                </a:solidFill>
              </a:rPr>
              <a:t>＜</a:t>
            </a:r>
            <a:r>
              <a:rPr lang="ja-JP" altLang="en-US" sz="800" b="1" u="sng" dirty="0">
                <a:solidFill>
                  <a:schemeClr val="tx1"/>
                </a:solidFill>
              </a:rPr>
              <a:t>４</a:t>
            </a:r>
            <a:r>
              <a:rPr lang="ja-JP" altLang="en-US" sz="800" b="1" u="sng" dirty="0" smtClean="0">
                <a:solidFill>
                  <a:schemeClr val="tx1"/>
                </a:solidFill>
              </a:rPr>
              <a:t>．</a:t>
            </a:r>
            <a:r>
              <a:rPr lang="ja-JP" altLang="en-US" sz="800" b="1" u="sng" dirty="0">
                <a:solidFill>
                  <a:schemeClr val="tx1"/>
                </a:solidFill>
              </a:rPr>
              <a:t>府市連携</a:t>
            </a:r>
            <a:r>
              <a:rPr lang="ja-JP" altLang="en-US" sz="800" b="1" u="sng" dirty="0" smtClean="0">
                <a:solidFill>
                  <a:schemeClr val="tx1"/>
                </a:solidFill>
              </a:rPr>
              <a:t>（</a:t>
            </a:r>
            <a:r>
              <a:rPr lang="en-US" altLang="ja-JP" sz="800" b="1" u="sng" dirty="0" smtClean="0">
                <a:solidFill>
                  <a:schemeClr val="tx1"/>
                </a:solidFill>
              </a:rPr>
              <a:t>G20</a:t>
            </a:r>
            <a:r>
              <a:rPr lang="ja-JP" altLang="en-US" sz="800" b="1" u="sng" dirty="0" smtClean="0">
                <a:solidFill>
                  <a:schemeClr val="tx1"/>
                </a:solidFill>
              </a:rPr>
              <a:t>大阪サミット）</a:t>
            </a:r>
            <a:r>
              <a:rPr lang="ja-JP" altLang="en-US" sz="800" b="1" u="sng" dirty="0">
                <a:solidFill>
                  <a:schemeClr val="tx1"/>
                </a:solidFill>
              </a:rPr>
              <a:t>＞</a:t>
            </a:r>
          </a:p>
          <a:p>
            <a:pPr>
              <a:lnSpc>
                <a:spcPts val="900"/>
              </a:lnSpc>
            </a:pPr>
            <a:r>
              <a:rPr lang="en-US" altLang="ja-JP" sz="800" u="sng" dirty="0" smtClean="0">
                <a:solidFill>
                  <a:schemeClr val="tx1"/>
                </a:solidFill>
              </a:rPr>
              <a:t>(95) </a:t>
            </a:r>
            <a:r>
              <a:rPr lang="ja-JP" altLang="en-US" sz="800" u="sng" dirty="0" smtClean="0">
                <a:solidFill>
                  <a:schemeClr val="tx1"/>
                </a:solidFill>
                <a:latin typeface="+mn-ea"/>
              </a:rPr>
              <a:t>Ｇ</a:t>
            </a:r>
            <a:r>
              <a:rPr lang="en-US" altLang="ja-JP" sz="800" u="sng" dirty="0">
                <a:solidFill>
                  <a:schemeClr val="tx1"/>
                </a:solidFill>
                <a:latin typeface="+mn-ea"/>
              </a:rPr>
              <a:t>20</a:t>
            </a:r>
            <a:r>
              <a:rPr lang="ja-JP" altLang="en-US" sz="800" u="sng" dirty="0">
                <a:solidFill>
                  <a:schemeClr val="tx1"/>
                </a:solidFill>
                <a:latin typeface="+mn-ea"/>
              </a:rPr>
              <a:t>大阪</a:t>
            </a:r>
            <a:r>
              <a:rPr lang="ja-JP" altLang="en-US" sz="800" u="sng" dirty="0" smtClean="0">
                <a:solidFill>
                  <a:schemeClr val="tx1"/>
                </a:solidFill>
                <a:latin typeface="+mn-ea"/>
              </a:rPr>
              <a:t>サミット</a:t>
            </a:r>
            <a:r>
              <a:rPr lang="ja-JP" altLang="en-US" sz="800" u="sng" dirty="0">
                <a:solidFill>
                  <a:schemeClr val="tx1"/>
                </a:solidFill>
                <a:latin typeface="+mn-ea"/>
              </a:rPr>
              <a:t>開催</a:t>
            </a:r>
            <a:r>
              <a:rPr lang="ja-JP" altLang="en-US" sz="800" u="sng" dirty="0" smtClean="0">
                <a:solidFill>
                  <a:schemeClr val="tx1"/>
                </a:solidFill>
                <a:latin typeface="+mn-ea"/>
              </a:rPr>
              <a:t>に向けた</a:t>
            </a:r>
            <a:endParaRPr lang="en-US" altLang="ja-JP" sz="800" u="sng" dirty="0" smtClean="0">
              <a:solidFill>
                <a:schemeClr val="tx1"/>
              </a:solidFill>
              <a:latin typeface="+mn-ea"/>
            </a:endParaRPr>
          </a:p>
          <a:p>
            <a:pPr>
              <a:lnSpc>
                <a:spcPts val="900"/>
              </a:lnSpc>
            </a:pPr>
            <a:r>
              <a:rPr lang="ja-JP" altLang="en-US" sz="800" dirty="0">
                <a:solidFill>
                  <a:schemeClr val="tx1"/>
                </a:solidFill>
                <a:latin typeface="+mn-ea"/>
              </a:rPr>
              <a:t>　</a:t>
            </a:r>
            <a:r>
              <a:rPr lang="ja-JP" altLang="en-US" sz="800" dirty="0" smtClean="0">
                <a:solidFill>
                  <a:schemeClr val="tx1"/>
                </a:solidFill>
                <a:latin typeface="+mn-ea"/>
              </a:rPr>
              <a:t>　　</a:t>
            </a:r>
            <a:r>
              <a:rPr lang="ja-JP" altLang="en-US" sz="800" u="sng" dirty="0" smtClean="0">
                <a:solidFill>
                  <a:schemeClr val="tx1"/>
                </a:solidFill>
                <a:latin typeface="+mn-ea"/>
              </a:rPr>
              <a:t>取組み</a:t>
            </a:r>
            <a:endParaRPr lang="ja-JP" altLang="en-US" sz="800" u="sng" strike="sngStrike" dirty="0">
              <a:solidFill>
                <a:schemeClr val="tx1"/>
              </a:solidFill>
            </a:endParaRPr>
          </a:p>
        </p:txBody>
      </p:sp>
      <p:sp>
        <p:nvSpPr>
          <p:cNvPr id="72" name="角丸四角形 16">
            <a:extLst>
              <a:ext uri="{FF2B5EF4-FFF2-40B4-BE49-F238E27FC236}">
                <a16:creationId xmlns="" xmlns:a16="http://schemas.microsoft.com/office/drawing/2014/main" id="{96F0FA83-4676-4729-9FE3-6B988029997F}"/>
              </a:ext>
            </a:extLst>
          </p:cNvPr>
          <p:cNvSpPr/>
          <p:nvPr/>
        </p:nvSpPr>
        <p:spPr>
          <a:xfrm>
            <a:off x="1683950" y="6407756"/>
            <a:ext cx="1591905" cy="261603"/>
          </a:xfrm>
          <a:prstGeom prst="roundRect">
            <a:avLst>
              <a:gd name="adj" fmla="val 1666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36000" rtlCol="0" anchor="ctr"/>
          <a:lstStyle/>
          <a:p>
            <a:pPr>
              <a:lnSpc>
                <a:spcPts val="900"/>
              </a:lnSpc>
            </a:pPr>
            <a:r>
              <a:rPr lang="ja-JP" altLang="en-US" sz="800" b="1" u="sng" dirty="0" smtClean="0">
                <a:solidFill>
                  <a:schemeClr val="tx1"/>
                </a:solidFill>
              </a:rPr>
              <a:t>＜</a:t>
            </a:r>
            <a:r>
              <a:rPr lang="en-US" altLang="ja-JP" sz="800" b="1" u="sng" dirty="0" smtClean="0">
                <a:solidFill>
                  <a:schemeClr val="tx1"/>
                </a:solidFill>
                <a:latin typeface="+mn-ea"/>
              </a:rPr>
              <a:t>12</a:t>
            </a:r>
            <a:r>
              <a:rPr lang="ja-JP" altLang="en-US" sz="800" b="1" u="sng" dirty="0" smtClean="0">
                <a:solidFill>
                  <a:schemeClr val="tx1"/>
                </a:solidFill>
              </a:rPr>
              <a:t>．</a:t>
            </a:r>
            <a:r>
              <a:rPr lang="en-US" altLang="ja-JP" sz="800" b="1" u="sng" dirty="0">
                <a:solidFill>
                  <a:schemeClr val="tx1"/>
                </a:solidFill>
              </a:rPr>
              <a:t>ICT</a:t>
            </a:r>
            <a:r>
              <a:rPr lang="ja-JP" altLang="en-US" sz="800" b="1" u="sng" dirty="0">
                <a:solidFill>
                  <a:schemeClr val="tx1"/>
                </a:solidFill>
              </a:rPr>
              <a:t>の徹底活用＞</a:t>
            </a:r>
            <a:endParaRPr lang="ja-JP" altLang="en-US" sz="800" u="sng" dirty="0">
              <a:solidFill>
                <a:schemeClr val="tx1"/>
              </a:solidFill>
            </a:endParaRPr>
          </a:p>
          <a:p>
            <a:pPr>
              <a:lnSpc>
                <a:spcPts val="900"/>
              </a:lnSpc>
            </a:pPr>
            <a:r>
              <a:rPr lang="en-US" altLang="ja-JP" sz="800" u="sng" dirty="0" smtClean="0">
                <a:solidFill>
                  <a:schemeClr val="tx1"/>
                </a:solidFill>
              </a:rPr>
              <a:t>(32) </a:t>
            </a:r>
            <a:r>
              <a:rPr lang="en-US" altLang="ja-JP" sz="800" u="sng" dirty="0">
                <a:solidFill>
                  <a:schemeClr val="tx1"/>
                </a:solidFill>
              </a:rPr>
              <a:t>ICT</a:t>
            </a:r>
            <a:r>
              <a:rPr lang="ja-JP" altLang="en-US" sz="800" u="sng" dirty="0">
                <a:solidFill>
                  <a:schemeClr val="tx1"/>
                </a:solidFill>
              </a:rPr>
              <a:t>の徹底活用</a:t>
            </a:r>
            <a:endParaRPr lang="en-US" altLang="ja-JP" sz="800" u="sng" dirty="0">
              <a:solidFill>
                <a:schemeClr val="tx1"/>
              </a:solidFill>
            </a:endParaRPr>
          </a:p>
        </p:txBody>
      </p:sp>
      <p:sp>
        <p:nvSpPr>
          <p:cNvPr id="71" name="角丸四角形 16">
            <a:extLst>
              <a:ext uri="{FF2B5EF4-FFF2-40B4-BE49-F238E27FC236}">
                <a16:creationId xmlns="" xmlns:a16="http://schemas.microsoft.com/office/drawing/2014/main" id="{050B9AD2-804B-4377-BE34-38D01DA6A658}"/>
              </a:ext>
            </a:extLst>
          </p:cNvPr>
          <p:cNvSpPr/>
          <p:nvPr/>
        </p:nvSpPr>
        <p:spPr>
          <a:xfrm>
            <a:off x="1683623" y="5323582"/>
            <a:ext cx="1592233" cy="1057746"/>
          </a:xfrm>
          <a:prstGeom prst="roundRect">
            <a:avLst>
              <a:gd name="adj" fmla="val 896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36000" rtlCol="0" anchor="ctr"/>
          <a:lstStyle/>
          <a:p>
            <a:pPr>
              <a:lnSpc>
                <a:spcPts val="900"/>
              </a:lnSpc>
            </a:pPr>
            <a:r>
              <a:rPr lang="ja-JP" altLang="en-US" sz="800" b="1" u="sng" dirty="0" smtClean="0">
                <a:solidFill>
                  <a:schemeClr val="tx1"/>
                </a:solidFill>
              </a:rPr>
              <a:t>＜</a:t>
            </a:r>
            <a:r>
              <a:rPr lang="en-US" altLang="ja-JP" sz="800" b="1" u="sng" dirty="0" smtClean="0">
                <a:solidFill>
                  <a:schemeClr val="tx1"/>
                </a:solidFill>
                <a:latin typeface="+mn-ea"/>
              </a:rPr>
              <a:t>11</a:t>
            </a:r>
            <a:r>
              <a:rPr lang="ja-JP" altLang="en-US" sz="800" b="1" u="sng" dirty="0" err="1" smtClean="0">
                <a:solidFill>
                  <a:schemeClr val="tx1"/>
                </a:solidFill>
                <a:latin typeface="+mn-ea"/>
              </a:rPr>
              <a:t>．</a:t>
            </a:r>
            <a:r>
              <a:rPr lang="ja-JP" altLang="en-US" sz="800" b="1" u="sng" dirty="0" smtClean="0">
                <a:solidFill>
                  <a:schemeClr val="tx1"/>
                </a:solidFill>
              </a:rPr>
              <a:t>公民連携の推進＞</a:t>
            </a:r>
            <a:endParaRPr lang="en-US" altLang="ja-JP" sz="800" b="1" u="sng" dirty="0">
              <a:solidFill>
                <a:schemeClr val="tx1"/>
              </a:solidFill>
            </a:endParaRPr>
          </a:p>
          <a:p>
            <a:pPr>
              <a:lnSpc>
                <a:spcPts val="900"/>
              </a:lnSpc>
            </a:pPr>
            <a:r>
              <a:rPr lang="en-US" altLang="ja-JP" sz="800" u="sng" dirty="0" smtClean="0">
                <a:solidFill>
                  <a:schemeClr val="tx1"/>
                </a:solidFill>
              </a:rPr>
              <a:t>(28)PFI</a:t>
            </a:r>
            <a:r>
              <a:rPr lang="ja-JP" altLang="en-US" sz="800" u="sng" dirty="0" smtClean="0">
                <a:solidFill>
                  <a:schemeClr val="tx1"/>
                </a:solidFill>
              </a:rPr>
              <a:t>・</a:t>
            </a:r>
            <a:r>
              <a:rPr lang="ja-JP" altLang="en-US" sz="800" u="sng" dirty="0">
                <a:solidFill>
                  <a:schemeClr val="tx1"/>
                </a:solidFill>
              </a:rPr>
              <a:t>指定管理者制度</a:t>
            </a:r>
            <a:r>
              <a:rPr lang="ja-JP" altLang="en-US" sz="800" u="sng" dirty="0" smtClean="0">
                <a:solidFill>
                  <a:schemeClr val="tx1"/>
                </a:solidFill>
              </a:rPr>
              <a:t>の</a:t>
            </a:r>
            <a:r>
              <a:rPr lang="ja-JP" altLang="en-US" sz="800" u="sng" dirty="0">
                <a:solidFill>
                  <a:schemeClr val="tx1"/>
                </a:solidFill>
              </a:rPr>
              <a:t>活用</a:t>
            </a:r>
            <a:endParaRPr lang="en-US" altLang="ja-JP" sz="800" u="sng" dirty="0">
              <a:solidFill>
                <a:schemeClr val="tx1"/>
              </a:solidFill>
            </a:endParaRPr>
          </a:p>
          <a:p>
            <a:pPr>
              <a:lnSpc>
                <a:spcPts val="900"/>
              </a:lnSpc>
            </a:pPr>
            <a:r>
              <a:rPr lang="en-US" altLang="ja-JP" sz="800" u="sng" dirty="0">
                <a:solidFill>
                  <a:schemeClr val="tx1"/>
                </a:solidFill>
              </a:rPr>
              <a:t>(</a:t>
            </a:r>
            <a:r>
              <a:rPr lang="en-US" altLang="ja-JP" sz="800" u="sng" dirty="0" smtClean="0">
                <a:solidFill>
                  <a:schemeClr val="tx1"/>
                </a:solidFill>
              </a:rPr>
              <a:t>29)</a:t>
            </a:r>
            <a:r>
              <a:rPr lang="ja-JP" altLang="en-US" sz="800" u="sng" dirty="0">
                <a:solidFill>
                  <a:schemeClr val="tx1"/>
                </a:solidFill>
              </a:rPr>
              <a:t>サウンディング型</a:t>
            </a:r>
            <a:r>
              <a:rPr lang="ja-JP" altLang="en-US" sz="800" u="sng" dirty="0" smtClean="0">
                <a:solidFill>
                  <a:schemeClr val="tx1"/>
                </a:solidFill>
              </a:rPr>
              <a:t>市場調査</a:t>
            </a:r>
            <a:endParaRPr lang="en-US" altLang="ja-JP" sz="800" u="sng" dirty="0" smtClean="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a:t>
            </a:r>
            <a:r>
              <a:rPr lang="ja-JP" altLang="en-US" sz="800" u="sng" dirty="0" smtClean="0">
                <a:solidFill>
                  <a:schemeClr val="tx1"/>
                </a:solidFill>
              </a:rPr>
              <a:t>の実施</a:t>
            </a:r>
            <a:endParaRPr lang="ja-JP" altLang="en-US" sz="800" dirty="0">
              <a:solidFill>
                <a:schemeClr val="tx1"/>
              </a:solidFill>
            </a:endParaRPr>
          </a:p>
          <a:p>
            <a:pPr>
              <a:lnSpc>
                <a:spcPts val="900"/>
              </a:lnSpc>
            </a:pPr>
            <a:r>
              <a:rPr lang="en-US" altLang="ja-JP" sz="800" u="sng" dirty="0" smtClean="0">
                <a:solidFill>
                  <a:schemeClr val="tx1"/>
                </a:solidFill>
              </a:rPr>
              <a:t>(</a:t>
            </a:r>
            <a:r>
              <a:rPr lang="en-US" altLang="ja-JP" sz="800" u="sng" dirty="0">
                <a:solidFill>
                  <a:schemeClr val="tx1"/>
                </a:solidFill>
              </a:rPr>
              <a:t>30</a:t>
            </a:r>
            <a:r>
              <a:rPr lang="en-US" altLang="ja-JP" sz="800" u="sng" dirty="0" smtClean="0">
                <a:solidFill>
                  <a:schemeClr val="tx1"/>
                </a:solidFill>
              </a:rPr>
              <a:t>) </a:t>
            </a:r>
            <a:r>
              <a:rPr lang="ja-JP" altLang="en-US" sz="800" u="sng" dirty="0">
                <a:solidFill>
                  <a:schemeClr val="tx1"/>
                </a:solidFill>
              </a:rPr>
              <a:t>企業等との連携</a:t>
            </a:r>
            <a:endParaRPr lang="en-US" altLang="ja-JP" sz="800" u="sng" dirty="0">
              <a:solidFill>
                <a:schemeClr val="tx1"/>
              </a:solidFill>
            </a:endParaRPr>
          </a:p>
          <a:p>
            <a:pPr marL="180975" indent="-180975">
              <a:lnSpc>
                <a:spcPts val="900"/>
              </a:lnSpc>
            </a:pPr>
            <a:r>
              <a:rPr lang="en-US" altLang="ja-JP" sz="800" u="sng" dirty="0" smtClean="0">
                <a:solidFill>
                  <a:schemeClr val="tx1"/>
                </a:solidFill>
              </a:rPr>
              <a:t>(</a:t>
            </a:r>
            <a:r>
              <a:rPr lang="en-US" altLang="ja-JP" sz="800" u="sng" dirty="0">
                <a:solidFill>
                  <a:schemeClr val="tx1"/>
                </a:solidFill>
              </a:rPr>
              <a:t>31</a:t>
            </a:r>
            <a:r>
              <a:rPr lang="en-US" altLang="ja-JP" sz="800" u="sng" dirty="0" smtClean="0">
                <a:solidFill>
                  <a:schemeClr val="tx1"/>
                </a:solidFill>
              </a:rPr>
              <a:t>)</a:t>
            </a:r>
            <a:r>
              <a:rPr lang="ja-JP" altLang="en-US" sz="800" u="sng" dirty="0" smtClean="0">
                <a:solidFill>
                  <a:schemeClr val="tx1"/>
                </a:solidFill>
              </a:rPr>
              <a:t> 天王寺公園エントランスエリア（愛称：てんしば</a:t>
            </a:r>
            <a:r>
              <a:rPr lang="ja-JP" altLang="en-US" sz="800" u="sng" dirty="0">
                <a:solidFill>
                  <a:schemeClr val="tx1"/>
                </a:solidFill>
              </a:rPr>
              <a:t>）</a:t>
            </a:r>
            <a:r>
              <a:rPr lang="ja-JP" altLang="en-US" sz="800" u="sng" dirty="0" smtClean="0">
                <a:solidFill>
                  <a:schemeClr val="tx1"/>
                </a:solidFill>
              </a:rPr>
              <a:t>・</a:t>
            </a:r>
            <a:endParaRPr lang="en-US" altLang="ja-JP" sz="800" u="sng" dirty="0" smtClean="0">
              <a:solidFill>
                <a:schemeClr val="tx1"/>
              </a:solidFill>
            </a:endParaRPr>
          </a:p>
          <a:p>
            <a:pPr>
              <a:lnSpc>
                <a:spcPts val="900"/>
              </a:lnSpc>
            </a:pPr>
            <a:r>
              <a:rPr lang="ja-JP" altLang="en-US" sz="800" dirty="0" smtClean="0">
                <a:solidFill>
                  <a:schemeClr val="tx1"/>
                </a:solidFill>
              </a:rPr>
              <a:t>　　  </a:t>
            </a:r>
            <a:r>
              <a:rPr lang="ja-JP" altLang="en-US" sz="800" u="sng" dirty="0" smtClean="0">
                <a:solidFill>
                  <a:schemeClr val="tx1"/>
                </a:solidFill>
              </a:rPr>
              <a:t>大阪城公園</a:t>
            </a:r>
            <a:r>
              <a:rPr lang="en-US" altLang="ja-JP" sz="800" u="sng" dirty="0" smtClean="0">
                <a:solidFill>
                  <a:schemeClr val="tx1"/>
                </a:solidFill>
              </a:rPr>
              <a:t>PMO</a:t>
            </a:r>
            <a:endParaRPr lang="en-US" altLang="ja-JP" sz="800" u="sng" dirty="0">
              <a:solidFill>
                <a:schemeClr val="tx1"/>
              </a:solidFill>
            </a:endParaRPr>
          </a:p>
        </p:txBody>
      </p:sp>
      <p:sp>
        <p:nvSpPr>
          <p:cNvPr id="4" name="テキスト ボックス 3"/>
          <p:cNvSpPr txBox="1"/>
          <p:nvPr/>
        </p:nvSpPr>
        <p:spPr>
          <a:xfrm>
            <a:off x="0" y="0"/>
            <a:ext cx="3938899" cy="338554"/>
          </a:xfrm>
          <a:prstGeom prst="rect">
            <a:avLst/>
          </a:prstGeom>
          <a:noFill/>
        </p:spPr>
        <p:txBody>
          <a:bodyPr wrap="none" rtlCol="0">
            <a:spAutoFit/>
          </a:bodyPr>
          <a:lstStyle/>
          <a:p>
            <a:r>
              <a:rPr kumimoji="1" lang="ja-JP" altLang="en-US" sz="1600" b="1" u="sng" dirty="0"/>
              <a:t>大阪市の改革取組リスト　</a:t>
            </a:r>
            <a:r>
              <a:rPr kumimoji="1" lang="en-US" altLang="ja-JP" sz="1600" b="1" u="sng" dirty="0"/>
              <a:t>【</a:t>
            </a:r>
            <a:r>
              <a:rPr kumimoji="1" lang="ja-JP" altLang="en-US" sz="1600" b="1" u="sng" dirty="0"/>
              <a:t>４象限整理表</a:t>
            </a:r>
            <a:r>
              <a:rPr kumimoji="1" lang="en-US" altLang="ja-JP" sz="1600" b="1" u="sng" dirty="0"/>
              <a:t>】</a:t>
            </a:r>
          </a:p>
        </p:txBody>
      </p:sp>
      <p:sp>
        <p:nvSpPr>
          <p:cNvPr id="7" name="正方形/長方形 6"/>
          <p:cNvSpPr/>
          <p:nvPr/>
        </p:nvSpPr>
        <p:spPr>
          <a:xfrm>
            <a:off x="35496" y="332656"/>
            <a:ext cx="3384376" cy="20987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正方形/長方形 7"/>
          <p:cNvSpPr/>
          <p:nvPr/>
        </p:nvSpPr>
        <p:spPr>
          <a:xfrm>
            <a:off x="5076056" y="2478320"/>
            <a:ext cx="4032448" cy="42177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p:cNvSpPr/>
          <p:nvPr/>
        </p:nvSpPr>
        <p:spPr>
          <a:xfrm>
            <a:off x="35496" y="2479325"/>
            <a:ext cx="4968552" cy="42167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 name="テキスト ボックス 9"/>
          <p:cNvSpPr txBox="1"/>
          <p:nvPr/>
        </p:nvSpPr>
        <p:spPr>
          <a:xfrm>
            <a:off x="35496" y="332656"/>
            <a:ext cx="3744416" cy="292388"/>
          </a:xfrm>
          <a:prstGeom prst="rect">
            <a:avLst/>
          </a:prstGeom>
          <a:noFill/>
        </p:spPr>
        <p:txBody>
          <a:bodyPr wrap="square" rtlCol="0">
            <a:spAutoFit/>
          </a:bodyPr>
          <a:lstStyle/>
          <a:p>
            <a:r>
              <a:rPr lang="ja-JP" altLang="en-US" sz="1300" b="1" dirty="0"/>
              <a:t>Ｃ</a:t>
            </a:r>
            <a:r>
              <a:rPr kumimoji="1" lang="ja-JP" altLang="en-US" sz="1300" b="1" dirty="0"/>
              <a:t> </a:t>
            </a:r>
            <a:r>
              <a:rPr kumimoji="1" lang="ja-JP" altLang="en-US" sz="1300" b="1" u="sng" dirty="0"/>
              <a:t>インフラ</a:t>
            </a:r>
            <a:r>
              <a:rPr lang="ja-JP" altLang="en-US" sz="1300" b="1" u="sng" dirty="0"/>
              <a:t>戦略</a:t>
            </a:r>
            <a:r>
              <a:rPr kumimoji="1" lang="ja-JP" altLang="en-US" sz="1100" b="1" u="sng" dirty="0"/>
              <a:t>（民営化・資産売却）　　</a:t>
            </a:r>
            <a:r>
              <a:rPr kumimoji="1" lang="ja-JP" altLang="en-US" sz="1300" b="1" u="sng" dirty="0"/>
              <a:t>１２項目</a:t>
            </a:r>
            <a:endParaRPr kumimoji="1" lang="en-US" altLang="ja-JP" sz="1300" b="1" u="sng" dirty="0"/>
          </a:p>
        </p:txBody>
      </p:sp>
      <p:sp>
        <p:nvSpPr>
          <p:cNvPr id="14" name="角丸四角形 13"/>
          <p:cNvSpPr/>
          <p:nvPr/>
        </p:nvSpPr>
        <p:spPr>
          <a:xfrm>
            <a:off x="97977" y="2755211"/>
            <a:ext cx="1516931" cy="972000"/>
          </a:xfrm>
          <a:prstGeom prst="roundRect">
            <a:avLst>
              <a:gd name="adj" fmla="val 903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＜１．財政再建＞</a:t>
            </a:r>
            <a:endParaRPr lang="en-US" altLang="ja-JP" sz="800" b="1" dirty="0">
              <a:solidFill>
                <a:schemeClr val="tx1"/>
              </a:solidFill>
            </a:endParaRPr>
          </a:p>
          <a:p>
            <a:pPr>
              <a:lnSpc>
                <a:spcPts val="900"/>
              </a:lnSpc>
            </a:pPr>
            <a:r>
              <a:rPr lang="en-US" altLang="ja-JP" sz="800" dirty="0">
                <a:solidFill>
                  <a:schemeClr val="tx1"/>
                </a:solidFill>
              </a:rPr>
              <a:t>(1)</a:t>
            </a:r>
            <a:r>
              <a:rPr lang="ja-JP" altLang="en-US" sz="800" dirty="0">
                <a:solidFill>
                  <a:schemeClr val="tx1"/>
                </a:solidFill>
              </a:rPr>
              <a:t> 人件費の削減等</a:t>
            </a:r>
            <a:endParaRPr lang="en-US" altLang="ja-JP" sz="800" dirty="0">
              <a:solidFill>
                <a:schemeClr val="tx1"/>
              </a:solidFill>
            </a:endParaRPr>
          </a:p>
          <a:p>
            <a:pPr>
              <a:lnSpc>
                <a:spcPts val="900"/>
              </a:lnSpc>
            </a:pPr>
            <a:r>
              <a:rPr lang="en-US" altLang="ja-JP" sz="800" dirty="0">
                <a:solidFill>
                  <a:schemeClr val="tx1"/>
                </a:solidFill>
              </a:rPr>
              <a:t>(2) </a:t>
            </a:r>
            <a:r>
              <a:rPr lang="ja-JP" altLang="en-US" sz="800" dirty="0">
                <a:solidFill>
                  <a:schemeClr val="tx1"/>
                </a:solidFill>
              </a:rPr>
              <a:t>職員数の削減</a:t>
            </a:r>
            <a:endParaRPr lang="en-US" altLang="ja-JP" sz="800" dirty="0">
              <a:solidFill>
                <a:schemeClr val="tx1"/>
              </a:solidFill>
            </a:endParaRPr>
          </a:p>
          <a:p>
            <a:pPr>
              <a:lnSpc>
                <a:spcPts val="900"/>
              </a:lnSpc>
            </a:pPr>
            <a:r>
              <a:rPr lang="en-US" altLang="ja-JP" sz="800" dirty="0">
                <a:solidFill>
                  <a:schemeClr val="tx1"/>
                </a:solidFill>
              </a:rPr>
              <a:t>(3) </a:t>
            </a:r>
            <a:r>
              <a:rPr lang="ja-JP" altLang="en-US" sz="800" dirty="0">
                <a:solidFill>
                  <a:schemeClr val="tx1"/>
                </a:solidFill>
              </a:rPr>
              <a:t>施策・事業のゼロベースの</a:t>
            </a:r>
            <a:endParaRPr lang="en-US" altLang="ja-JP" sz="800" dirty="0">
              <a:solidFill>
                <a:schemeClr val="tx1"/>
              </a:solidFill>
            </a:endParaRPr>
          </a:p>
          <a:p>
            <a:pPr>
              <a:lnSpc>
                <a:spcPts val="900"/>
              </a:lnSpc>
            </a:pPr>
            <a:r>
              <a:rPr lang="ja-JP" altLang="en-US" sz="800" dirty="0">
                <a:solidFill>
                  <a:schemeClr val="tx1"/>
                </a:solidFill>
              </a:rPr>
              <a:t>　　見直しと再構築</a:t>
            </a:r>
            <a:endParaRPr lang="en-US" altLang="ja-JP" sz="800" dirty="0">
              <a:solidFill>
                <a:schemeClr val="tx1"/>
              </a:solidFill>
            </a:endParaRPr>
          </a:p>
          <a:p>
            <a:pPr>
              <a:lnSpc>
                <a:spcPts val="900"/>
              </a:lnSpc>
            </a:pPr>
            <a:r>
              <a:rPr lang="ja-JP" altLang="en-US" sz="800" dirty="0">
                <a:solidFill>
                  <a:schemeClr val="tx1"/>
                </a:solidFill>
              </a:rPr>
              <a:t>　　（市営交通料金福祉措置</a:t>
            </a:r>
            <a:endParaRPr lang="en-US" altLang="ja-JP" sz="800" dirty="0">
              <a:solidFill>
                <a:schemeClr val="tx1"/>
              </a:solidFill>
            </a:endParaRPr>
          </a:p>
          <a:p>
            <a:pPr>
              <a:lnSpc>
                <a:spcPts val="900"/>
              </a:lnSpc>
            </a:pPr>
            <a:r>
              <a:rPr lang="ja-JP" altLang="en-US" sz="800" dirty="0">
                <a:solidFill>
                  <a:schemeClr val="tx1"/>
                </a:solidFill>
              </a:rPr>
              <a:t>　　　（敬老パス）への利用者</a:t>
            </a:r>
            <a:endParaRPr lang="en-US" altLang="ja-JP" sz="800" dirty="0">
              <a:solidFill>
                <a:schemeClr val="tx1"/>
              </a:solidFill>
            </a:endParaRPr>
          </a:p>
          <a:p>
            <a:pPr>
              <a:lnSpc>
                <a:spcPts val="900"/>
              </a:lnSpc>
            </a:pPr>
            <a:r>
              <a:rPr lang="ja-JP" altLang="en-US" sz="800" dirty="0">
                <a:solidFill>
                  <a:schemeClr val="tx1"/>
                </a:solidFill>
              </a:rPr>
              <a:t>　　　負担導入　など</a:t>
            </a:r>
            <a:r>
              <a:rPr lang="en-US" altLang="ja-JP" sz="800" dirty="0">
                <a:solidFill>
                  <a:schemeClr val="tx1"/>
                </a:solidFill>
              </a:rPr>
              <a:t>11</a:t>
            </a:r>
            <a:r>
              <a:rPr lang="ja-JP" altLang="en-US" sz="800" dirty="0">
                <a:solidFill>
                  <a:schemeClr val="tx1"/>
                </a:solidFill>
              </a:rPr>
              <a:t>項目）</a:t>
            </a:r>
          </a:p>
        </p:txBody>
      </p:sp>
      <p:sp>
        <p:nvSpPr>
          <p:cNvPr id="15" name="角丸四角形 14"/>
          <p:cNvSpPr/>
          <p:nvPr/>
        </p:nvSpPr>
        <p:spPr>
          <a:xfrm>
            <a:off x="97977" y="3754257"/>
            <a:ext cx="1516931" cy="720080"/>
          </a:xfrm>
          <a:prstGeom prst="roundRect">
            <a:avLst>
              <a:gd name="adj" fmla="val 1145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 ２．財務マネジメント＞</a:t>
            </a:r>
            <a:endParaRPr lang="en-US" altLang="ja-JP" sz="800" b="1" dirty="0">
              <a:solidFill>
                <a:schemeClr val="tx1"/>
              </a:solidFill>
            </a:endParaRPr>
          </a:p>
          <a:p>
            <a:pPr>
              <a:lnSpc>
                <a:spcPts val="900"/>
              </a:lnSpc>
            </a:pPr>
            <a:r>
              <a:rPr lang="en-US" altLang="ja-JP" sz="800" dirty="0">
                <a:solidFill>
                  <a:schemeClr val="tx1"/>
                </a:solidFill>
              </a:rPr>
              <a:t>(4)</a:t>
            </a:r>
            <a:r>
              <a:rPr lang="ja-JP" altLang="en-US" sz="800" dirty="0">
                <a:solidFill>
                  <a:schemeClr val="tx1"/>
                </a:solidFill>
              </a:rPr>
              <a:t> 広告事業の拡充による増収</a:t>
            </a:r>
          </a:p>
          <a:p>
            <a:pPr>
              <a:lnSpc>
                <a:spcPts val="900"/>
              </a:lnSpc>
            </a:pPr>
            <a:r>
              <a:rPr lang="en-US" altLang="ja-JP" sz="800" dirty="0">
                <a:solidFill>
                  <a:schemeClr val="tx1"/>
                </a:solidFill>
              </a:rPr>
              <a:t>(5) </a:t>
            </a:r>
            <a:r>
              <a:rPr lang="ja-JP" altLang="en-US" sz="800" dirty="0">
                <a:solidFill>
                  <a:schemeClr val="tx1"/>
                </a:solidFill>
              </a:rPr>
              <a:t>不用資産の売却</a:t>
            </a:r>
          </a:p>
          <a:p>
            <a:pPr>
              <a:lnSpc>
                <a:spcPts val="900"/>
              </a:lnSpc>
            </a:pPr>
            <a:r>
              <a:rPr lang="en-US" altLang="ja-JP" sz="800" dirty="0">
                <a:solidFill>
                  <a:schemeClr val="tx1"/>
                </a:solidFill>
              </a:rPr>
              <a:t>(6) </a:t>
            </a:r>
            <a:r>
              <a:rPr lang="ja-JP" altLang="en-US" sz="800" dirty="0">
                <a:solidFill>
                  <a:schemeClr val="tx1"/>
                </a:solidFill>
              </a:rPr>
              <a:t>未収金回収の徹底</a:t>
            </a:r>
          </a:p>
          <a:p>
            <a:pPr>
              <a:lnSpc>
                <a:spcPts val="900"/>
              </a:lnSpc>
            </a:pPr>
            <a:r>
              <a:rPr lang="en-US" altLang="ja-JP" sz="800" dirty="0">
                <a:solidFill>
                  <a:schemeClr val="tx1"/>
                </a:solidFill>
              </a:rPr>
              <a:t>(7) </a:t>
            </a:r>
            <a:r>
              <a:rPr lang="ja-JP" altLang="en-US" sz="800" dirty="0">
                <a:solidFill>
                  <a:schemeClr val="tx1"/>
                </a:solidFill>
              </a:rPr>
              <a:t>三セクの破たん処理</a:t>
            </a:r>
            <a:endParaRPr lang="en-US" altLang="ja-JP" sz="800" dirty="0">
              <a:solidFill>
                <a:schemeClr val="tx1"/>
              </a:solidFill>
            </a:endParaRPr>
          </a:p>
          <a:p>
            <a:pPr>
              <a:lnSpc>
                <a:spcPts val="900"/>
              </a:lnSpc>
            </a:pPr>
            <a:r>
              <a:rPr kumimoji="1" lang="en-US" altLang="ja-JP" sz="800" dirty="0">
                <a:solidFill>
                  <a:schemeClr val="tx1"/>
                </a:solidFill>
              </a:rPr>
              <a:t>(8)</a:t>
            </a:r>
            <a:r>
              <a:rPr kumimoji="1" lang="ja-JP" altLang="en-US" sz="800" dirty="0">
                <a:solidFill>
                  <a:schemeClr val="tx1"/>
                </a:solidFill>
              </a:rPr>
              <a:t> 多様なＩＲの展開</a:t>
            </a:r>
          </a:p>
        </p:txBody>
      </p:sp>
      <p:sp>
        <p:nvSpPr>
          <p:cNvPr id="17" name="角丸四角形 16"/>
          <p:cNvSpPr/>
          <p:nvPr/>
        </p:nvSpPr>
        <p:spPr>
          <a:xfrm>
            <a:off x="1650403" y="2751246"/>
            <a:ext cx="1625453" cy="276758"/>
          </a:xfrm>
          <a:prstGeom prst="roundRect">
            <a:avLst>
              <a:gd name="adj" fmla="val 16664"/>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36000" rtlCol="0" anchor="ctr"/>
          <a:lstStyle/>
          <a:p>
            <a:pPr>
              <a:lnSpc>
                <a:spcPts val="900"/>
              </a:lnSpc>
            </a:pPr>
            <a:r>
              <a:rPr lang="ja-JP" altLang="en-US" sz="800" b="1" dirty="0">
                <a:solidFill>
                  <a:schemeClr val="tx1"/>
                </a:solidFill>
              </a:rPr>
              <a:t>＜７．補助金等の見直し＞</a:t>
            </a:r>
            <a:endParaRPr lang="ja-JP" altLang="en-US" sz="800" dirty="0">
              <a:solidFill>
                <a:schemeClr val="tx1"/>
              </a:solidFill>
            </a:endParaRPr>
          </a:p>
          <a:p>
            <a:pPr>
              <a:lnSpc>
                <a:spcPts val="900"/>
              </a:lnSpc>
            </a:pPr>
            <a:r>
              <a:rPr lang="en-US" altLang="ja-JP" sz="800" dirty="0">
                <a:solidFill>
                  <a:schemeClr val="tx1"/>
                </a:solidFill>
              </a:rPr>
              <a:t>(17) </a:t>
            </a:r>
            <a:r>
              <a:rPr lang="ja-JP" altLang="en-US" sz="800" dirty="0">
                <a:solidFill>
                  <a:schemeClr val="tx1"/>
                </a:solidFill>
              </a:rPr>
              <a:t>補助金等の見直し</a:t>
            </a:r>
            <a:endParaRPr lang="en-US" altLang="ja-JP" sz="800" dirty="0">
              <a:solidFill>
                <a:schemeClr val="tx1"/>
              </a:solidFill>
            </a:endParaRPr>
          </a:p>
        </p:txBody>
      </p:sp>
      <p:sp>
        <p:nvSpPr>
          <p:cNvPr id="18" name="角丸四角形 17"/>
          <p:cNvSpPr/>
          <p:nvPr/>
        </p:nvSpPr>
        <p:spPr>
          <a:xfrm>
            <a:off x="1650404" y="3053570"/>
            <a:ext cx="1625452" cy="735470"/>
          </a:xfrm>
          <a:prstGeom prst="roundRect">
            <a:avLst>
              <a:gd name="adj" fmla="val 890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nSpc>
                <a:spcPts val="900"/>
              </a:lnSpc>
            </a:pPr>
            <a:r>
              <a:rPr lang="ja-JP" altLang="en-US" sz="800" b="1" dirty="0">
                <a:solidFill>
                  <a:schemeClr val="tx1"/>
                </a:solidFill>
              </a:rPr>
              <a:t>＜８．市民利用施設の見直し＞</a:t>
            </a:r>
            <a:endParaRPr lang="en-US" altLang="ja-JP" sz="800" b="1" dirty="0">
              <a:solidFill>
                <a:schemeClr val="tx1"/>
              </a:solidFill>
            </a:endParaRPr>
          </a:p>
          <a:p>
            <a:pPr>
              <a:lnSpc>
                <a:spcPts val="900"/>
              </a:lnSpc>
            </a:pPr>
            <a:r>
              <a:rPr lang="en-US" altLang="ja-JP" sz="800" dirty="0">
                <a:solidFill>
                  <a:schemeClr val="tx1"/>
                </a:solidFill>
              </a:rPr>
              <a:t>(18) </a:t>
            </a:r>
            <a:r>
              <a:rPr lang="ja-JP" altLang="en-US" sz="800" dirty="0">
                <a:solidFill>
                  <a:schemeClr val="tx1"/>
                </a:solidFill>
              </a:rPr>
              <a:t>市民利用施設の見直し</a:t>
            </a:r>
            <a:endParaRPr lang="en-US" altLang="ja-JP" sz="800" dirty="0">
              <a:solidFill>
                <a:schemeClr val="tx1"/>
              </a:solidFill>
            </a:endParaRPr>
          </a:p>
          <a:p>
            <a:pPr>
              <a:lnSpc>
                <a:spcPts val="900"/>
              </a:lnSpc>
            </a:pPr>
            <a:r>
              <a:rPr lang="ja-JP" altLang="en-US" sz="800" dirty="0">
                <a:solidFill>
                  <a:schemeClr val="tx1"/>
                </a:solidFill>
              </a:rPr>
              <a:t>　　   （市民交流センターの廃止</a:t>
            </a:r>
            <a:endParaRPr lang="en-US" altLang="ja-JP" sz="800" dirty="0">
              <a:solidFill>
                <a:schemeClr val="tx1"/>
              </a:solidFill>
            </a:endParaRPr>
          </a:p>
          <a:p>
            <a:pPr>
              <a:lnSpc>
                <a:spcPts val="900"/>
              </a:lnSpc>
            </a:pPr>
            <a:r>
              <a:rPr lang="ja-JP" altLang="en-US" sz="800" dirty="0">
                <a:solidFill>
                  <a:schemeClr val="tx1"/>
                </a:solidFill>
              </a:rPr>
              <a:t>　　　   など７項目）</a:t>
            </a:r>
            <a:endParaRPr lang="en-US" altLang="ja-JP" sz="800" dirty="0">
              <a:solidFill>
                <a:schemeClr val="tx1"/>
              </a:solidFill>
            </a:endParaRPr>
          </a:p>
          <a:p>
            <a:pPr>
              <a:lnSpc>
                <a:spcPts val="900"/>
              </a:lnSpc>
            </a:pPr>
            <a:r>
              <a:rPr lang="en-US" altLang="ja-JP" sz="800" dirty="0">
                <a:solidFill>
                  <a:schemeClr val="tx1"/>
                </a:solidFill>
              </a:rPr>
              <a:t>(19) </a:t>
            </a:r>
            <a:r>
              <a:rPr lang="ja-JP" altLang="en-US" sz="800" dirty="0">
                <a:solidFill>
                  <a:schemeClr val="tx1"/>
                </a:solidFill>
              </a:rPr>
              <a:t>市設建築物におけるファシ</a:t>
            </a:r>
            <a:endParaRPr lang="en-US" altLang="ja-JP" sz="800" dirty="0">
              <a:solidFill>
                <a:schemeClr val="tx1"/>
              </a:solidFill>
            </a:endParaRPr>
          </a:p>
          <a:p>
            <a:pPr>
              <a:lnSpc>
                <a:spcPts val="900"/>
              </a:lnSpc>
            </a:pPr>
            <a:r>
              <a:rPr lang="en-US" altLang="ja-JP" sz="800" dirty="0">
                <a:solidFill>
                  <a:schemeClr val="tx1"/>
                </a:solidFill>
              </a:rPr>
              <a:t>        </a:t>
            </a:r>
            <a:r>
              <a:rPr lang="ja-JP" altLang="en-US" sz="800" dirty="0">
                <a:solidFill>
                  <a:schemeClr val="tx1"/>
                </a:solidFill>
              </a:rPr>
              <a:t>リティマネジメントの推進</a:t>
            </a:r>
          </a:p>
        </p:txBody>
      </p:sp>
      <p:sp>
        <p:nvSpPr>
          <p:cNvPr id="19" name="角丸四角形 18"/>
          <p:cNvSpPr/>
          <p:nvPr/>
        </p:nvSpPr>
        <p:spPr>
          <a:xfrm>
            <a:off x="107504" y="4518689"/>
            <a:ext cx="1507404" cy="925889"/>
          </a:xfrm>
          <a:prstGeom prst="roundRect">
            <a:avLst>
              <a:gd name="adj" fmla="val 894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＜３．人事・給与制度＞</a:t>
            </a:r>
            <a:endParaRPr lang="ja-JP" altLang="en-US" sz="800" dirty="0">
              <a:solidFill>
                <a:schemeClr val="tx1"/>
              </a:solidFill>
            </a:endParaRPr>
          </a:p>
          <a:p>
            <a:pPr>
              <a:lnSpc>
                <a:spcPts val="900"/>
              </a:lnSpc>
            </a:pPr>
            <a:r>
              <a:rPr lang="en-US" altLang="ja-JP" sz="800" dirty="0">
                <a:solidFill>
                  <a:schemeClr val="tx1"/>
                </a:solidFill>
              </a:rPr>
              <a:t>(9)</a:t>
            </a:r>
            <a:r>
              <a:rPr lang="ja-JP" altLang="en-US" sz="800" dirty="0">
                <a:solidFill>
                  <a:schemeClr val="tx1"/>
                </a:solidFill>
              </a:rPr>
              <a:t> 職員の政治的行為の禁止、</a:t>
            </a:r>
            <a:endParaRPr lang="en-US" altLang="ja-JP" sz="800" dirty="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服務</a:t>
            </a:r>
            <a:r>
              <a:rPr lang="ja-JP" altLang="en-US" sz="800" dirty="0">
                <a:solidFill>
                  <a:schemeClr val="tx1"/>
                </a:solidFill>
              </a:rPr>
              <a:t>規律の厳格化</a:t>
            </a:r>
          </a:p>
          <a:p>
            <a:pPr>
              <a:lnSpc>
                <a:spcPts val="900"/>
              </a:lnSpc>
            </a:pPr>
            <a:r>
              <a:rPr lang="en-US" altLang="ja-JP" sz="800" dirty="0">
                <a:solidFill>
                  <a:schemeClr val="tx1"/>
                </a:solidFill>
              </a:rPr>
              <a:t>(10</a:t>
            </a:r>
            <a:r>
              <a:rPr lang="en-US" altLang="ja-JP" sz="800" dirty="0" smtClean="0">
                <a:solidFill>
                  <a:schemeClr val="tx1"/>
                </a:solidFill>
              </a:rPr>
              <a:t>)</a:t>
            </a:r>
            <a:r>
              <a:rPr lang="ja-JP" altLang="en-US" sz="800" dirty="0" smtClean="0">
                <a:solidFill>
                  <a:schemeClr val="tx1"/>
                </a:solidFill>
              </a:rPr>
              <a:t> 人事</a:t>
            </a:r>
            <a:r>
              <a:rPr lang="ja-JP" altLang="en-US" sz="800" dirty="0">
                <a:solidFill>
                  <a:schemeClr val="tx1"/>
                </a:solidFill>
              </a:rPr>
              <a:t>評価への相対評価等</a:t>
            </a:r>
            <a:endParaRPr lang="en-US" altLang="ja-JP" sz="800" dirty="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の導入</a:t>
            </a:r>
            <a:endParaRPr lang="en-US" altLang="ja-JP" sz="800" dirty="0" smtClean="0">
              <a:solidFill>
                <a:schemeClr val="tx1"/>
              </a:solidFill>
            </a:endParaRPr>
          </a:p>
          <a:p>
            <a:pPr>
              <a:lnSpc>
                <a:spcPts val="900"/>
              </a:lnSpc>
            </a:pPr>
            <a:r>
              <a:rPr lang="en-US" altLang="ja-JP" sz="800" dirty="0" smtClean="0">
                <a:solidFill>
                  <a:schemeClr val="tx1"/>
                </a:solidFill>
              </a:rPr>
              <a:t>(11)</a:t>
            </a:r>
            <a:r>
              <a:rPr lang="ja-JP" altLang="en-US" sz="800" dirty="0" smtClean="0">
                <a:solidFill>
                  <a:schemeClr val="tx1"/>
                </a:solidFill>
              </a:rPr>
              <a:t> 給与制度改革</a:t>
            </a:r>
            <a:endParaRPr lang="en-US" altLang="ja-JP" sz="800" dirty="0" smtClean="0">
              <a:solidFill>
                <a:schemeClr val="tx1"/>
              </a:solidFill>
            </a:endParaRPr>
          </a:p>
          <a:p>
            <a:pPr>
              <a:lnSpc>
                <a:spcPts val="900"/>
              </a:lnSpc>
            </a:pPr>
            <a:r>
              <a:rPr lang="en-US" altLang="ja-JP" sz="800" dirty="0" smtClean="0">
                <a:solidFill>
                  <a:schemeClr val="tx1"/>
                </a:solidFill>
              </a:rPr>
              <a:t>(12)</a:t>
            </a:r>
            <a:r>
              <a:rPr lang="ja-JP" altLang="en-US" sz="800" dirty="0" smtClean="0">
                <a:solidFill>
                  <a:schemeClr val="tx1"/>
                </a:solidFill>
              </a:rPr>
              <a:t> 職員採用試験の抜本的</a:t>
            </a:r>
            <a:endParaRPr lang="en-US" altLang="ja-JP" sz="800" dirty="0" smtClean="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見直し等</a:t>
            </a:r>
            <a:endParaRPr lang="en-US" altLang="ja-JP" sz="800" dirty="0" smtClean="0">
              <a:solidFill>
                <a:schemeClr val="tx1"/>
              </a:solidFill>
            </a:endParaRPr>
          </a:p>
        </p:txBody>
      </p:sp>
      <p:sp>
        <p:nvSpPr>
          <p:cNvPr id="21" name="角丸四角形 20"/>
          <p:cNvSpPr/>
          <p:nvPr/>
        </p:nvSpPr>
        <p:spPr>
          <a:xfrm>
            <a:off x="107504" y="5482715"/>
            <a:ext cx="1500822" cy="278551"/>
          </a:xfrm>
          <a:prstGeom prst="roundRect">
            <a:avLst>
              <a:gd name="adj" fmla="val 1592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＜４．公募制度</a:t>
            </a:r>
            <a:r>
              <a:rPr lang="ja-JP" altLang="en-US" sz="800" b="1" dirty="0" smtClean="0">
                <a:solidFill>
                  <a:schemeClr val="tx1"/>
                </a:solidFill>
              </a:rPr>
              <a:t>＞</a:t>
            </a:r>
            <a:endParaRPr lang="ja-JP" altLang="en-US" sz="800" dirty="0">
              <a:solidFill>
                <a:schemeClr val="tx1"/>
              </a:solidFill>
            </a:endParaRPr>
          </a:p>
          <a:p>
            <a:pPr>
              <a:lnSpc>
                <a:spcPts val="900"/>
              </a:lnSpc>
            </a:pPr>
            <a:r>
              <a:rPr lang="en-US" altLang="ja-JP" sz="800" dirty="0">
                <a:solidFill>
                  <a:schemeClr val="tx1"/>
                </a:solidFill>
              </a:rPr>
              <a:t>(13) </a:t>
            </a:r>
            <a:r>
              <a:rPr lang="ja-JP" altLang="en-US" sz="800" dirty="0" smtClean="0">
                <a:solidFill>
                  <a:schemeClr val="tx1"/>
                </a:solidFill>
              </a:rPr>
              <a:t>区長・局長・校長</a:t>
            </a:r>
            <a:r>
              <a:rPr lang="ja-JP" altLang="en-US" sz="800" dirty="0">
                <a:solidFill>
                  <a:schemeClr val="tx1"/>
                </a:solidFill>
              </a:rPr>
              <a:t>の公募</a:t>
            </a:r>
            <a:endParaRPr kumimoji="1" lang="ja-JP" altLang="en-US" sz="800" dirty="0">
              <a:solidFill>
                <a:schemeClr val="tx1"/>
              </a:solidFill>
            </a:endParaRPr>
          </a:p>
        </p:txBody>
      </p:sp>
      <p:sp>
        <p:nvSpPr>
          <p:cNvPr id="22" name="角丸四角形 21"/>
          <p:cNvSpPr/>
          <p:nvPr/>
        </p:nvSpPr>
        <p:spPr>
          <a:xfrm>
            <a:off x="107504" y="5781134"/>
            <a:ext cx="1516930" cy="600194"/>
          </a:xfrm>
          <a:prstGeom prst="roundRect">
            <a:avLst>
              <a:gd name="adj" fmla="val 1197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＜５．サービス改善＞</a:t>
            </a:r>
          </a:p>
          <a:p>
            <a:pPr>
              <a:lnSpc>
                <a:spcPts val="900"/>
              </a:lnSpc>
            </a:pPr>
            <a:r>
              <a:rPr lang="en-US" altLang="ja-JP" sz="800" dirty="0">
                <a:solidFill>
                  <a:schemeClr val="tx1"/>
                </a:solidFill>
              </a:rPr>
              <a:t>(14)</a:t>
            </a:r>
            <a:r>
              <a:rPr lang="ja-JP" altLang="en-US" sz="800" dirty="0">
                <a:solidFill>
                  <a:schemeClr val="tx1"/>
                </a:solidFill>
              </a:rPr>
              <a:t> 市民目線に立った</a:t>
            </a:r>
            <a:r>
              <a:rPr lang="ja-JP" altLang="en-US" sz="800" dirty="0" smtClean="0">
                <a:solidFill>
                  <a:schemeClr val="tx1"/>
                </a:solidFill>
              </a:rPr>
              <a:t>サービス</a:t>
            </a:r>
            <a:endParaRPr lang="en-US" altLang="ja-JP" sz="800" dirty="0" smtClean="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等</a:t>
            </a:r>
            <a:r>
              <a:rPr lang="ja-JP" altLang="en-US" sz="800" dirty="0">
                <a:solidFill>
                  <a:schemeClr val="tx1"/>
                </a:solidFill>
              </a:rPr>
              <a:t>の改善</a:t>
            </a:r>
          </a:p>
          <a:p>
            <a:pPr>
              <a:lnSpc>
                <a:spcPts val="900"/>
              </a:lnSpc>
            </a:pPr>
            <a:r>
              <a:rPr lang="en-US" altLang="ja-JP" sz="800" dirty="0">
                <a:solidFill>
                  <a:schemeClr val="tx1"/>
                </a:solidFill>
              </a:rPr>
              <a:t>(15)</a:t>
            </a:r>
            <a:r>
              <a:rPr lang="ja-JP" altLang="en-US" sz="800" dirty="0">
                <a:solidFill>
                  <a:schemeClr val="tx1"/>
                </a:solidFill>
              </a:rPr>
              <a:t> 天王寺動物園及び</a:t>
            </a:r>
            <a:r>
              <a:rPr lang="ja-JP" altLang="en-US" sz="800" dirty="0" smtClean="0">
                <a:solidFill>
                  <a:schemeClr val="tx1"/>
                </a:solidFill>
              </a:rPr>
              <a:t>天王寺</a:t>
            </a:r>
            <a:endParaRPr lang="en-US" altLang="ja-JP" sz="800" dirty="0" smtClean="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公園</a:t>
            </a:r>
            <a:r>
              <a:rPr lang="ja-JP" altLang="en-US" sz="800" dirty="0">
                <a:solidFill>
                  <a:schemeClr val="tx1"/>
                </a:solidFill>
              </a:rPr>
              <a:t>の課題改善</a:t>
            </a:r>
          </a:p>
        </p:txBody>
      </p:sp>
      <p:sp>
        <p:nvSpPr>
          <p:cNvPr id="23" name="角丸四角形 22"/>
          <p:cNvSpPr/>
          <p:nvPr/>
        </p:nvSpPr>
        <p:spPr>
          <a:xfrm>
            <a:off x="107504" y="6407757"/>
            <a:ext cx="1516930" cy="248354"/>
          </a:xfrm>
          <a:prstGeom prst="roundRect">
            <a:avLst>
              <a:gd name="adj" fmla="val 1961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a:lnSpc>
                <a:spcPts val="900"/>
              </a:lnSpc>
            </a:pPr>
            <a:r>
              <a:rPr lang="ja-JP" altLang="en-US" sz="800" b="1" dirty="0">
                <a:solidFill>
                  <a:schemeClr val="tx1"/>
                </a:solidFill>
              </a:rPr>
              <a:t>＜６．区役所への権限移譲＞</a:t>
            </a:r>
          </a:p>
          <a:p>
            <a:pPr>
              <a:lnSpc>
                <a:spcPts val="900"/>
              </a:lnSpc>
            </a:pPr>
            <a:r>
              <a:rPr lang="en-US" altLang="ja-JP" sz="800" dirty="0">
                <a:solidFill>
                  <a:schemeClr val="tx1"/>
                </a:solidFill>
              </a:rPr>
              <a:t>(16)  </a:t>
            </a:r>
            <a:r>
              <a:rPr lang="ja-JP" altLang="en-US" sz="800" dirty="0">
                <a:solidFill>
                  <a:schemeClr val="tx1"/>
                </a:solidFill>
              </a:rPr>
              <a:t>区役所への権限移譲</a:t>
            </a:r>
          </a:p>
        </p:txBody>
      </p:sp>
      <p:sp>
        <p:nvSpPr>
          <p:cNvPr id="24" name="角丸四角形 23"/>
          <p:cNvSpPr/>
          <p:nvPr/>
        </p:nvSpPr>
        <p:spPr>
          <a:xfrm>
            <a:off x="97979" y="1630062"/>
            <a:ext cx="1512168" cy="366944"/>
          </a:xfrm>
          <a:prstGeom prst="roundRect">
            <a:avLst>
              <a:gd name="adj" fmla="val 1553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＜４．経営形態（ごみ）＞</a:t>
            </a:r>
          </a:p>
          <a:p>
            <a:pPr>
              <a:lnSpc>
                <a:spcPts val="900"/>
              </a:lnSpc>
            </a:pPr>
            <a:r>
              <a:rPr lang="en-US" altLang="ja-JP" sz="800" dirty="0" smtClean="0">
                <a:solidFill>
                  <a:schemeClr val="tx1"/>
                </a:solidFill>
              </a:rPr>
              <a:t>(84) </a:t>
            </a:r>
            <a:r>
              <a:rPr lang="ja-JP" altLang="en-US" sz="800" dirty="0">
                <a:solidFill>
                  <a:schemeClr val="tx1"/>
                </a:solidFill>
              </a:rPr>
              <a:t>家庭系ごみ収集輸送事業の</a:t>
            </a:r>
            <a:endParaRPr lang="en-US" altLang="ja-JP" sz="800" dirty="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新た</a:t>
            </a:r>
            <a:r>
              <a:rPr lang="ja-JP" altLang="en-US" sz="800" dirty="0">
                <a:solidFill>
                  <a:schemeClr val="tx1"/>
                </a:solidFill>
              </a:rPr>
              <a:t>な経営形態への移行</a:t>
            </a:r>
          </a:p>
        </p:txBody>
      </p:sp>
      <p:sp>
        <p:nvSpPr>
          <p:cNvPr id="25" name="角丸四角形 24"/>
          <p:cNvSpPr/>
          <p:nvPr/>
        </p:nvSpPr>
        <p:spPr>
          <a:xfrm>
            <a:off x="1683623" y="4756533"/>
            <a:ext cx="1585651" cy="528913"/>
          </a:xfrm>
          <a:prstGeom prst="roundRect">
            <a:avLst>
              <a:gd name="adj" fmla="val 1016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a:lnSpc>
                <a:spcPts val="900"/>
              </a:lnSpc>
            </a:pPr>
            <a:r>
              <a:rPr lang="ja-JP" altLang="en-US" sz="800" b="1" dirty="0">
                <a:solidFill>
                  <a:schemeClr val="tx1"/>
                </a:solidFill>
              </a:rPr>
              <a:t>＜</a:t>
            </a:r>
            <a:r>
              <a:rPr lang="en-US" altLang="ja-JP" sz="800" b="1" dirty="0">
                <a:solidFill>
                  <a:schemeClr val="tx1"/>
                </a:solidFill>
                <a:latin typeface="+mn-ea"/>
              </a:rPr>
              <a:t>10</a:t>
            </a:r>
            <a:r>
              <a:rPr lang="ja-JP" altLang="en-US" sz="800" b="1" dirty="0">
                <a:solidFill>
                  <a:schemeClr val="tx1"/>
                </a:solidFill>
              </a:rPr>
              <a:t>．経営形態（独法化）＞</a:t>
            </a:r>
          </a:p>
          <a:p>
            <a:pPr>
              <a:lnSpc>
                <a:spcPts val="900"/>
              </a:lnSpc>
            </a:pPr>
            <a:r>
              <a:rPr lang="en-US" altLang="ja-JP" sz="800" dirty="0">
                <a:solidFill>
                  <a:schemeClr val="tx1"/>
                </a:solidFill>
              </a:rPr>
              <a:t>(26) </a:t>
            </a:r>
            <a:r>
              <a:rPr lang="ja-JP" altLang="en-US" sz="800" dirty="0">
                <a:solidFill>
                  <a:schemeClr val="tx1"/>
                </a:solidFill>
              </a:rPr>
              <a:t>市民病院の独立</a:t>
            </a:r>
            <a:r>
              <a:rPr lang="ja-JP" altLang="en-US" sz="800" dirty="0" smtClean="0">
                <a:solidFill>
                  <a:schemeClr val="tx1"/>
                </a:solidFill>
              </a:rPr>
              <a:t>行政法人化</a:t>
            </a:r>
            <a:endParaRPr lang="en-US" altLang="ja-JP" sz="800" strike="sngStrike" dirty="0" smtClean="0">
              <a:solidFill>
                <a:schemeClr val="tx1"/>
              </a:solidFill>
            </a:endParaRPr>
          </a:p>
          <a:p>
            <a:pPr>
              <a:lnSpc>
                <a:spcPts val="900"/>
              </a:lnSpc>
            </a:pPr>
            <a:r>
              <a:rPr lang="en-US" altLang="ja-JP" sz="800" dirty="0" smtClean="0">
                <a:solidFill>
                  <a:schemeClr val="tx1"/>
                </a:solidFill>
              </a:rPr>
              <a:t>(27) </a:t>
            </a:r>
            <a:r>
              <a:rPr lang="ja-JP" altLang="en-US" sz="800" dirty="0">
                <a:solidFill>
                  <a:schemeClr val="tx1"/>
                </a:solidFill>
              </a:rPr>
              <a:t>博物館・美術館の独立行政　</a:t>
            </a:r>
            <a:endParaRPr lang="en-US" altLang="ja-JP" sz="800" dirty="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法人化</a:t>
            </a:r>
            <a:endParaRPr lang="ja-JP" altLang="en-US" sz="800" dirty="0">
              <a:solidFill>
                <a:schemeClr val="tx1"/>
              </a:solidFill>
            </a:endParaRPr>
          </a:p>
        </p:txBody>
      </p:sp>
      <p:sp>
        <p:nvSpPr>
          <p:cNvPr id="33" name="角丸四角形 32"/>
          <p:cNvSpPr/>
          <p:nvPr/>
        </p:nvSpPr>
        <p:spPr>
          <a:xfrm>
            <a:off x="5135564" y="2751246"/>
            <a:ext cx="1851106" cy="1913409"/>
          </a:xfrm>
          <a:prstGeom prst="roundRect">
            <a:avLst>
              <a:gd name="adj" fmla="val 468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＜１．政策の刷新</a:t>
            </a:r>
            <a:endParaRPr lang="en-US" altLang="ja-JP" sz="800" b="1" dirty="0">
              <a:solidFill>
                <a:schemeClr val="tx1"/>
              </a:solidFill>
            </a:endParaRPr>
          </a:p>
          <a:p>
            <a:pPr>
              <a:lnSpc>
                <a:spcPts val="900"/>
              </a:lnSpc>
            </a:pPr>
            <a:r>
              <a:rPr lang="en-US" altLang="ja-JP" sz="800" b="1" dirty="0">
                <a:solidFill>
                  <a:schemeClr val="tx1"/>
                </a:solidFill>
              </a:rPr>
              <a:t>                </a:t>
            </a:r>
            <a:r>
              <a:rPr lang="ja-JP" altLang="en-US" sz="800" b="1" dirty="0">
                <a:solidFill>
                  <a:schemeClr val="tx1"/>
                </a:solidFill>
              </a:rPr>
              <a:t>（現役世代への重点投資）＞</a:t>
            </a:r>
          </a:p>
          <a:p>
            <a:pPr>
              <a:lnSpc>
                <a:spcPts val="900"/>
              </a:lnSpc>
            </a:pPr>
            <a:r>
              <a:rPr lang="en-US" altLang="ja-JP" sz="800" dirty="0">
                <a:solidFill>
                  <a:schemeClr val="tx1"/>
                </a:solidFill>
              </a:rPr>
              <a:t>(</a:t>
            </a:r>
            <a:r>
              <a:rPr lang="en-US" altLang="ja-JP" sz="800" dirty="0" smtClean="0">
                <a:solidFill>
                  <a:schemeClr val="tx1"/>
                </a:solidFill>
              </a:rPr>
              <a:t>47) </a:t>
            </a:r>
            <a:r>
              <a:rPr lang="ja-JP" altLang="en-US" sz="800" dirty="0">
                <a:solidFill>
                  <a:schemeClr val="tx1"/>
                </a:solidFill>
              </a:rPr>
              <a:t>予算にメリハリを付け、生み</a:t>
            </a:r>
            <a:endParaRPr lang="en-US" altLang="ja-JP" sz="800" dirty="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出した</a:t>
            </a:r>
            <a:r>
              <a:rPr lang="ja-JP" altLang="en-US" sz="800" dirty="0">
                <a:solidFill>
                  <a:schemeClr val="tx1"/>
                </a:solidFill>
              </a:rPr>
              <a:t>財源を子育て・教育関</a:t>
            </a:r>
            <a:endParaRPr lang="en-US" altLang="ja-JP" sz="800" dirty="0">
              <a:solidFill>
                <a:schemeClr val="tx1"/>
              </a:solidFill>
            </a:endParaRPr>
          </a:p>
          <a:p>
            <a:pPr>
              <a:lnSpc>
                <a:spcPts val="900"/>
              </a:lnSpc>
            </a:pPr>
            <a:r>
              <a:rPr lang="en-US" altLang="ja-JP" sz="800" dirty="0">
                <a:solidFill>
                  <a:schemeClr val="tx1"/>
                </a:solidFill>
              </a:rPr>
              <a:t>        </a:t>
            </a:r>
            <a:r>
              <a:rPr lang="ja-JP" altLang="en-US" sz="800" dirty="0">
                <a:solidFill>
                  <a:schemeClr val="tx1"/>
                </a:solidFill>
              </a:rPr>
              <a:t>連に投資</a:t>
            </a:r>
            <a:endParaRPr lang="en-US" altLang="ja-JP" sz="800" dirty="0">
              <a:solidFill>
                <a:schemeClr val="tx1"/>
              </a:solidFill>
            </a:endParaRPr>
          </a:p>
          <a:p>
            <a:pPr>
              <a:lnSpc>
                <a:spcPts val="900"/>
              </a:lnSpc>
            </a:pPr>
            <a:r>
              <a:rPr lang="en-US" altLang="ja-JP" sz="800" dirty="0">
                <a:solidFill>
                  <a:schemeClr val="tx1"/>
                </a:solidFill>
              </a:rPr>
              <a:t>(</a:t>
            </a:r>
            <a:r>
              <a:rPr lang="en-US" altLang="ja-JP" sz="800" dirty="0" smtClean="0">
                <a:solidFill>
                  <a:schemeClr val="tx1"/>
                </a:solidFill>
              </a:rPr>
              <a:t>48) </a:t>
            </a:r>
            <a:r>
              <a:rPr lang="ja-JP" altLang="en-US" sz="800" dirty="0">
                <a:solidFill>
                  <a:schemeClr val="tx1"/>
                </a:solidFill>
              </a:rPr>
              <a:t>教室への空調機設置</a:t>
            </a:r>
          </a:p>
          <a:p>
            <a:pPr>
              <a:lnSpc>
                <a:spcPts val="900"/>
              </a:lnSpc>
            </a:pPr>
            <a:r>
              <a:rPr lang="en-US" altLang="ja-JP" sz="800" dirty="0">
                <a:solidFill>
                  <a:schemeClr val="tx1"/>
                </a:solidFill>
              </a:rPr>
              <a:t>(</a:t>
            </a:r>
            <a:r>
              <a:rPr lang="en-US" altLang="ja-JP" sz="800" dirty="0" smtClean="0">
                <a:solidFill>
                  <a:schemeClr val="tx1"/>
                </a:solidFill>
              </a:rPr>
              <a:t>49) </a:t>
            </a:r>
            <a:r>
              <a:rPr lang="ja-JP" altLang="en-US" sz="800" dirty="0">
                <a:solidFill>
                  <a:schemeClr val="tx1"/>
                </a:solidFill>
              </a:rPr>
              <a:t>中学校給食の実施</a:t>
            </a:r>
          </a:p>
          <a:p>
            <a:pPr>
              <a:lnSpc>
                <a:spcPts val="900"/>
              </a:lnSpc>
            </a:pPr>
            <a:r>
              <a:rPr lang="en-US" altLang="ja-JP" sz="800" dirty="0" smtClean="0">
                <a:solidFill>
                  <a:schemeClr val="tx1"/>
                </a:solidFill>
              </a:rPr>
              <a:t>(</a:t>
            </a:r>
            <a:r>
              <a:rPr lang="en-US" altLang="ja-JP" sz="800" dirty="0">
                <a:solidFill>
                  <a:schemeClr val="tx1"/>
                </a:solidFill>
              </a:rPr>
              <a:t>50</a:t>
            </a:r>
            <a:r>
              <a:rPr lang="en-US" altLang="ja-JP" sz="800" dirty="0" smtClean="0">
                <a:solidFill>
                  <a:schemeClr val="tx1"/>
                </a:solidFill>
              </a:rPr>
              <a:t>) </a:t>
            </a:r>
            <a:r>
              <a:rPr lang="ja-JP" altLang="en-US" sz="800" dirty="0">
                <a:solidFill>
                  <a:schemeClr val="tx1"/>
                </a:solidFill>
              </a:rPr>
              <a:t>塾代助成</a:t>
            </a:r>
          </a:p>
          <a:p>
            <a:pPr>
              <a:lnSpc>
                <a:spcPts val="900"/>
              </a:lnSpc>
            </a:pPr>
            <a:r>
              <a:rPr lang="en-US" altLang="ja-JP" sz="800" dirty="0" smtClean="0">
                <a:solidFill>
                  <a:schemeClr val="tx1"/>
                </a:solidFill>
              </a:rPr>
              <a:t>(</a:t>
            </a:r>
            <a:r>
              <a:rPr lang="en-US" altLang="ja-JP" sz="800" dirty="0">
                <a:solidFill>
                  <a:schemeClr val="tx1"/>
                </a:solidFill>
              </a:rPr>
              <a:t>51</a:t>
            </a:r>
            <a:r>
              <a:rPr lang="en-US" altLang="ja-JP" sz="800" dirty="0" smtClean="0">
                <a:solidFill>
                  <a:schemeClr val="tx1"/>
                </a:solidFill>
              </a:rPr>
              <a:t>) </a:t>
            </a:r>
            <a:r>
              <a:rPr lang="ja-JP" altLang="en-US" sz="800" dirty="0">
                <a:solidFill>
                  <a:schemeClr val="tx1"/>
                </a:solidFill>
              </a:rPr>
              <a:t>学校</a:t>
            </a:r>
            <a:r>
              <a:rPr lang="ja-JP" altLang="en-US" sz="800" dirty="0" smtClean="0">
                <a:solidFill>
                  <a:schemeClr val="tx1"/>
                </a:solidFill>
              </a:rPr>
              <a:t>教育ＩＣＴ</a:t>
            </a:r>
            <a:r>
              <a:rPr lang="ja-JP" altLang="en-US" sz="800" dirty="0">
                <a:solidFill>
                  <a:schemeClr val="tx1"/>
                </a:solidFill>
              </a:rPr>
              <a:t>の導入</a:t>
            </a:r>
            <a:endParaRPr lang="en-US" altLang="ja-JP" sz="800" dirty="0">
              <a:solidFill>
                <a:schemeClr val="tx1"/>
              </a:solidFill>
            </a:endParaRPr>
          </a:p>
          <a:p>
            <a:pPr>
              <a:lnSpc>
                <a:spcPts val="900"/>
              </a:lnSpc>
            </a:pPr>
            <a:r>
              <a:rPr lang="en-US" altLang="ja-JP" sz="800" dirty="0" smtClean="0">
                <a:solidFill>
                  <a:schemeClr val="tx1"/>
                </a:solidFill>
              </a:rPr>
              <a:t>(52) </a:t>
            </a:r>
            <a:r>
              <a:rPr lang="ja-JP" altLang="en-US" sz="800" dirty="0">
                <a:solidFill>
                  <a:schemeClr val="tx1"/>
                </a:solidFill>
              </a:rPr>
              <a:t>校務支援ＩＣＴの</a:t>
            </a:r>
            <a:r>
              <a:rPr lang="ja-JP" altLang="en-US" sz="800" dirty="0" smtClean="0">
                <a:solidFill>
                  <a:schemeClr val="tx1"/>
                </a:solidFill>
              </a:rPr>
              <a:t>導入</a:t>
            </a:r>
            <a:endParaRPr lang="en-US" altLang="ja-JP" sz="800" dirty="0" smtClean="0">
              <a:solidFill>
                <a:schemeClr val="tx1"/>
              </a:solidFill>
            </a:endParaRPr>
          </a:p>
          <a:p>
            <a:pPr>
              <a:lnSpc>
                <a:spcPts val="900"/>
              </a:lnSpc>
            </a:pPr>
            <a:r>
              <a:rPr lang="en-US" altLang="ja-JP" sz="800" u="sng" dirty="0" smtClean="0">
                <a:solidFill>
                  <a:schemeClr val="tx1"/>
                </a:solidFill>
              </a:rPr>
              <a:t>(53) </a:t>
            </a:r>
            <a:r>
              <a:rPr lang="ja-JP" altLang="en-US" sz="800" u="sng" dirty="0" smtClean="0">
                <a:solidFill>
                  <a:schemeClr val="tx1"/>
                </a:solidFill>
              </a:rPr>
              <a:t>公設民営学校の設置</a:t>
            </a:r>
            <a:endParaRPr lang="ja-JP" altLang="en-US" sz="800" u="sng" dirty="0">
              <a:solidFill>
                <a:schemeClr val="tx1"/>
              </a:solidFill>
            </a:endParaRPr>
          </a:p>
          <a:p>
            <a:pPr>
              <a:lnSpc>
                <a:spcPts val="900"/>
              </a:lnSpc>
            </a:pPr>
            <a:r>
              <a:rPr lang="en-US" altLang="ja-JP" sz="800" dirty="0" smtClean="0">
                <a:solidFill>
                  <a:schemeClr val="tx1"/>
                </a:solidFill>
              </a:rPr>
              <a:t>(54) </a:t>
            </a:r>
            <a:r>
              <a:rPr lang="ja-JP" altLang="en-US" sz="800" dirty="0">
                <a:solidFill>
                  <a:schemeClr val="tx1"/>
                </a:solidFill>
              </a:rPr>
              <a:t>待機児童の解消等</a:t>
            </a:r>
          </a:p>
          <a:p>
            <a:pPr>
              <a:lnSpc>
                <a:spcPts val="900"/>
              </a:lnSpc>
            </a:pPr>
            <a:r>
              <a:rPr lang="en-US" altLang="ja-JP" sz="800" dirty="0" smtClean="0">
                <a:solidFill>
                  <a:schemeClr val="tx1"/>
                </a:solidFill>
              </a:rPr>
              <a:t>(55) </a:t>
            </a:r>
            <a:r>
              <a:rPr lang="ja-JP" altLang="en-US" sz="800" dirty="0">
                <a:solidFill>
                  <a:schemeClr val="tx1"/>
                </a:solidFill>
              </a:rPr>
              <a:t>こども医療費助成の拡充</a:t>
            </a:r>
          </a:p>
          <a:p>
            <a:pPr>
              <a:lnSpc>
                <a:spcPts val="900"/>
              </a:lnSpc>
            </a:pPr>
            <a:r>
              <a:rPr lang="en-US" altLang="ja-JP" sz="800" dirty="0">
                <a:solidFill>
                  <a:schemeClr val="tx1"/>
                </a:solidFill>
              </a:rPr>
              <a:t>(</a:t>
            </a:r>
            <a:r>
              <a:rPr lang="en-US" altLang="ja-JP" sz="800" dirty="0" smtClean="0">
                <a:solidFill>
                  <a:schemeClr val="tx1"/>
                </a:solidFill>
              </a:rPr>
              <a:t>56) </a:t>
            </a:r>
            <a:r>
              <a:rPr lang="ja-JP" altLang="en-US" sz="800" dirty="0">
                <a:solidFill>
                  <a:schemeClr val="tx1"/>
                </a:solidFill>
              </a:rPr>
              <a:t>妊婦健康診査の</a:t>
            </a:r>
            <a:r>
              <a:rPr lang="ja-JP" altLang="en-US" sz="800" dirty="0" smtClean="0">
                <a:solidFill>
                  <a:schemeClr val="tx1"/>
                </a:solidFill>
              </a:rPr>
              <a:t>拡充</a:t>
            </a:r>
            <a:endParaRPr lang="en-US" altLang="ja-JP" sz="800" dirty="0" smtClean="0">
              <a:solidFill>
                <a:schemeClr val="tx1"/>
              </a:solidFill>
            </a:endParaRPr>
          </a:p>
          <a:p>
            <a:pPr>
              <a:lnSpc>
                <a:spcPts val="900"/>
              </a:lnSpc>
            </a:pPr>
            <a:r>
              <a:rPr lang="en-US" altLang="ja-JP" sz="800" u="sng" dirty="0" smtClean="0">
                <a:solidFill>
                  <a:schemeClr val="tx1"/>
                </a:solidFill>
              </a:rPr>
              <a:t>(57) </a:t>
            </a:r>
            <a:r>
              <a:rPr lang="ja-JP" altLang="en-US" sz="800" u="sng" dirty="0" smtClean="0">
                <a:solidFill>
                  <a:schemeClr val="tx1"/>
                </a:solidFill>
              </a:rPr>
              <a:t>幼児教育無償化</a:t>
            </a:r>
            <a:endParaRPr lang="en-US" altLang="ja-JP" sz="800" u="sng" dirty="0" smtClean="0">
              <a:solidFill>
                <a:schemeClr val="tx1"/>
              </a:solidFill>
            </a:endParaRPr>
          </a:p>
          <a:p>
            <a:pPr>
              <a:lnSpc>
                <a:spcPts val="900"/>
              </a:lnSpc>
            </a:pPr>
            <a:r>
              <a:rPr lang="en-US" altLang="ja-JP" sz="800" u="sng" dirty="0" smtClean="0">
                <a:solidFill>
                  <a:schemeClr val="tx1"/>
                </a:solidFill>
              </a:rPr>
              <a:t>(58) </a:t>
            </a:r>
            <a:r>
              <a:rPr lang="ja-JP" altLang="en-US" sz="800" u="sng" dirty="0" smtClean="0">
                <a:solidFill>
                  <a:schemeClr val="tx1"/>
                </a:solidFill>
              </a:rPr>
              <a:t>こどもの貧困対策</a:t>
            </a:r>
            <a:endParaRPr lang="ja-JP" altLang="en-US" sz="800" u="sng" dirty="0">
              <a:solidFill>
                <a:schemeClr val="tx1"/>
              </a:solidFill>
            </a:endParaRPr>
          </a:p>
        </p:txBody>
      </p:sp>
      <p:sp>
        <p:nvSpPr>
          <p:cNvPr id="34" name="角丸四角形 33"/>
          <p:cNvSpPr/>
          <p:nvPr/>
        </p:nvSpPr>
        <p:spPr>
          <a:xfrm>
            <a:off x="5135564" y="4725144"/>
            <a:ext cx="1851106" cy="1008112"/>
          </a:xfrm>
          <a:prstGeom prst="roundRect">
            <a:avLst>
              <a:gd name="adj" fmla="val 634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＜２．政策の刷新（教育改革）＞</a:t>
            </a:r>
          </a:p>
          <a:p>
            <a:pPr>
              <a:lnSpc>
                <a:spcPts val="900"/>
              </a:lnSpc>
            </a:pPr>
            <a:r>
              <a:rPr lang="en-US" altLang="ja-JP" sz="800" dirty="0">
                <a:solidFill>
                  <a:schemeClr val="tx1"/>
                </a:solidFill>
              </a:rPr>
              <a:t>(</a:t>
            </a:r>
            <a:r>
              <a:rPr lang="en-US" altLang="ja-JP" sz="800" dirty="0" smtClean="0">
                <a:solidFill>
                  <a:schemeClr val="tx1"/>
                </a:solidFill>
              </a:rPr>
              <a:t>59) </a:t>
            </a:r>
            <a:r>
              <a:rPr lang="ja-JP" altLang="en-US" sz="800" dirty="0">
                <a:solidFill>
                  <a:schemeClr val="tx1"/>
                </a:solidFill>
              </a:rPr>
              <a:t>校長の権限強化</a:t>
            </a:r>
          </a:p>
          <a:p>
            <a:pPr>
              <a:lnSpc>
                <a:spcPts val="900"/>
              </a:lnSpc>
            </a:pPr>
            <a:r>
              <a:rPr lang="en-US" altLang="ja-JP" sz="800" dirty="0" smtClean="0">
                <a:solidFill>
                  <a:schemeClr val="tx1"/>
                </a:solidFill>
              </a:rPr>
              <a:t>(</a:t>
            </a:r>
            <a:r>
              <a:rPr lang="en-US" altLang="ja-JP" sz="800" dirty="0">
                <a:solidFill>
                  <a:schemeClr val="tx1"/>
                </a:solidFill>
              </a:rPr>
              <a:t>60</a:t>
            </a:r>
            <a:r>
              <a:rPr lang="en-US" altLang="ja-JP" sz="800" dirty="0" smtClean="0">
                <a:solidFill>
                  <a:schemeClr val="tx1"/>
                </a:solidFill>
              </a:rPr>
              <a:t>) </a:t>
            </a:r>
            <a:r>
              <a:rPr lang="ja-JP" altLang="en-US" sz="800" dirty="0">
                <a:solidFill>
                  <a:schemeClr val="tx1"/>
                </a:solidFill>
              </a:rPr>
              <a:t>教育行政基本条例・市立学校活</a:t>
            </a:r>
            <a:endParaRPr lang="en-US" altLang="ja-JP" sz="800" dirty="0">
              <a:solidFill>
                <a:schemeClr val="tx1"/>
              </a:solidFill>
            </a:endParaRPr>
          </a:p>
          <a:p>
            <a:pPr>
              <a:lnSpc>
                <a:spcPts val="900"/>
              </a:lnSpc>
            </a:pPr>
            <a:r>
              <a:rPr lang="en-US" altLang="ja-JP" sz="800" dirty="0">
                <a:solidFill>
                  <a:schemeClr val="tx1"/>
                </a:solidFill>
              </a:rPr>
              <a:t>        </a:t>
            </a:r>
            <a:r>
              <a:rPr lang="ja-JP" altLang="en-US" sz="800" dirty="0">
                <a:solidFill>
                  <a:schemeClr val="tx1"/>
                </a:solidFill>
              </a:rPr>
              <a:t> </a:t>
            </a:r>
            <a:r>
              <a:rPr lang="ja-JP" altLang="en-US" sz="800" dirty="0" smtClean="0">
                <a:solidFill>
                  <a:schemeClr val="tx1"/>
                </a:solidFill>
              </a:rPr>
              <a:t>性化</a:t>
            </a:r>
            <a:r>
              <a:rPr lang="ja-JP" altLang="en-US" sz="800" dirty="0">
                <a:solidFill>
                  <a:schemeClr val="tx1"/>
                </a:solidFill>
              </a:rPr>
              <a:t>条例の制定と教育振興基本</a:t>
            </a:r>
            <a:endParaRPr lang="en-US" altLang="ja-JP" sz="800" dirty="0">
              <a:solidFill>
                <a:schemeClr val="tx1"/>
              </a:solidFill>
            </a:endParaRPr>
          </a:p>
          <a:p>
            <a:pPr>
              <a:lnSpc>
                <a:spcPts val="900"/>
              </a:lnSpc>
            </a:pPr>
            <a:r>
              <a:rPr lang="ja-JP" altLang="en-US" sz="800" dirty="0">
                <a:solidFill>
                  <a:schemeClr val="tx1"/>
                </a:solidFill>
              </a:rPr>
              <a:t>         計画の改訂</a:t>
            </a:r>
          </a:p>
          <a:p>
            <a:pPr>
              <a:lnSpc>
                <a:spcPts val="900"/>
              </a:lnSpc>
            </a:pPr>
            <a:r>
              <a:rPr lang="en-US" altLang="ja-JP" sz="800" dirty="0" smtClean="0">
                <a:solidFill>
                  <a:schemeClr val="tx1"/>
                </a:solidFill>
              </a:rPr>
              <a:t>(</a:t>
            </a:r>
            <a:r>
              <a:rPr lang="en-US" altLang="ja-JP" sz="800" dirty="0">
                <a:solidFill>
                  <a:schemeClr val="tx1"/>
                </a:solidFill>
              </a:rPr>
              <a:t>61</a:t>
            </a:r>
            <a:r>
              <a:rPr lang="en-US" altLang="ja-JP" sz="800" dirty="0" smtClean="0">
                <a:solidFill>
                  <a:schemeClr val="tx1"/>
                </a:solidFill>
              </a:rPr>
              <a:t>) </a:t>
            </a:r>
            <a:r>
              <a:rPr lang="ja-JP" altLang="en-US" sz="800" dirty="0">
                <a:solidFill>
                  <a:schemeClr val="tx1"/>
                </a:solidFill>
              </a:rPr>
              <a:t>学力テスト等の結果公表</a:t>
            </a:r>
          </a:p>
          <a:p>
            <a:pPr>
              <a:lnSpc>
                <a:spcPts val="900"/>
              </a:lnSpc>
            </a:pPr>
            <a:r>
              <a:rPr lang="en-US" altLang="ja-JP" sz="800" dirty="0" smtClean="0">
                <a:solidFill>
                  <a:schemeClr val="tx1"/>
                </a:solidFill>
              </a:rPr>
              <a:t>(62) </a:t>
            </a:r>
            <a:r>
              <a:rPr lang="ja-JP" altLang="en-US" sz="800" dirty="0">
                <a:solidFill>
                  <a:schemeClr val="tx1"/>
                </a:solidFill>
              </a:rPr>
              <a:t>学校選択制の導入</a:t>
            </a:r>
          </a:p>
          <a:p>
            <a:pPr>
              <a:lnSpc>
                <a:spcPts val="900"/>
              </a:lnSpc>
            </a:pPr>
            <a:r>
              <a:rPr lang="en-US" altLang="ja-JP" sz="800" dirty="0" smtClean="0">
                <a:solidFill>
                  <a:schemeClr val="tx1"/>
                </a:solidFill>
              </a:rPr>
              <a:t>(63) </a:t>
            </a:r>
            <a:r>
              <a:rPr lang="ja-JP" altLang="en-US" sz="800" dirty="0">
                <a:solidFill>
                  <a:schemeClr val="tx1"/>
                </a:solidFill>
              </a:rPr>
              <a:t>小中学校の英語教育の充実</a:t>
            </a:r>
          </a:p>
        </p:txBody>
      </p:sp>
      <p:sp>
        <p:nvSpPr>
          <p:cNvPr id="35" name="角丸四角形 34"/>
          <p:cNvSpPr/>
          <p:nvPr/>
        </p:nvSpPr>
        <p:spPr>
          <a:xfrm>
            <a:off x="7119700" y="2758546"/>
            <a:ext cx="1855773" cy="1152128"/>
          </a:xfrm>
          <a:prstGeom prst="roundRect">
            <a:avLst>
              <a:gd name="adj" fmla="val 568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＜３．政策の刷新（西成特区構想）＞</a:t>
            </a:r>
          </a:p>
          <a:p>
            <a:pPr>
              <a:lnSpc>
                <a:spcPts val="900"/>
              </a:lnSpc>
            </a:pPr>
            <a:r>
              <a:rPr lang="en-US" altLang="ja-JP" sz="800" dirty="0" smtClean="0">
                <a:solidFill>
                  <a:schemeClr val="tx1"/>
                </a:solidFill>
              </a:rPr>
              <a:t>(64) </a:t>
            </a:r>
            <a:r>
              <a:rPr lang="ja-JP" altLang="en-US" sz="800" dirty="0">
                <a:solidFill>
                  <a:schemeClr val="tx1"/>
                </a:solidFill>
              </a:rPr>
              <a:t>あいりん地域の環境整備</a:t>
            </a:r>
          </a:p>
          <a:p>
            <a:pPr>
              <a:lnSpc>
                <a:spcPts val="900"/>
              </a:lnSpc>
            </a:pPr>
            <a:r>
              <a:rPr lang="en-US" altLang="ja-JP" sz="800" dirty="0" smtClean="0">
                <a:solidFill>
                  <a:schemeClr val="tx1"/>
                </a:solidFill>
              </a:rPr>
              <a:t>(65) </a:t>
            </a:r>
            <a:r>
              <a:rPr lang="ja-JP" altLang="en-US" sz="800" dirty="0">
                <a:solidFill>
                  <a:schemeClr val="tx1"/>
                </a:solidFill>
              </a:rPr>
              <a:t>あいりん地域の日雇労働者等の自</a:t>
            </a:r>
            <a:endParaRPr lang="en-US" altLang="ja-JP" sz="800" dirty="0">
              <a:solidFill>
                <a:schemeClr val="tx1"/>
              </a:solidFill>
            </a:endParaRPr>
          </a:p>
          <a:p>
            <a:pPr>
              <a:lnSpc>
                <a:spcPts val="900"/>
              </a:lnSpc>
            </a:pPr>
            <a:r>
              <a:rPr lang="en-US" altLang="ja-JP" sz="800" dirty="0">
                <a:solidFill>
                  <a:schemeClr val="tx1"/>
                </a:solidFill>
              </a:rPr>
              <a:t>        </a:t>
            </a:r>
            <a:r>
              <a:rPr lang="ja-JP" altLang="en-US" sz="800" dirty="0">
                <a:solidFill>
                  <a:schemeClr val="tx1"/>
                </a:solidFill>
              </a:rPr>
              <a:t>立支援</a:t>
            </a:r>
            <a:endParaRPr lang="en-US" altLang="ja-JP" sz="800" dirty="0">
              <a:solidFill>
                <a:schemeClr val="tx1"/>
              </a:solidFill>
            </a:endParaRPr>
          </a:p>
          <a:p>
            <a:pPr>
              <a:lnSpc>
                <a:spcPts val="900"/>
              </a:lnSpc>
            </a:pPr>
            <a:r>
              <a:rPr lang="en-US" altLang="ja-JP" sz="800" dirty="0" smtClean="0">
                <a:solidFill>
                  <a:schemeClr val="tx1"/>
                </a:solidFill>
              </a:rPr>
              <a:t>(66)</a:t>
            </a:r>
            <a:r>
              <a:rPr lang="ja-JP" altLang="en-US" sz="800" dirty="0">
                <a:solidFill>
                  <a:schemeClr val="tx1"/>
                </a:solidFill>
              </a:rPr>
              <a:t>単身高齢生活保護受給者の社会的</a:t>
            </a:r>
            <a:endParaRPr lang="en-US" altLang="ja-JP" sz="800" dirty="0">
              <a:solidFill>
                <a:schemeClr val="tx1"/>
              </a:solidFill>
            </a:endParaRPr>
          </a:p>
          <a:p>
            <a:pPr>
              <a:lnSpc>
                <a:spcPts val="900"/>
              </a:lnSpc>
            </a:pPr>
            <a:r>
              <a:rPr lang="en-US" altLang="ja-JP" sz="800" dirty="0">
                <a:solidFill>
                  <a:schemeClr val="tx1"/>
                </a:solidFill>
              </a:rPr>
              <a:t>        </a:t>
            </a:r>
            <a:r>
              <a:rPr lang="ja-JP" altLang="en-US" sz="800" dirty="0">
                <a:solidFill>
                  <a:schemeClr val="tx1"/>
                </a:solidFill>
              </a:rPr>
              <a:t>つながりづくり</a:t>
            </a:r>
          </a:p>
          <a:p>
            <a:pPr>
              <a:lnSpc>
                <a:spcPts val="900"/>
              </a:lnSpc>
            </a:pPr>
            <a:r>
              <a:rPr lang="en-US" altLang="ja-JP" sz="800" dirty="0" smtClean="0">
                <a:solidFill>
                  <a:schemeClr val="tx1"/>
                </a:solidFill>
              </a:rPr>
              <a:t>(67) </a:t>
            </a:r>
            <a:r>
              <a:rPr lang="ja-JP" altLang="en-US" sz="800" dirty="0">
                <a:solidFill>
                  <a:schemeClr val="tx1"/>
                </a:solidFill>
              </a:rPr>
              <a:t>あいりん地域を中心とした結核対策</a:t>
            </a:r>
          </a:p>
          <a:p>
            <a:pPr marL="174625" indent="-174625">
              <a:lnSpc>
                <a:spcPts val="900"/>
              </a:lnSpc>
            </a:pPr>
            <a:r>
              <a:rPr lang="en-US" altLang="ja-JP" sz="800" dirty="0">
                <a:solidFill>
                  <a:schemeClr val="tx1"/>
                </a:solidFill>
              </a:rPr>
              <a:t>(</a:t>
            </a:r>
            <a:r>
              <a:rPr lang="en-US" altLang="ja-JP" sz="800" dirty="0" smtClean="0">
                <a:solidFill>
                  <a:schemeClr val="tx1"/>
                </a:solidFill>
              </a:rPr>
              <a:t>68) </a:t>
            </a:r>
            <a:r>
              <a:rPr lang="ja-JP" altLang="en-US" sz="800" dirty="0">
                <a:solidFill>
                  <a:schemeClr val="tx1"/>
                </a:solidFill>
              </a:rPr>
              <a:t>基礎学力アップ事業（西成まなび塾）</a:t>
            </a:r>
            <a:r>
              <a:rPr lang="ja-JP" altLang="en-US" sz="800" dirty="0" smtClean="0">
                <a:solidFill>
                  <a:schemeClr val="tx1"/>
                </a:solidFill>
              </a:rPr>
              <a:t>、プレーパーク</a:t>
            </a:r>
            <a:endParaRPr lang="ja-JP" altLang="en-US" sz="800" dirty="0">
              <a:solidFill>
                <a:schemeClr val="tx1"/>
              </a:solidFill>
            </a:endParaRPr>
          </a:p>
        </p:txBody>
      </p:sp>
      <p:sp>
        <p:nvSpPr>
          <p:cNvPr id="36" name="角丸四角形 35"/>
          <p:cNvSpPr/>
          <p:nvPr/>
        </p:nvSpPr>
        <p:spPr>
          <a:xfrm>
            <a:off x="7122084" y="5548953"/>
            <a:ext cx="1872208" cy="520871"/>
          </a:xfrm>
          <a:prstGeom prst="roundRect">
            <a:avLst>
              <a:gd name="adj" fmla="val 0"/>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＜６．府市連携（事業連携）＞</a:t>
            </a:r>
          </a:p>
          <a:p>
            <a:pPr>
              <a:lnSpc>
                <a:spcPts val="900"/>
              </a:lnSpc>
            </a:pPr>
            <a:r>
              <a:rPr lang="en-US" altLang="ja-JP" sz="800" dirty="0" smtClean="0">
                <a:solidFill>
                  <a:schemeClr val="tx1"/>
                </a:solidFill>
              </a:rPr>
              <a:t>(76)</a:t>
            </a:r>
            <a:r>
              <a:rPr lang="ja-JP" altLang="en-US" sz="800" dirty="0" smtClean="0">
                <a:solidFill>
                  <a:schemeClr val="tx1"/>
                </a:solidFill>
              </a:rPr>
              <a:t> 府立</a:t>
            </a:r>
            <a:r>
              <a:rPr lang="ja-JP" altLang="en-US" sz="800" dirty="0">
                <a:solidFill>
                  <a:schemeClr val="tx1"/>
                </a:solidFill>
              </a:rPr>
              <a:t>特別支援学校／市立特別</a:t>
            </a:r>
            <a:r>
              <a:rPr lang="ja-JP" altLang="en-US" sz="800" dirty="0" smtClean="0">
                <a:solidFill>
                  <a:schemeClr val="tx1"/>
                </a:solidFill>
              </a:rPr>
              <a:t>支援</a:t>
            </a:r>
            <a:endParaRPr lang="en-US" altLang="ja-JP" sz="800" dirty="0" smtClean="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学校</a:t>
            </a:r>
            <a:endParaRPr lang="en-US" altLang="ja-JP" sz="800" dirty="0" smtClean="0">
              <a:solidFill>
                <a:schemeClr val="tx1"/>
              </a:solidFill>
            </a:endParaRPr>
          </a:p>
          <a:p>
            <a:pPr>
              <a:lnSpc>
                <a:spcPts val="900"/>
              </a:lnSpc>
            </a:pPr>
            <a:r>
              <a:rPr lang="en-US" altLang="ja-JP" sz="800" dirty="0" smtClean="0">
                <a:solidFill>
                  <a:schemeClr val="tx1"/>
                </a:solidFill>
              </a:rPr>
              <a:t>(77)</a:t>
            </a:r>
            <a:r>
              <a:rPr lang="ja-JP" altLang="en-US" sz="800" dirty="0" smtClean="0">
                <a:solidFill>
                  <a:schemeClr val="tx1"/>
                </a:solidFill>
              </a:rPr>
              <a:t> 府立</a:t>
            </a:r>
            <a:r>
              <a:rPr lang="ja-JP" altLang="en-US" sz="800" dirty="0">
                <a:solidFill>
                  <a:schemeClr val="tx1"/>
                </a:solidFill>
              </a:rPr>
              <a:t>高校／市立高校</a:t>
            </a:r>
          </a:p>
        </p:txBody>
      </p:sp>
      <p:sp>
        <p:nvSpPr>
          <p:cNvPr id="39" name="角丸四角形 38"/>
          <p:cNvSpPr/>
          <p:nvPr/>
        </p:nvSpPr>
        <p:spPr>
          <a:xfrm>
            <a:off x="107504" y="620688"/>
            <a:ext cx="1512168" cy="260704"/>
          </a:xfrm>
          <a:prstGeom prst="roundRect">
            <a:avLst>
              <a:gd name="adj" fmla="val 2639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＜１．経営形態（地下鉄）＞</a:t>
            </a:r>
          </a:p>
          <a:p>
            <a:pPr>
              <a:lnSpc>
                <a:spcPts val="900"/>
              </a:lnSpc>
            </a:pPr>
            <a:r>
              <a:rPr lang="en-US" altLang="ja-JP" sz="800" dirty="0" smtClean="0">
                <a:solidFill>
                  <a:schemeClr val="tx1"/>
                </a:solidFill>
              </a:rPr>
              <a:t>(</a:t>
            </a:r>
            <a:r>
              <a:rPr lang="en-US" altLang="ja-JP" sz="800" dirty="0">
                <a:solidFill>
                  <a:schemeClr val="tx1"/>
                </a:solidFill>
              </a:rPr>
              <a:t>80</a:t>
            </a:r>
            <a:r>
              <a:rPr lang="en-US" altLang="ja-JP" sz="800" dirty="0" smtClean="0">
                <a:solidFill>
                  <a:schemeClr val="tx1"/>
                </a:solidFill>
              </a:rPr>
              <a:t>) </a:t>
            </a:r>
            <a:r>
              <a:rPr lang="ja-JP" altLang="en-US" sz="800" dirty="0">
                <a:solidFill>
                  <a:schemeClr val="tx1"/>
                </a:solidFill>
              </a:rPr>
              <a:t>地下鉄事業の民営化</a:t>
            </a:r>
          </a:p>
        </p:txBody>
      </p:sp>
      <p:sp>
        <p:nvSpPr>
          <p:cNvPr id="40" name="角丸四角形 39"/>
          <p:cNvSpPr/>
          <p:nvPr/>
        </p:nvSpPr>
        <p:spPr>
          <a:xfrm>
            <a:off x="107504" y="916027"/>
            <a:ext cx="1512168" cy="364425"/>
          </a:xfrm>
          <a:prstGeom prst="roundRect">
            <a:avLst>
              <a:gd name="adj" fmla="val 1798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＜２．経営形態（バス）＞</a:t>
            </a:r>
            <a:endParaRPr lang="en-US" altLang="ja-JP" sz="800" b="1" dirty="0">
              <a:solidFill>
                <a:schemeClr val="tx1"/>
              </a:solidFill>
            </a:endParaRPr>
          </a:p>
          <a:p>
            <a:pPr>
              <a:lnSpc>
                <a:spcPts val="900"/>
              </a:lnSpc>
            </a:pPr>
            <a:r>
              <a:rPr lang="en-US" altLang="ja-JP" sz="800" dirty="0" smtClean="0">
                <a:solidFill>
                  <a:schemeClr val="tx1"/>
                </a:solidFill>
              </a:rPr>
              <a:t>(</a:t>
            </a:r>
            <a:r>
              <a:rPr lang="en-US" altLang="ja-JP" sz="800" dirty="0">
                <a:solidFill>
                  <a:schemeClr val="tx1"/>
                </a:solidFill>
              </a:rPr>
              <a:t>81</a:t>
            </a:r>
            <a:r>
              <a:rPr lang="en-US" altLang="ja-JP" sz="800" dirty="0" smtClean="0">
                <a:solidFill>
                  <a:schemeClr val="tx1"/>
                </a:solidFill>
              </a:rPr>
              <a:t>)</a:t>
            </a:r>
            <a:r>
              <a:rPr lang="ja-JP" altLang="en-US" sz="800" dirty="0" smtClean="0">
                <a:solidFill>
                  <a:schemeClr val="tx1"/>
                </a:solidFill>
              </a:rPr>
              <a:t> 市</a:t>
            </a:r>
            <a:r>
              <a:rPr lang="ja-JP" altLang="en-US" sz="800" dirty="0">
                <a:solidFill>
                  <a:schemeClr val="tx1"/>
                </a:solidFill>
              </a:rPr>
              <a:t>バス事業の黒字化</a:t>
            </a:r>
          </a:p>
          <a:p>
            <a:pPr>
              <a:lnSpc>
                <a:spcPts val="900"/>
              </a:lnSpc>
            </a:pPr>
            <a:r>
              <a:rPr lang="en-US" altLang="ja-JP" sz="800" dirty="0" smtClean="0">
                <a:solidFill>
                  <a:schemeClr val="tx1"/>
                </a:solidFill>
              </a:rPr>
              <a:t>(82) </a:t>
            </a:r>
            <a:r>
              <a:rPr lang="ja-JP" altLang="en-US" sz="800" dirty="0">
                <a:solidFill>
                  <a:schemeClr val="tx1"/>
                </a:solidFill>
              </a:rPr>
              <a:t>バス事業の民営化</a:t>
            </a:r>
            <a:endParaRPr kumimoji="1" lang="ja-JP" altLang="en-US" sz="800" dirty="0">
              <a:solidFill>
                <a:schemeClr val="tx1"/>
              </a:solidFill>
            </a:endParaRPr>
          </a:p>
        </p:txBody>
      </p:sp>
      <p:sp>
        <p:nvSpPr>
          <p:cNvPr id="41" name="角丸四角形 40"/>
          <p:cNvSpPr/>
          <p:nvPr/>
        </p:nvSpPr>
        <p:spPr>
          <a:xfrm>
            <a:off x="102741" y="1312349"/>
            <a:ext cx="1512168" cy="282715"/>
          </a:xfrm>
          <a:prstGeom prst="roundRect">
            <a:avLst>
              <a:gd name="adj" fmla="val 1781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a:lnSpc>
                <a:spcPts val="900"/>
              </a:lnSpc>
            </a:pPr>
            <a:r>
              <a:rPr lang="ja-JP" altLang="en-US" sz="800" b="1" dirty="0">
                <a:solidFill>
                  <a:schemeClr val="tx1"/>
                </a:solidFill>
              </a:rPr>
              <a:t>＜３．経営形態（水道）＞</a:t>
            </a:r>
            <a:endParaRPr lang="en-US" altLang="ja-JP" sz="800" b="1" dirty="0">
              <a:solidFill>
                <a:schemeClr val="tx1"/>
              </a:solidFill>
            </a:endParaRPr>
          </a:p>
          <a:p>
            <a:pPr>
              <a:lnSpc>
                <a:spcPts val="900"/>
              </a:lnSpc>
            </a:pPr>
            <a:r>
              <a:rPr lang="en-US" altLang="ja-JP" sz="800" dirty="0" smtClean="0">
                <a:solidFill>
                  <a:schemeClr val="tx1"/>
                </a:solidFill>
              </a:rPr>
              <a:t>(83) </a:t>
            </a:r>
            <a:r>
              <a:rPr lang="ja-JP" altLang="en-US" sz="800" dirty="0">
                <a:solidFill>
                  <a:schemeClr val="tx1"/>
                </a:solidFill>
              </a:rPr>
              <a:t>水道事業の民営化</a:t>
            </a:r>
            <a:endParaRPr kumimoji="1" lang="ja-JP" altLang="en-US" sz="800" dirty="0">
              <a:solidFill>
                <a:schemeClr val="tx1"/>
              </a:solidFill>
            </a:endParaRPr>
          </a:p>
        </p:txBody>
      </p:sp>
      <p:sp>
        <p:nvSpPr>
          <p:cNvPr id="54" name="角丸四角形 53"/>
          <p:cNvSpPr/>
          <p:nvPr/>
        </p:nvSpPr>
        <p:spPr>
          <a:xfrm>
            <a:off x="1665821" y="3827177"/>
            <a:ext cx="1610036" cy="891220"/>
          </a:xfrm>
          <a:prstGeom prst="roundRect">
            <a:avLst>
              <a:gd name="adj" fmla="val 60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a:lnSpc>
                <a:spcPts val="900"/>
              </a:lnSpc>
            </a:pPr>
            <a:r>
              <a:rPr lang="ja-JP" altLang="en-US" sz="800" b="1" dirty="0">
                <a:solidFill>
                  <a:schemeClr val="tx1"/>
                </a:solidFill>
              </a:rPr>
              <a:t>＜９．経営形態（地下鉄）＞</a:t>
            </a:r>
          </a:p>
          <a:p>
            <a:pPr>
              <a:lnSpc>
                <a:spcPts val="900"/>
              </a:lnSpc>
            </a:pPr>
            <a:r>
              <a:rPr lang="en-US" altLang="ja-JP" sz="800" dirty="0">
                <a:solidFill>
                  <a:schemeClr val="tx1"/>
                </a:solidFill>
              </a:rPr>
              <a:t>(20) </a:t>
            </a:r>
            <a:r>
              <a:rPr lang="ja-JP" altLang="en-US" sz="800" dirty="0">
                <a:solidFill>
                  <a:schemeClr val="tx1"/>
                </a:solidFill>
              </a:rPr>
              <a:t>交通局長の民間人材登用</a:t>
            </a:r>
          </a:p>
          <a:p>
            <a:pPr>
              <a:lnSpc>
                <a:spcPts val="900"/>
              </a:lnSpc>
            </a:pPr>
            <a:r>
              <a:rPr lang="en-US" altLang="ja-JP" sz="800" dirty="0">
                <a:solidFill>
                  <a:schemeClr val="tx1"/>
                </a:solidFill>
              </a:rPr>
              <a:t>(21)</a:t>
            </a:r>
            <a:r>
              <a:rPr lang="ja-JP" altLang="en-US" sz="800" dirty="0">
                <a:solidFill>
                  <a:schemeClr val="tx1"/>
                </a:solidFill>
              </a:rPr>
              <a:t> 快適なトイレへの改修</a:t>
            </a:r>
          </a:p>
          <a:p>
            <a:pPr>
              <a:lnSpc>
                <a:spcPts val="900"/>
              </a:lnSpc>
            </a:pPr>
            <a:r>
              <a:rPr lang="en-US" altLang="ja-JP" sz="800" dirty="0">
                <a:solidFill>
                  <a:schemeClr val="tx1"/>
                </a:solidFill>
              </a:rPr>
              <a:t>(22) </a:t>
            </a:r>
            <a:r>
              <a:rPr lang="ja-JP" altLang="en-US" sz="800" dirty="0">
                <a:solidFill>
                  <a:schemeClr val="tx1"/>
                </a:solidFill>
              </a:rPr>
              <a:t>地下鉄の終発時間の延長</a:t>
            </a:r>
          </a:p>
          <a:p>
            <a:pPr>
              <a:lnSpc>
                <a:spcPts val="900"/>
              </a:lnSpc>
            </a:pPr>
            <a:r>
              <a:rPr lang="en-US" altLang="ja-JP" sz="800" dirty="0">
                <a:solidFill>
                  <a:schemeClr val="tx1"/>
                </a:solidFill>
              </a:rPr>
              <a:t>(23) </a:t>
            </a:r>
            <a:r>
              <a:rPr lang="ja-JP" altLang="en-US" sz="800" dirty="0">
                <a:solidFill>
                  <a:schemeClr val="tx1"/>
                </a:solidFill>
              </a:rPr>
              <a:t>運賃の値下げ</a:t>
            </a:r>
          </a:p>
          <a:p>
            <a:pPr>
              <a:lnSpc>
                <a:spcPts val="900"/>
              </a:lnSpc>
            </a:pPr>
            <a:r>
              <a:rPr lang="en-US" altLang="ja-JP" sz="800" dirty="0">
                <a:solidFill>
                  <a:schemeClr val="tx1"/>
                </a:solidFill>
              </a:rPr>
              <a:t>(24) </a:t>
            </a:r>
            <a:r>
              <a:rPr lang="ja-JP" altLang="en-US" sz="800" dirty="0">
                <a:solidFill>
                  <a:schemeClr val="tx1"/>
                </a:solidFill>
              </a:rPr>
              <a:t>地下鉄売店の運営者</a:t>
            </a:r>
            <a:r>
              <a:rPr lang="ja-JP" altLang="en-US" sz="800" dirty="0" smtClean="0">
                <a:solidFill>
                  <a:schemeClr val="tx1"/>
                </a:solidFill>
              </a:rPr>
              <a:t>公募</a:t>
            </a:r>
            <a:endParaRPr lang="ja-JP" altLang="en-US" sz="800" strike="sngStrike" dirty="0">
              <a:solidFill>
                <a:schemeClr val="tx1"/>
              </a:solidFill>
            </a:endParaRPr>
          </a:p>
          <a:p>
            <a:pPr>
              <a:lnSpc>
                <a:spcPts val="900"/>
              </a:lnSpc>
            </a:pPr>
            <a:r>
              <a:rPr lang="en-US" altLang="ja-JP" sz="800" dirty="0">
                <a:solidFill>
                  <a:schemeClr val="tx1"/>
                </a:solidFill>
              </a:rPr>
              <a:t>(25) </a:t>
            </a:r>
            <a:r>
              <a:rPr lang="ja-JP" altLang="en-US" sz="800" dirty="0">
                <a:solidFill>
                  <a:schemeClr val="tx1"/>
                </a:solidFill>
              </a:rPr>
              <a:t>駅ナカ事業の展開（</a:t>
            </a:r>
            <a:r>
              <a:rPr lang="en-US" altLang="ja-JP" sz="800" dirty="0">
                <a:solidFill>
                  <a:schemeClr val="tx1"/>
                </a:solidFill>
              </a:rPr>
              <a:t>ekimo</a:t>
            </a:r>
            <a:r>
              <a:rPr lang="ja-JP" altLang="en-US" sz="800" dirty="0">
                <a:solidFill>
                  <a:schemeClr val="tx1"/>
                </a:solidFill>
              </a:rPr>
              <a:t>）</a:t>
            </a:r>
          </a:p>
        </p:txBody>
      </p:sp>
      <p:sp>
        <p:nvSpPr>
          <p:cNvPr id="50" name="角丸四角形 49"/>
          <p:cNvSpPr/>
          <p:nvPr/>
        </p:nvSpPr>
        <p:spPr>
          <a:xfrm>
            <a:off x="1753311" y="1778266"/>
            <a:ext cx="1584176" cy="288032"/>
          </a:xfrm>
          <a:prstGeom prst="roundRect">
            <a:avLst>
              <a:gd name="adj" fmla="val 0"/>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＜８．府市連携（その他）＞</a:t>
            </a:r>
          </a:p>
          <a:p>
            <a:pPr>
              <a:lnSpc>
                <a:spcPts val="900"/>
              </a:lnSpc>
            </a:pPr>
            <a:r>
              <a:rPr lang="en-US" altLang="ja-JP" sz="800" dirty="0" smtClean="0">
                <a:solidFill>
                  <a:schemeClr val="tx1"/>
                </a:solidFill>
              </a:rPr>
              <a:t>(</a:t>
            </a:r>
            <a:r>
              <a:rPr lang="en-US" altLang="ja-JP" sz="800" dirty="0">
                <a:solidFill>
                  <a:schemeClr val="tx1"/>
                </a:solidFill>
              </a:rPr>
              <a:t>90</a:t>
            </a:r>
            <a:r>
              <a:rPr lang="en-US" altLang="ja-JP" sz="800" dirty="0" smtClean="0">
                <a:solidFill>
                  <a:schemeClr val="tx1"/>
                </a:solidFill>
              </a:rPr>
              <a:t>)</a:t>
            </a:r>
            <a:r>
              <a:rPr lang="ja-JP" altLang="en-US" sz="800" dirty="0" smtClean="0">
                <a:solidFill>
                  <a:schemeClr val="tx1"/>
                </a:solidFill>
              </a:rPr>
              <a:t> </a:t>
            </a:r>
            <a:r>
              <a:rPr lang="zh-CN" altLang="en-US" sz="800" dirty="0" smtClean="0">
                <a:solidFill>
                  <a:schemeClr val="tx1"/>
                </a:solidFill>
                <a:latin typeface="ＭＳ Ｐゴシック" panose="020B0600070205080204" pitchFamily="50" charset="-128"/>
                <a:ea typeface="ＭＳ Ｐゴシック" panose="020B0600070205080204" pitchFamily="50" charset="-128"/>
              </a:rPr>
              <a:t>府営</a:t>
            </a:r>
            <a:r>
              <a:rPr lang="zh-CN" altLang="en-US" sz="800" dirty="0">
                <a:solidFill>
                  <a:schemeClr val="tx1"/>
                </a:solidFill>
                <a:latin typeface="ＭＳ Ｐゴシック" panose="020B0600070205080204" pitchFamily="50" charset="-128"/>
                <a:ea typeface="ＭＳ Ｐゴシック" panose="020B0600070205080204" pitchFamily="50" charset="-128"/>
              </a:rPr>
              <a:t>港湾／市営港湾</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51" name="角丸四角形 50"/>
          <p:cNvSpPr/>
          <p:nvPr/>
        </p:nvSpPr>
        <p:spPr>
          <a:xfrm>
            <a:off x="1753479" y="914513"/>
            <a:ext cx="1584008" cy="820168"/>
          </a:xfrm>
          <a:prstGeom prst="roundRect">
            <a:avLst>
              <a:gd name="adj" fmla="val 795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nchorCtr="0"/>
          <a:lstStyle/>
          <a:p>
            <a:pPr>
              <a:lnSpc>
                <a:spcPts val="900"/>
              </a:lnSpc>
            </a:pPr>
            <a:r>
              <a:rPr lang="ja-JP" altLang="en-US" sz="800" b="1" dirty="0">
                <a:solidFill>
                  <a:schemeClr val="tx1"/>
                </a:solidFill>
              </a:rPr>
              <a:t>＜７．政策の刷新（インフラ整備）</a:t>
            </a:r>
            <a:r>
              <a:rPr lang="ja-JP" altLang="en-US" sz="700" b="1" dirty="0">
                <a:solidFill>
                  <a:schemeClr val="tx1"/>
                </a:solidFill>
              </a:rPr>
              <a:t>＞</a:t>
            </a:r>
            <a:r>
              <a:rPr lang="ja-JP" altLang="en-US" sz="800" b="1" dirty="0">
                <a:solidFill>
                  <a:schemeClr val="tx1"/>
                </a:solidFill>
              </a:rPr>
              <a:t>  </a:t>
            </a:r>
            <a:endParaRPr lang="en-US" altLang="ja-JP" sz="800" b="1" dirty="0">
              <a:solidFill>
                <a:schemeClr val="tx1"/>
              </a:solidFill>
            </a:endParaRPr>
          </a:p>
          <a:p>
            <a:pPr>
              <a:lnSpc>
                <a:spcPts val="900"/>
              </a:lnSpc>
            </a:pPr>
            <a:r>
              <a:rPr lang="en-US" altLang="ja-JP" sz="800" dirty="0" smtClean="0">
                <a:solidFill>
                  <a:schemeClr val="tx1"/>
                </a:solidFill>
              </a:rPr>
              <a:t>(87) </a:t>
            </a:r>
            <a:r>
              <a:rPr lang="ja-JP" altLang="en-US" sz="800" dirty="0">
                <a:solidFill>
                  <a:schemeClr val="tx1"/>
                </a:solidFill>
              </a:rPr>
              <a:t>大阪駅地下駅化</a:t>
            </a:r>
            <a:endParaRPr lang="en-US" altLang="ja-JP" sz="800" dirty="0">
              <a:solidFill>
                <a:schemeClr val="tx1"/>
              </a:solidFill>
            </a:endParaRPr>
          </a:p>
          <a:p>
            <a:pPr>
              <a:lnSpc>
                <a:spcPts val="900"/>
              </a:lnSpc>
            </a:pPr>
            <a:r>
              <a:rPr lang="ja-JP" altLang="en-US" sz="800" dirty="0">
                <a:solidFill>
                  <a:schemeClr val="tx1"/>
                </a:solidFill>
              </a:rPr>
              <a:t>　　  （東海道線支線地下化　　</a:t>
            </a:r>
            <a:endParaRPr lang="en-US" altLang="ja-JP" sz="800" dirty="0">
              <a:solidFill>
                <a:schemeClr val="tx1"/>
              </a:solidFill>
            </a:endParaRPr>
          </a:p>
          <a:p>
            <a:pPr>
              <a:lnSpc>
                <a:spcPts val="900"/>
              </a:lnSpc>
            </a:pPr>
            <a:r>
              <a:rPr lang="ja-JP" altLang="en-US" sz="800" dirty="0">
                <a:solidFill>
                  <a:schemeClr val="tx1"/>
                </a:solidFill>
              </a:rPr>
              <a:t>　　    事業、新駅設置事業）</a:t>
            </a:r>
            <a:endParaRPr lang="en-US" altLang="ja-JP" sz="800" dirty="0">
              <a:solidFill>
                <a:schemeClr val="tx1"/>
              </a:solidFill>
            </a:endParaRPr>
          </a:p>
          <a:p>
            <a:pPr>
              <a:lnSpc>
                <a:spcPts val="900"/>
              </a:lnSpc>
            </a:pPr>
            <a:r>
              <a:rPr lang="en-US" altLang="ja-JP" sz="800" dirty="0" smtClean="0">
                <a:solidFill>
                  <a:schemeClr val="tx1"/>
                </a:solidFill>
              </a:rPr>
              <a:t>(88) </a:t>
            </a:r>
            <a:r>
              <a:rPr lang="ja-JP" altLang="en-US" sz="800" dirty="0">
                <a:solidFill>
                  <a:schemeClr val="tx1"/>
                </a:solidFill>
              </a:rPr>
              <a:t>なにわ筋線</a:t>
            </a:r>
          </a:p>
          <a:p>
            <a:pPr>
              <a:lnSpc>
                <a:spcPts val="900"/>
              </a:lnSpc>
            </a:pPr>
            <a:r>
              <a:rPr lang="en-US" altLang="ja-JP" sz="800" dirty="0">
                <a:solidFill>
                  <a:schemeClr val="tx1"/>
                </a:solidFill>
              </a:rPr>
              <a:t>(</a:t>
            </a:r>
            <a:r>
              <a:rPr lang="en-US" altLang="ja-JP" sz="800" dirty="0" smtClean="0">
                <a:solidFill>
                  <a:schemeClr val="tx1"/>
                </a:solidFill>
              </a:rPr>
              <a:t>89) </a:t>
            </a:r>
            <a:r>
              <a:rPr lang="ja-JP" altLang="en-US" sz="800" dirty="0">
                <a:solidFill>
                  <a:schemeClr val="tx1"/>
                </a:solidFill>
              </a:rPr>
              <a:t>淀川左岸線の延伸</a:t>
            </a:r>
            <a:endParaRPr lang="en-US" altLang="ja-JP" sz="800" b="1" dirty="0">
              <a:solidFill>
                <a:schemeClr val="tx1"/>
              </a:solidFill>
            </a:endParaRPr>
          </a:p>
        </p:txBody>
      </p:sp>
      <p:sp>
        <p:nvSpPr>
          <p:cNvPr id="55" name="角丸四角形 54"/>
          <p:cNvSpPr/>
          <p:nvPr/>
        </p:nvSpPr>
        <p:spPr>
          <a:xfrm>
            <a:off x="1745644" y="2030378"/>
            <a:ext cx="1584176" cy="288032"/>
          </a:xfrm>
          <a:prstGeom prst="roundRect">
            <a:avLst>
              <a:gd name="adj" fmla="val 4246"/>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en-US" altLang="ja-JP" sz="800" dirty="0" smtClean="0">
                <a:solidFill>
                  <a:schemeClr val="tx1"/>
                </a:solidFill>
              </a:rPr>
              <a:t>(</a:t>
            </a:r>
            <a:r>
              <a:rPr lang="en-US" altLang="ja-JP" sz="800" dirty="0">
                <a:solidFill>
                  <a:schemeClr val="tx1"/>
                </a:solidFill>
              </a:rPr>
              <a:t>91</a:t>
            </a:r>
            <a:r>
              <a:rPr lang="en-US" altLang="ja-JP" sz="800" dirty="0" smtClean="0">
                <a:solidFill>
                  <a:schemeClr val="tx1"/>
                </a:solidFill>
              </a:rPr>
              <a:t>) </a:t>
            </a:r>
            <a:r>
              <a:rPr lang="ja-JP" altLang="en-US" sz="800" dirty="0">
                <a:solidFill>
                  <a:schemeClr val="tx1"/>
                </a:solidFill>
              </a:rPr>
              <a:t>密集住宅市街地整備の</a:t>
            </a:r>
            <a:r>
              <a:rPr lang="en-US" altLang="ja-JP" sz="800" dirty="0">
                <a:solidFill>
                  <a:schemeClr val="tx1"/>
                </a:solidFill>
              </a:rPr>
              <a:t> </a:t>
            </a:r>
            <a:r>
              <a:rPr lang="ja-JP" altLang="en-US" sz="800" dirty="0">
                <a:solidFill>
                  <a:schemeClr val="tx1"/>
                </a:solidFill>
              </a:rPr>
              <a:t>推進 </a:t>
            </a:r>
          </a:p>
        </p:txBody>
      </p:sp>
      <p:grpSp>
        <p:nvGrpSpPr>
          <p:cNvPr id="2" name="グループ化 56"/>
          <p:cNvGrpSpPr/>
          <p:nvPr/>
        </p:nvGrpSpPr>
        <p:grpSpPr>
          <a:xfrm>
            <a:off x="3491880" y="332658"/>
            <a:ext cx="5711477" cy="2098764"/>
            <a:chOff x="3995936" y="332656"/>
            <a:chExt cx="5192251" cy="1909914"/>
          </a:xfrm>
          <a:noFill/>
        </p:grpSpPr>
        <p:sp>
          <p:nvSpPr>
            <p:cNvPr id="58" name="正方形/長方形 57"/>
            <p:cNvSpPr/>
            <p:nvPr/>
          </p:nvSpPr>
          <p:spPr>
            <a:xfrm>
              <a:off x="3995937" y="332656"/>
              <a:ext cx="5106022" cy="19099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テキスト ボックス 58"/>
            <p:cNvSpPr txBox="1"/>
            <p:nvPr/>
          </p:nvSpPr>
          <p:spPr>
            <a:xfrm>
              <a:off x="3995936" y="332656"/>
              <a:ext cx="4189557" cy="266078"/>
            </a:xfrm>
            <a:prstGeom prst="rect">
              <a:avLst/>
            </a:prstGeom>
            <a:grpFill/>
          </p:spPr>
          <p:txBody>
            <a:bodyPr wrap="square" rtlCol="0">
              <a:spAutoFit/>
            </a:bodyPr>
            <a:lstStyle/>
            <a:p>
              <a:r>
                <a:rPr lang="ja-JP" altLang="en-US" sz="1300" b="1" dirty="0"/>
                <a:t>Ｄ </a:t>
              </a:r>
              <a:r>
                <a:rPr lang="ja-JP" altLang="en-US" sz="1300" b="1" u="sng" dirty="0"/>
                <a:t>成長戦略　　</a:t>
              </a:r>
              <a:r>
                <a:rPr lang="ja-JP" altLang="en-US" sz="1300" b="1" u="sng" dirty="0" smtClean="0"/>
                <a:t>２</a:t>
              </a:r>
              <a:r>
                <a:rPr lang="ja-JP" altLang="en-US" sz="1300" b="1" u="sng" dirty="0"/>
                <a:t>０</a:t>
              </a:r>
              <a:r>
                <a:rPr lang="ja-JP" altLang="en-US" sz="1300" b="1" u="sng" dirty="0" smtClean="0"/>
                <a:t>項目</a:t>
              </a:r>
              <a:r>
                <a:rPr lang="ja-JP" altLang="en-US" sz="1300" b="1" u="sng" dirty="0"/>
                <a:t>　　</a:t>
              </a:r>
              <a:endParaRPr kumimoji="1" lang="en-US" altLang="ja-JP" sz="1300" b="1" u="sng" dirty="0"/>
            </a:p>
          </p:txBody>
        </p:sp>
        <p:sp>
          <p:nvSpPr>
            <p:cNvPr id="60" name="角丸四角形 59"/>
            <p:cNvSpPr/>
            <p:nvPr/>
          </p:nvSpPr>
          <p:spPr>
            <a:xfrm>
              <a:off x="4047175" y="592122"/>
              <a:ext cx="1636546" cy="239227"/>
            </a:xfrm>
            <a:prstGeom prst="roundRect">
              <a:avLst>
                <a:gd name="adj" fmla="val 0"/>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＜１．府市連携（特区制度）＞</a:t>
              </a:r>
            </a:p>
            <a:p>
              <a:pPr>
                <a:lnSpc>
                  <a:spcPts val="900"/>
                </a:lnSpc>
              </a:pPr>
              <a:r>
                <a:rPr lang="en-US" altLang="ja-JP" sz="800" dirty="0" smtClean="0">
                  <a:solidFill>
                    <a:schemeClr val="tx1"/>
                  </a:solidFill>
                </a:rPr>
                <a:t>(92) </a:t>
              </a:r>
              <a:r>
                <a:rPr lang="ja-JP" altLang="en-US" sz="800" dirty="0">
                  <a:solidFill>
                    <a:schemeClr val="tx1"/>
                  </a:solidFill>
                </a:rPr>
                <a:t>特区制度</a:t>
              </a:r>
              <a:r>
                <a:rPr lang="ja-JP" altLang="en-US" sz="800" dirty="0" smtClean="0">
                  <a:solidFill>
                    <a:schemeClr val="tx1"/>
                  </a:solidFill>
                </a:rPr>
                <a:t>の活用</a:t>
              </a:r>
              <a:endParaRPr lang="ja-JP" altLang="en-US" sz="800" strike="sngStrike" dirty="0">
                <a:solidFill>
                  <a:schemeClr val="tx1"/>
                </a:solidFill>
              </a:endParaRPr>
            </a:p>
          </p:txBody>
        </p:sp>
        <p:sp>
          <p:nvSpPr>
            <p:cNvPr id="61" name="角丸四角形 60"/>
            <p:cNvSpPr/>
            <p:nvPr/>
          </p:nvSpPr>
          <p:spPr>
            <a:xfrm>
              <a:off x="4047176" y="1196854"/>
              <a:ext cx="1636545" cy="225279"/>
            </a:xfrm>
            <a:prstGeom prst="roundRect">
              <a:avLst>
                <a:gd name="adj" fmla="val 0"/>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smtClean="0">
                  <a:solidFill>
                    <a:schemeClr val="tx1"/>
                  </a:solidFill>
                </a:rPr>
                <a:t>＜３．</a:t>
              </a:r>
              <a:r>
                <a:rPr lang="ja-JP" altLang="en-US" sz="800" b="1" dirty="0">
                  <a:solidFill>
                    <a:schemeClr val="tx1"/>
                  </a:solidFill>
                </a:rPr>
                <a:t>府市連携（ＩＲ）＞</a:t>
              </a:r>
            </a:p>
            <a:p>
              <a:pPr marL="85725" indent="-85725">
                <a:lnSpc>
                  <a:spcPts val="900"/>
                </a:lnSpc>
              </a:pPr>
              <a:r>
                <a:rPr lang="en-US" altLang="ja-JP" sz="800" dirty="0" smtClean="0">
                  <a:solidFill>
                    <a:schemeClr val="tx1"/>
                  </a:solidFill>
                </a:rPr>
                <a:t>(94) </a:t>
              </a:r>
              <a:r>
                <a:rPr lang="ja-JP" altLang="en-US" sz="800" dirty="0">
                  <a:solidFill>
                    <a:schemeClr val="tx1"/>
                  </a:solidFill>
                </a:rPr>
                <a:t>ＩＲ実現に向けた検討</a:t>
              </a:r>
              <a:endParaRPr lang="ja-JP" altLang="en-US" sz="800" strike="sngStrike" dirty="0">
                <a:solidFill>
                  <a:schemeClr val="tx1"/>
                </a:solidFill>
              </a:endParaRPr>
            </a:p>
          </p:txBody>
        </p:sp>
        <p:sp>
          <p:nvSpPr>
            <p:cNvPr id="62" name="角丸四角形 61"/>
            <p:cNvSpPr/>
            <p:nvPr/>
          </p:nvSpPr>
          <p:spPr>
            <a:xfrm>
              <a:off x="7402006" y="1315583"/>
              <a:ext cx="1786181" cy="792211"/>
            </a:xfrm>
            <a:prstGeom prst="roundRect">
              <a:avLst>
                <a:gd name="adj" fmla="val 4246"/>
              </a:avLst>
            </a:prstGeom>
            <a:grp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000"/>
                </a:lnSpc>
              </a:pPr>
              <a:r>
                <a:rPr lang="en-US" altLang="ja-JP" sz="800" dirty="0" smtClean="0">
                  <a:solidFill>
                    <a:schemeClr val="tx1"/>
                  </a:solidFill>
                </a:rPr>
                <a:t>(108) </a:t>
              </a:r>
              <a:r>
                <a:rPr lang="ja-JP" altLang="en-US" sz="800" dirty="0">
                  <a:solidFill>
                    <a:schemeClr val="tx1"/>
                  </a:solidFill>
                  <a:latin typeface="+mn-ea"/>
                </a:rPr>
                <a:t>グローバルイノベーション創出</a:t>
              </a:r>
              <a:endParaRPr lang="en-US" altLang="ja-JP" sz="800" dirty="0">
                <a:solidFill>
                  <a:schemeClr val="tx1"/>
                </a:solidFill>
                <a:latin typeface="+mn-ea"/>
              </a:endParaRPr>
            </a:p>
            <a:p>
              <a:pPr>
                <a:lnSpc>
                  <a:spcPts val="1000"/>
                </a:lnSpc>
              </a:pPr>
              <a:r>
                <a:rPr lang="ja-JP" altLang="en-US" sz="800" dirty="0">
                  <a:solidFill>
                    <a:schemeClr val="tx1"/>
                  </a:solidFill>
                  <a:latin typeface="+mn-ea"/>
                </a:rPr>
                <a:t>　     </a:t>
              </a:r>
              <a:r>
                <a:rPr lang="ja-JP" altLang="en-US" sz="800" dirty="0" smtClean="0">
                  <a:solidFill>
                    <a:schemeClr val="tx1"/>
                  </a:solidFill>
                  <a:latin typeface="+mn-ea"/>
                </a:rPr>
                <a:t>支援</a:t>
              </a:r>
              <a:r>
                <a:rPr lang="ja-JP" altLang="en-US" sz="800" dirty="0">
                  <a:solidFill>
                    <a:schemeClr val="tx1"/>
                  </a:solidFill>
                  <a:latin typeface="+mn-ea"/>
                </a:rPr>
                <a:t>拠点（うめきた）</a:t>
              </a:r>
              <a:endParaRPr lang="ja-JP" altLang="en-US" sz="700" dirty="0">
                <a:solidFill>
                  <a:schemeClr val="tx1"/>
                </a:solidFill>
                <a:latin typeface="+mn-ea"/>
              </a:endParaRPr>
            </a:p>
            <a:p>
              <a:pPr>
                <a:lnSpc>
                  <a:spcPts val="1000"/>
                </a:lnSpc>
              </a:pPr>
              <a:r>
                <a:rPr lang="en-US" altLang="ja-JP" sz="800" dirty="0" smtClean="0">
                  <a:solidFill>
                    <a:schemeClr val="tx1"/>
                  </a:solidFill>
                </a:rPr>
                <a:t>(109) </a:t>
              </a:r>
              <a:r>
                <a:rPr lang="ja-JP" altLang="en-US" sz="800" dirty="0">
                  <a:solidFill>
                    <a:schemeClr val="tx1"/>
                  </a:solidFill>
                  <a:latin typeface="+mn-ea"/>
                </a:rPr>
                <a:t>エリアマネジメント活動促進</a:t>
              </a:r>
              <a:endParaRPr lang="en-US" altLang="ja-JP" sz="800" dirty="0">
                <a:solidFill>
                  <a:schemeClr val="tx1"/>
                </a:solidFill>
                <a:latin typeface="+mn-ea"/>
              </a:endParaRPr>
            </a:p>
            <a:p>
              <a:pPr>
                <a:lnSpc>
                  <a:spcPts val="1000"/>
                </a:lnSpc>
              </a:pPr>
              <a:r>
                <a:rPr lang="ja-JP" altLang="en-US" sz="800" dirty="0">
                  <a:solidFill>
                    <a:schemeClr val="tx1"/>
                  </a:solidFill>
                  <a:latin typeface="+mn-ea"/>
                </a:rPr>
                <a:t>　　   </a:t>
              </a:r>
              <a:r>
                <a:rPr lang="ja-JP" altLang="en-US" sz="800" dirty="0" smtClean="0">
                  <a:solidFill>
                    <a:schemeClr val="tx1"/>
                  </a:solidFill>
                  <a:latin typeface="+mn-ea"/>
                </a:rPr>
                <a:t>制度</a:t>
              </a:r>
              <a:r>
                <a:rPr lang="ja-JP" altLang="en-US" sz="800" dirty="0">
                  <a:solidFill>
                    <a:schemeClr val="tx1"/>
                  </a:solidFill>
                  <a:latin typeface="+mn-ea"/>
                </a:rPr>
                <a:t>の創設（うめきた）</a:t>
              </a:r>
            </a:p>
            <a:p>
              <a:pPr>
                <a:lnSpc>
                  <a:spcPts val="1000"/>
                </a:lnSpc>
              </a:pPr>
              <a:r>
                <a:rPr lang="en-US" altLang="ja-JP" sz="800" dirty="0" smtClean="0">
                  <a:solidFill>
                    <a:schemeClr val="tx1"/>
                  </a:solidFill>
                </a:rPr>
                <a:t>(110) </a:t>
              </a:r>
              <a:r>
                <a:rPr lang="ja-JP" altLang="en-US" sz="800" dirty="0">
                  <a:solidFill>
                    <a:schemeClr val="tx1"/>
                  </a:solidFill>
                  <a:latin typeface="+mn-ea"/>
                </a:rPr>
                <a:t>うめきた２期開発</a:t>
              </a:r>
              <a:r>
                <a:rPr lang="ja-JP" altLang="en-US" sz="800" dirty="0" smtClean="0">
                  <a:solidFill>
                    <a:schemeClr val="tx1"/>
                  </a:solidFill>
                  <a:latin typeface="+mn-ea"/>
                </a:rPr>
                <a:t>の計画づくり</a:t>
              </a:r>
              <a:endParaRPr lang="en-US" altLang="ja-JP" sz="800" dirty="0">
                <a:solidFill>
                  <a:schemeClr val="tx1"/>
                </a:solidFill>
                <a:latin typeface="+mn-ea"/>
              </a:endParaRPr>
            </a:p>
            <a:p>
              <a:pPr>
                <a:lnSpc>
                  <a:spcPts val="1000"/>
                </a:lnSpc>
              </a:pPr>
              <a:r>
                <a:rPr lang="en-US" altLang="ja-JP" sz="800" dirty="0">
                  <a:solidFill>
                    <a:schemeClr val="tx1"/>
                  </a:solidFill>
                </a:rPr>
                <a:t>(</a:t>
              </a:r>
              <a:r>
                <a:rPr lang="en-US" altLang="ja-JP" sz="800" dirty="0" smtClean="0">
                  <a:solidFill>
                    <a:schemeClr val="tx1"/>
                  </a:solidFill>
                </a:rPr>
                <a:t>111) </a:t>
              </a:r>
              <a:r>
                <a:rPr lang="ja-JP" altLang="en-US" sz="800" dirty="0">
                  <a:solidFill>
                    <a:schemeClr val="tx1"/>
                  </a:solidFill>
                  <a:latin typeface="+mn-ea"/>
                </a:rPr>
                <a:t>御堂筋のあり方の抜本的な見直し</a:t>
              </a:r>
            </a:p>
          </p:txBody>
        </p:sp>
        <p:sp>
          <p:nvSpPr>
            <p:cNvPr id="63" name="角丸四角形 62"/>
            <p:cNvSpPr/>
            <p:nvPr/>
          </p:nvSpPr>
          <p:spPr>
            <a:xfrm>
              <a:off x="5738879" y="592122"/>
              <a:ext cx="1636545" cy="672815"/>
            </a:xfrm>
            <a:prstGeom prst="roundRect">
              <a:avLst>
                <a:gd name="adj" fmla="val 0"/>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smtClean="0">
                  <a:solidFill>
                    <a:schemeClr val="tx1"/>
                  </a:solidFill>
                </a:rPr>
                <a:t>＜</a:t>
              </a:r>
              <a:r>
                <a:rPr lang="ja-JP" altLang="en-US" sz="800" b="1" dirty="0">
                  <a:solidFill>
                    <a:schemeClr val="tx1"/>
                  </a:solidFill>
                </a:rPr>
                <a:t>５</a:t>
              </a:r>
              <a:r>
                <a:rPr lang="ja-JP" altLang="en-US" sz="800" b="1" dirty="0" smtClean="0">
                  <a:solidFill>
                    <a:schemeClr val="tx1"/>
                  </a:solidFill>
                </a:rPr>
                <a:t>．</a:t>
              </a:r>
              <a:r>
                <a:rPr lang="ja-JP" altLang="en-US" sz="800" b="1" dirty="0">
                  <a:solidFill>
                    <a:schemeClr val="tx1"/>
                  </a:solidFill>
                </a:rPr>
                <a:t>府市連携（戦略会議）＞</a:t>
              </a:r>
            </a:p>
            <a:p>
              <a:pPr>
                <a:lnSpc>
                  <a:spcPts val="900"/>
                </a:lnSpc>
              </a:pPr>
              <a:r>
                <a:rPr lang="en-US" altLang="ja-JP" sz="800" dirty="0" smtClean="0">
                  <a:solidFill>
                    <a:schemeClr val="tx1"/>
                  </a:solidFill>
                </a:rPr>
                <a:t>(96) </a:t>
              </a:r>
              <a:r>
                <a:rPr lang="ja-JP" altLang="en-US" sz="800" dirty="0">
                  <a:solidFill>
                    <a:schemeClr val="tx1"/>
                  </a:solidFill>
                </a:rPr>
                <a:t>大阪府市都市魅力戦略推進会議</a:t>
              </a:r>
              <a:endParaRPr lang="en-US" altLang="ja-JP" sz="800" dirty="0">
                <a:solidFill>
                  <a:schemeClr val="tx1"/>
                </a:solidFill>
              </a:endParaRPr>
            </a:p>
            <a:p>
              <a:pPr>
                <a:lnSpc>
                  <a:spcPts val="900"/>
                </a:lnSpc>
              </a:pPr>
              <a:r>
                <a:rPr lang="en-US" altLang="ja-JP" sz="800" strike="sngStrike" dirty="0" smtClean="0">
                  <a:solidFill>
                    <a:schemeClr val="tx1"/>
                  </a:solidFill>
                </a:rPr>
                <a:t>(</a:t>
              </a:r>
              <a:r>
                <a:rPr lang="en-US" altLang="ja-JP" sz="800" dirty="0" smtClean="0">
                  <a:solidFill>
                    <a:schemeClr val="tx1"/>
                  </a:solidFill>
                </a:rPr>
                <a:t>97) </a:t>
              </a:r>
              <a:r>
                <a:rPr lang="ja-JP" altLang="en-US" sz="800" dirty="0">
                  <a:solidFill>
                    <a:schemeClr val="tx1"/>
                  </a:solidFill>
                </a:rPr>
                <a:t>大阪府市新大学構想会議</a:t>
              </a:r>
              <a:endParaRPr lang="en-US" altLang="ja-JP" sz="800" dirty="0">
                <a:solidFill>
                  <a:schemeClr val="tx1"/>
                </a:solidFill>
              </a:endParaRPr>
            </a:p>
            <a:p>
              <a:pPr>
                <a:lnSpc>
                  <a:spcPts val="900"/>
                </a:lnSpc>
              </a:pPr>
              <a:r>
                <a:rPr lang="en-US" altLang="ja-JP" sz="800" dirty="0" smtClean="0">
                  <a:solidFill>
                    <a:schemeClr val="tx1"/>
                  </a:solidFill>
                </a:rPr>
                <a:t>(98) </a:t>
              </a:r>
              <a:r>
                <a:rPr lang="ja-JP" altLang="en-US" sz="800" dirty="0">
                  <a:solidFill>
                    <a:schemeClr val="tx1"/>
                  </a:solidFill>
                </a:rPr>
                <a:t>大阪府市エネルギー戦略会議</a:t>
              </a:r>
              <a:endParaRPr lang="en-US" altLang="ja-JP" sz="800" dirty="0">
                <a:solidFill>
                  <a:schemeClr val="tx1"/>
                </a:solidFill>
              </a:endParaRPr>
            </a:p>
            <a:p>
              <a:pPr>
                <a:lnSpc>
                  <a:spcPts val="900"/>
                </a:lnSpc>
              </a:pPr>
              <a:r>
                <a:rPr lang="en-US" altLang="ja-JP" sz="800" dirty="0" smtClean="0">
                  <a:solidFill>
                    <a:schemeClr val="tx1"/>
                  </a:solidFill>
                </a:rPr>
                <a:t>(99) </a:t>
              </a:r>
              <a:r>
                <a:rPr lang="ja-JP" altLang="en-US" sz="800" dirty="0">
                  <a:solidFill>
                    <a:schemeClr val="tx1"/>
                  </a:solidFill>
                </a:rPr>
                <a:t>大阪府市医療戦略会議</a:t>
              </a:r>
              <a:endParaRPr lang="en-US" altLang="ja-JP" sz="800" dirty="0">
                <a:solidFill>
                  <a:schemeClr val="tx1"/>
                </a:solidFill>
              </a:endParaRPr>
            </a:p>
            <a:p>
              <a:pPr>
                <a:lnSpc>
                  <a:spcPts val="900"/>
                </a:lnSpc>
              </a:pPr>
              <a:r>
                <a:rPr lang="en-US" altLang="ja-JP" sz="800" dirty="0" smtClean="0">
                  <a:solidFill>
                    <a:schemeClr val="tx1"/>
                  </a:solidFill>
                </a:rPr>
                <a:t>(</a:t>
              </a:r>
              <a:r>
                <a:rPr lang="en-US" altLang="ja-JP" sz="800" dirty="0">
                  <a:solidFill>
                    <a:schemeClr val="tx1"/>
                  </a:solidFill>
                </a:rPr>
                <a:t>100</a:t>
              </a:r>
              <a:r>
                <a:rPr lang="en-US" altLang="ja-JP" sz="800" dirty="0" smtClean="0">
                  <a:solidFill>
                    <a:schemeClr val="tx1"/>
                  </a:solidFill>
                </a:rPr>
                <a:t>) </a:t>
              </a:r>
              <a:r>
                <a:rPr lang="ja-JP" altLang="en-US" sz="800" dirty="0">
                  <a:solidFill>
                    <a:schemeClr val="tx1"/>
                  </a:solidFill>
                </a:rPr>
                <a:t>大阪府市規制改革会議</a:t>
              </a:r>
            </a:p>
          </p:txBody>
        </p:sp>
      </p:grpSp>
      <p:sp>
        <p:nvSpPr>
          <p:cNvPr id="68" name="角丸四角形 67"/>
          <p:cNvSpPr/>
          <p:nvPr/>
        </p:nvSpPr>
        <p:spPr>
          <a:xfrm>
            <a:off x="7111482" y="3981245"/>
            <a:ext cx="1872208" cy="936104"/>
          </a:xfrm>
          <a:prstGeom prst="roundRect">
            <a:avLst>
              <a:gd name="adj" fmla="val 5535"/>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nSpc>
                <a:spcPts val="900"/>
              </a:lnSpc>
            </a:pPr>
            <a:r>
              <a:rPr lang="ja-JP" altLang="en-US" sz="800" b="1" dirty="0">
                <a:solidFill>
                  <a:schemeClr val="tx1"/>
                </a:solidFill>
              </a:rPr>
              <a:t>＜４．政策の刷新（福祉施策の再構築）＞</a:t>
            </a:r>
            <a:endParaRPr lang="en-US" altLang="ja-JP" sz="800" dirty="0">
              <a:solidFill>
                <a:schemeClr val="tx1"/>
              </a:solidFill>
            </a:endParaRPr>
          </a:p>
          <a:p>
            <a:pPr>
              <a:lnSpc>
                <a:spcPts val="900"/>
              </a:lnSpc>
            </a:pPr>
            <a:r>
              <a:rPr lang="en-US" altLang="ja-JP" sz="800" dirty="0" smtClean="0">
                <a:solidFill>
                  <a:schemeClr val="tx1"/>
                </a:solidFill>
              </a:rPr>
              <a:t>(69) </a:t>
            </a:r>
            <a:r>
              <a:rPr lang="ja-JP" altLang="en-US" sz="800" dirty="0">
                <a:solidFill>
                  <a:schemeClr val="tx1"/>
                </a:solidFill>
              </a:rPr>
              <a:t>特別養護老人ホーム待機者の解消</a:t>
            </a:r>
          </a:p>
          <a:p>
            <a:pPr>
              <a:lnSpc>
                <a:spcPts val="900"/>
              </a:lnSpc>
            </a:pPr>
            <a:r>
              <a:rPr lang="en-US" altLang="ja-JP" sz="800" dirty="0" smtClean="0">
                <a:solidFill>
                  <a:schemeClr val="tx1"/>
                </a:solidFill>
              </a:rPr>
              <a:t>(</a:t>
            </a:r>
            <a:r>
              <a:rPr lang="en-US" altLang="ja-JP" sz="800" dirty="0">
                <a:solidFill>
                  <a:schemeClr val="tx1"/>
                </a:solidFill>
              </a:rPr>
              <a:t>70</a:t>
            </a:r>
            <a:r>
              <a:rPr lang="en-US" altLang="ja-JP" sz="800" dirty="0" smtClean="0">
                <a:solidFill>
                  <a:schemeClr val="tx1"/>
                </a:solidFill>
              </a:rPr>
              <a:t>) </a:t>
            </a:r>
            <a:r>
              <a:rPr lang="ja-JP" altLang="en-US" sz="800" dirty="0">
                <a:solidFill>
                  <a:schemeClr val="tx1"/>
                </a:solidFill>
              </a:rPr>
              <a:t>認知症高齢者等支援の充実</a:t>
            </a:r>
          </a:p>
          <a:p>
            <a:pPr>
              <a:lnSpc>
                <a:spcPts val="900"/>
              </a:lnSpc>
            </a:pPr>
            <a:r>
              <a:rPr lang="en-US" altLang="ja-JP" sz="800" dirty="0" smtClean="0">
                <a:solidFill>
                  <a:schemeClr val="tx1"/>
                </a:solidFill>
              </a:rPr>
              <a:t>(</a:t>
            </a:r>
            <a:r>
              <a:rPr lang="en-US" altLang="ja-JP" sz="800" dirty="0">
                <a:solidFill>
                  <a:schemeClr val="tx1"/>
                </a:solidFill>
              </a:rPr>
              <a:t>71</a:t>
            </a:r>
            <a:r>
              <a:rPr lang="en-US" altLang="ja-JP" sz="800" dirty="0" smtClean="0">
                <a:solidFill>
                  <a:schemeClr val="tx1"/>
                </a:solidFill>
              </a:rPr>
              <a:t>) </a:t>
            </a:r>
            <a:r>
              <a:rPr lang="ja-JP" altLang="en-US" sz="800" dirty="0">
                <a:solidFill>
                  <a:schemeClr val="tx1"/>
                </a:solidFill>
              </a:rPr>
              <a:t>発達障がい者支援体制の構築</a:t>
            </a:r>
          </a:p>
          <a:p>
            <a:pPr>
              <a:lnSpc>
                <a:spcPts val="900"/>
              </a:lnSpc>
            </a:pPr>
            <a:r>
              <a:rPr lang="en-US" altLang="ja-JP" sz="800" dirty="0" smtClean="0">
                <a:solidFill>
                  <a:schemeClr val="tx1"/>
                </a:solidFill>
              </a:rPr>
              <a:t>(72) </a:t>
            </a:r>
            <a:r>
              <a:rPr lang="ja-JP" altLang="en-US" sz="800" dirty="0">
                <a:solidFill>
                  <a:schemeClr val="tx1"/>
                </a:solidFill>
              </a:rPr>
              <a:t>重症心身障がい児者支援の充実</a:t>
            </a:r>
          </a:p>
          <a:p>
            <a:pPr>
              <a:lnSpc>
                <a:spcPts val="900"/>
              </a:lnSpc>
            </a:pPr>
            <a:r>
              <a:rPr lang="en-US" altLang="ja-JP" sz="800" dirty="0" smtClean="0">
                <a:solidFill>
                  <a:schemeClr val="tx1"/>
                </a:solidFill>
              </a:rPr>
              <a:t>(73)</a:t>
            </a:r>
            <a:r>
              <a:rPr lang="ja-JP" altLang="en-US" sz="800" dirty="0" smtClean="0">
                <a:solidFill>
                  <a:schemeClr val="tx1"/>
                </a:solidFill>
              </a:rPr>
              <a:t> </a:t>
            </a:r>
            <a:r>
              <a:rPr lang="ja-JP" altLang="en-US" sz="800" dirty="0">
                <a:solidFill>
                  <a:schemeClr val="tx1"/>
                </a:solidFill>
              </a:rPr>
              <a:t>福祉施策推進パイロット事業</a:t>
            </a:r>
          </a:p>
          <a:p>
            <a:pPr>
              <a:lnSpc>
                <a:spcPts val="900"/>
              </a:lnSpc>
            </a:pPr>
            <a:r>
              <a:rPr lang="en-US" altLang="ja-JP" sz="800" dirty="0" smtClean="0">
                <a:solidFill>
                  <a:schemeClr val="tx1"/>
                </a:solidFill>
              </a:rPr>
              <a:t>(74) </a:t>
            </a:r>
            <a:r>
              <a:rPr lang="ja-JP" altLang="en-US" sz="800" dirty="0">
                <a:solidFill>
                  <a:schemeClr val="tx1"/>
                </a:solidFill>
              </a:rPr>
              <a:t>「ごみ屋敷」対策</a:t>
            </a:r>
          </a:p>
        </p:txBody>
      </p:sp>
      <p:sp>
        <p:nvSpPr>
          <p:cNvPr id="69" name="角丸四角形 68"/>
          <p:cNvSpPr/>
          <p:nvPr/>
        </p:nvSpPr>
        <p:spPr>
          <a:xfrm>
            <a:off x="7122084" y="4962780"/>
            <a:ext cx="1872208" cy="521742"/>
          </a:xfrm>
          <a:prstGeom prst="roundRect">
            <a:avLst>
              <a:gd name="adj" fmla="val 0"/>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a:lnSpc>
                <a:spcPts val="900"/>
              </a:lnSpc>
            </a:pPr>
            <a:r>
              <a:rPr lang="ja-JP" altLang="en-US" sz="800" b="1" dirty="0">
                <a:solidFill>
                  <a:schemeClr val="tx1"/>
                </a:solidFill>
              </a:rPr>
              <a:t>＜５．府市連携（組織統合）＞</a:t>
            </a:r>
            <a:endParaRPr lang="en-US" altLang="ja-JP" sz="800" b="1" dirty="0">
              <a:solidFill>
                <a:schemeClr val="tx1"/>
              </a:solidFill>
            </a:endParaRPr>
          </a:p>
          <a:p>
            <a:pPr marL="85725" indent="-85725">
              <a:lnSpc>
                <a:spcPts val="900"/>
              </a:lnSpc>
            </a:pPr>
            <a:r>
              <a:rPr lang="en-US" altLang="ja-JP" sz="800" dirty="0" smtClean="0">
                <a:solidFill>
                  <a:schemeClr val="tx1"/>
                </a:solidFill>
              </a:rPr>
              <a:t>(75)</a:t>
            </a:r>
            <a:r>
              <a:rPr lang="ja-JP" altLang="en-US" sz="800" dirty="0" smtClean="0">
                <a:solidFill>
                  <a:schemeClr val="tx1"/>
                </a:solidFill>
              </a:rPr>
              <a:t> 大阪急性期</a:t>
            </a:r>
            <a:r>
              <a:rPr lang="ja-JP" altLang="en-US" sz="800" dirty="0">
                <a:solidFill>
                  <a:schemeClr val="tx1"/>
                </a:solidFill>
              </a:rPr>
              <a:t>・総合医療</a:t>
            </a:r>
            <a:r>
              <a:rPr lang="ja-JP" altLang="en-US" sz="800" dirty="0" smtClean="0">
                <a:solidFill>
                  <a:schemeClr val="tx1"/>
                </a:solidFill>
              </a:rPr>
              <a:t>センター</a:t>
            </a:r>
            <a:endParaRPr lang="en-US" altLang="ja-JP" sz="800" dirty="0" smtClean="0">
              <a:solidFill>
                <a:schemeClr val="tx1"/>
              </a:solidFill>
            </a:endParaRPr>
          </a:p>
          <a:p>
            <a:pPr marL="85725" indent="-85725">
              <a:lnSpc>
                <a:spcPts val="900"/>
              </a:lnSpc>
            </a:pPr>
            <a:r>
              <a:rPr lang="ja-JP" altLang="en-US" sz="800" dirty="0">
                <a:solidFill>
                  <a:schemeClr val="tx1"/>
                </a:solidFill>
              </a:rPr>
              <a:t>　</a:t>
            </a:r>
            <a:r>
              <a:rPr lang="ja-JP" altLang="en-US" sz="800" dirty="0" smtClean="0">
                <a:solidFill>
                  <a:schemeClr val="tx1"/>
                </a:solidFill>
              </a:rPr>
              <a:t>　 ／</a:t>
            </a:r>
            <a:r>
              <a:rPr lang="ja-JP" altLang="en-US" sz="800" dirty="0">
                <a:solidFill>
                  <a:schemeClr val="tx1"/>
                </a:solidFill>
              </a:rPr>
              <a:t>市立住吉市民病院</a:t>
            </a:r>
          </a:p>
        </p:txBody>
      </p:sp>
      <p:sp>
        <p:nvSpPr>
          <p:cNvPr id="56" name="角丸四角形 55"/>
          <p:cNvSpPr/>
          <p:nvPr/>
        </p:nvSpPr>
        <p:spPr>
          <a:xfrm>
            <a:off x="3320186" y="4858273"/>
            <a:ext cx="1734774" cy="1739079"/>
          </a:xfrm>
          <a:prstGeom prst="roundRect">
            <a:avLst>
              <a:gd name="adj" fmla="val 0"/>
            </a:avLst>
          </a:prstGeom>
          <a:noFill/>
          <a:ln w="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nSpc>
                <a:spcPts val="1000"/>
              </a:lnSpc>
            </a:pPr>
            <a:r>
              <a:rPr lang="en-US" altLang="ja-JP" sz="800" dirty="0">
                <a:solidFill>
                  <a:schemeClr val="tx1"/>
                </a:solidFill>
              </a:rPr>
              <a:t>(</a:t>
            </a:r>
            <a:r>
              <a:rPr lang="en-US" altLang="ja-JP" sz="800" dirty="0" smtClean="0">
                <a:solidFill>
                  <a:schemeClr val="tx1"/>
                </a:solidFill>
              </a:rPr>
              <a:t>39) </a:t>
            </a:r>
            <a:r>
              <a:rPr lang="ja-JP" altLang="en-US" sz="800" dirty="0">
                <a:solidFill>
                  <a:schemeClr val="tx1"/>
                </a:solidFill>
              </a:rPr>
              <a:t>新公会計制度の導入</a:t>
            </a:r>
          </a:p>
          <a:p>
            <a:pPr>
              <a:lnSpc>
                <a:spcPts val="1000"/>
              </a:lnSpc>
            </a:pPr>
            <a:r>
              <a:rPr lang="en-US" altLang="ja-JP" sz="800" dirty="0" smtClean="0">
                <a:solidFill>
                  <a:schemeClr val="tx1"/>
                </a:solidFill>
              </a:rPr>
              <a:t>(</a:t>
            </a:r>
            <a:r>
              <a:rPr lang="en-US" altLang="ja-JP" sz="800" dirty="0">
                <a:solidFill>
                  <a:schemeClr val="tx1"/>
                </a:solidFill>
              </a:rPr>
              <a:t>40</a:t>
            </a:r>
            <a:r>
              <a:rPr lang="en-US" altLang="ja-JP" sz="800" dirty="0" smtClean="0">
                <a:solidFill>
                  <a:schemeClr val="tx1"/>
                </a:solidFill>
              </a:rPr>
              <a:t>) </a:t>
            </a:r>
            <a:r>
              <a:rPr lang="ja-JP" altLang="en-US" sz="800" dirty="0">
                <a:solidFill>
                  <a:schemeClr val="tx1"/>
                </a:solidFill>
              </a:rPr>
              <a:t>市税・使用料の減免措置の</a:t>
            </a:r>
            <a:endParaRPr lang="en-US" altLang="ja-JP" sz="800" dirty="0">
              <a:solidFill>
                <a:schemeClr val="tx1"/>
              </a:solidFill>
            </a:endParaRPr>
          </a:p>
          <a:p>
            <a:pPr>
              <a:lnSpc>
                <a:spcPts val="1000"/>
              </a:lnSpc>
            </a:pPr>
            <a:r>
              <a:rPr lang="ja-JP" altLang="en-US" sz="800" dirty="0">
                <a:solidFill>
                  <a:schemeClr val="tx1"/>
                </a:solidFill>
              </a:rPr>
              <a:t>　　</a:t>
            </a:r>
            <a:r>
              <a:rPr lang="ja-JP" altLang="en-US" sz="800" dirty="0" smtClean="0">
                <a:solidFill>
                  <a:schemeClr val="tx1"/>
                </a:solidFill>
              </a:rPr>
              <a:t>  見直し</a:t>
            </a:r>
            <a:endParaRPr lang="ja-JP" altLang="en-US" sz="800" dirty="0">
              <a:solidFill>
                <a:schemeClr val="tx1"/>
              </a:solidFill>
            </a:endParaRPr>
          </a:p>
          <a:p>
            <a:pPr>
              <a:lnSpc>
                <a:spcPts val="1000"/>
              </a:lnSpc>
            </a:pPr>
            <a:r>
              <a:rPr lang="en-US" altLang="ja-JP" sz="800" dirty="0" smtClean="0">
                <a:solidFill>
                  <a:schemeClr val="tx1"/>
                </a:solidFill>
              </a:rPr>
              <a:t>(</a:t>
            </a:r>
            <a:r>
              <a:rPr lang="en-US" altLang="ja-JP" sz="800" dirty="0">
                <a:solidFill>
                  <a:schemeClr val="tx1"/>
                </a:solidFill>
              </a:rPr>
              <a:t>41</a:t>
            </a:r>
            <a:r>
              <a:rPr lang="en-US" altLang="ja-JP" sz="800" dirty="0" smtClean="0">
                <a:solidFill>
                  <a:schemeClr val="tx1"/>
                </a:solidFill>
              </a:rPr>
              <a:t>) </a:t>
            </a:r>
            <a:r>
              <a:rPr lang="ja-JP" altLang="en-US" sz="800" dirty="0">
                <a:solidFill>
                  <a:schemeClr val="tx1"/>
                </a:solidFill>
              </a:rPr>
              <a:t>外郭団体数の削減、</a:t>
            </a:r>
            <a:endParaRPr lang="en-US" altLang="ja-JP" sz="800" dirty="0">
              <a:solidFill>
                <a:schemeClr val="tx1"/>
              </a:solidFill>
            </a:endParaRPr>
          </a:p>
          <a:p>
            <a:pPr>
              <a:lnSpc>
                <a:spcPts val="1000"/>
              </a:lnSpc>
            </a:pPr>
            <a:r>
              <a:rPr lang="ja-JP" altLang="en-US" sz="800" dirty="0">
                <a:solidFill>
                  <a:schemeClr val="tx1"/>
                </a:solidFill>
              </a:rPr>
              <a:t>　　  </a:t>
            </a:r>
            <a:r>
              <a:rPr lang="en-US" altLang="ja-JP" sz="800" dirty="0" smtClean="0">
                <a:solidFill>
                  <a:schemeClr val="tx1"/>
                </a:solidFill>
              </a:rPr>
              <a:t>OB</a:t>
            </a:r>
            <a:r>
              <a:rPr lang="ja-JP" altLang="en-US" sz="800" dirty="0" smtClean="0">
                <a:solidFill>
                  <a:schemeClr val="tx1"/>
                </a:solidFill>
              </a:rPr>
              <a:t>再就職</a:t>
            </a:r>
            <a:r>
              <a:rPr lang="ja-JP" altLang="en-US" sz="800" dirty="0">
                <a:solidFill>
                  <a:schemeClr val="tx1"/>
                </a:solidFill>
              </a:rPr>
              <a:t>の適正化</a:t>
            </a:r>
          </a:p>
          <a:p>
            <a:pPr>
              <a:lnSpc>
                <a:spcPts val="1000"/>
              </a:lnSpc>
            </a:pPr>
            <a:r>
              <a:rPr lang="en-US" altLang="ja-JP" sz="800" dirty="0" smtClean="0">
                <a:solidFill>
                  <a:schemeClr val="tx1"/>
                </a:solidFill>
              </a:rPr>
              <a:t>(42) </a:t>
            </a:r>
            <a:r>
              <a:rPr lang="ja-JP" altLang="en-US" sz="800" dirty="0">
                <a:solidFill>
                  <a:schemeClr val="tx1"/>
                </a:solidFill>
              </a:rPr>
              <a:t>外郭団体との随意契約の削減</a:t>
            </a:r>
          </a:p>
          <a:p>
            <a:pPr>
              <a:lnSpc>
                <a:spcPts val="1000"/>
              </a:lnSpc>
            </a:pPr>
            <a:r>
              <a:rPr lang="en-US" altLang="ja-JP" sz="800" dirty="0" smtClean="0">
                <a:solidFill>
                  <a:schemeClr val="tx1"/>
                </a:solidFill>
              </a:rPr>
              <a:t>(43) </a:t>
            </a:r>
            <a:r>
              <a:rPr lang="ja-JP" altLang="en-US" sz="800" dirty="0">
                <a:solidFill>
                  <a:schemeClr val="tx1"/>
                </a:solidFill>
              </a:rPr>
              <a:t>長期未着手の都市計画道路・</a:t>
            </a:r>
            <a:endParaRPr lang="en-US" altLang="ja-JP" sz="800" dirty="0">
              <a:solidFill>
                <a:schemeClr val="tx1"/>
              </a:solidFill>
            </a:endParaRPr>
          </a:p>
          <a:p>
            <a:pPr>
              <a:lnSpc>
                <a:spcPts val="1000"/>
              </a:lnSpc>
            </a:pPr>
            <a:r>
              <a:rPr lang="ja-JP" altLang="en-US" sz="800" dirty="0">
                <a:solidFill>
                  <a:schemeClr val="tx1"/>
                </a:solidFill>
              </a:rPr>
              <a:t>　　</a:t>
            </a:r>
            <a:r>
              <a:rPr lang="ja-JP" altLang="en-US" sz="800" dirty="0" smtClean="0">
                <a:solidFill>
                  <a:schemeClr val="tx1"/>
                </a:solidFill>
              </a:rPr>
              <a:t>  公園</a:t>
            </a:r>
            <a:r>
              <a:rPr lang="ja-JP" altLang="en-US" sz="800" dirty="0">
                <a:solidFill>
                  <a:schemeClr val="tx1"/>
                </a:solidFill>
              </a:rPr>
              <a:t>・緑地等の見直し</a:t>
            </a:r>
            <a:endParaRPr lang="en-US" altLang="ja-JP" sz="800" dirty="0">
              <a:solidFill>
                <a:schemeClr val="tx1"/>
              </a:solidFill>
            </a:endParaRPr>
          </a:p>
          <a:p>
            <a:pPr>
              <a:lnSpc>
                <a:spcPts val="1000"/>
              </a:lnSpc>
            </a:pPr>
            <a:r>
              <a:rPr lang="en-US" altLang="ja-JP" sz="800" dirty="0" smtClean="0">
                <a:solidFill>
                  <a:schemeClr val="tx1"/>
                </a:solidFill>
              </a:rPr>
              <a:t>(44) </a:t>
            </a:r>
            <a:r>
              <a:rPr lang="ja-JP" altLang="en-US" sz="800" dirty="0">
                <a:solidFill>
                  <a:schemeClr val="tx1"/>
                </a:solidFill>
              </a:rPr>
              <a:t>条例・審査基準の見直し</a:t>
            </a:r>
            <a:endParaRPr lang="en-US" altLang="ja-JP" sz="800" dirty="0">
              <a:solidFill>
                <a:schemeClr val="tx1"/>
              </a:solidFill>
            </a:endParaRPr>
          </a:p>
          <a:p>
            <a:pPr>
              <a:lnSpc>
                <a:spcPts val="1000"/>
              </a:lnSpc>
            </a:pPr>
            <a:r>
              <a:rPr lang="en-US" altLang="ja-JP" sz="800" dirty="0">
                <a:solidFill>
                  <a:schemeClr val="tx1"/>
                </a:solidFill>
              </a:rPr>
              <a:t>(</a:t>
            </a:r>
            <a:r>
              <a:rPr lang="en-US" altLang="ja-JP" sz="800" dirty="0" smtClean="0">
                <a:solidFill>
                  <a:schemeClr val="tx1"/>
                </a:solidFill>
              </a:rPr>
              <a:t>45) </a:t>
            </a:r>
            <a:r>
              <a:rPr lang="ja-JP" altLang="en-US" sz="800" dirty="0">
                <a:solidFill>
                  <a:schemeClr val="tx1"/>
                </a:solidFill>
              </a:rPr>
              <a:t>市政情報の見える化</a:t>
            </a:r>
            <a:endParaRPr lang="en-US" altLang="ja-JP" sz="800" dirty="0">
              <a:solidFill>
                <a:schemeClr val="tx1"/>
              </a:solidFill>
            </a:endParaRPr>
          </a:p>
          <a:p>
            <a:pPr>
              <a:lnSpc>
                <a:spcPts val="1000"/>
              </a:lnSpc>
            </a:pPr>
            <a:r>
              <a:rPr lang="ja-JP" altLang="en-US" sz="800" dirty="0">
                <a:solidFill>
                  <a:schemeClr val="tx1"/>
                </a:solidFill>
              </a:rPr>
              <a:t>　　   （オープン市役所）</a:t>
            </a:r>
          </a:p>
          <a:p>
            <a:pPr>
              <a:lnSpc>
                <a:spcPts val="1000"/>
              </a:lnSpc>
            </a:pPr>
            <a:r>
              <a:rPr lang="en-US" altLang="ja-JP" sz="800" dirty="0">
                <a:solidFill>
                  <a:schemeClr val="tx1"/>
                </a:solidFill>
              </a:rPr>
              <a:t>(</a:t>
            </a:r>
            <a:r>
              <a:rPr lang="en-US" altLang="ja-JP" sz="800" dirty="0" smtClean="0">
                <a:solidFill>
                  <a:schemeClr val="tx1"/>
                </a:solidFill>
              </a:rPr>
              <a:t>46) </a:t>
            </a:r>
            <a:r>
              <a:rPr lang="ja-JP" altLang="en-US" sz="800" dirty="0">
                <a:solidFill>
                  <a:schemeClr val="tx1"/>
                </a:solidFill>
              </a:rPr>
              <a:t>意思決定の見える</a:t>
            </a:r>
            <a:r>
              <a:rPr lang="ja-JP" altLang="en-US" sz="800" dirty="0" smtClean="0">
                <a:solidFill>
                  <a:schemeClr val="tx1"/>
                </a:solidFill>
              </a:rPr>
              <a:t>化（</a:t>
            </a:r>
            <a:r>
              <a:rPr lang="ja-JP" altLang="en-US" sz="800" dirty="0">
                <a:solidFill>
                  <a:schemeClr val="tx1"/>
                </a:solidFill>
              </a:rPr>
              <a:t>戦略会議）</a:t>
            </a:r>
          </a:p>
        </p:txBody>
      </p:sp>
      <p:sp>
        <p:nvSpPr>
          <p:cNvPr id="49" name="正方形/長方形 48"/>
          <p:cNvSpPr/>
          <p:nvPr/>
        </p:nvSpPr>
        <p:spPr>
          <a:xfrm>
            <a:off x="3329725" y="3572807"/>
            <a:ext cx="1620455" cy="805564"/>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en-US" altLang="ja-JP" sz="800" b="1" dirty="0">
                <a:solidFill>
                  <a:schemeClr val="tx1"/>
                </a:solidFill>
                <a:latin typeface="+mn-ea"/>
              </a:rPr>
              <a:t>15</a:t>
            </a:r>
            <a:r>
              <a:rPr lang="ja-JP" altLang="en-US" sz="800" b="1" dirty="0" smtClean="0">
                <a:solidFill>
                  <a:schemeClr val="tx1"/>
                </a:solidFill>
                <a:latin typeface="+mn-ea"/>
              </a:rPr>
              <a:t>．</a:t>
            </a:r>
            <a:r>
              <a:rPr lang="ja-JP" altLang="en-US" sz="800" b="1" dirty="0">
                <a:solidFill>
                  <a:schemeClr val="tx1"/>
                </a:solidFill>
              </a:rPr>
              <a:t>府市連携（組織統合）＞</a:t>
            </a:r>
            <a:endParaRPr lang="en-US" altLang="ja-JP" sz="800" b="1" dirty="0">
              <a:solidFill>
                <a:schemeClr val="tx1"/>
              </a:solidFill>
            </a:endParaRPr>
          </a:p>
          <a:p>
            <a:pPr marL="85725" indent="-85725">
              <a:lnSpc>
                <a:spcPts val="900"/>
              </a:lnSpc>
            </a:pPr>
            <a:r>
              <a:rPr lang="en-US" altLang="ja-JP" sz="800" dirty="0">
                <a:solidFill>
                  <a:schemeClr val="tx1"/>
                </a:solidFill>
                <a:ea typeface="ＭＳ Ｐゴシック" panose="020B0600070205080204" pitchFamily="50" charset="-128"/>
              </a:rPr>
              <a:t>(</a:t>
            </a:r>
            <a:r>
              <a:rPr lang="en-US" altLang="ja-JP" sz="800" dirty="0" smtClean="0">
                <a:solidFill>
                  <a:schemeClr val="tx1"/>
                </a:solidFill>
                <a:ea typeface="ＭＳ Ｐゴシック" panose="020B0600070205080204" pitchFamily="50" charset="-128"/>
              </a:rPr>
              <a:t>35)</a:t>
            </a:r>
            <a:r>
              <a:rPr lang="zh-TW" altLang="en-US" sz="800" dirty="0">
                <a:solidFill>
                  <a:schemeClr val="tx1"/>
                </a:solidFill>
                <a:latin typeface="ＭＳ Ｐゴシック" panose="020B0600070205080204" pitchFamily="50" charset="-128"/>
                <a:ea typeface="ＭＳ Ｐゴシック" panose="020B0600070205080204" pitchFamily="50" charset="-128"/>
              </a:rPr>
              <a:t>大阪府中小企業信用保証</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協会</a:t>
            </a:r>
            <a:endParaRPr lang="en-US" altLang="zh-TW" sz="8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lnSpc>
                <a:spcPts val="900"/>
              </a:lnSpc>
            </a:pPr>
            <a:r>
              <a:rPr lang="ja-JP"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a:t>
            </a:r>
            <a:r>
              <a:rPr lang="zh-TW" altLang="en-US" sz="800" dirty="0">
                <a:solidFill>
                  <a:schemeClr val="tx1"/>
                </a:solidFill>
                <a:latin typeface="ＭＳ Ｐゴシック" panose="020B0600070205080204" pitchFamily="50" charset="-128"/>
                <a:ea typeface="ＭＳ Ｐゴシック" panose="020B0600070205080204" pitchFamily="50" charset="-128"/>
              </a:rPr>
              <a:t>大阪市信用保証</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協会</a:t>
            </a:r>
            <a:endParaRPr lang="en-US" altLang="zh-TW" sz="8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lnSpc>
                <a:spcPts val="900"/>
              </a:lnSpc>
            </a:pPr>
            <a:r>
              <a:rPr lang="en-US" altLang="ja-JP" sz="800" dirty="0" smtClean="0">
                <a:solidFill>
                  <a:schemeClr val="tx1"/>
                </a:solidFill>
                <a:ea typeface="ＭＳ Ｐゴシック" panose="020B0600070205080204" pitchFamily="50" charset="-128"/>
              </a:rPr>
              <a:t>(36)</a:t>
            </a:r>
            <a:r>
              <a:rPr lang="ja-JP" altLang="en-US" sz="800" dirty="0" smtClean="0">
                <a:solidFill>
                  <a:schemeClr val="tx1"/>
                </a:solidFill>
                <a:ea typeface="ＭＳ Ｐゴシック" panose="020B0600070205080204" pitchFamily="50" charset="-128"/>
              </a:rPr>
              <a:t> </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大阪</a:t>
            </a:r>
            <a:r>
              <a:rPr lang="zh-TW" altLang="en-US" sz="800" dirty="0">
                <a:solidFill>
                  <a:schemeClr val="tx1"/>
                </a:solidFill>
                <a:latin typeface="ＭＳ Ｐゴシック" panose="020B0600070205080204" pitchFamily="50" charset="-128"/>
                <a:ea typeface="ＭＳ Ｐゴシック" panose="020B0600070205080204" pitchFamily="50" charset="-128"/>
              </a:rPr>
              <a:t>府立公衆衛生研究所</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a:t>
            </a:r>
            <a:endParaRPr lang="en-US" altLang="zh-TW" sz="8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lnSpc>
                <a:spcPts val="900"/>
              </a:lnSpc>
            </a:pPr>
            <a:r>
              <a:rPr lang="ja-JP"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大阪</a:t>
            </a:r>
            <a:r>
              <a:rPr lang="zh-TW" altLang="en-US" sz="800" dirty="0">
                <a:solidFill>
                  <a:schemeClr val="tx1"/>
                </a:solidFill>
                <a:latin typeface="ＭＳ Ｐゴシック" panose="020B0600070205080204" pitchFamily="50" charset="-128"/>
                <a:ea typeface="ＭＳ Ｐゴシック" panose="020B0600070205080204" pitchFamily="50" charset="-128"/>
              </a:rPr>
              <a:t>市立環境科学</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研究所</a:t>
            </a:r>
            <a:endParaRPr lang="en-US" altLang="zh-TW" sz="8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lnSpc>
                <a:spcPts val="900"/>
              </a:lnSpc>
            </a:pPr>
            <a:r>
              <a:rPr lang="en-US" altLang="ja-JP" sz="800" dirty="0" smtClean="0">
                <a:solidFill>
                  <a:schemeClr val="tx1"/>
                </a:solidFill>
              </a:rPr>
              <a:t>(37)</a:t>
            </a:r>
            <a:r>
              <a:rPr lang="ja-JP" altLang="en-US" sz="800" dirty="0" smtClean="0">
                <a:solidFill>
                  <a:schemeClr val="tx1"/>
                </a:solidFill>
              </a:rPr>
              <a:t> 府立消防学校／市立消防学校</a:t>
            </a:r>
            <a:endParaRPr lang="en-US" altLang="ja-JP" sz="800" strike="sngStrike" dirty="0">
              <a:solidFill>
                <a:schemeClr val="tx1"/>
              </a:solidFill>
            </a:endParaRPr>
          </a:p>
        </p:txBody>
      </p:sp>
      <p:sp>
        <p:nvSpPr>
          <p:cNvPr id="52" name="正方形/長方形 51"/>
          <p:cNvSpPr/>
          <p:nvPr/>
        </p:nvSpPr>
        <p:spPr>
          <a:xfrm>
            <a:off x="3320186" y="4437112"/>
            <a:ext cx="1620456" cy="348825"/>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a:solidFill>
                  <a:schemeClr val="tx1"/>
                </a:solidFill>
              </a:rPr>
              <a:t>＜</a:t>
            </a:r>
            <a:r>
              <a:rPr lang="en-US" altLang="ja-JP" sz="800" b="1" dirty="0" smtClean="0">
                <a:solidFill>
                  <a:schemeClr val="tx1"/>
                </a:solidFill>
                <a:latin typeface="+mn-ea"/>
              </a:rPr>
              <a:t>16</a:t>
            </a:r>
            <a:r>
              <a:rPr lang="ja-JP" altLang="en-US" sz="800" b="1" dirty="0" smtClean="0">
                <a:solidFill>
                  <a:schemeClr val="tx1"/>
                </a:solidFill>
                <a:latin typeface="+mn-ea"/>
              </a:rPr>
              <a:t>．</a:t>
            </a:r>
            <a:r>
              <a:rPr lang="ja-JP" altLang="en-US" sz="800" b="1" dirty="0">
                <a:solidFill>
                  <a:schemeClr val="tx1"/>
                </a:solidFill>
                <a:latin typeface="+mn-ea"/>
              </a:rPr>
              <a:t>府</a:t>
            </a:r>
            <a:r>
              <a:rPr lang="ja-JP" altLang="en-US" sz="800" b="1" dirty="0">
                <a:solidFill>
                  <a:schemeClr val="tx1"/>
                </a:solidFill>
              </a:rPr>
              <a:t>市連携（事業連携）＞</a:t>
            </a:r>
          </a:p>
          <a:p>
            <a:pPr marL="85725" indent="-85725">
              <a:lnSpc>
                <a:spcPts val="900"/>
              </a:lnSpc>
            </a:pPr>
            <a:r>
              <a:rPr lang="en-US" altLang="ja-JP" sz="800" dirty="0">
                <a:solidFill>
                  <a:schemeClr val="tx1"/>
                </a:solidFill>
              </a:rPr>
              <a:t>(</a:t>
            </a:r>
            <a:r>
              <a:rPr lang="en-US" altLang="ja-JP" sz="800" dirty="0" smtClean="0">
                <a:solidFill>
                  <a:schemeClr val="tx1"/>
                </a:solidFill>
              </a:rPr>
              <a:t>38)</a:t>
            </a:r>
            <a:r>
              <a:rPr lang="ja-JP" altLang="en-US" sz="800" dirty="0" smtClean="0">
                <a:solidFill>
                  <a:schemeClr val="tx1"/>
                </a:solidFill>
              </a:rPr>
              <a:t> 府営</a:t>
            </a:r>
            <a:r>
              <a:rPr lang="ja-JP" altLang="en-US" sz="800" dirty="0">
                <a:solidFill>
                  <a:schemeClr val="tx1"/>
                </a:solidFill>
              </a:rPr>
              <a:t>住宅／市営住宅</a:t>
            </a:r>
            <a:endParaRPr lang="en-US" altLang="ja-JP" sz="800" dirty="0">
              <a:solidFill>
                <a:schemeClr val="tx1"/>
              </a:solidFill>
            </a:endParaRPr>
          </a:p>
        </p:txBody>
      </p:sp>
      <p:sp>
        <p:nvSpPr>
          <p:cNvPr id="53" name="正方形/長方形 52"/>
          <p:cNvSpPr/>
          <p:nvPr/>
        </p:nvSpPr>
        <p:spPr>
          <a:xfrm>
            <a:off x="5409289" y="1421697"/>
            <a:ext cx="1800029" cy="875647"/>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ja-JP" altLang="en-US" sz="800" b="1" dirty="0">
                <a:solidFill>
                  <a:schemeClr val="tx1"/>
                </a:solidFill>
              </a:rPr>
              <a:t>６</a:t>
            </a:r>
            <a:r>
              <a:rPr lang="ja-JP" altLang="en-US" sz="800" b="1" dirty="0" smtClean="0">
                <a:solidFill>
                  <a:schemeClr val="tx1"/>
                </a:solidFill>
              </a:rPr>
              <a:t>．</a:t>
            </a:r>
            <a:r>
              <a:rPr lang="ja-JP" altLang="en-US" sz="800" b="1" dirty="0">
                <a:solidFill>
                  <a:schemeClr val="tx1"/>
                </a:solidFill>
              </a:rPr>
              <a:t>府市連携（組織統合）＞</a:t>
            </a:r>
            <a:endParaRPr lang="en-US" altLang="ja-JP" sz="800" dirty="0">
              <a:solidFill>
                <a:schemeClr val="tx1"/>
              </a:solidFill>
            </a:endParaRPr>
          </a:p>
          <a:p>
            <a:pPr marL="85725" indent="-85725">
              <a:lnSpc>
                <a:spcPts val="900"/>
              </a:lnSpc>
            </a:pPr>
            <a:r>
              <a:rPr lang="en-US" altLang="ja-JP" sz="800" dirty="0" smtClean="0">
                <a:solidFill>
                  <a:schemeClr val="tx1"/>
                </a:solidFill>
              </a:rPr>
              <a:t>(</a:t>
            </a:r>
            <a:r>
              <a:rPr lang="en-US" altLang="ja-JP" sz="800" dirty="0">
                <a:solidFill>
                  <a:schemeClr val="tx1"/>
                </a:solidFill>
              </a:rPr>
              <a:t>101</a:t>
            </a:r>
            <a:r>
              <a:rPr lang="en-US" altLang="ja-JP" sz="800" dirty="0" smtClean="0">
                <a:solidFill>
                  <a:schemeClr val="tx1"/>
                </a:solidFill>
              </a:rPr>
              <a:t>) </a:t>
            </a:r>
            <a:r>
              <a:rPr lang="ja-JP" altLang="en-US" sz="800" dirty="0" smtClean="0">
                <a:solidFill>
                  <a:schemeClr val="tx1"/>
                </a:solidFill>
              </a:rPr>
              <a:t>大阪府立大学・大阪市立大学</a:t>
            </a:r>
            <a:endParaRPr lang="en-US" altLang="ja-JP" sz="800" strike="sngStrike" dirty="0" smtClean="0">
              <a:solidFill>
                <a:schemeClr val="tx1"/>
              </a:solidFill>
            </a:endParaRPr>
          </a:p>
          <a:p>
            <a:pPr marL="85725" indent="-85725">
              <a:lnSpc>
                <a:spcPts val="900"/>
              </a:lnSpc>
            </a:pPr>
            <a:r>
              <a:rPr lang="en-US" altLang="ja-JP" sz="800" dirty="0" smtClean="0">
                <a:solidFill>
                  <a:schemeClr val="tx1"/>
                </a:solidFill>
              </a:rPr>
              <a:t>(102) </a:t>
            </a:r>
            <a:r>
              <a:rPr lang="ja-JP" altLang="en-US" sz="800" dirty="0" smtClean="0">
                <a:solidFill>
                  <a:schemeClr val="tx1"/>
                </a:solidFill>
              </a:rPr>
              <a:t>大阪観光局の設置</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(103)</a:t>
            </a:r>
            <a:r>
              <a:rPr lang="ja-JP" altLang="en-US" sz="800" dirty="0" smtClean="0">
                <a:solidFill>
                  <a:schemeClr val="tx1"/>
                </a:solidFill>
              </a:rPr>
              <a:t> </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大阪</a:t>
            </a:r>
            <a:r>
              <a:rPr lang="zh-TW" altLang="en-US" sz="800" dirty="0">
                <a:solidFill>
                  <a:schemeClr val="tx1"/>
                </a:solidFill>
                <a:latin typeface="ＭＳ Ｐゴシック" panose="020B0600070205080204" pitchFamily="50" charset="-128"/>
                <a:ea typeface="ＭＳ Ｐゴシック" panose="020B0600070205080204" pitchFamily="50" charset="-128"/>
              </a:rPr>
              <a:t>府立産業技術研究所／</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大阪</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　　</a:t>
            </a:r>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lnSpc>
                <a:spcPts val="900"/>
              </a:lnSpc>
            </a:pPr>
            <a:r>
              <a:rPr lang="ja-JP"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市立</a:t>
            </a:r>
            <a:r>
              <a:rPr lang="zh-TW" altLang="en-US" sz="800" dirty="0">
                <a:solidFill>
                  <a:schemeClr val="tx1"/>
                </a:solidFill>
                <a:latin typeface="ＭＳ Ｐゴシック" panose="020B0600070205080204" pitchFamily="50" charset="-128"/>
                <a:ea typeface="ＭＳ Ｐゴシック" panose="020B0600070205080204" pitchFamily="50" charset="-128"/>
              </a:rPr>
              <a:t>工業</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研究所</a:t>
            </a:r>
            <a:endParaRPr lang="en-US" altLang="zh-TW" sz="8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lnSpc>
                <a:spcPts val="900"/>
              </a:lnSpc>
            </a:pPr>
            <a:r>
              <a:rPr lang="en-US" altLang="ja-JP" sz="800" dirty="0" smtClean="0">
                <a:solidFill>
                  <a:schemeClr val="tx1"/>
                </a:solidFill>
                <a:latin typeface="ＭＳ Ｐゴシック" panose="020B0600070205080204" pitchFamily="50" charset="-128"/>
                <a:ea typeface="ＭＳ Ｐゴシック" panose="020B0600070205080204" pitchFamily="50" charset="-128"/>
              </a:rPr>
              <a:t>(</a:t>
            </a:r>
            <a:r>
              <a:rPr lang="en-US" altLang="ja-JP" sz="800" dirty="0" smtClean="0">
                <a:solidFill>
                  <a:schemeClr val="tx1"/>
                </a:solidFill>
              </a:rPr>
              <a:t>104)</a:t>
            </a:r>
            <a:r>
              <a:rPr lang="ja-JP" altLang="en-US" sz="800" dirty="0" smtClean="0">
                <a:solidFill>
                  <a:schemeClr val="tx1"/>
                </a:solidFill>
              </a:rPr>
              <a:t> 大阪</a:t>
            </a:r>
            <a:r>
              <a:rPr lang="ja-JP" altLang="en-US" sz="800" dirty="0">
                <a:solidFill>
                  <a:schemeClr val="tx1"/>
                </a:solidFill>
              </a:rPr>
              <a:t>産業振興機構／大阪市</a:t>
            </a:r>
            <a:r>
              <a:rPr lang="ja-JP" altLang="en-US" sz="800" dirty="0" smtClean="0">
                <a:solidFill>
                  <a:schemeClr val="tx1"/>
                </a:solidFill>
              </a:rPr>
              <a:t>都市</a:t>
            </a:r>
            <a:endParaRPr lang="en-US" altLang="ja-JP" sz="800" dirty="0" smtClean="0">
              <a:solidFill>
                <a:schemeClr val="tx1"/>
              </a:solidFill>
            </a:endParaRPr>
          </a:p>
          <a:p>
            <a:pPr marL="85725" indent="-85725">
              <a:lnSpc>
                <a:spcPts val="900"/>
              </a:lnSpc>
            </a:pPr>
            <a:r>
              <a:rPr lang="ja-JP" altLang="en-US" sz="800" dirty="0">
                <a:solidFill>
                  <a:schemeClr val="tx1"/>
                </a:solidFill>
              </a:rPr>
              <a:t>　</a:t>
            </a:r>
            <a:r>
              <a:rPr lang="ja-JP" altLang="en-US" sz="800" dirty="0" smtClean="0">
                <a:solidFill>
                  <a:schemeClr val="tx1"/>
                </a:solidFill>
              </a:rPr>
              <a:t>　　 型</a:t>
            </a:r>
            <a:r>
              <a:rPr lang="ja-JP" altLang="en-US" sz="800" dirty="0">
                <a:solidFill>
                  <a:schemeClr val="tx1"/>
                </a:solidFill>
              </a:rPr>
              <a:t>産業振興センター</a:t>
            </a:r>
            <a:endParaRPr lang="en-US" altLang="ja-JP" sz="800" dirty="0">
              <a:solidFill>
                <a:schemeClr val="tx1"/>
              </a:solidFill>
            </a:endParaRPr>
          </a:p>
        </p:txBody>
      </p:sp>
      <p:sp>
        <p:nvSpPr>
          <p:cNvPr id="66" name="正方形/長方形 65"/>
          <p:cNvSpPr/>
          <p:nvPr/>
        </p:nvSpPr>
        <p:spPr>
          <a:xfrm>
            <a:off x="7258898" y="620689"/>
            <a:ext cx="1800028" cy="817256"/>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ja-JP" altLang="en-US" sz="800" b="1" dirty="0">
                <a:solidFill>
                  <a:schemeClr val="tx1"/>
                </a:solidFill>
              </a:rPr>
              <a:t>７</a:t>
            </a:r>
            <a:r>
              <a:rPr lang="ja-JP" altLang="en-US" sz="800" b="1" dirty="0" smtClean="0">
                <a:solidFill>
                  <a:schemeClr val="tx1"/>
                </a:solidFill>
              </a:rPr>
              <a:t>．</a:t>
            </a:r>
            <a:r>
              <a:rPr lang="ja-JP" altLang="en-US" sz="800" b="1" dirty="0">
                <a:solidFill>
                  <a:schemeClr val="tx1"/>
                </a:solidFill>
              </a:rPr>
              <a:t>府市連携（事業連携）＞</a:t>
            </a:r>
          </a:p>
          <a:p>
            <a:pPr marL="85725" indent="-85725">
              <a:lnSpc>
                <a:spcPts val="900"/>
              </a:lnSpc>
            </a:pPr>
            <a:r>
              <a:rPr lang="en-US" altLang="ja-JP" sz="800" dirty="0" smtClean="0">
                <a:solidFill>
                  <a:schemeClr val="tx1"/>
                </a:solidFill>
              </a:rPr>
              <a:t>(105) </a:t>
            </a:r>
            <a:r>
              <a:rPr lang="ja-JP" altLang="en-US" sz="800" dirty="0">
                <a:solidFill>
                  <a:schemeClr val="tx1"/>
                </a:solidFill>
              </a:rPr>
              <a:t>大阪府立中之島図書館・大阪市</a:t>
            </a:r>
            <a:endParaRPr lang="en-US" altLang="ja-JP" sz="800" dirty="0">
              <a:solidFill>
                <a:schemeClr val="tx1"/>
              </a:solidFill>
            </a:endParaRPr>
          </a:p>
          <a:p>
            <a:pPr marL="85725" indent="-85725">
              <a:lnSpc>
                <a:spcPts val="900"/>
              </a:lnSpc>
            </a:pPr>
            <a:r>
              <a:rPr lang="ja-JP" altLang="en-US" sz="800" dirty="0">
                <a:solidFill>
                  <a:schemeClr val="tx1"/>
                </a:solidFill>
              </a:rPr>
              <a:t>　　</a:t>
            </a:r>
            <a:r>
              <a:rPr lang="ja-JP" altLang="en-US" sz="800" dirty="0" smtClean="0">
                <a:solidFill>
                  <a:schemeClr val="tx1"/>
                </a:solidFill>
              </a:rPr>
              <a:t>　 中央</a:t>
            </a:r>
            <a:r>
              <a:rPr lang="ja-JP" altLang="en-US" sz="800" dirty="0">
                <a:solidFill>
                  <a:schemeClr val="tx1"/>
                </a:solidFill>
              </a:rPr>
              <a:t>公会堂の連携</a:t>
            </a:r>
            <a:endParaRPr lang="en-US" altLang="ja-JP" sz="800" dirty="0">
              <a:solidFill>
                <a:schemeClr val="tx1"/>
              </a:solidFill>
            </a:endParaRPr>
          </a:p>
          <a:p>
            <a:pPr marL="85725" indent="-85725">
              <a:lnSpc>
                <a:spcPts val="900"/>
              </a:lnSpc>
            </a:pPr>
            <a:r>
              <a:rPr lang="en-US" altLang="ja-JP" sz="800" dirty="0" smtClean="0">
                <a:solidFill>
                  <a:schemeClr val="tx1"/>
                </a:solidFill>
              </a:rPr>
              <a:t>(106) </a:t>
            </a:r>
            <a:r>
              <a:rPr lang="ja-JP" altLang="en-US" sz="800" dirty="0">
                <a:solidFill>
                  <a:schemeClr val="tx1"/>
                </a:solidFill>
              </a:rPr>
              <a:t>府市文化振興会議・アーツカウン</a:t>
            </a:r>
            <a:endParaRPr lang="en-US" altLang="ja-JP" sz="800" dirty="0">
              <a:solidFill>
                <a:schemeClr val="tx1"/>
              </a:solidFill>
            </a:endParaRPr>
          </a:p>
          <a:p>
            <a:pPr marL="85725" indent="-85725">
              <a:lnSpc>
                <a:spcPts val="900"/>
              </a:lnSpc>
            </a:pPr>
            <a:r>
              <a:rPr lang="ja-JP" altLang="en-US" sz="800" dirty="0">
                <a:solidFill>
                  <a:schemeClr val="tx1"/>
                </a:solidFill>
              </a:rPr>
              <a:t>　　　</a:t>
            </a:r>
            <a:r>
              <a:rPr lang="ja-JP" altLang="en-US" sz="800" dirty="0" smtClean="0">
                <a:solidFill>
                  <a:schemeClr val="tx1"/>
                </a:solidFill>
              </a:rPr>
              <a:t> シル</a:t>
            </a:r>
            <a:r>
              <a:rPr lang="ja-JP" altLang="en-US" sz="800" dirty="0">
                <a:solidFill>
                  <a:schemeClr val="tx1"/>
                </a:solidFill>
              </a:rPr>
              <a:t>部会の設置</a:t>
            </a:r>
            <a:endParaRPr lang="en-US" altLang="ja-JP" sz="800" dirty="0">
              <a:solidFill>
                <a:schemeClr val="tx1"/>
              </a:solidFill>
            </a:endParaRPr>
          </a:p>
          <a:p>
            <a:pPr marL="85725" indent="-85725">
              <a:lnSpc>
                <a:spcPts val="900"/>
              </a:lnSpc>
            </a:pPr>
            <a:r>
              <a:rPr lang="en-US" altLang="ja-JP" sz="800" dirty="0" smtClean="0">
                <a:solidFill>
                  <a:schemeClr val="tx1"/>
                </a:solidFill>
              </a:rPr>
              <a:t>(107) </a:t>
            </a:r>
            <a:r>
              <a:rPr lang="ja-JP" altLang="en-US" sz="800" dirty="0" smtClean="0">
                <a:solidFill>
                  <a:schemeClr val="tx1"/>
                </a:solidFill>
              </a:rPr>
              <a:t>都市魅力に関するイベント</a:t>
            </a:r>
            <a:r>
              <a:rPr lang="ja-JP" altLang="en-US" sz="800" dirty="0">
                <a:solidFill>
                  <a:schemeClr val="tx1"/>
                </a:solidFill>
              </a:rPr>
              <a:t>の開催</a:t>
            </a:r>
            <a:endParaRPr lang="en-US" altLang="ja-JP" sz="800" dirty="0">
              <a:solidFill>
                <a:schemeClr val="tx1"/>
              </a:solidFill>
            </a:endParaRPr>
          </a:p>
        </p:txBody>
      </p:sp>
      <p:sp>
        <p:nvSpPr>
          <p:cNvPr id="65" name="正方形/長方形 64"/>
          <p:cNvSpPr/>
          <p:nvPr/>
        </p:nvSpPr>
        <p:spPr>
          <a:xfrm>
            <a:off x="5580112" y="77579"/>
            <a:ext cx="3503869" cy="183069"/>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lnSpc>
                <a:spcPts val="900"/>
              </a:lnSpc>
            </a:pPr>
            <a:r>
              <a:rPr lang="ja-JP" altLang="en-US" sz="800" dirty="0">
                <a:solidFill>
                  <a:schemeClr val="tx1"/>
                </a:solidFill>
              </a:rPr>
              <a:t>大阪府市が連携して実施した改革の取組み。（別冊「大阪府市の連携」に掲載</a:t>
            </a:r>
            <a:r>
              <a:rPr lang="en-US" altLang="ja-JP" sz="800" dirty="0">
                <a:solidFill>
                  <a:schemeClr val="tx1"/>
                </a:solidFill>
              </a:rPr>
              <a:t>)</a:t>
            </a:r>
          </a:p>
          <a:p>
            <a:pPr algn="ctr">
              <a:lnSpc>
                <a:spcPts val="900"/>
              </a:lnSpc>
            </a:pPr>
            <a:endParaRPr lang="en-US" altLang="ja-JP" sz="800" dirty="0">
              <a:solidFill>
                <a:schemeClr val="tx1"/>
              </a:solidFill>
            </a:endParaRPr>
          </a:p>
        </p:txBody>
      </p:sp>
      <p:sp>
        <p:nvSpPr>
          <p:cNvPr id="67" name="正方形/長方形 66"/>
          <p:cNvSpPr/>
          <p:nvPr/>
        </p:nvSpPr>
        <p:spPr>
          <a:xfrm>
            <a:off x="0" y="6694247"/>
            <a:ext cx="8925246" cy="182804"/>
          </a:xfrm>
          <a:prstGeom prst="rect">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indent="-85725">
              <a:lnSpc>
                <a:spcPts val="900"/>
              </a:lnSpc>
            </a:pPr>
            <a:r>
              <a:rPr lang="ja-JP" altLang="en-US" sz="800" dirty="0">
                <a:solidFill>
                  <a:schemeClr val="tx1"/>
                </a:solidFill>
              </a:rPr>
              <a:t>　象限</a:t>
            </a:r>
            <a:r>
              <a:rPr lang="en-US" altLang="ja-JP" sz="800" dirty="0">
                <a:solidFill>
                  <a:schemeClr val="tx1"/>
                </a:solidFill>
              </a:rPr>
              <a:t>A</a:t>
            </a:r>
            <a:r>
              <a:rPr lang="ja-JP" altLang="en-US" sz="800" dirty="0">
                <a:solidFill>
                  <a:schemeClr val="tx1"/>
                </a:solidFill>
              </a:rPr>
              <a:t>～</a:t>
            </a:r>
            <a:r>
              <a:rPr lang="en-US" altLang="ja-JP" sz="800" dirty="0">
                <a:solidFill>
                  <a:schemeClr val="tx1"/>
                </a:solidFill>
              </a:rPr>
              <a:t>D</a:t>
            </a:r>
            <a:r>
              <a:rPr lang="ja-JP" altLang="en-US" sz="800" dirty="0" err="1">
                <a:solidFill>
                  <a:schemeClr val="tx1"/>
                </a:solidFill>
              </a:rPr>
              <a:t>、</a:t>
            </a:r>
            <a:r>
              <a:rPr lang="ja-JP" altLang="en-US" sz="800" dirty="0">
                <a:solidFill>
                  <a:schemeClr val="tx1"/>
                </a:solidFill>
              </a:rPr>
              <a:t>＜象限内での分類番号＞、（改革項目通し番号）　：　「大阪市役所の点検・棚卸し結果」報告書、別冊「大阪府市の連携」の該当項目の頁右肩に、整理番号として記載　　例：</a:t>
            </a:r>
            <a:r>
              <a:rPr lang="en-US" altLang="ja-JP" sz="800" dirty="0">
                <a:solidFill>
                  <a:schemeClr val="tx1"/>
                </a:solidFill>
              </a:rPr>
              <a:t>A</a:t>
            </a:r>
            <a:r>
              <a:rPr lang="ja-JP" altLang="en-US" sz="800" dirty="0">
                <a:solidFill>
                  <a:schemeClr val="tx1"/>
                </a:solidFill>
              </a:rPr>
              <a:t>１</a:t>
            </a:r>
            <a:r>
              <a:rPr lang="en-US" altLang="ja-JP" sz="800" dirty="0">
                <a:solidFill>
                  <a:schemeClr val="tx1"/>
                </a:solidFill>
              </a:rPr>
              <a:t>(1)</a:t>
            </a:r>
            <a:endParaRPr lang="ja-JP" altLang="en-US" sz="800" dirty="0">
              <a:solidFill>
                <a:schemeClr val="tx1"/>
              </a:solidFill>
            </a:endParaRPr>
          </a:p>
        </p:txBody>
      </p:sp>
      <p:sp>
        <p:nvSpPr>
          <p:cNvPr id="57" name="角丸四角形 56"/>
          <p:cNvSpPr/>
          <p:nvPr/>
        </p:nvSpPr>
        <p:spPr>
          <a:xfrm>
            <a:off x="97978" y="2024052"/>
            <a:ext cx="1512168" cy="361376"/>
          </a:xfrm>
          <a:prstGeom prst="roundRect">
            <a:avLst>
              <a:gd name="adj" fmla="val 16934"/>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＜５．経営形態（下水道）＞</a:t>
            </a:r>
          </a:p>
          <a:p>
            <a:pPr>
              <a:lnSpc>
                <a:spcPts val="900"/>
              </a:lnSpc>
            </a:pPr>
            <a:r>
              <a:rPr lang="en-US" altLang="ja-JP" sz="800" dirty="0" smtClean="0">
                <a:solidFill>
                  <a:schemeClr val="tx1"/>
                </a:solidFill>
              </a:rPr>
              <a:t>(85) </a:t>
            </a:r>
            <a:r>
              <a:rPr lang="ja-JP" altLang="en-US" sz="800" dirty="0">
                <a:solidFill>
                  <a:schemeClr val="tx1"/>
                </a:solidFill>
              </a:rPr>
              <a:t>下水道事業の経営形態の見</a:t>
            </a:r>
            <a:endParaRPr lang="en-US" altLang="ja-JP" sz="800" dirty="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直し</a:t>
            </a:r>
            <a:endParaRPr lang="ja-JP" altLang="en-US" sz="800" dirty="0">
              <a:solidFill>
                <a:schemeClr val="tx1"/>
              </a:solidFill>
            </a:endParaRPr>
          </a:p>
        </p:txBody>
      </p:sp>
      <p:sp>
        <p:nvSpPr>
          <p:cNvPr id="64" name="角丸四角形 63"/>
          <p:cNvSpPr/>
          <p:nvPr/>
        </p:nvSpPr>
        <p:spPr>
          <a:xfrm>
            <a:off x="1757907" y="614363"/>
            <a:ext cx="1574987" cy="267029"/>
          </a:xfrm>
          <a:prstGeom prst="roundRect">
            <a:avLst>
              <a:gd name="adj" fmla="val 1488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＜６．経営形態</a:t>
            </a:r>
            <a:r>
              <a:rPr lang="ja-JP" altLang="en-US" sz="700" b="1" dirty="0">
                <a:solidFill>
                  <a:schemeClr val="tx1"/>
                </a:solidFill>
              </a:rPr>
              <a:t>（幼稚園・保育所）</a:t>
            </a:r>
            <a:r>
              <a:rPr lang="ja-JP" altLang="en-US" sz="800" b="1" dirty="0">
                <a:solidFill>
                  <a:schemeClr val="tx1"/>
                </a:solidFill>
              </a:rPr>
              <a:t>＞</a:t>
            </a:r>
          </a:p>
          <a:p>
            <a:pPr>
              <a:lnSpc>
                <a:spcPts val="900"/>
              </a:lnSpc>
            </a:pPr>
            <a:r>
              <a:rPr lang="en-US" altLang="ja-JP" sz="800" dirty="0" smtClean="0">
                <a:solidFill>
                  <a:schemeClr val="tx1"/>
                </a:solidFill>
              </a:rPr>
              <a:t>(86) </a:t>
            </a:r>
            <a:r>
              <a:rPr lang="ja-JP" altLang="en-US" sz="800" dirty="0">
                <a:solidFill>
                  <a:schemeClr val="tx1"/>
                </a:solidFill>
              </a:rPr>
              <a:t>幼稚園・保育所の民営化</a:t>
            </a:r>
          </a:p>
        </p:txBody>
      </p:sp>
      <p:sp>
        <p:nvSpPr>
          <p:cNvPr id="73" name="角丸四角形 16">
            <a:extLst>
              <a:ext uri="{FF2B5EF4-FFF2-40B4-BE49-F238E27FC236}">
                <a16:creationId xmlns="" xmlns:a16="http://schemas.microsoft.com/office/drawing/2014/main" id="{C7CAF891-1E83-4D5C-B9B0-34C91168E8F2}"/>
              </a:ext>
            </a:extLst>
          </p:cNvPr>
          <p:cNvSpPr/>
          <p:nvPr/>
        </p:nvSpPr>
        <p:spPr>
          <a:xfrm>
            <a:off x="3311351" y="2750697"/>
            <a:ext cx="1619313" cy="288000"/>
          </a:xfrm>
          <a:prstGeom prst="roundRect">
            <a:avLst>
              <a:gd name="adj" fmla="val 1666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36000" rtlCol="0" anchor="ctr"/>
          <a:lstStyle/>
          <a:p>
            <a:pPr>
              <a:lnSpc>
                <a:spcPts val="900"/>
              </a:lnSpc>
            </a:pPr>
            <a:r>
              <a:rPr lang="ja-JP" altLang="en-US" sz="800" b="1" u="sng" dirty="0" smtClean="0">
                <a:solidFill>
                  <a:schemeClr val="tx1"/>
                </a:solidFill>
              </a:rPr>
              <a:t>＜</a:t>
            </a:r>
            <a:r>
              <a:rPr lang="en-US" altLang="ja-JP" sz="800" b="1" u="sng" dirty="0" smtClean="0">
                <a:solidFill>
                  <a:schemeClr val="tx1"/>
                </a:solidFill>
                <a:latin typeface="+mn-ea"/>
              </a:rPr>
              <a:t>13</a:t>
            </a:r>
            <a:r>
              <a:rPr lang="ja-JP" altLang="en-US" sz="800" b="1" u="sng" dirty="0" smtClean="0">
                <a:solidFill>
                  <a:schemeClr val="tx1"/>
                </a:solidFill>
              </a:rPr>
              <a:t>．働き方</a:t>
            </a:r>
            <a:r>
              <a:rPr lang="ja-JP" altLang="en-US" sz="800" b="1" u="sng" dirty="0">
                <a:solidFill>
                  <a:schemeClr val="tx1"/>
                </a:solidFill>
              </a:rPr>
              <a:t>改革＞</a:t>
            </a:r>
            <a:endParaRPr lang="ja-JP" altLang="en-US" sz="800" u="sng" dirty="0">
              <a:solidFill>
                <a:schemeClr val="tx1"/>
              </a:solidFill>
            </a:endParaRPr>
          </a:p>
          <a:p>
            <a:pPr>
              <a:lnSpc>
                <a:spcPts val="900"/>
              </a:lnSpc>
            </a:pPr>
            <a:r>
              <a:rPr lang="en-US" altLang="ja-JP" sz="800" u="sng" dirty="0" smtClean="0">
                <a:solidFill>
                  <a:schemeClr val="tx1"/>
                </a:solidFill>
              </a:rPr>
              <a:t>(33) </a:t>
            </a:r>
            <a:r>
              <a:rPr lang="ja-JP" altLang="en-US" sz="800" u="sng" dirty="0">
                <a:solidFill>
                  <a:schemeClr val="tx1"/>
                </a:solidFill>
              </a:rPr>
              <a:t>働き方改革</a:t>
            </a:r>
            <a:endParaRPr lang="en-US" altLang="ja-JP" sz="800" u="sng" dirty="0">
              <a:solidFill>
                <a:schemeClr val="tx1"/>
              </a:solidFill>
            </a:endParaRPr>
          </a:p>
        </p:txBody>
      </p:sp>
      <p:sp>
        <p:nvSpPr>
          <p:cNvPr id="75" name="正方形/長方形 74"/>
          <p:cNvSpPr/>
          <p:nvPr/>
        </p:nvSpPr>
        <p:spPr>
          <a:xfrm>
            <a:off x="3542060" y="934232"/>
            <a:ext cx="1806384" cy="288000"/>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u="sng" dirty="0" smtClean="0">
                <a:solidFill>
                  <a:schemeClr val="tx1"/>
                </a:solidFill>
              </a:rPr>
              <a:t>＜２．府市連携（</a:t>
            </a:r>
            <a:r>
              <a:rPr lang="ja-JP" altLang="en-US" sz="800" b="1" u="sng" dirty="0">
                <a:solidFill>
                  <a:schemeClr val="tx1"/>
                </a:solidFill>
              </a:rPr>
              <a:t>万博</a:t>
            </a:r>
            <a:r>
              <a:rPr lang="ja-JP" altLang="en-US" sz="800" b="1" u="sng" dirty="0" smtClean="0">
                <a:solidFill>
                  <a:schemeClr val="tx1"/>
                </a:solidFill>
              </a:rPr>
              <a:t>）＞</a:t>
            </a:r>
            <a:endParaRPr lang="en-US" altLang="ja-JP" sz="800" b="1" u="sng" dirty="0" smtClean="0">
              <a:solidFill>
                <a:schemeClr val="tx1"/>
              </a:solidFill>
            </a:endParaRPr>
          </a:p>
          <a:p>
            <a:pPr marL="85725" indent="-85725">
              <a:lnSpc>
                <a:spcPts val="900"/>
              </a:lnSpc>
            </a:pPr>
            <a:r>
              <a:rPr lang="en-US" altLang="ja-JP" sz="800" u="sng" dirty="0" smtClean="0">
                <a:solidFill>
                  <a:schemeClr val="tx1"/>
                </a:solidFill>
              </a:rPr>
              <a:t>(93)</a:t>
            </a:r>
            <a:r>
              <a:rPr lang="ja-JP" altLang="en-US" sz="800" u="sng" dirty="0" smtClean="0">
                <a:solidFill>
                  <a:schemeClr val="tx1"/>
                </a:solidFill>
              </a:rPr>
              <a:t> 万博</a:t>
            </a:r>
            <a:r>
              <a:rPr lang="ja-JP" altLang="en-US" sz="800" u="sng" dirty="0">
                <a:solidFill>
                  <a:schemeClr val="tx1"/>
                </a:solidFill>
              </a:rPr>
              <a:t>開催に向けた取組み</a:t>
            </a:r>
            <a:endParaRPr lang="en-US" altLang="ja-JP" sz="800" u="sng" dirty="0" smtClean="0">
              <a:solidFill>
                <a:schemeClr val="tx1"/>
              </a:solidFill>
            </a:endParaRPr>
          </a:p>
        </p:txBody>
      </p:sp>
      <p:sp>
        <p:nvSpPr>
          <p:cNvPr id="74" name="スライド番号プレースホルダ 6"/>
          <p:cNvSpPr>
            <a:spLocks noGrp="1"/>
          </p:cNvSpPr>
          <p:nvPr>
            <p:ph type="sldNum" sz="quarter" idx="12"/>
          </p:nvPr>
        </p:nvSpPr>
        <p:spPr>
          <a:xfrm>
            <a:off x="8407474" y="6669360"/>
            <a:ext cx="720080" cy="177924"/>
          </a:xfrm>
        </p:spPr>
        <p:txBody>
          <a:bodyPr/>
          <a:lstStyle/>
          <a:p>
            <a:fld id="{A797BAEF-4FE3-45D2-A7D4-6A1D99BF1069}" type="slidenum">
              <a:rPr kumimoji="1" lang="ja-JP" altLang="en-US" smtClean="0"/>
              <a:t>3</a:t>
            </a:fld>
            <a:endParaRPr kumimoji="1" lang="ja-JP" altLang="en-US" dirty="0"/>
          </a:p>
        </p:txBody>
      </p:sp>
    </p:spTree>
    <p:extLst>
      <p:ext uri="{BB962C8B-B14F-4D97-AF65-F5344CB8AC3E}">
        <p14:creationId xmlns:p14="http://schemas.microsoft.com/office/powerpoint/2010/main" val="23327363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7017775" y="2942911"/>
            <a:ext cx="938602" cy="14214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6489739" y="3085050"/>
            <a:ext cx="2330733" cy="735657"/>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6461957" y="2228990"/>
            <a:ext cx="2358515" cy="583605"/>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4165063" y="931539"/>
            <a:ext cx="2330733" cy="569748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角丸四角形 63"/>
          <p:cNvSpPr/>
          <p:nvPr/>
        </p:nvSpPr>
        <p:spPr>
          <a:xfrm>
            <a:off x="611560" y="2151076"/>
            <a:ext cx="8460432" cy="4608000"/>
          </a:xfrm>
          <a:prstGeom prst="roundRect">
            <a:avLst>
              <a:gd name="adj" fmla="val 80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51520" y="332656"/>
            <a:ext cx="7704856" cy="338554"/>
          </a:xfrm>
          <a:prstGeom prst="rect">
            <a:avLst/>
          </a:prstGeom>
          <a:noFill/>
        </p:spPr>
        <p:txBody>
          <a:bodyPr wrap="square" rtlCol="0">
            <a:spAutoFit/>
          </a:bodyPr>
          <a:lstStyle/>
          <a:p>
            <a:r>
              <a:rPr lang="ja-JP" altLang="en-US" sz="1600" b="1" dirty="0"/>
              <a:t>①　施策事業の見直しと再構築</a:t>
            </a:r>
            <a:endParaRPr kumimoji="1" lang="ja-JP" altLang="en-US" sz="1600" b="1" dirty="0"/>
          </a:p>
        </p:txBody>
      </p:sp>
      <p:cxnSp>
        <p:nvCxnSpPr>
          <p:cNvPr id="24" name="直線コネクタ 23"/>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0" y="0"/>
            <a:ext cx="5148064" cy="261610"/>
          </a:xfrm>
          <a:prstGeom prst="rect">
            <a:avLst/>
          </a:prstGeom>
          <a:noFill/>
        </p:spPr>
        <p:txBody>
          <a:bodyPr wrap="square" rtlCol="0">
            <a:spAutoFit/>
          </a:bodyPr>
          <a:lstStyle/>
          <a:p>
            <a:r>
              <a:rPr kumimoji="1" lang="en-US" altLang="ja-JP" sz="1100" dirty="0"/>
              <a:t>Ⅳ</a:t>
            </a:r>
            <a:r>
              <a:rPr kumimoji="1" lang="ja-JP" altLang="en-US" sz="1100" dirty="0"/>
              <a:t>　政策の刷新・</a:t>
            </a:r>
            <a:r>
              <a:rPr lang="ja-JP" altLang="en-US" sz="1100" dirty="0"/>
              <a:t>福祉施策の再構築</a:t>
            </a:r>
            <a:endParaRPr kumimoji="1" lang="en-US" altLang="ja-JP" sz="1100" dirty="0"/>
          </a:p>
        </p:txBody>
      </p:sp>
      <p:sp>
        <p:nvSpPr>
          <p:cNvPr id="26" name="テキスト ボックス 25"/>
          <p:cNvSpPr txBox="1"/>
          <p:nvPr/>
        </p:nvSpPr>
        <p:spPr>
          <a:xfrm>
            <a:off x="7812360" y="0"/>
            <a:ext cx="1331640" cy="261610"/>
          </a:xfrm>
          <a:prstGeom prst="rect">
            <a:avLst/>
          </a:prstGeom>
          <a:noFill/>
        </p:spPr>
        <p:txBody>
          <a:bodyPr wrap="square" rtlCol="0">
            <a:spAutoFit/>
          </a:bodyPr>
          <a:lstStyle/>
          <a:p>
            <a:r>
              <a:rPr lang="en-US" altLang="ja-JP" sz="1100" dirty="0">
                <a:latin typeface="Arial" pitchFamily="34" charset="0"/>
                <a:cs typeface="Arial" pitchFamily="34" charset="0"/>
              </a:rPr>
              <a:t>B4.(</a:t>
            </a:r>
            <a:r>
              <a:rPr lang="en-US" altLang="ja-JP" sz="1100" dirty="0" smtClean="0">
                <a:latin typeface="Arial" pitchFamily="34" charset="0"/>
                <a:cs typeface="Arial" pitchFamily="34" charset="0"/>
              </a:rPr>
              <a:t>69)</a:t>
            </a:r>
            <a:r>
              <a:rPr lang="ja-JP" altLang="en-US" sz="1100" dirty="0">
                <a:latin typeface="Arial" pitchFamily="34" charset="0"/>
                <a:cs typeface="Arial" pitchFamily="34" charset="0"/>
              </a:rPr>
              <a:t>～</a:t>
            </a:r>
            <a:r>
              <a:rPr lang="en-US" altLang="ja-JP" sz="1100" dirty="0" smtClean="0">
                <a:latin typeface="Arial" pitchFamily="34" charset="0"/>
                <a:cs typeface="Arial" pitchFamily="34" charset="0"/>
              </a:rPr>
              <a:t>(74)</a:t>
            </a:r>
            <a:endParaRPr kumimoji="1" lang="en-US" altLang="ja-JP" sz="1100" dirty="0">
              <a:latin typeface="Arial" pitchFamily="34" charset="0"/>
              <a:cs typeface="Arial" pitchFamily="34" charset="0"/>
            </a:endParaRPr>
          </a:p>
        </p:txBody>
      </p:sp>
      <p:sp>
        <p:nvSpPr>
          <p:cNvPr id="63" name="曲折矢印 62"/>
          <p:cNvSpPr/>
          <p:nvPr/>
        </p:nvSpPr>
        <p:spPr>
          <a:xfrm flipV="1">
            <a:off x="179512" y="1588459"/>
            <a:ext cx="576064" cy="2808312"/>
          </a:xfrm>
          <a:prstGeom prst="bentArrow">
            <a:avLst>
              <a:gd name="adj1" fmla="val 38024"/>
              <a:gd name="adj2" fmla="val 50000"/>
              <a:gd name="adj3" fmla="val 41280"/>
              <a:gd name="adj4" fmla="val 3723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5" name="正方形/長方形 64"/>
          <p:cNvSpPr/>
          <p:nvPr/>
        </p:nvSpPr>
        <p:spPr>
          <a:xfrm>
            <a:off x="179512" y="1588459"/>
            <a:ext cx="576064"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角丸四角形 68"/>
          <p:cNvSpPr/>
          <p:nvPr/>
        </p:nvSpPr>
        <p:spPr>
          <a:xfrm>
            <a:off x="755576" y="940387"/>
            <a:ext cx="432048" cy="1080120"/>
          </a:xfrm>
          <a:prstGeom prst="roundRect">
            <a:avLst/>
          </a:prstGeom>
          <a:ln/>
        </p:spPr>
        <p:style>
          <a:lnRef idx="3">
            <a:schemeClr val="lt1"/>
          </a:lnRef>
          <a:fillRef idx="1">
            <a:schemeClr val="accent2"/>
          </a:fillRef>
          <a:effectRef idx="1">
            <a:schemeClr val="accent2"/>
          </a:effectRef>
          <a:fontRef idx="minor">
            <a:schemeClr val="lt1"/>
          </a:fontRef>
        </p:style>
        <p:txBody>
          <a:bodyPr vert="eaVert" rtlCol="0" anchor="ctr"/>
          <a:lstStyle/>
          <a:p>
            <a:pPr algn="ctr"/>
            <a:r>
              <a:rPr kumimoji="1" lang="ja-JP" altLang="en-US" dirty="0"/>
              <a:t>見 直 し</a:t>
            </a:r>
          </a:p>
        </p:txBody>
      </p:sp>
      <p:sp>
        <p:nvSpPr>
          <p:cNvPr id="66" name="テキスト ボックス 65"/>
          <p:cNvSpPr txBox="1"/>
          <p:nvPr/>
        </p:nvSpPr>
        <p:spPr>
          <a:xfrm>
            <a:off x="7452320" y="724363"/>
            <a:ext cx="1584176" cy="261610"/>
          </a:xfrm>
          <a:prstGeom prst="rect">
            <a:avLst/>
          </a:prstGeom>
          <a:noFill/>
        </p:spPr>
        <p:txBody>
          <a:bodyPr wrap="square" rtlCol="0">
            <a:spAutoFit/>
          </a:bodyPr>
          <a:lstStyle/>
          <a:p>
            <a:r>
              <a:rPr lang="en-US" altLang="ja-JP" sz="1100" dirty="0"/>
              <a:t>※</a:t>
            </a:r>
            <a:r>
              <a:rPr lang="ja-JP" altLang="en-US" sz="1100" dirty="0"/>
              <a:t>いずれも予算額</a:t>
            </a:r>
            <a:endParaRPr kumimoji="1" lang="ja-JP" altLang="en-US" dirty="0"/>
          </a:p>
        </p:txBody>
      </p:sp>
      <p:sp>
        <p:nvSpPr>
          <p:cNvPr id="71" name="角丸四角形 70"/>
          <p:cNvSpPr/>
          <p:nvPr/>
        </p:nvSpPr>
        <p:spPr>
          <a:xfrm>
            <a:off x="765957" y="2467095"/>
            <a:ext cx="432048" cy="3776419"/>
          </a:xfrm>
          <a:prstGeom prst="roundRect">
            <a:avLst/>
          </a:prstGeom>
          <a:ln/>
        </p:spPr>
        <p:style>
          <a:lnRef idx="3">
            <a:schemeClr val="lt1"/>
          </a:lnRef>
          <a:fillRef idx="1">
            <a:schemeClr val="accent1"/>
          </a:fillRef>
          <a:effectRef idx="1">
            <a:schemeClr val="accent1"/>
          </a:effectRef>
          <a:fontRef idx="minor">
            <a:schemeClr val="lt1"/>
          </a:fontRef>
        </p:style>
        <p:txBody>
          <a:bodyPr vert="eaVert" rtlCol="0" anchor="ctr"/>
          <a:lstStyle/>
          <a:p>
            <a:pPr algn="ctr"/>
            <a:r>
              <a:rPr kumimoji="1" lang="ja-JP" altLang="en-US" dirty="0">
                <a:solidFill>
                  <a:schemeClr val="bg1"/>
                </a:solidFill>
              </a:rPr>
              <a:t>再　構　築</a:t>
            </a:r>
          </a:p>
        </p:txBody>
      </p:sp>
      <p:graphicFrame>
        <p:nvGraphicFramePr>
          <p:cNvPr id="21" name="表 20"/>
          <p:cNvGraphicFramePr>
            <a:graphicFrameLocks noGrp="1"/>
          </p:cNvGraphicFramePr>
          <p:nvPr>
            <p:extLst>
              <p:ext uri="{D42A27DB-BD31-4B8C-83A1-F6EECF244321}">
                <p14:modId xmlns:p14="http://schemas.microsoft.com/office/powerpoint/2010/main" val="3383348865"/>
              </p:ext>
            </p:extLst>
          </p:nvPr>
        </p:nvGraphicFramePr>
        <p:xfrm>
          <a:off x="1283610" y="2247073"/>
          <a:ext cx="7536863" cy="4427998"/>
        </p:xfrm>
        <a:graphic>
          <a:graphicData uri="http://schemas.openxmlformats.org/drawingml/2006/table">
            <a:tbl>
              <a:tblPr/>
              <a:tblGrid>
                <a:gridCol w="1265882">
                  <a:extLst>
                    <a:ext uri="{9D8B030D-6E8A-4147-A177-3AD203B41FA5}">
                      <a16:colId xmlns:a16="http://schemas.microsoft.com/office/drawing/2014/main" xmlns="" val="20000"/>
                    </a:ext>
                  </a:extLst>
                </a:gridCol>
                <a:gridCol w="525827">
                  <a:extLst>
                    <a:ext uri="{9D8B030D-6E8A-4147-A177-3AD203B41FA5}">
                      <a16:colId xmlns:a16="http://schemas.microsoft.com/office/drawing/2014/main" xmlns="" val="20001"/>
                    </a:ext>
                  </a:extLst>
                </a:gridCol>
                <a:gridCol w="525827">
                  <a:extLst>
                    <a:ext uri="{9D8B030D-6E8A-4147-A177-3AD203B41FA5}">
                      <a16:colId xmlns:a16="http://schemas.microsoft.com/office/drawing/2014/main" xmlns="" val="20002"/>
                    </a:ext>
                  </a:extLst>
                </a:gridCol>
                <a:gridCol w="525827">
                  <a:extLst>
                    <a:ext uri="{9D8B030D-6E8A-4147-A177-3AD203B41FA5}">
                      <a16:colId xmlns:a16="http://schemas.microsoft.com/office/drawing/2014/main" xmlns="" val="20003"/>
                    </a:ext>
                  </a:extLst>
                </a:gridCol>
                <a:gridCol w="593991">
                  <a:extLst>
                    <a:ext uri="{9D8B030D-6E8A-4147-A177-3AD203B41FA5}">
                      <a16:colId xmlns:a16="http://schemas.microsoft.com/office/drawing/2014/main" xmlns="" val="20004"/>
                    </a:ext>
                  </a:extLst>
                </a:gridCol>
                <a:gridCol w="593991">
                  <a:extLst>
                    <a:ext uri="{9D8B030D-6E8A-4147-A177-3AD203B41FA5}">
                      <a16:colId xmlns:a16="http://schemas.microsoft.com/office/drawing/2014/main" xmlns="" val="20005"/>
                    </a:ext>
                  </a:extLst>
                </a:gridCol>
                <a:gridCol w="593991">
                  <a:extLst>
                    <a:ext uri="{9D8B030D-6E8A-4147-A177-3AD203B41FA5}">
                      <a16:colId xmlns:a16="http://schemas.microsoft.com/office/drawing/2014/main" xmlns="" val="20006"/>
                    </a:ext>
                  </a:extLst>
                </a:gridCol>
                <a:gridCol w="593991">
                  <a:extLst>
                    <a:ext uri="{9D8B030D-6E8A-4147-A177-3AD203B41FA5}">
                      <a16:colId xmlns:a16="http://schemas.microsoft.com/office/drawing/2014/main" xmlns="" val="20007"/>
                    </a:ext>
                  </a:extLst>
                </a:gridCol>
                <a:gridCol w="2317536">
                  <a:extLst>
                    <a:ext uri="{9D8B030D-6E8A-4147-A177-3AD203B41FA5}">
                      <a16:colId xmlns:a16="http://schemas.microsoft.com/office/drawing/2014/main" xmlns="" val="20008"/>
                    </a:ext>
                  </a:extLst>
                </a:gridCol>
              </a:tblGrid>
              <a:tr h="576805">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特別養護老人ホーム</a:t>
                      </a:r>
                      <a:b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待機者解消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２４億円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３３億円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３９億円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４４億円</a:t>
                      </a:r>
                    </a:p>
                  </a:txBody>
                  <a:tcPr marL="0" marR="0" marT="0" marB="0" anchor="ctr">
                    <a:lnL w="12700" cap="flat" cmpd="sng" algn="ctr">
                      <a:solidFill>
                        <a:schemeClr val="tx1"/>
                      </a:solidFill>
                      <a:prstDash val="lg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３８億円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４９億円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Ｐゴシック" panose="020B0600070205080204" pitchFamily="50" charset="-128"/>
                          <a:ea typeface="+mn-ea"/>
                        </a:rPr>
                        <a:t>２３億円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chemeClr val="tx1"/>
                          </a:solidFill>
                          <a:effectLst/>
                          <a:latin typeface="ＭＳ Ｐゴシック" panose="020B0600070205080204" pitchFamily="50" charset="-128"/>
                          <a:ea typeface="+mn-ea"/>
                        </a:rPr>
                        <a:t>整備目標に基づき、</a:t>
                      </a:r>
                      <a:r>
                        <a:rPr lang="en-US" altLang="ja-JP" sz="900" b="0" i="0" u="none" strike="noStrike" dirty="0">
                          <a:solidFill>
                            <a:schemeClr val="tx1"/>
                          </a:solidFill>
                          <a:effectLst/>
                          <a:latin typeface="ＭＳ Ｐゴシック" panose="020B0600070205080204" pitchFamily="50" charset="-128"/>
                          <a:ea typeface="+mn-ea"/>
                        </a:rPr>
                        <a:t>2017</a:t>
                      </a:r>
                      <a:r>
                        <a:rPr lang="ja-JP" altLang="en-US" sz="900" b="0" i="0" u="none" strike="noStrike" dirty="0">
                          <a:solidFill>
                            <a:schemeClr val="tx1"/>
                          </a:solidFill>
                          <a:effectLst/>
                          <a:latin typeface="ＭＳ Ｐゴシック" panose="020B0600070205080204" pitchFamily="50" charset="-128"/>
                          <a:ea typeface="+mn-ea"/>
                        </a:rPr>
                        <a:t>年度末で定員</a:t>
                      </a:r>
                      <a:r>
                        <a:rPr lang="en-US" altLang="ja-JP" sz="900" b="0" i="0" u="none" strike="noStrike" dirty="0">
                          <a:solidFill>
                            <a:schemeClr val="tx1"/>
                          </a:solidFill>
                          <a:effectLst/>
                          <a:latin typeface="ＭＳ Ｐゴシック" panose="020B0600070205080204" pitchFamily="50" charset="-128"/>
                          <a:ea typeface="+mn-ea"/>
                        </a:rPr>
                        <a:t>13,248</a:t>
                      </a:r>
                      <a:r>
                        <a:rPr lang="ja-JP" altLang="en-US" sz="900" b="0" i="0" u="none" strike="noStrike" dirty="0">
                          <a:solidFill>
                            <a:schemeClr val="tx1"/>
                          </a:solidFill>
                          <a:effectLst/>
                          <a:latin typeface="ＭＳ Ｐゴシック" panose="020B0600070205080204" pitchFamily="50" charset="-128"/>
                          <a:ea typeface="+mn-ea"/>
                        </a:rPr>
                        <a:t>人分を整備</a:t>
                      </a:r>
                    </a:p>
                    <a:p>
                      <a:pPr algn="l" fontAlgn="ctr"/>
                      <a:r>
                        <a:rPr lang="en-US" altLang="ja-JP" sz="900" b="0" i="0" u="none" strike="noStrike" dirty="0">
                          <a:solidFill>
                            <a:schemeClr val="tx1"/>
                          </a:solidFill>
                          <a:effectLst/>
                          <a:latin typeface="ＭＳ Ｐゴシック" panose="020B0600070205080204" pitchFamily="50" charset="-128"/>
                          <a:ea typeface="+mn-ea"/>
                        </a:rPr>
                        <a:t>2014</a:t>
                      </a:r>
                      <a:r>
                        <a:rPr lang="ja-JP" altLang="en-US" sz="900" b="0" i="0" u="none" strike="noStrike" dirty="0">
                          <a:solidFill>
                            <a:schemeClr val="tx1"/>
                          </a:solidFill>
                          <a:effectLst/>
                          <a:latin typeface="ＭＳ Ｐゴシック" panose="020B0600070205080204" pitchFamily="50" charset="-128"/>
                          <a:ea typeface="+mn-ea"/>
                        </a:rPr>
                        <a:t>年度から</a:t>
                      </a:r>
                      <a:r>
                        <a:rPr lang="en-US" altLang="ja-JP" sz="900" b="0" i="0" u="none" strike="noStrike" dirty="0">
                          <a:solidFill>
                            <a:schemeClr val="tx1"/>
                          </a:solidFill>
                          <a:effectLst/>
                          <a:latin typeface="ＭＳ Ｐゴシック" panose="020B0600070205080204" pitchFamily="50" charset="-128"/>
                          <a:ea typeface="+mn-ea"/>
                        </a:rPr>
                        <a:t>2017</a:t>
                      </a:r>
                      <a:r>
                        <a:rPr lang="ja-JP" altLang="en-US" sz="900" b="0" i="0" u="none" strike="noStrike" dirty="0">
                          <a:solidFill>
                            <a:schemeClr val="tx1"/>
                          </a:solidFill>
                          <a:effectLst/>
                          <a:latin typeface="ＭＳ Ｐゴシック" panose="020B0600070205080204" pitchFamily="50" charset="-128"/>
                          <a:ea typeface="+mn-ea"/>
                        </a:rPr>
                        <a:t>年度まで</a:t>
                      </a:r>
                      <a:r>
                        <a:rPr lang="en-US" altLang="ja-JP" sz="900" b="0" i="0" u="none" strike="noStrike" dirty="0">
                          <a:solidFill>
                            <a:schemeClr val="tx1"/>
                          </a:solidFill>
                          <a:effectLst/>
                          <a:latin typeface="ＭＳ Ｐゴシック" panose="020B0600070205080204" pitchFamily="50" charset="-128"/>
                          <a:ea typeface="+mn-ea"/>
                        </a:rPr>
                        <a:t>2,410</a:t>
                      </a:r>
                      <a:r>
                        <a:rPr lang="ja-JP" altLang="en-US" sz="900" b="0" i="0" u="none" strike="noStrike" dirty="0">
                          <a:solidFill>
                            <a:schemeClr val="tx1"/>
                          </a:solidFill>
                          <a:effectLst/>
                          <a:latin typeface="ＭＳ Ｐゴシック" panose="020B0600070205080204" pitchFamily="50" charset="-128"/>
                          <a:ea typeface="+mn-ea"/>
                        </a:rPr>
                        <a:t>人分を整備（着手含む）</a:t>
                      </a:r>
                      <a:endPar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0"/>
                  </a:ext>
                </a:extLst>
              </a:tr>
              <a:tr h="967168">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認知症高齢者等</a:t>
                      </a:r>
                      <a:b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支援の充実</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０円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２億円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２億円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３億円</a:t>
                      </a:r>
                    </a:p>
                  </a:txBody>
                  <a:tcPr marL="0" marR="0" marT="0" marB="0" anchor="ctr">
                    <a:lnL w="12700" cap="flat" cmpd="sng" algn="ctr">
                      <a:solidFill>
                        <a:schemeClr val="tx1"/>
                      </a:solidFill>
                      <a:prstDash val="lg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６億円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７億円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Ｐゴシック" panose="020B0600070205080204" pitchFamily="50" charset="-128"/>
                          <a:ea typeface="+mn-ea"/>
                        </a:rPr>
                        <a:t>７億円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chemeClr val="tx1"/>
                          </a:solidFill>
                          <a:effectLst/>
                          <a:latin typeface="ＭＳ Ｐゴシック" panose="020B0600070205080204" pitchFamily="50" charset="-128"/>
                          <a:ea typeface="+mn-ea"/>
                        </a:rPr>
                        <a:t>総合相談窓口（ブランチ）機能を強化</a:t>
                      </a:r>
                    </a:p>
                    <a:p>
                      <a:pPr algn="l" fontAlgn="ctr"/>
                      <a:r>
                        <a:rPr lang="ja-JP" altLang="en-US" sz="900" b="0" i="0" u="none" strike="noStrike" dirty="0">
                          <a:solidFill>
                            <a:schemeClr val="tx1"/>
                          </a:solidFill>
                          <a:effectLst/>
                          <a:latin typeface="ＭＳ Ｐゴシック" panose="020B0600070205080204" pitchFamily="50" charset="-128"/>
                          <a:ea typeface="+mn-ea"/>
                        </a:rPr>
                        <a:t>相談件数　</a:t>
                      </a:r>
                      <a:r>
                        <a:rPr lang="en-US" altLang="ja-JP" sz="900" b="0" i="0" u="none" strike="noStrike" dirty="0">
                          <a:solidFill>
                            <a:schemeClr val="tx1"/>
                          </a:solidFill>
                          <a:effectLst/>
                          <a:latin typeface="ＭＳ Ｐゴシック" panose="020B0600070205080204" pitchFamily="50" charset="-128"/>
                          <a:ea typeface="+mn-ea"/>
                        </a:rPr>
                        <a:t>2017</a:t>
                      </a:r>
                      <a:r>
                        <a:rPr lang="ja-JP" altLang="en-US" sz="900" b="0" i="0" u="none" strike="noStrike" dirty="0">
                          <a:solidFill>
                            <a:schemeClr val="tx1"/>
                          </a:solidFill>
                          <a:effectLst/>
                          <a:latin typeface="ＭＳ Ｐゴシック" panose="020B0600070205080204" pitchFamily="50" charset="-128"/>
                          <a:ea typeface="+mn-ea"/>
                        </a:rPr>
                        <a:t>年度</a:t>
                      </a:r>
                      <a:r>
                        <a:rPr lang="en-US" altLang="ja-JP" sz="900" b="0" i="0" u="none" strike="noStrike" dirty="0">
                          <a:solidFill>
                            <a:schemeClr val="tx1"/>
                          </a:solidFill>
                          <a:effectLst/>
                          <a:latin typeface="ＭＳ Ｐゴシック" panose="020B0600070205080204" pitchFamily="50" charset="-128"/>
                          <a:ea typeface="+mn-ea"/>
                        </a:rPr>
                        <a:t>77,050</a:t>
                      </a:r>
                      <a:r>
                        <a:rPr lang="ja-JP" altLang="en-US" sz="900" b="0" i="0" u="none" strike="noStrike" dirty="0">
                          <a:solidFill>
                            <a:schemeClr val="tx1"/>
                          </a:solidFill>
                          <a:effectLst/>
                          <a:latin typeface="ＭＳ Ｐゴシック" panose="020B0600070205080204" pitchFamily="50" charset="-128"/>
                          <a:ea typeface="+mn-ea"/>
                        </a:rPr>
                        <a:t>件</a:t>
                      </a:r>
                    </a:p>
                    <a:p>
                      <a:pPr algn="l" fontAlgn="ctr"/>
                      <a:r>
                        <a:rPr lang="en-US" altLang="ja-JP" sz="900" b="0" i="0" u="none" strike="noStrike" dirty="0">
                          <a:solidFill>
                            <a:schemeClr val="tx1"/>
                          </a:solidFill>
                          <a:effectLst/>
                          <a:latin typeface="ＭＳ Ｐゴシック" panose="020B0600070205080204" pitchFamily="50" charset="-128"/>
                          <a:ea typeface="+mn-ea"/>
                        </a:rPr>
                        <a:t>2016</a:t>
                      </a:r>
                      <a:r>
                        <a:rPr lang="ja-JP" altLang="en-US" sz="900" b="0" i="0" u="none" strike="noStrike" dirty="0">
                          <a:solidFill>
                            <a:schemeClr val="tx1"/>
                          </a:solidFill>
                          <a:effectLst/>
                          <a:latin typeface="ＭＳ Ｐゴシック" panose="020B0600070205080204" pitchFamily="50" charset="-128"/>
                          <a:ea typeface="+mn-ea"/>
                        </a:rPr>
                        <a:t>年度 認知症初期集中支援チームを全区に設置</a:t>
                      </a:r>
                    </a:p>
                    <a:p>
                      <a:pPr algn="l" fontAlgn="ctr"/>
                      <a:r>
                        <a:rPr lang="en-US" altLang="ja-JP" sz="900" b="0" i="0" u="none" strike="noStrike" dirty="0">
                          <a:solidFill>
                            <a:schemeClr val="tx1"/>
                          </a:solidFill>
                          <a:effectLst/>
                          <a:latin typeface="ＭＳ Ｐゴシック" panose="020B0600070205080204" pitchFamily="50" charset="-128"/>
                          <a:ea typeface="+mn-ea"/>
                        </a:rPr>
                        <a:t>2017</a:t>
                      </a:r>
                      <a:r>
                        <a:rPr lang="ja-JP" altLang="en-US" sz="900" b="0" i="0" u="none" strike="noStrike" dirty="0">
                          <a:solidFill>
                            <a:schemeClr val="tx1"/>
                          </a:solidFill>
                          <a:effectLst/>
                          <a:latin typeface="ＭＳ Ｐゴシック" panose="020B0600070205080204" pitchFamily="50" charset="-128"/>
                          <a:ea typeface="+mn-ea"/>
                        </a:rPr>
                        <a:t>年度 認知症初期集中支援チームのある地域包括支援センターを認知症強化型地域包括支援センターとして位置付け</a:t>
                      </a:r>
                      <a:endPar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576805">
                <a:tc>
                  <a:txBody>
                    <a:bodyPr/>
                    <a:lstStyle/>
                    <a:p>
                      <a:pPr algn="ctr" fontAlgn="ctr"/>
                      <a:r>
                        <a:rPr lang="ja-JP" altLang="en-US" sz="900" b="0" i="0" u="none" strike="noStrike" dirty="0" err="1">
                          <a:solidFill>
                            <a:srgbClr val="000000"/>
                          </a:solidFill>
                          <a:effectLst/>
                          <a:latin typeface="ＭＳ Ｐゴシック" panose="020B0600070205080204" pitchFamily="50" charset="-128"/>
                          <a:ea typeface="ＭＳ Ｐゴシック" panose="020B0600070205080204" pitchFamily="50" charset="-128"/>
                        </a:rPr>
                        <a:t>発達障がい</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者</a:t>
                      </a:r>
                      <a:b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支援体制の充実</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０円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３億円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３億円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３億円</a:t>
                      </a:r>
                    </a:p>
                  </a:txBody>
                  <a:tcPr marL="0" marR="0" marT="0" marB="0" anchor="ctr">
                    <a:lnL w="12700" cap="flat" cmpd="sng" algn="ctr">
                      <a:solidFill>
                        <a:schemeClr val="tx1"/>
                      </a:solidFill>
                      <a:prstDash val="lg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３億円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３億円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Ｐゴシック" panose="020B0600070205080204" pitchFamily="50" charset="-128"/>
                          <a:ea typeface="+mn-ea"/>
                        </a:rPr>
                        <a:t>３億円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２０１３年度より発達障がい者支援室を設置し、ライフステージに応じた支援体制を構築</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576805">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重症心身障が</a:t>
                      </a:r>
                      <a:r>
                        <a:rPr lang="ja-JP" altLang="en-US" sz="900" b="0" i="0" u="none" strike="noStrike" dirty="0" err="1">
                          <a:solidFill>
                            <a:srgbClr val="000000"/>
                          </a:solidFill>
                          <a:effectLst/>
                          <a:latin typeface="ＭＳ Ｐゴシック" panose="020B0600070205080204" pitchFamily="50" charset="-128"/>
                          <a:ea typeface="ＭＳ Ｐゴシック" panose="020B0600070205080204" pitchFamily="50" charset="-128"/>
                        </a:rPr>
                        <a:t>い</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児者</a:t>
                      </a:r>
                      <a:b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支援の充実</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０円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０．４億円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０．４億円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０．３億円</a:t>
                      </a:r>
                    </a:p>
                  </a:txBody>
                  <a:tcPr marL="0" marR="0" marT="0" marB="0" anchor="ctr">
                    <a:lnL w="12700" cap="flat" cmpd="sng" algn="ctr">
                      <a:solidFill>
                        <a:schemeClr val="tx1"/>
                      </a:solidFill>
                      <a:prstDash val="lg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０．３億円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０．３億円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Ｐゴシック" panose="020B0600070205080204" pitchFamily="50" charset="-128"/>
                          <a:ea typeface="+mn-ea"/>
                        </a:rPr>
                        <a:t>０．４億円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医療機関において医療型短期入所サービスを実施</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576805">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福祉施策推進</a:t>
                      </a:r>
                      <a:b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パイロット事業</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０円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３．６億円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４．３億円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４．３億円</a:t>
                      </a:r>
                    </a:p>
                  </a:txBody>
                  <a:tcPr marL="0" marR="0" marT="0" marB="0" anchor="ctr">
                    <a:lnL w="12700" cap="flat" cmpd="sng" algn="ctr">
                      <a:solidFill>
                        <a:schemeClr val="tx1"/>
                      </a:solidFill>
                      <a:prstDash val="lg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６．８億円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６．６億円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Ｐゴシック" panose="020B0600070205080204" pitchFamily="50" charset="-128"/>
                          <a:ea typeface="+mn-ea"/>
                        </a:rPr>
                        <a:t>６．４億円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区長自らの権限と責任で区独自の福祉的施策を実施</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4"/>
                  </a:ext>
                </a:extLst>
              </a:tr>
              <a:tr h="576805">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「ごみ屋敷」対策</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０円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０．１億円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０．２億円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０．１億円</a:t>
                      </a:r>
                      <a:b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zh-TW" sz="700" b="0" i="0" u="none" strike="noStrike" dirty="0">
                          <a:solidFill>
                            <a:srgbClr val="000000"/>
                          </a:solidFill>
                          <a:effectLst/>
                          <a:latin typeface="ＭＳ Ｐゴシック" panose="020B0600070205080204" pitchFamily="50" charset="-128"/>
                          <a:ea typeface="ＭＳ Ｐゴシック" panose="020B0600070205080204" pitchFamily="50" charset="-128"/>
                        </a:rPr>
                        <a:t>(8,012</a:t>
                      </a:r>
                      <a:r>
                        <a:rPr lang="zh-TW"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千円</a:t>
                      </a:r>
                      <a:r>
                        <a:rPr lang="en-US" altLang="zh-TW"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zh-TW"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lg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０．１億円</a:t>
                      </a:r>
                      <a:b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zh-TW" sz="700" b="0" i="0" u="none" strike="noStrike" dirty="0">
                          <a:solidFill>
                            <a:srgbClr val="000000"/>
                          </a:solidFill>
                          <a:effectLst/>
                          <a:latin typeface="ＭＳ Ｐゴシック" panose="020B0600070205080204" pitchFamily="50" charset="-128"/>
                          <a:ea typeface="ＭＳ Ｐゴシック" panose="020B0600070205080204" pitchFamily="50" charset="-128"/>
                        </a:rPr>
                        <a:t>(1,643</a:t>
                      </a:r>
                      <a:r>
                        <a:rPr lang="zh-TW"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千円</a:t>
                      </a:r>
                      <a:r>
                        <a:rPr lang="en-US" altLang="zh-TW"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zh-TW"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０．１億円</a:t>
                      </a:r>
                      <a:b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zh-TW" sz="700" b="0" i="0" u="none" strike="noStrike" dirty="0">
                          <a:solidFill>
                            <a:srgbClr val="000000"/>
                          </a:solidFill>
                          <a:effectLst/>
                          <a:latin typeface="ＭＳ Ｐゴシック" panose="020B0600070205080204" pitchFamily="50" charset="-128"/>
                          <a:ea typeface="ＭＳ Ｐゴシック" panose="020B0600070205080204" pitchFamily="50" charset="-128"/>
                        </a:rPr>
                        <a:t>(1,527</a:t>
                      </a:r>
                      <a:r>
                        <a:rPr lang="zh-TW"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千円</a:t>
                      </a:r>
                      <a:r>
                        <a:rPr lang="en-US" altLang="zh-TW"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zh-TW"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０．１億円</a:t>
                      </a:r>
                      <a:b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zh-TW" sz="700" b="0" i="0" u="none" strike="noStrike" dirty="0">
                          <a:solidFill>
                            <a:srgbClr val="000000"/>
                          </a:solidFill>
                          <a:effectLst/>
                          <a:latin typeface="ＭＳ Ｐゴシック" panose="020B0600070205080204" pitchFamily="50" charset="-128"/>
                          <a:ea typeface="ＭＳ Ｐゴシック" panose="020B0600070205080204" pitchFamily="50" charset="-128"/>
                        </a:rPr>
                        <a:t>(1,410</a:t>
                      </a:r>
                      <a:r>
                        <a:rPr lang="zh-TW"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千円</a:t>
                      </a:r>
                      <a:r>
                        <a:rPr lang="en-US" altLang="zh-TW"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zh-TW"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大阪市住居における物品等の堆積による不良</a:t>
                      </a: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な状態の適正化に関する条例を制定（</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2014</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月施行）</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5"/>
                  </a:ext>
                </a:extLst>
              </a:tr>
              <a:tr h="576805">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合計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２４億円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42.1</a:t>
                      </a: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48.9</a:t>
                      </a: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54.7</a:t>
                      </a: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億円</a:t>
                      </a:r>
                    </a:p>
                  </a:txBody>
                  <a:tcPr marL="0" marR="0" marT="0" marB="0" anchor="ctr">
                    <a:lnL w="12700" cap="flat" cmpd="sng" algn="ctr">
                      <a:solidFill>
                        <a:schemeClr val="tx1"/>
                      </a:solidFill>
                      <a:prstDash val="lg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54.2</a:t>
                      </a: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６６億円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39.9</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億円</a:t>
                      </a:r>
                      <a:endParaRPr lang="zh-TW"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68" name="スライド番号プレースホルダ 67"/>
          <p:cNvSpPr>
            <a:spLocks noGrp="1"/>
          </p:cNvSpPr>
          <p:nvPr>
            <p:ph type="sldNum" sz="quarter" idx="12"/>
          </p:nvPr>
        </p:nvSpPr>
        <p:spPr/>
        <p:txBody>
          <a:bodyPr/>
          <a:lstStyle/>
          <a:p>
            <a:fld id="{CCEC3038-1CF1-4B63-9920-55248DCFBA97}" type="slidenum">
              <a:rPr kumimoji="1" lang="ja-JP" altLang="en-US" smtClean="0"/>
              <a:pPr/>
              <a:t>39</a:t>
            </a:fld>
            <a:endParaRPr kumimoji="1" lang="ja-JP" altLang="en-US" dirty="0"/>
          </a:p>
        </p:txBody>
      </p:sp>
      <p:graphicFrame>
        <p:nvGraphicFramePr>
          <p:cNvPr id="22" name="表 21"/>
          <p:cNvGraphicFramePr>
            <a:graphicFrameLocks noGrp="1"/>
          </p:cNvGraphicFramePr>
          <p:nvPr>
            <p:extLst>
              <p:ext uri="{D42A27DB-BD31-4B8C-83A1-F6EECF244321}">
                <p14:modId xmlns:p14="http://schemas.microsoft.com/office/powerpoint/2010/main" val="2746116075"/>
              </p:ext>
            </p:extLst>
          </p:nvPr>
        </p:nvGraphicFramePr>
        <p:xfrm>
          <a:off x="1331640" y="940387"/>
          <a:ext cx="7488832" cy="1115684"/>
        </p:xfrm>
        <a:graphic>
          <a:graphicData uri="http://schemas.openxmlformats.org/drawingml/2006/table">
            <a:tbl>
              <a:tblPr/>
              <a:tblGrid>
                <a:gridCol w="1257814">
                  <a:extLst>
                    <a:ext uri="{9D8B030D-6E8A-4147-A177-3AD203B41FA5}">
                      <a16:colId xmlns:a16="http://schemas.microsoft.com/office/drawing/2014/main" xmlns="" val="20000"/>
                    </a:ext>
                  </a:extLst>
                </a:gridCol>
                <a:gridCol w="522477">
                  <a:extLst>
                    <a:ext uri="{9D8B030D-6E8A-4147-A177-3AD203B41FA5}">
                      <a16:colId xmlns:a16="http://schemas.microsoft.com/office/drawing/2014/main" xmlns="" val="20001"/>
                    </a:ext>
                  </a:extLst>
                </a:gridCol>
                <a:gridCol w="522477">
                  <a:extLst>
                    <a:ext uri="{9D8B030D-6E8A-4147-A177-3AD203B41FA5}">
                      <a16:colId xmlns:a16="http://schemas.microsoft.com/office/drawing/2014/main" xmlns="" val="20002"/>
                    </a:ext>
                  </a:extLst>
                </a:gridCol>
                <a:gridCol w="522477">
                  <a:extLst>
                    <a:ext uri="{9D8B030D-6E8A-4147-A177-3AD203B41FA5}">
                      <a16:colId xmlns:a16="http://schemas.microsoft.com/office/drawing/2014/main" xmlns="" val="20003"/>
                    </a:ext>
                  </a:extLst>
                </a:gridCol>
                <a:gridCol w="590205">
                  <a:extLst>
                    <a:ext uri="{9D8B030D-6E8A-4147-A177-3AD203B41FA5}">
                      <a16:colId xmlns:a16="http://schemas.microsoft.com/office/drawing/2014/main" xmlns="" val="20004"/>
                    </a:ext>
                  </a:extLst>
                </a:gridCol>
                <a:gridCol w="590205">
                  <a:extLst>
                    <a:ext uri="{9D8B030D-6E8A-4147-A177-3AD203B41FA5}">
                      <a16:colId xmlns:a16="http://schemas.microsoft.com/office/drawing/2014/main" xmlns="" val="20005"/>
                    </a:ext>
                  </a:extLst>
                </a:gridCol>
                <a:gridCol w="590205">
                  <a:extLst>
                    <a:ext uri="{9D8B030D-6E8A-4147-A177-3AD203B41FA5}">
                      <a16:colId xmlns:a16="http://schemas.microsoft.com/office/drawing/2014/main" xmlns="" val="20006"/>
                    </a:ext>
                  </a:extLst>
                </a:gridCol>
                <a:gridCol w="590205">
                  <a:extLst>
                    <a:ext uri="{9D8B030D-6E8A-4147-A177-3AD203B41FA5}">
                      <a16:colId xmlns:a16="http://schemas.microsoft.com/office/drawing/2014/main" xmlns="" val="20007"/>
                    </a:ext>
                  </a:extLst>
                </a:gridCol>
                <a:gridCol w="2302767">
                  <a:extLst>
                    <a:ext uri="{9D8B030D-6E8A-4147-A177-3AD203B41FA5}">
                      <a16:colId xmlns:a16="http://schemas.microsoft.com/office/drawing/2014/main" xmlns="" val="20008"/>
                    </a:ext>
                  </a:extLst>
                </a:gridCol>
              </a:tblGrid>
              <a:tr h="407074">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2012</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2013</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2014</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2015</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0" marR="0" marT="0" marB="0" anchor="ctr">
                    <a:lnL w="12700" cap="flat" cmpd="sng" algn="ctr">
                      <a:solidFill>
                        <a:schemeClr val="tx1"/>
                      </a:solidFill>
                      <a:prstDash val="lg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2016</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2017</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2018</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主な取組み</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708610">
                <a:tc>
                  <a:txBody>
                    <a:bodyPr/>
                    <a:lstStyle/>
                    <a:p>
                      <a:pPr algn="ctr"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上下水道料金福祉措置</a:t>
                      </a:r>
                      <a:b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（減免）</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３６億円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２１億円</a:t>
                      </a:r>
                      <a:b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zh-TW" sz="7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zh-TW"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月廃止</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０円</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０円</a:t>
                      </a:r>
                    </a:p>
                  </a:txBody>
                  <a:tcPr marL="0" marR="0" marT="0" marB="0" anchor="ctr">
                    <a:lnL w="12700" cap="flat" cmpd="sng" algn="ctr">
                      <a:solidFill>
                        <a:schemeClr val="tx1"/>
                      </a:solidFill>
                      <a:prstDash val="lg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０円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０円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Ｐゴシック" panose="020B0600070205080204" pitchFamily="50" charset="-128"/>
                          <a:ea typeface="+mn-ea"/>
                        </a:rPr>
                        <a:t>０円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757923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4427984" y="1376800"/>
            <a:ext cx="4512541" cy="4068336"/>
            <a:chOff x="4427984" y="1376800"/>
            <a:chExt cx="4512541" cy="4068336"/>
          </a:xfrm>
        </p:grpSpPr>
        <p:sp>
          <p:nvSpPr>
            <p:cNvPr id="9" name="角丸四角形 8"/>
            <p:cNvSpPr/>
            <p:nvPr/>
          </p:nvSpPr>
          <p:spPr>
            <a:xfrm>
              <a:off x="5796136" y="1376800"/>
              <a:ext cx="864000" cy="252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4427984" y="1628800"/>
              <a:ext cx="864000" cy="252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5796136" y="1884557"/>
              <a:ext cx="900000" cy="252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4427984" y="2136557"/>
              <a:ext cx="288000" cy="252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6948360" y="2636912"/>
              <a:ext cx="612000" cy="252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6852525" y="3140968"/>
              <a:ext cx="1728000" cy="252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6852525" y="3645024"/>
              <a:ext cx="2052000" cy="252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8401907" y="3418516"/>
              <a:ext cx="504000" cy="252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6852525" y="4401136"/>
              <a:ext cx="2088000" cy="792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6859282" y="5193136"/>
              <a:ext cx="720000" cy="252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3" name="表 2"/>
          <p:cNvGraphicFramePr>
            <a:graphicFrameLocks noGrp="1"/>
          </p:cNvGraphicFramePr>
          <p:nvPr>
            <p:extLst>
              <p:ext uri="{D42A27DB-BD31-4B8C-83A1-F6EECF244321}">
                <p14:modId xmlns:p14="http://schemas.microsoft.com/office/powerpoint/2010/main" val="649458203"/>
              </p:ext>
            </p:extLst>
          </p:nvPr>
        </p:nvGraphicFramePr>
        <p:xfrm>
          <a:off x="179512" y="476673"/>
          <a:ext cx="8856984" cy="5860847"/>
        </p:xfrm>
        <a:graphic>
          <a:graphicData uri="http://schemas.openxmlformats.org/drawingml/2006/table">
            <a:tbl>
              <a:tblPr firstRow="1" bandRow="1">
                <a:tableStyleId>{5940675A-B579-460E-94D1-54222C63F5DA}</a:tableStyleId>
              </a:tblPr>
              <a:tblGrid>
                <a:gridCol w="2032750"/>
                <a:gridCol w="2177947"/>
                <a:gridCol w="2377592"/>
                <a:gridCol w="2268695"/>
              </a:tblGrid>
              <a:tr h="337560">
                <a:tc>
                  <a:txBody>
                    <a:bodyPr/>
                    <a:lstStyle/>
                    <a:p>
                      <a:pPr algn="ctr"/>
                      <a:r>
                        <a:rPr kumimoji="1" lang="ja-JP" altLang="en-US" dirty="0" smtClean="0">
                          <a:solidFill>
                            <a:schemeClr val="tx1"/>
                          </a:solidFill>
                        </a:rPr>
                        <a:t>＜</a:t>
                      </a:r>
                      <a:r>
                        <a:rPr kumimoji="1" lang="en-US" altLang="ja-JP" dirty="0" smtClean="0">
                          <a:solidFill>
                            <a:schemeClr val="tx1"/>
                          </a:solidFill>
                        </a:rPr>
                        <a:t>Why</a:t>
                      </a:r>
                      <a:r>
                        <a:rPr kumimoji="1" lang="ja-JP" altLang="en-US" dirty="0" smtClean="0">
                          <a:solidFill>
                            <a:schemeClr val="tx1"/>
                          </a:solidFill>
                        </a:rPr>
                        <a:t>＞</a:t>
                      </a:r>
                      <a:endParaRPr kumimoji="1" lang="ja-JP" altLang="en-US"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Vision</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What</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Outcome</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5495087">
                <a:tc>
                  <a:txBody>
                    <a:bodyPr/>
                    <a:lstStyle/>
                    <a:p>
                      <a:pPr>
                        <a:lnSpc>
                          <a:spcPts val="2000"/>
                        </a:lnSpc>
                      </a:pPr>
                      <a:r>
                        <a:rPr lang="ja-JP" altLang="en-US" sz="1400" u="none" dirty="0" smtClean="0">
                          <a:solidFill>
                            <a:schemeClr val="tx1"/>
                          </a:solidFill>
                          <a:latin typeface="+mn-ea"/>
                        </a:rPr>
                        <a:t>・大阪都市圏は、首都圏や名古屋圏に比べて基幹的な都市基盤（インフラ）整備に向けた戦略的な投資が滞っていた。</a:t>
                      </a:r>
                      <a:endParaRPr lang="en-US" altLang="ja-JP" sz="1400" u="none" dirty="0" smtClean="0">
                        <a:solidFill>
                          <a:schemeClr val="tx1"/>
                        </a:solidFill>
                        <a:latin typeface="+mn-ea"/>
                      </a:endParaRPr>
                    </a:p>
                    <a:p>
                      <a:pPr>
                        <a:lnSpc>
                          <a:spcPts val="2000"/>
                        </a:lnSpc>
                      </a:pPr>
                      <a:r>
                        <a:rPr lang="ja-JP" altLang="en-US" sz="1400" u="none" dirty="0" smtClean="0">
                          <a:solidFill>
                            <a:schemeClr val="tx1"/>
                          </a:solidFill>
                          <a:latin typeface="+mn-ea"/>
                        </a:rPr>
                        <a:t>・特に、関空や新大阪等の広域拠点への鉄道アクセスや、高速道路ネットワークの拡充が東京や名古屋に比べて遅れていた。</a:t>
                      </a:r>
                      <a:endParaRPr lang="en-US" altLang="ja-JP" sz="1400" u="none" dirty="0" smtClean="0">
                        <a:solidFill>
                          <a:schemeClr val="tx1"/>
                        </a:solidFill>
                        <a:latin typeface="+mn-ea"/>
                      </a:endParaRPr>
                    </a:p>
                    <a:p>
                      <a:pPr>
                        <a:lnSpc>
                          <a:spcPts val="2400"/>
                        </a:lnSpc>
                      </a:pPr>
                      <a:endParaRPr lang="en-US" altLang="ja-JP" sz="1400" dirty="0" smtClean="0">
                        <a:solidFill>
                          <a:schemeClr val="tx1"/>
                        </a:solidFill>
                        <a:latin typeface="+mn-ea"/>
                      </a:endParaRPr>
                    </a:p>
                    <a:p>
                      <a:endParaRPr kumimoji="1" lang="ja-JP" altLang="en-US"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nSpc>
                          <a:spcPts val="2000"/>
                        </a:lnSpc>
                      </a:pPr>
                      <a:r>
                        <a:rPr lang="ja-JP" altLang="en-US" sz="1400" u="none" dirty="0" smtClean="0">
                          <a:solidFill>
                            <a:schemeClr val="tx1"/>
                          </a:solidFill>
                          <a:latin typeface="+mn-ea"/>
                        </a:rPr>
                        <a:t>・国家的事業であるリニア中央新幹線や新名神高速道路等との結節機能を強化する。</a:t>
                      </a:r>
                      <a:endParaRPr lang="en-US" altLang="ja-JP" sz="1400" u="none" strike="dblStrike" dirty="0" smtClean="0">
                        <a:solidFill>
                          <a:schemeClr val="tx1"/>
                        </a:solidFill>
                        <a:latin typeface="+mn-ea"/>
                      </a:endParaRPr>
                    </a:p>
                    <a:p>
                      <a:pPr>
                        <a:lnSpc>
                          <a:spcPts val="2000"/>
                        </a:lnSpc>
                      </a:pPr>
                      <a:r>
                        <a:rPr lang="ja-JP" altLang="en-US" sz="1400" u="none" dirty="0" smtClean="0">
                          <a:solidFill>
                            <a:schemeClr val="tx1"/>
                          </a:solidFill>
                          <a:latin typeface="+mn-ea"/>
                        </a:rPr>
                        <a:t>・国際的な広域拠点である関空や臨海部との鉄道アクセス機能を強化することにより、都市圏の成長を牽引する都心部に国際人材などの成長資源を取り込み、国際ビジネス拠点の形成を図る。</a:t>
                      </a:r>
                      <a:endParaRPr lang="en-US" altLang="ja-JP" sz="1400" u="none" dirty="0" smtClean="0">
                        <a:solidFill>
                          <a:schemeClr val="tx1"/>
                        </a:solidFill>
                        <a:latin typeface="+mn-ea"/>
                      </a:endParaRPr>
                    </a:p>
                    <a:p>
                      <a:pPr marL="92075" indent="-92075">
                        <a:lnSpc>
                          <a:spcPct val="150000"/>
                        </a:lnSpc>
                      </a:pPr>
                      <a:r>
                        <a:rPr lang="ja-JP" altLang="en-US" sz="1400" u="none" dirty="0" smtClean="0">
                          <a:solidFill>
                            <a:schemeClr val="tx1"/>
                          </a:solidFill>
                          <a:latin typeface="+mn-ea"/>
                        </a:rPr>
                        <a:t>（①）</a:t>
                      </a:r>
                      <a:endParaRPr kumimoji="1" lang="ja-JP" altLang="en-US" sz="1400" u="none" dirty="0" smtClean="0">
                        <a:solidFill>
                          <a:schemeClr val="tx1"/>
                        </a:solidFill>
                      </a:endParaRPr>
                    </a:p>
                    <a:p>
                      <a:endParaRPr kumimoji="1" lang="ja-JP" altLang="en-US" sz="1400" u="none"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nSpc>
                          <a:spcPts val="2000"/>
                        </a:lnSpc>
                      </a:pPr>
                      <a:r>
                        <a:rPr lang="en-US" altLang="ja-JP" sz="1400" u="none" dirty="0" smtClean="0">
                          <a:solidFill>
                            <a:schemeClr val="tx1"/>
                          </a:solidFill>
                          <a:latin typeface="+mn-ea"/>
                        </a:rPr>
                        <a:t>【</a:t>
                      </a:r>
                      <a:r>
                        <a:rPr lang="ja-JP" altLang="en-US" sz="1400" u="none" dirty="0" smtClean="0">
                          <a:solidFill>
                            <a:schemeClr val="tx1"/>
                          </a:solidFill>
                          <a:latin typeface="+mn-ea"/>
                        </a:rPr>
                        <a:t>鉄道</a:t>
                      </a:r>
                      <a:r>
                        <a:rPr lang="en-US" altLang="ja-JP" sz="1400" u="none" dirty="0" smtClean="0">
                          <a:solidFill>
                            <a:schemeClr val="tx1"/>
                          </a:solidFill>
                          <a:latin typeface="+mn-ea"/>
                        </a:rPr>
                        <a:t>】</a:t>
                      </a:r>
                      <a:r>
                        <a:rPr lang="ja-JP" altLang="en-US" sz="1400" u="none" dirty="0" smtClean="0">
                          <a:solidFill>
                            <a:schemeClr val="tx1"/>
                          </a:solidFill>
                          <a:latin typeface="+mn-ea"/>
                        </a:rPr>
                        <a:t>（②）</a:t>
                      </a:r>
                      <a:endParaRPr lang="en-US" altLang="ja-JP" sz="1400" u="none" dirty="0" smtClean="0">
                        <a:solidFill>
                          <a:schemeClr val="tx1"/>
                        </a:solidFill>
                        <a:latin typeface="+mn-ea"/>
                      </a:endParaRPr>
                    </a:p>
                    <a:p>
                      <a:pPr>
                        <a:lnSpc>
                          <a:spcPts val="2000"/>
                        </a:lnSpc>
                      </a:pPr>
                      <a:r>
                        <a:rPr lang="ja-JP" altLang="en-US" sz="1400" u="none" dirty="0" smtClean="0">
                          <a:solidFill>
                            <a:schemeClr val="tx1"/>
                          </a:solidFill>
                          <a:latin typeface="+mn-ea"/>
                        </a:rPr>
                        <a:t>・関空アクセス改善に資するうめきた新駅設置事業を引き続き推進</a:t>
                      </a:r>
                      <a:endParaRPr lang="en-US" altLang="ja-JP" sz="1400" u="none" strike="dblStrike" dirty="0" smtClean="0">
                        <a:solidFill>
                          <a:schemeClr val="tx1"/>
                        </a:solidFill>
                        <a:latin typeface="+mn-ea"/>
                      </a:endParaRPr>
                    </a:p>
                    <a:p>
                      <a:pPr marL="0" marR="0" indent="0" algn="l" defTabSz="914400" rtl="0" eaLnBrk="1" fontAlgn="auto" latinLnBrk="0" hangingPunct="1">
                        <a:lnSpc>
                          <a:spcPts val="2000"/>
                        </a:lnSpc>
                        <a:spcBef>
                          <a:spcPts val="0"/>
                        </a:spcBef>
                        <a:spcAft>
                          <a:spcPts val="0"/>
                        </a:spcAft>
                        <a:buClrTx/>
                        <a:buSzTx/>
                        <a:buFontTx/>
                        <a:buNone/>
                        <a:tabLst/>
                        <a:defRPr/>
                      </a:pPr>
                      <a:r>
                        <a:rPr lang="ja-JP" altLang="en-US" sz="1400" u="none" dirty="0" smtClean="0">
                          <a:solidFill>
                            <a:schemeClr val="tx1"/>
                          </a:solidFill>
                          <a:latin typeface="+mn-ea"/>
                        </a:rPr>
                        <a:t>・「なにわ筋線」の事業化の促進</a:t>
                      </a:r>
                      <a:endParaRPr lang="en-US" altLang="ja-JP" sz="1400" u="none" strike="sngStrike" baseline="0" dirty="0" smtClean="0">
                        <a:solidFill>
                          <a:schemeClr val="tx1"/>
                        </a:solidFill>
                        <a:latin typeface="+mn-ea"/>
                      </a:endParaRPr>
                    </a:p>
                    <a:p>
                      <a:pPr>
                        <a:lnSpc>
                          <a:spcPts val="2000"/>
                        </a:lnSpc>
                      </a:pPr>
                      <a:r>
                        <a:rPr lang="en-US" altLang="ja-JP" sz="1400" u="none" dirty="0" smtClean="0">
                          <a:solidFill>
                            <a:schemeClr val="tx1"/>
                          </a:solidFill>
                          <a:latin typeface="+mn-ea"/>
                        </a:rPr>
                        <a:t>【</a:t>
                      </a:r>
                      <a:r>
                        <a:rPr lang="ja-JP" altLang="en-US" sz="1400" u="none" dirty="0" smtClean="0">
                          <a:solidFill>
                            <a:schemeClr val="tx1"/>
                          </a:solidFill>
                          <a:latin typeface="+mn-ea"/>
                        </a:rPr>
                        <a:t>道路</a:t>
                      </a:r>
                      <a:r>
                        <a:rPr lang="en-US" altLang="ja-JP" sz="1400" u="none" dirty="0" smtClean="0">
                          <a:solidFill>
                            <a:schemeClr val="tx1"/>
                          </a:solidFill>
                          <a:latin typeface="+mn-ea"/>
                        </a:rPr>
                        <a:t>】</a:t>
                      </a:r>
                      <a:r>
                        <a:rPr lang="ja-JP" altLang="en-US" sz="1400" u="none" dirty="0" smtClean="0">
                          <a:solidFill>
                            <a:schemeClr val="tx1"/>
                          </a:solidFill>
                          <a:latin typeface="+mn-ea"/>
                        </a:rPr>
                        <a:t>（③）</a:t>
                      </a:r>
                      <a:endParaRPr lang="en-US" altLang="ja-JP" sz="1400" u="none" dirty="0" smtClean="0">
                        <a:solidFill>
                          <a:schemeClr val="tx1"/>
                        </a:solidFill>
                        <a:latin typeface="+mn-ea"/>
                      </a:endParaRPr>
                    </a:p>
                    <a:p>
                      <a:pPr>
                        <a:lnSpc>
                          <a:spcPts val="2000"/>
                        </a:lnSpc>
                      </a:pPr>
                      <a:r>
                        <a:rPr lang="ja-JP" altLang="en-US" sz="1400" u="none" dirty="0" smtClean="0">
                          <a:solidFill>
                            <a:schemeClr val="tx1"/>
                          </a:solidFill>
                          <a:latin typeface="+mn-ea"/>
                        </a:rPr>
                        <a:t>・大阪都市再生環状道路の完成をめざした「淀川左岸線延伸部」の整備の促進</a:t>
                      </a:r>
                      <a:endParaRPr lang="en-US" altLang="ja-JP" sz="1400" u="none" dirty="0" smtClean="0">
                        <a:solidFill>
                          <a:schemeClr val="tx1"/>
                        </a:solidFill>
                        <a:latin typeface="+mn-ea"/>
                      </a:endParaRPr>
                    </a:p>
                    <a:p>
                      <a:pPr marL="92075" indent="-92075"/>
                      <a:endParaRPr kumimoji="1" lang="en-US" altLang="ja-JP" sz="1400"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nSpc>
                          <a:spcPts val="2000"/>
                        </a:lnSpc>
                      </a:pPr>
                      <a:r>
                        <a:rPr lang="ja-JP" altLang="en-US" sz="1400" b="0" u="none" dirty="0" smtClean="0">
                          <a:solidFill>
                            <a:schemeClr val="tx1"/>
                          </a:solidFill>
                          <a:latin typeface="+mn-ea"/>
                        </a:rPr>
                        <a:t>府市が連携して検討し、 「なにわ筋線」 や「淀川左岸線延伸部」など大阪の成長に直結する都市基盤の整備に取り組む道筋がついた。（④）</a:t>
                      </a:r>
                      <a:endParaRPr lang="en-US" altLang="ja-JP" sz="1400" b="0" u="none" dirty="0" smtClean="0">
                        <a:solidFill>
                          <a:schemeClr val="tx1"/>
                        </a:solidFill>
                        <a:latin typeface="+mn-ea"/>
                      </a:endParaRPr>
                    </a:p>
                    <a:p>
                      <a:pPr>
                        <a:lnSpc>
                          <a:spcPts val="2000"/>
                        </a:lnSpc>
                      </a:pPr>
                      <a:r>
                        <a:rPr lang="en-US" altLang="ja-JP" sz="1400" b="0" u="none" dirty="0" smtClean="0">
                          <a:solidFill>
                            <a:schemeClr val="tx1"/>
                          </a:solidFill>
                          <a:latin typeface="+mn-ea"/>
                        </a:rPr>
                        <a:t>【</a:t>
                      </a:r>
                      <a:r>
                        <a:rPr lang="ja-JP" altLang="en-US" sz="1400" b="0" u="none" dirty="0" smtClean="0">
                          <a:solidFill>
                            <a:schemeClr val="tx1"/>
                          </a:solidFill>
                          <a:latin typeface="+mn-ea"/>
                        </a:rPr>
                        <a:t>鉄道</a:t>
                      </a:r>
                      <a:r>
                        <a:rPr lang="en-US" altLang="ja-JP" sz="1400" b="0" u="none" dirty="0" smtClean="0">
                          <a:solidFill>
                            <a:schemeClr val="tx1"/>
                          </a:solidFill>
                          <a:latin typeface="+mn-ea"/>
                        </a:rPr>
                        <a:t>】</a:t>
                      </a:r>
                    </a:p>
                    <a:p>
                      <a:pPr>
                        <a:lnSpc>
                          <a:spcPts val="2000"/>
                        </a:lnSpc>
                      </a:pPr>
                      <a:r>
                        <a:rPr lang="ja-JP" altLang="en-US" sz="1400" b="0" u="none" dirty="0" smtClean="0">
                          <a:solidFill>
                            <a:schemeClr val="tx1"/>
                          </a:solidFill>
                          <a:latin typeface="+mn-ea"/>
                        </a:rPr>
                        <a:t>・</a:t>
                      </a:r>
                      <a:r>
                        <a:rPr lang="ja-JP" altLang="en-US" sz="1400" b="0" u="none" strike="noStrike" dirty="0" smtClean="0">
                          <a:solidFill>
                            <a:schemeClr val="tx1"/>
                          </a:solidFill>
                          <a:latin typeface="+mn-ea"/>
                        </a:rPr>
                        <a:t>うめきた</a:t>
                      </a:r>
                      <a:r>
                        <a:rPr lang="ja-JP" altLang="en-US" sz="1400" b="0" u="none" dirty="0" smtClean="0">
                          <a:solidFill>
                            <a:schemeClr val="tx1"/>
                          </a:solidFill>
                          <a:latin typeface="+mn-ea"/>
                        </a:rPr>
                        <a:t>新駅設置；実施設計等</a:t>
                      </a:r>
                      <a:endParaRPr lang="en-US" altLang="ja-JP" sz="1400" b="0" u="none" dirty="0" smtClean="0">
                        <a:solidFill>
                          <a:schemeClr val="tx1"/>
                        </a:solidFill>
                        <a:latin typeface="+mn-ea"/>
                      </a:endParaRPr>
                    </a:p>
                    <a:p>
                      <a:pPr>
                        <a:lnSpc>
                          <a:spcPts val="2000"/>
                        </a:lnSpc>
                      </a:pPr>
                      <a:r>
                        <a:rPr lang="ja-JP" altLang="en-US" sz="1400" b="0" u="none" strike="noStrike" dirty="0" smtClean="0">
                          <a:solidFill>
                            <a:schemeClr val="tx1"/>
                          </a:solidFill>
                          <a:latin typeface="+mn-ea"/>
                        </a:rPr>
                        <a:t>（</a:t>
                      </a:r>
                      <a:r>
                        <a:rPr lang="en-US" altLang="ja-JP" sz="1400" b="0" u="none" strike="noStrike" dirty="0" smtClean="0">
                          <a:solidFill>
                            <a:schemeClr val="tx1"/>
                          </a:solidFill>
                          <a:latin typeface="+mn-ea"/>
                        </a:rPr>
                        <a:t>30</a:t>
                      </a:r>
                      <a:r>
                        <a:rPr lang="ja-JP" altLang="en-US" sz="1400" b="0" u="none" strike="noStrike" dirty="0" smtClean="0">
                          <a:solidFill>
                            <a:schemeClr val="tx1"/>
                          </a:solidFill>
                          <a:latin typeface="+mn-ea"/>
                        </a:rPr>
                        <a:t>年度予算：</a:t>
                      </a:r>
                      <a:r>
                        <a:rPr lang="en-US" altLang="ja-JP" sz="1400" b="0" u="none" strike="noStrike" dirty="0" smtClean="0">
                          <a:solidFill>
                            <a:schemeClr val="tx1"/>
                          </a:solidFill>
                          <a:latin typeface="+mn-ea"/>
                        </a:rPr>
                        <a:t>16</a:t>
                      </a:r>
                      <a:r>
                        <a:rPr lang="ja-JP" altLang="en-US" sz="1400" b="0" u="none" strike="noStrike" dirty="0" smtClean="0">
                          <a:solidFill>
                            <a:schemeClr val="tx1"/>
                          </a:solidFill>
                          <a:latin typeface="+mn-ea"/>
                        </a:rPr>
                        <a:t>億円）</a:t>
                      </a:r>
                      <a:endParaRPr lang="en-US" altLang="ja-JP" sz="1400" b="0" u="none" strike="noStrike" dirty="0" smtClean="0">
                        <a:solidFill>
                          <a:schemeClr val="tx1"/>
                        </a:solidFill>
                        <a:latin typeface="+mn-ea"/>
                      </a:endParaRPr>
                    </a:p>
                    <a:p>
                      <a:pPr marL="0" marR="0" lvl="0" indent="0" algn="l" defTabSz="914400" rtl="0" eaLnBrk="1" fontAlgn="auto" latinLnBrk="0" hangingPunct="1">
                        <a:lnSpc>
                          <a:spcPts val="2000"/>
                        </a:lnSpc>
                        <a:spcBef>
                          <a:spcPts val="0"/>
                        </a:spcBef>
                        <a:spcAft>
                          <a:spcPts val="0"/>
                        </a:spcAft>
                        <a:buClrTx/>
                        <a:buSzTx/>
                        <a:buFontTx/>
                        <a:buNone/>
                        <a:tabLst/>
                        <a:defRPr/>
                      </a:pPr>
                      <a:r>
                        <a:rPr lang="ja-JP" altLang="en-US" sz="1400" b="0" u="none" dirty="0" smtClean="0">
                          <a:solidFill>
                            <a:schemeClr val="tx1"/>
                          </a:solidFill>
                          <a:latin typeface="+mn-ea"/>
                        </a:rPr>
                        <a:t>・なにわ筋線；事業化の促進（</a:t>
                      </a:r>
                      <a:r>
                        <a:rPr lang="en-US" altLang="ja-JP" sz="1400" b="0" u="none" strike="noStrike" baseline="0" dirty="0" smtClean="0">
                          <a:solidFill>
                            <a:schemeClr val="tx1"/>
                          </a:solidFill>
                          <a:latin typeface="+mn-ea"/>
                        </a:rPr>
                        <a:t>30</a:t>
                      </a:r>
                      <a:r>
                        <a:rPr lang="ja-JP" altLang="en-US" sz="1400" b="0" u="none" dirty="0" smtClean="0">
                          <a:solidFill>
                            <a:schemeClr val="tx1"/>
                          </a:solidFill>
                          <a:latin typeface="+mn-ea"/>
                        </a:rPr>
                        <a:t>年度予算：</a:t>
                      </a:r>
                      <a:r>
                        <a:rPr lang="en-US" altLang="ja-JP" sz="1400" b="0" u="none" strike="noStrike" baseline="0" dirty="0" smtClean="0">
                          <a:solidFill>
                            <a:schemeClr val="tx1"/>
                          </a:solidFill>
                          <a:latin typeface="+mn-ea"/>
                        </a:rPr>
                        <a:t>5,500</a:t>
                      </a:r>
                      <a:r>
                        <a:rPr lang="ja-JP" altLang="en-US" sz="1400" b="0" u="none" dirty="0" smtClean="0">
                          <a:solidFill>
                            <a:schemeClr val="tx1"/>
                          </a:solidFill>
                          <a:latin typeface="+mn-ea"/>
                        </a:rPr>
                        <a:t>万円</a:t>
                      </a:r>
                      <a:r>
                        <a:rPr lang="en-US" altLang="ja-JP" sz="1400" b="0" u="none" dirty="0" smtClean="0">
                          <a:solidFill>
                            <a:schemeClr val="tx1"/>
                          </a:solidFill>
                          <a:latin typeface="+mn-ea"/>
                        </a:rPr>
                        <a:t>)</a:t>
                      </a:r>
                    </a:p>
                    <a:p>
                      <a:pPr>
                        <a:lnSpc>
                          <a:spcPts val="2000"/>
                        </a:lnSpc>
                      </a:pPr>
                      <a:endParaRPr lang="en-US" altLang="ja-JP" sz="1400" b="0" u="none" dirty="0" smtClean="0">
                        <a:solidFill>
                          <a:schemeClr val="tx1"/>
                        </a:solidFill>
                        <a:latin typeface="+mn-ea"/>
                      </a:endParaRPr>
                    </a:p>
                    <a:p>
                      <a:pPr>
                        <a:lnSpc>
                          <a:spcPts val="2000"/>
                        </a:lnSpc>
                      </a:pPr>
                      <a:r>
                        <a:rPr lang="en-US" altLang="ja-JP" sz="1400" b="0" u="none" dirty="0" smtClean="0">
                          <a:solidFill>
                            <a:schemeClr val="tx1"/>
                          </a:solidFill>
                          <a:latin typeface="+mn-ea"/>
                        </a:rPr>
                        <a:t>【</a:t>
                      </a:r>
                      <a:r>
                        <a:rPr lang="ja-JP" altLang="en-US" sz="1400" b="0" u="none" dirty="0" smtClean="0">
                          <a:solidFill>
                            <a:schemeClr val="tx1"/>
                          </a:solidFill>
                          <a:latin typeface="+mn-ea"/>
                        </a:rPr>
                        <a:t>道路</a:t>
                      </a:r>
                      <a:r>
                        <a:rPr lang="en-US" altLang="ja-JP" sz="1400" b="0" u="none" dirty="0" smtClean="0">
                          <a:solidFill>
                            <a:schemeClr val="tx1"/>
                          </a:solidFill>
                          <a:latin typeface="+mn-ea"/>
                        </a:rPr>
                        <a:t>】</a:t>
                      </a:r>
                    </a:p>
                    <a:p>
                      <a:pPr>
                        <a:lnSpc>
                          <a:spcPts val="2000"/>
                        </a:lnSpc>
                      </a:pPr>
                      <a:r>
                        <a:rPr lang="ja-JP" altLang="en-US" sz="1400" b="0" u="none" dirty="0" smtClean="0">
                          <a:solidFill>
                            <a:schemeClr val="tx1"/>
                          </a:solidFill>
                          <a:latin typeface="+mn-ea"/>
                        </a:rPr>
                        <a:t>・淀川左岸線延伸部：　</a:t>
                      </a:r>
                      <a:r>
                        <a:rPr lang="ja-JP" altLang="en-US" sz="1400" b="0" u="none" strike="noStrike" dirty="0" smtClean="0">
                          <a:solidFill>
                            <a:schemeClr val="tx1"/>
                          </a:solidFill>
                          <a:latin typeface="+mn-ea"/>
                        </a:rPr>
                        <a:t>新規事業化し調査に着手（</a:t>
                      </a:r>
                      <a:r>
                        <a:rPr lang="en-US" altLang="ja-JP" sz="1400" b="0" u="none" strike="noStrike" dirty="0" smtClean="0">
                          <a:solidFill>
                            <a:schemeClr val="tx1"/>
                          </a:solidFill>
                          <a:latin typeface="+mn-ea"/>
                        </a:rPr>
                        <a:t>30</a:t>
                      </a:r>
                      <a:r>
                        <a:rPr lang="ja-JP" altLang="en-US" sz="1400" b="0" u="none" strike="noStrike" dirty="0" smtClean="0">
                          <a:solidFill>
                            <a:schemeClr val="tx1"/>
                          </a:solidFill>
                          <a:latin typeface="+mn-ea"/>
                        </a:rPr>
                        <a:t>年度予算：</a:t>
                      </a:r>
                      <a:r>
                        <a:rPr lang="en-US" altLang="ja-JP" sz="1400" b="0" u="none" strike="noStrike" dirty="0" smtClean="0">
                          <a:solidFill>
                            <a:schemeClr val="tx1"/>
                          </a:solidFill>
                          <a:latin typeface="+mn-ea"/>
                        </a:rPr>
                        <a:t>1</a:t>
                      </a:r>
                      <a:r>
                        <a:rPr lang="ja-JP" altLang="en-US" sz="1400" b="0" u="none" strike="noStrike" dirty="0" smtClean="0">
                          <a:solidFill>
                            <a:schemeClr val="tx1"/>
                          </a:solidFill>
                          <a:latin typeface="+mn-ea"/>
                        </a:rPr>
                        <a:t>億円</a:t>
                      </a:r>
                      <a:r>
                        <a:rPr lang="en-US" altLang="ja-JP" sz="1400" b="0" u="none" strike="noStrike" dirty="0" smtClean="0">
                          <a:solidFill>
                            <a:schemeClr val="tx1"/>
                          </a:solidFill>
                          <a:latin typeface="+mn-ea"/>
                        </a:rPr>
                        <a:t>【</a:t>
                      </a:r>
                      <a:r>
                        <a:rPr lang="ja-JP" altLang="en-US" sz="1400" b="0" u="none" strike="noStrike" dirty="0" smtClean="0">
                          <a:solidFill>
                            <a:schemeClr val="tx1"/>
                          </a:solidFill>
                          <a:latin typeface="+mn-ea"/>
                        </a:rPr>
                        <a:t>国直轄事業負担金</a:t>
                      </a:r>
                      <a:r>
                        <a:rPr lang="en-US" altLang="ja-JP" sz="1400" b="0" u="none" strike="noStrike" dirty="0" smtClean="0">
                          <a:solidFill>
                            <a:schemeClr val="tx1"/>
                          </a:solidFill>
                          <a:latin typeface="+mn-ea"/>
                        </a:rPr>
                        <a:t>】</a:t>
                      </a:r>
                      <a:r>
                        <a:rPr lang="ja-JP" altLang="en-US" sz="1400" b="0" u="none" strike="noStrike" dirty="0" smtClean="0">
                          <a:solidFill>
                            <a:schemeClr val="tx1"/>
                          </a:solidFill>
                          <a:latin typeface="+mn-ea"/>
                        </a:rPr>
                        <a:t>）</a:t>
                      </a:r>
                      <a:endParaRPr lang="en-US" altLang="ja-JP" sz="1600" b="0" u="none" strike="noStrike" dirty="0" smtClean="0">
                        <a:solidFill>
                          <a:schemeClr val="tx1"/>
                        </a:solidFill>
                        <a:latin typeface="+mn-ea"/>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8" name="テキスト ボックス 7"/>
          <p:cNvSpPr txBox="1"/>
          <p:nvPr/>
        </p:nvSpPr>
        <p:spPr>
          <a:xfrm>
            <a:off x="0" y="-27384"/>
            <a:ext cx="7524328" cy="461665"/>
          </a:xfrm>
          <a:prstGeom prst="rect">
            <a:avLst/>
          </a:prstGeom>
          <a:solidFill>
            <a:srgbClr val="0070C0"/>
          </a:solidFill>
        </p:spPr>
        <p:txBody>
          <a:bodyPr wrap="square" rtlCol="0">
            <a:spAutoFit/>
          </a:bodyPr>
          <a:lstStyle/>
          <a:p>
            <a:r>
              <a:rPr lang="en-US" altLang="ja-JP" sz="2400" b="1" dirty="0" smtClean="0">
                <a:solidFill>
                  <a:schemeClr val="bg1"/>
                </a:solidFill>
                <a:latin typeface="ＭＳ Ｐゴシック" panose="020B0600070205080204" pitchFamily="50" charset="-128"/>
                <a:ea typeface="ＭＳ Ｐゴシック" panose="020B0600070205080204" pitchFamily="50" charset="-128"/>
              </a:rPr>
              <a:t> </a:t>
            </a:r>
            <a:r>
              <a:rPr lang="en-US" altLang="ja-JP" sz="2400" b="1" u="sng" dirty="0" smtClean="0">
                <a:solidFill>
                  <a:schemeClr val="bg1"/>
                </a:solidFill>
                <a:latin typeface="ＭＳ Ｐゴシック" panose="020B0600070205080204" pitchFamily="50" charset="-128"/>
              </a:rPr>
              <a:t>Ⅰ</a:t>
            </a:r>
            <a:r>
              <a:rPr lang="ja-JP" altLang="en-US" sz="2400" b="1" u="sng" dirty="0" smtClean="0">
                <a:solidFill>
                  <a:schemeClr val="bg1"/>
                </a:solidFill>
                <a:latin typeface="ＭＳ Ｐゴシック" panose="020B0600070205080204" pitchFamily="50" charset="-128"/>
                <a:ea typeface="ＭＳ Ｐゴシック" panose="020B0600070205080204" pitchFamily="50" charset="-128"/>
              </a:rPr>
              <a:t>（</a:t>
            </a:r>
            <a:r>
              <a:rPr lang="en-US" altLang="ja-JP" sz="2400" b="1" u="sng" dirty="0" smtClean="0">
                <a:solidFill>
                  <a:schemeClr val="bg1"/>
                </a:solidFill>
                <a:latin typeface="ＭＳ Ｐゴシック" panose="020B0600070205080204" pitchFamily="50" charset="-128"/>
                <a:ea typeface="ＭＳ Ｐゴシック" panose="020B0600070205080204" pitchFamily="50" charset="-128"/>
              </a:rPr>
              <a:t>5</a:t>
            </a:r>
            <a:r>
              <a:rPr lang="ja-JP" altLang="en-US" sz="2400" b="1" u="sng" dirty="0" smtClean="0">
                <a:solidFill>
                  <a:schemeClr val="bg1"/>
                </a:solidFill>
                <a:latin typeface="ＭＳ Ｐゴシック" panose="020B0600070205080204" pitchFamily="50" charset="-128"/>
                <a:ea typeface="ＭＳ Ｐゴシック" panose="020B0600070205080204" pitchFamily="50" charset="-128"/>
              </a:rPr>
              <a:t>）インフラ整備</a:t>
            </a:r>
            <a:endParaRPr lang="en-US" altLang="ja-JP" sz="2400" b="1" u="sng" dirty="0">
              <a:solidFill>
                <a:schemeClr val="bg1"/>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7740352" y="0"/>
            <a:ext cx="1403648" cy="307777"/>
          </a:xfrm>
          <a:prstGeom prst="rect">
            <a:avLst/>
          </a:prstGeom>
          <a:noFill/>
        </p:spPr>
        <p:txBody>
          <a:bodyPr wrap="square" rtlCol="0">
            <a:spAutoFit/>
          </a:bodyPr>
          <a:lstStyle/>
          <a:p>
            <a:r>
              <a:rPr lang="en-US" altLang="ja-JP" sz="1400" dirty="0" smtClean="0">
                <a:latin typeface="Arial" pitchFamily="34" charset="0"/>
                <a:cs typeface="Arial" pitchFamily="34" charset="0"/>
              </a:rPr>
              <a:t>C7</a:t>
            </a:r>
            <a:endParaRPr kumimoji="1" lang="en-US" altLang="ja-JP" sz="1400" dirty="0" smtClean="0">
              <a:latin typeface="Arial" pitchFamily="34" charset="0"/>
              <a:cs typeface="Arial" pitchFamily="34" charset="0"/>
            </a:endParaRPr>
          </a:p>
        </p:txBody>
      </p:sp>
      <p:sp>
        <p:nvSpPr>
          <p:cNvPr id="19" name="スライド番号プレースホルダ 6"/>
          <p:cNvSpPr>
            <a:spLocks noGrp="1"/>
          </p:cNvSpPr>
          <p:nvPr>
            <p:ph type="sldNum" sz="quarter" idx="12"/>
          </p:nvPr>
        </p:nvSpPr>
        <p:spPr>
          <a:xfrm>
            <a:off x="8407474" y="6669360"/>
            <a:ext cx="720080" cy="177924"/>
          </a:xfrm>
        </p:spPr>
        <p:txBody>
          <a:bodyPr/>
          <a:lstStyle/>
          <a:p>
            <a:fld id="{5A6E5545-AFA9-4452-B936-7F5456EAA32D}" type="slidenum">
              <a:rPr kumimoji="1" lang="ja-JP" altLang="en-US" smtClean="0"/>
              <a:t>40</a:t>
            </a:fld>
            <a:endParaRPr kumimoji="1" lang="ja-JP" altLang="en-US" dirty="0"/>
          </a:p>
        </p:txBody>
      </p:sp>
    </p:spTree>
    <p:extLst>
      <p:ext uri="{BB962C8B-B14F-4D97-AF65-F5344CB8AC3E}">
        <p14:creationId xmlns:p14="http://schemas.microsoft.com/office/powerpoint/2010/main" val="14539506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角丸四角形 148"/>
          <p:cNvSpPr/>
          <p:nvPr/>
        </p:nvSpPr>
        <p:spPr>
          <a:xfrm>
            <a:off x="2159808" y="2708920"/>
            <a:ext cx="324000" cy="144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角丸四角形 147"/>
          <p:cNvSpPr/>
          <p:nvPr/>
        </p:nvSpPr>
        <p:spPr>
          <a:xfrm>
            <a:off x="2158752" y="2564920"/>
            <a:ext cx="684000" cy="144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角丸四角形 146"/>
          <p:cNvSpPr/>
          <p:nvPr/>
        </p:nvSpPr>
        <p:spPr>
          <a:xfrm>
            <a:off x="4392040" y="2492912"/>
            <a:ext cx="540000" cy="144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147"/>
          <p:cNvSpPr txBox="1">
            <a:spLocks noChangeArrowheads="1"/>
          </p:cNvSpPr>
          <p:nvPr/>
        </p:nvSpPr>
        <p:spPr bwMode="auto">
          <a:xfrm>
            <a:off x="251520" y="260648"/>
            <a:ext cx="5400600" cy="504056"/>
          </a:xfrm>
          <a:prstGeom prst="rect">
            <a:avLst/>
          </a:prstGeom>
          <a:noFill/>
          <a:ln w="9525">
            <a:noFill/>
            <a:miter lim="800000"/>
            <a:headEnd/>
            <a:tailEnd/>
          </a:ln>
        </p:spPr>
        <p:txBody>
          <a:bodyPr anchor="ctr"/>
          <a:lstStyle/>
          <a:p>
            <a:pPr eaLnBrk="0" hangingPunct="0"/>
            <a:r>
              <a:rPr lang="ja-JP" altLang="en-US" sz="1600" b="1" dirty="0" smtClean="0">
                <a:latin typeface="Calibri" pitchFamily="34" charset="0"/>
              </a:rPr>
              <a:t>①交通インフラの整備イメージ</a:t>
            </a:r>
            <a:endParaRPr lang="ja-JP" altLang="en-US" sz="1600" b="1" dirty="0">
              <a:latin typeface="Calibri" pitchFamily="34" charset="0"/>
            </a:endParaRPr>
          </a:p>
        </p:txBody>
      </p:sp>
      <p:sp>
        <p:nvSpPr>
          <p:cNvPr id="64" name="正方形/長方形 10"/>
          <p:cNvSpPr>
            <a:spLocks noChangeArrowheads="1"/>
          </p:cNvSpPr>
          <p:nvPr/>
        </p:nvSpPr>
        <p:spPr bwMode="auto">
          <a:xfrm>
            <a:off x="5692776" y="1581536"/>
            <a:ext cx="3419872" cy="3336811"/>
          </a:xfrm>
          <a:prstGeom prst="rect">
            <a:avLst/>
          </a:prstGeom>
          <a:noFill/>
          <a:ln w="9525">
            <a:solidFill>
              <a:schemeClr val="tx1"/>
            </a:solidFill>
            <a:miter lim="800000"/>
            <a:headEnd/>
            <a:tailEnd/>
          </a:ln>
        </p:spPr>
        <p:txBody>
          <a:bodyPr wrap="square">
            <a:spAutoFit/>
          </a:bodyPr>
          <a:lstStyle/>
          <a:p>
            <a:pPr>
              <a:lnSpc>
                <a:spcPts val="2300"/>
              </a:lnSpc>
            </a:pPr>
            <a:r>
              <a:rPr lang="ja-JP" altLang="en-US" sz="1600" dirty="0" smtClean="0">
                <a:solidFill>
                  <a:srgbClr val="000000"/>
                </a:solidFill>
                <a:latin typeface="ＭＳ Ｐゴシック" pitchFamily="50" charset="-128"/>
                <a:ea typeface="ＭＳ Ｐゴシック" pitchFamily="50" charset="-128"/>
              </a:rPr>
              <a:t>成長資源の「源泉」である国土軸</a:t>
            </a:r>
            <a:r>
              <a:rPr lang="ja-JP" altLang="en-US" sz="1400" dirty="0" smtClean="0">
                <a:solidFill>
                  <a:srgbClr val="000000"/>
                </a:solidFill>
                <a:latin typeface="ＭＳ Ｐゴシック" pitchFamily="50" charset="-128"/>
                <a:ea typeface="ＭＳ Ｐゴシック" pitchFamily="50" charset="-128"/>
              </a:rPr>
              <a:t>（リニア・北陸新幹線、新名神高速等）</a:t>
            </a:r>
            <a:r>
              <a:rPr lang="ja-JP" altLang="en-US" sz="1600" dirty="0" smtClean="0">
                <a:solidFill>
                  <a:srgbClr val="000000"/>
                </a:solidFill>
                <a:latin typeface="ＭＳ Ｐゴシック" pitchFamily="50" charset="-128"/>
                <a:ea typeface="ＭＳ Ｐゴシック" pitchFamily="50" charset="-128"/>
              </a:rPr>
              <a:t>や国際的広域拠点</a:t>
            </a:r>
            <a:r>
              <a:rPr lang="ja-JP" altLang="en-US" sz="1400" dirty="0" smtClean="0">
                <a:solidFill>
                  <a:srgbClr val="000000"/>
                </a:solidFill>
                <a:latin typeface="ＭＳ Ｐゴシック" pitchFamily="50" charset="-128"/>
                <a:ea typeface="ＭＳ Ｐゴシック" pitchFamily="50" charset="-128"/>
              </a:rPr>
              <a:t>（関空、臨海部）</a:t>
            </a:r>
            <a:r>
              <a:rPr lang="ja-JP" altLang="en-US" sz="1600" dirty="0" smtClean="0">
                <a:solidFill>
                  <a:srgbClr val="000000"/>
                </a:solidFill>
                <a:latin typeface="ＭＳ Ｐゴシック" pitchFamily="50" charset="-128"/>
                <a:ea typeface="ＭＳ Ｐゴシック" pitchFamily="50" charset="-128"/>
              </a:rPr>
              <a:t>と、「成長エンジン」である都心部との結節強化に向けた戦略的投資</a:t>
            </a:r>
            <a:endParaRPr lang="en-US" altLang="ja-JP" sz="1600" dirty="0" smtClean="0">
              <a:solidFill>
                <a:srgbClr val="000000"/>
              </a:solidFill>
              <a:latin typeface="ＭＳ Ｐゴシック" pitchFamily="50" charset="-128"/>
              <a:ea typeface="ＭＳ Ｐゴシック" pitchFamily="50" charset="-128"/>
            </a:endParaRPr>
          </a:p>
          <a:p>
            <a:pPr>
              <a:lnSpc>
                <a:spcPts val="2300"/>
              </a:lnSpc>
            </a:pPr>
            <a:endParaRPr lang="en-US" altLang="ja-JP" sz="1600" dirty="0" smtClean="0">
              <a:solidFill>
                <a:srgbClr val="000000"/>
              </a:solidFill>
              <a:latin typeface="ＭＳ Ｐゴシック" pitchFamily="50" charset="-128"/>
              <a:ea typeface="ＭＳ Ｐゴシック" pitchFamily="50" charset="-128"/>
            </a:endParaRPr>
          </a:p>
          <a:p>
            <a:pPr>
              <a:lnSpc>
                <a:spcPts val="2300"/>
              </a:lnSpc>
            </a:pPr>
            <a:endParaRPr lang="en-US" altLang="ja-JP" sz="1600" dirty="0" smtClean="0">
              <a:solidFill>
                <a:srgbClr val="000000"/>
              </a:solidFill>
              <a:latin typeface="ＭＳ Ｐゴシック" pitchFamily="50" charset="-128"/>
              <a:ea typeface="ＭＳ Ｐゴシック" pitchFamily="50" charset="-128"/>
            </a:endParaRPr>
          </a:p>
          <a:p>
            <a:pPr>
              <a:lnSpc>
                <a:spcPts val="2300"/>
              </a:lnSpc>
            </a:pPr>
            <a:endParaRPr lang="en-US" altLang="ja-JP" sz="1600" dirty="0" smtClean="0">
              <a:solidFill>
                <a:srgbClr val="000000"/>
              </a:solidFill>
              <a:latin typeface="ＭＳ Ｐゴシック" pitchFamily="50" charset="-128"/>
              <a:ea typeface="ＭＳ Ｐゴシック" pitchFamily="50" charset="-128"/>
            </a:endParaRPr>
          </a:p>
          <a:p>
            <a:pPr>
              <a:lnSpc>
                <a:spcPts val="2300"/>
              </a:lnSpc>
            </a:pPr>
            <a:endParaRPr lang="en-US" altLang="ja-JP" sz="1600" dirty="0" smtClean="0">
              <a:solidFill>
                <a:srgbClr val="000000"/>
              </a:solidFill>
              <a:latin typeface="ＭＳ Ｐゴシック" pitchFamily="50" charset="-128"/>
              <a:ea typeface="ＭＳ Ｐゴシック" pitchFamily="50" charset="-128"/>
            </a:endParaRPr>
          </a:p>
          <a:p>
            <a:pPr>
              <a:lnSpc>
                <a:spcPts val="2300"/>
              </a:lnSpc>
            </a:pPr>
            <a:r>
              <a:rPr lang="ja-JP" altLang="en-US" sz="1600" dirty="0" smtClean="0">
                <a:solidFill>
                  <a:srgbClr val="000000"/>
                </a:solidFill>
                <a:latin typeface="ＭＳ Ｐゴシック" pitchFamily="50" charset="-128"/>
                <a:ea typeface="ＭＳ Ｐゴシック" pitchFamily="50" charset="-128"/>
              </a:rPr>
              <a:t>なにわ筋線、左岸線延伸部、臨海部鉄道新線等を整備</a:t>
            </a:r>
            <a:endParaRPr lang="en-US" altLang="ja-JP" sz="1600" dirty="0" smtClean="0">
              <a:solidFill>
                <a:srgbClr val="000000"/>
              </a:solidFill>
              <a:latin typeface="ＭＳ Ｐゴシック" pitchFamily="50" charset="-128"/>
              <a:ea typeface="ＭＳ Ｐゴシック" pitchFamily="50" charset="-128"/>
            </a:endParaRPr>
          </a:p>
        </p:txBody>
      </p:sp>
      <p:sp>
        <p:nvSpPr>
          <p:cNvPr id="65" name="二等辺三角形 64"/>
          <p:cNvSpPr/>
          <p:nvPr/>
        </p:nvSpPr>
        <p:spPr>
          <a:xfrm flipV="1">
            <a:off x="5868144" y="3429000"/>
            <a:ext cx="2880320" cy="43204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0" y="0"/>
            <a:ext cx="3491880" cy="276999"/>
          </a:xfrm>
          <a:prstGeom prst="rect">
            <a:avLst/>
          </a:prstGeom>
          <a:noFill/>
        </p:spPr>
        <p:txBody>
          <a:bodyPr wrap="square" rtlCol="0">
            <a:spAutoFit/>
          </a:bodyPr>
          <a:lstStyle/>
          <a:p>
            <a:r>
              <a:rPr kumimoji="1" lang="en-US" altLang="ja-JP" sz="1200" dirty="0" smtClean="0"/>
              <a:t>Ⅳ</a:t>
            </a:r>
            <a:r>
              <a:rPr kumimoji="1" lang="ja-JP" altLang="en-US" sz="1200" dirty="0" smtClean="0"/>
              <a:t>　政策の刷新・</a:t>
            </a:r>
            <a:r>
              <a:rPr lang="ja-JP" altLang="en-US" sz="1200" dirty="0" smtClean="0"/>
              <a:t>インフラ整備</a:t>
            </a:r>
            <a:endParaRPr kumimoji="1" lang="en-US" altLang="ja-JP" sz="1200" dirty="0" smtClean="0"/>
          </a:p>
        </p:txBody>
      </p:sp>
      <p:sp>
        <p:nvSpPr>
          <p:cNvPr id="9" name="テキスト ボックス 8"/>
          <p:cNvSpPr txBox="1"/>
          <p:nvPr/>
        </p:nvSpPr>
        <p:spPr>
          <a:xfrm>
            <a:off x="7740352" y="0"/>
            <a:ext cx="1403648" cy="261610"/>
          </a:xfrm>
          <a:prstGeom prst="rect">
            <a:avLst/>
          </a:prstGeom>
          <a:noFill/>
        </p:spPr>
        <p:txBody>
          <a:bodyPr wrap="square" rtlCol="0">
            <a:spAutoFit/>
          </a:bodyPr>
          <a:lstStyle/>
          <a:p>
            <a:r>
              <a:rPr lang="en-US" altLang="ja-JP" sz="1100" dirty="0" smtClean="0">
                <a:latin typeface="Arial" pitchFamily="34" charset="0"/>
                <a:cs typeface="Arial" pitchFamily="34" charset="0"/>
              </a:rPr>
              <a:t>C7.(87)</a:t>
            </a:r>
            <a:r>
              <a:rPr lang="ja-JP" altLang="en-US" sz="1100" dirty="0" smtClean="0">
                <a:latin typeface="Arial" pitchFamily="34" charset="0"/>
                <a:cs typeface="Arial" pitchFamily="34" charset="0"/>
              </a:rPr>
              <a:t>～</a:t>
            </a:r>
            <a:r>
              <a:rPr lang="en-US" altLang="ja-JP" sz="1100" dirty="0" smtClean="0">
                <a:latin typeface="Arial" pitchFamily="34" charset="0"/>
                <a:cs typeface="Arial" pitchFamily="34" charset="0"/>
              </a:rPr>
              <a:t>(89)</a:t>
            </a:r>
            <a:endParaRPr kumimoji="1" lang="en-US" altLang="ja-JP" sz="1100" dirty="0" smtClean="0">
              <a:latin typeface="Arial" pitchFamily="34" charset="0"/>
              <a:cs typeface="Arial" pitchFamily="34" charset="0"/>
            </a:endParaRPr>
          </a:p>
        </p:txBody>
      </p:sp>
      <p:cxnSp>
        <p:nvCxnSpPr>
          <p:cNvPr id="8" name="直線コネクタ 7"/>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4"/>
          <p:cNvGrpSpPr>
            <a:grpSpLocks noChangeAspect="1"/>
          </p:cNvGrpSpPr>
          <p:nvPr/>
        </p:nvGrpSpPr>
        <p:grpSpPr bwMode="auto">
          <a:xfrm>
            <a:off x="-36513" y="731838"/>
            <a:ext cx="5486403" cy="6115050"/>
            <a:chOff x="-23" y="461"/>
            <a:chExt cx="3456" cy="3852"/>
          </a:xfrm>
        </p:grpSpPr>
        <p:sp>
          <p:nvSpPr>
            <p:cNvPr id="4" name="AutoShape 3"/>
            <p:cNvSpPr>
              <a:spLocks noChangeAspect="1" noChangeArrowheads="1" noTextEdit="1"/>
            </p:cNvSpPr>
            <p:nvPr/>
          </p:nvSpPr>
          <p:spPr bwMode="auto">
            <a:xfrm>
              <a:off x="-23" y="461"/>
              <a:ext cx="3357" cy="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 name="Freeform 5"/>
            <p:cNvSpPr>
              <a:spLocks noEditPoints="1"/>
            </p:cNvSpPr>
            <p:nvPr/>
          </p:nvSpPr>
          <p:spPr bwMode="auto">
            <a:xfrm>
              <a:off x="1329" y="1796"/>
              <a:ext cx="1855" cy="1358"/>
            </a:xfrm>
            <a:custGeom>
              <a:avLst/>
              <a:gdLst>
                <a:gd name="T0" fmla="*/ 18 w 1855"/>
                <a:gd name="T1" fmla="*/ 542 h 1358"/>
                <a:gd name="T2" fmla="*/ 113 w 1855"/>
                <a:gd name="T3" fmla="*/ 353 h 1358"/>
                <a:gd name="T4" fmla="*/ 274 w 1855"/>
                <a:gd name="T5" fmla="*/ 196 h 1358"/>
                <a:gd name="T6" fmla="*/ 488 w 1855"/>
                <a:gd name="T7" fmla="*/ 81 h 1358"/>
                <a:gd name="T8" fmla="*/ 741 w 1855"/>
                <a:gd name="T9" fmla="*/ 13 h 1358"/>
                <a:gd name="T10" fmla="*/ 1019 w 1855"/>
                <a:gd name="T11" fmla="*/ 3 h 1358"/>
                <a:gd name="T12" fmla="*/ 1283 w 1855"/>
                <a:gd name="T13" fmla="*/ 51 h 1358"/>
                <a:gd name="T14" fmla="*/ 1511 w 1855"/>
                <a:gd name="T15" fmla="*/ 151 h 1358"/>
                <a:gd name="T16" fmla="*/ 1692 w 1855"/>
                <a:gd name="T17" fmla="*/ 293 h 1358"/>
                <a:gd name="T18" fmla="*/ 1811 w 1855"/>
                <a:gd name="T19" fmla="*/ 471 h 1358"/>
                <a:gd name="T20" fmla="*/ 1855 w 1855"/>
                <a:gd name="T21" fmla="*/ 676 h 1358"/>
                <a:gd name="T22" fmla="*/ 1813 w 1855"/>
                <a:gd name="T23" fmla="*/ 882 h 1358"/>
                <a:gd name="T24" fmla="*/ 1695 w 1855"/>
                <a:gd name="T25" fmla="*/ 1061 h 1358"/>
                <a:gd name="T26" fmla="*/ 1515 w 1855"/>
                <a:gd name="T27" fmla="*/ 1205 h 1358"/>
                <a:gd name="T28" fmla="*/ 1287 w 1855"/>
                <a:gd name="T29" fmla="*/ 1305 h 1358"/>
                <a:gd name="T30" fmla="*/ 1023 w 1855"/>
                <a:gd name="T31" fmla="*/ 1355 h 1358"/>
                <a:gd name="T32" fmla="*/ 745 w 1855"/>
                <a:gd name="T33" fmla="*/ 1345 h 1358"/>
                <a:gd name="T34" fmla="*/ 491 w 1855"/>
                <a:gd name="T35" fmla="*/ 1279 h 1358"/>
                <a:gd name="T36" fmla="*/ 277 w 1855"/>
                <a:gd name="T37" fmla="*/ 1164 h 1358"/>
                <a:gd name="T38" fmla="*/ 116 w 1855"/>
                <a:gd name="T39" fmla="*/ 1009 h 1358"/>
                <a:gd name="T40" fmla="*/ 20 w 1855"/>
                <a:gd name="T41" fmla="*/ 820 h 1358"/>
                <a:gd name="T42" fmla="*/ 103 w 1855"/>
                <a:gd name="T43" fmla="*/ 735 h 1358"/>
                <a:gd name="T44" fmla="*/ 161 w 1855"/>
                <a:gd name="T45" fmla="*/ 902 h 1358"/>
                <a:gd name="T46" fmla="*/ 283 w 1855"/>
                <a:gd name="T47" fmla="*/ 1047 h 1358"/>
                <a:gd name="T48" fmla="*/ 458 w 1855"/>
                <a:gd name="T49" fmla="*/ 1163 h 1358"/>
                <a:gd name="T50" fmla="*/ 676 w 1855"/>
                <a:gd name="T51" fmla="*/ 1240 h 1358"/>
                <a:gd name="T52" fmla="*/ 926 w 1855"/>
                <a:gd name="T53" fmla="*/ 1267 h 1358"/>
                <a:gd name="T54" fmla="*/ 1174 w 1855"/>
                <a:gd name="T55" fmla="*/ 1241 h 1358"/>
                <a:gd name="T56" fmla="*/ 1392 w 1855"/>
                <a:gd name="T57" fmla="*/ 1165 h 1358"/>
                <a:gd name="T58" fmla="*/ 1569 w 1855"/>
                <a:gd name="T59" fmla="*/ 1051 h 1358"/>
                <a:gd name="T60" fmla="*/ 1691 w 1855"/>
                <a:gd name="T61" fmla="*/ 907 h 1358"/>
                <a:gd name="T62" fmla="*/ 1751 w 1855"/>
                <a:gd name="T63" fmla="*/ 741 h 1358"/>
                <a:gd name="T64" fmla="*/ 1740 w 1855"/>
                <a:gd name="T65" fmla="*/ 565 h 1358"/>
                <a:gd name="T66" fmla="*/ 1660 w 1855"/>
                <a:gd name="T67" fmla="*/ 404 h 1358"/>
                <a:gd name="T68" fmla="*/ 1519 w 1855"/>
                <a:gd name="T69" fmla="*/ 267 h 1358"/>
                <a:gd name="T70" fmla="*/ 1328 w 1855"/>
                <a:gd name="T71" fmla="*/ 164 h 1358"/>
                <a:gd name="T72" fmla="*/ 1098 w 1855"/>
                <a:gd name="T73" fmla="*/ 103 h 1358"/>
                <a:gd name="T74" fmla="*/ 844 w 1855"/>
                <a:gd name="T75" fmla="*/ 93 h 1358"/>
                <a:gd name="T76" fmla="*/ 604 w 1855"/>
                <a:gd name="T77" fmla="*/ 137 h 1358"/>
                <a:gd name="T78" fmla="*/ 398 w 1855"/>
                <a:gd name="T79" fmla="*/ 227 h 1358"/>
                <a:gd name="T80" fmla="*/ 239 w 1855"/>
                <a:gd name="T81" fmla="*/ 352 h 1358"/>
                <a:gd name="T82" fmla="*/ 136 w 1855"/>
                <a:gd name="T83" fmla="*/ 505 h 1358"/>
                <a:gd name="T84" fmla="*/ 99 w 1855"/>
                <a:gd name="T85" fmla="*/ 676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55" h="1358">
                  <a:moveTo>
                    <a:pt x="0" y="682"/>
                  </a:moveTo>
                  <a:lnTo>
                    <a:pt x="4" y="611"/>
                  </a:lnTo>
                  <a:lnTo>
                    <a:pt x="18" y="542"/>
                  </a:lnTo>
                  <a:lnTo>
                    <a:pt x="42" y="476"/>
                  </a:lnTo>
                  <a:lnTo>
                    <a:pt x="73" y="413"/>
                  </a:lnTo>
                  <a:lnTo>
                    <a:pt x="113" y="353"/>
                  </a:lnTo>
                  <a:lnTo>
                    <a:pt x="160" y="297"/>
                  </a:lnTo>
                  <a:lnTo>
                    <a:pt x="214" y="244"/>
                  </a:lnTo>
                  <a:lnTo>
                    <a:pt x="274" y="196"/>
                  </a:lnTo>
                  <a:lnTo>
                    <a:pt x="340" y="153"/>
                  </a:lnTo>
                  <a:lnTo>
                    <a:pt x="411" y="114"/>
                  </a:lnTo>
                  <a:lnTo>
                    <a:pt x="488" y="81"/>
                  </a:lnTo>
                  <a:lnTo>
                    <a:pt x="568" y="52"/>
                  </a:lnTo>
                  <a:lnTo>
                    <a:pt x="652" y="30"/>
                  </a:lnTo>
                  <a:lnTo>
                    <a:pt x="741" y="13"/>
                  </a:lnTo>
                  <a:lnTo>
                    <a:pt x="832" y="3"/>
                  </a:lnTo>
                  <a:lnTo>
                    <a:pt x="926" y="0"/>
                  </a:lnTo>
                  <a:lnTo>
                    <a:pt x="1019" y="3"/>
                  </a:lnTo>
                  <a:lnTo>
                    <a:pt x="1110" y="12"/>
                  </a:lnTo>
                  <a:lnTo>
                    <a:pt x="1199" y="29"/>
                  </a:lnTo>
                  <a:lnTo>
                    <a:pt x="1283" y="51"/>
                  </a:lnTo>
                  <a:lnTo>
                    <a:pt x="1364" y="79"/>
                  </a:lnTo>
                  <a:lnTo>
                    <a:pt x="1440" y="112"/>
                  </a:lnTo>
                  <a:lnTo>
                    <a:pt x="1511" y="151"/>
                  </a:lnTo>
                  <a:lnTo>
                    <a:pt x="1577" y="194"/>
                  </a:lnTo>
                  <a:lnTo>
                    <a:pt x="1638" y="241"/>
                  </a:lnTo>
                  <a:lnTo>
                    <a:pt x="1692" y="293"/>
                  </a:lnTo>
                  <a:lnTo>
                    <a:pt x="1739" y="349"/>
                  </a:lnTo>
                  <a:lnTo>
                    <a:pt x="1779" y="409"/>
                  </a:lnTo>
                  <a:lnTo>
                    <a:pt x="1811" y="471"/>
                  </a:lnTo>
                  <a:lnTo>
                    <a:pt x="1835" y="537"/>
                  </a:lnTo>
                  <a:lnTo>
                    <a:pt x="1850" y="605"/>
                  </a:lnTo>
                  <a:lnTo>
                    <a:pt x="1855" y="676"/>
                  </a:lnTo>
                  <a:lnTo>
                    <a:pt x="1851" y="746"/>
                  </a:lnTo>
                  <a:lnTo>
                    <a:pt x="1837" y="815"/>
                  </a:lnTo>
                  <a:lnTo>
                    <a:pt x="1813" y="882"/>
                  </a:lnTo>
                  <a:lnTo>
                    <a:pt x="1782" y="945"/>
                  </a:lnTo>
                  <a:lnTo>
                    <a:pt x="1742" y="1005"/>
                  </a:lnTo>
                  <a:lnTo>
                    <a:pt x="1695" y="1061"/>
                  </a:lnTo>
                  <a:lnTo>
                    <a:pt x="1641" y="1113"/>
                  </a:lnTo>
                  <a:lnTo>
                    <a:pt x="1581" y="1161"/>
                  </a:lnTo>
                  <a:lnTo>
                    <a:pt x="1515" y="1205"/>
                  </a:lnTo>
                  <a:lnTo>
                    <a:pt x="1444" y="1244"/>
                  </a:lnTo>
                  <a:lnTo>
                    <a:pt x="1367" y="1277"/>
                  </a:lnTo>
                  <a:lnTo>
                    <a:pt x="1287" y="1305"/>
                  </a:lnTo>
                  <a:lnTo>
                    <a:pt x="1203" y="1328"/>
                  </a:lnTo>
                  <a:lnTo>
                    <a:pt x="1114" y="1344"/>
                  </a:lnTo>
                  <a:lnTo>
                    <a:pt x="1023" y="1355"/>
                  </a:lnTo>
                  <a:lnTo>
                    <a:pt x="929" y="1358"/>
                  </a:lnTo>
                  <a:lnTo>
                    <a:pt x="836" y="1355"/>
                  </a:lnTo>
                  <a:lnTo>
                    <a:pt x="745" y="1345"/>
                  </a:lnTo>
                  <a:lnTo>
                    <a:pt x="657" y="1329"/>
                  </a:lnTo>
                  <a:lnTo>
                    <a:pt x="572" y="1306"/>
                  </a:lnTo>
                  <a:lnTo>
                    <a:pt x="491" y="1279"/>
                  </a:lnTo>
                  <a:lnTo>
                    <a:pt x="415" y="1245"/>
                  </a:lnTo>
                  <a:lnTo>
                    <a:pt x="343" y="1207"/>
                  </a:lnTo>
                  <a:lnTo>
                    <a:pt x="277" y="1164"/>
                  </a:lnTo>
                  <a:lnTo>
                    <a:pt x="217" y="1116"/>
                  </a:lnTo>
                  <a:lnTo>
                    <a:pt x="163" y="1065"/>
                  </a:lnTo>
                  <a:lnTo>
                    <a:pt x="116" y="1009"/>
                  </a:lnTo>
                  <a:lnTo>
                    <a:pt x="76" y="949"/>
                  </a:lnTo>
                  <a:lnTo>
                    <a:pt x="44" y="886"/>
                  </a:lnTo>
                  <a:lnTo>
                    <a:pt x="20" y="820"/>
                  </a:lnTo>
                  <a:lnTo>
                    <a:pt x="5" y="752"/>
                  </a:lnTo>
                  <a:lnTo>
                    <a:pt x="0" y="682"/>
                  </a:lnTo>
                  <a:close/>
                  <a:moveTo>
                    <a:pt x="103" y="735"/>
                  </a:moveTo>
                  <a:lnTo>
                    <a:pt x="115" y="792"/>
                  </a:lnTo>
                  <a:lnTo>
                    <a:pt x="135" y="848"/>
                  </a:lnTo>
                  <a:lnTo>
                    <a:pt x="161" y="902"/>
                  </a:lnTo>
                  <a:lnTo>
                    <a:pt x="195" y="953"/>
                  </a:lnTo>
                  <a:lnTo>
                    <a:pt x="236" y="1002"/>
                  </a:lnTo>
                  <a:lnTo>
                    <a:pt x="283" y="1047"/>
                  </a:lnTo>
                  <a:lnTo>
                    <a:pt x="336" y="1090"/>
                  </a:lnTo>
                  <a:lnTo>
                    <a:pt x="395" y="1128"/>
                  </a:lnTo>
                  <a:lnTo>
                    <a:pt x="458" y="1163"/>
                  </a:lnTo>
                  <a:lnTo>
                    <a:pt x="527" y="1193"/>
                  </a:lnTo>
                  <a:lnTo>
                    <a:pt x="600" y="1219"/>
                  </a:lnTo>
                  <a:lnTo>
                    <a:pt x="676" y="1240"/>
                  </a:lnTo>
                  <a:lnTo>
                    <a:pt x="757" y="1255"/>
                  </a:lnTo>
                  <a:lnTo>
                    <a:pt x="840" y="1264"/>
                  </a:lnTo>
                  <a:lnTo>
                    <a:pt x="926" y="1267"/>
                  </a:lnTo>
                  <a:lnTo>
                    <a:pt x="1011" y="1264"/>
                  </a:lnTo>
                  <a:lnTo>
                    <a:pt x="1095" y="1255"/>
                  </a:lnTo>
                  <a:lnTo>
                    <a:pt x="1174" y="1241"/>
                  </a:lnTo>
                  <a:lnTo>
                    <a:pt x="1251" y="1220"/>
                  </a:lnTo>
                  <a:lnTo>
                    <a:pt x="1324" y="1195"/>
                  </a:lnTo>
                  <a:lnTo>
                    <a:pt x="1392" y="1165"/>
                  </a:lnTo>
                  <a:lnTo>
                    <a:pt x="1456" y="1131"/>
                  </a:lnTo>
                  <a:lnTo>
                    <a:pt x="1515" y="1093"/>
                  </a:lnTo>
                  <a:lnTo>
                    <a:pt x="1569" y="1051"/>
                  </a:lnTo>
                  <a:lnTo>
                    <a:pt x="1616" y="1006"/>
                  </a:lnTo>
                  <a:lnTo>
                    <a:pt x="1657" y="957"/>
                  </a:lnTo>
                  <a:lnTo>
                    <a:pt x="1691" y="907"/>
                  </a:lnTo>
                  <a:lnTo>
                    <a:pt x="1718" y="853"/>
                  </a:lnTo>
                  <a:lnTo>
                    <a:pt x="1738" y="798"/>
                  </a:lnTo>
                  <a:lnTo>
                    <a:pt x="1751" y="741"/>
                  </a:lnTo>
                  <a:lnTo>
                    <a:pt x="1755" y="682"/>
                  </a:lnTo>
                  <a:lnTo>
                    <a:pt x="1751" y="622"/>
                  </a:lnTo>
                  <a:lnTo>
                    <a:pt x="1740" y="565"/>
                  </a:lnTo>
                  <a:lnTo>
                    <a:pt x="1720" y="510"/>
                  </a:lnTo>
                  <a:lnTo>
                    <a:pt x="1694" y="456"/>
                  </a:lnTo>
                  <a:lnTo>
                    <a:pt x="1660" y="404"/>
                  </a:lnTo>
                  <a:lnTo>
                    <a:pt x="1619" y="356"/>
                  </a:lnTo>
                  <a:lnTo>
                    <a:pt x="1572" y="310"/>
                  </a:lnTo>
                  <a:lnTo>
                    <a:pt x="1519" y="267"/>
                  </a:lnTo>
                  <a:lnTo>
                    <a:pt x="1460" y="229"/>
                  </a:lnTo>
                  <a:lnTo>
                    <a:pt x="1396" y="194"/>
                  </a:lnTo>
                  <a:lnTo>
                    <a:pt x="1328" y="164"/>
                  </a:lnTo>
                  <a:lnTo>
                    <a:pt x="1255" y="138"/>
                  </a:lnTo>
                  <a:lnTo>
                    <a:pt x="1179" y="118"/>
                  </a:lnTo>
                  <a:lnTo>
                    <a:pt x="1098" y="103"/>
                  </a:lnTo>
                  <a:lnTo>
                    <a:pt x="1016" y="93"/>
                  </a:lnTo>
                  <a:lnTo>
                    <a:pt x="929" y="90"/>
                  </a:lnTo>
                  <a:lnTo>
                    <a:pt x="844" y="93"/>
                  </a:lnTo>
                  <a:lnTo>
                    <a:pt x="761" y="102"/>
                  </a:lnTo>
                  <a:lnTo>
                    <a:pt x="681" y="117"/>
                  </a:lnTo>
                  <a:lnTo>
                    <a:pt x="604" y="137"/>
                  </a:lnTo>
                  <a:lnTo>
                    <a:pt x="531" y="162"/>
                  </a:lnTo>
                  <a:lnTo>
                    <a:pt x="462" y="192"/>
                  </a:lnTo>
                  <a:lnTo>
                    <a:pt x="398" y="227"/>
                  </a:lnTo>
                  <a:lnTo>
                    <a:pt x="340" y="265"/>
                  </a:lnTo>
                  <a:lnTo>
                    <a:pt x="287" y="307"/>
                  </a:lnTo>
                  <a:lnTo>
                    <a:pt x="239" y="352"/>
                  </a:lnTo>
                  <a:lnTo>
                    <a:pt x="198" y="400"/>
                  </a:lnTo>
                  <a:lnTo>
                    <a:pt x="164" y="451"/>
                  </a:lnTo>
                  <a:lnTo>
                    <a:pt x="136" y="505"/>
                  </a:lnTo>
                  <a:lnTo>
                    <a:pt x="117" y="559"/>
                  </a:lnTo>
                  <a:lnTo>
                    <a:pt x="104" y="617"/>
                  </a:lnTo>
                  <a:lnTo>
                    <a:pt x="99" y="676"/>
                  </a:lnTo>
                  <a:lnTo>
                    <a:pt x="103" y="735"/>
                  </a:lnTo>
                  <a:close/>
                </a:path>
              </a:pathLst>
            </a:custGeom>
            <a:solidFill>
              <a:srgbClr val="FFCCCC"/>
            </a:solidFill>
            <a:ln w="0" cap="flat">
              <a:solidFill>
                <a:srgbClr val="FFCCCC"/>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 name="Rectangle 6"/>
            <p:cNvSpPr>
              <a:spLocks noChangeArrowheads="1"/>
            </p:cNvSpPr>
            <p:nvPr/>
          </p:nvSpPr>
          <p:spPr bwMode="auto">
            <a:xfrm>
              <a:off x="2306" y="1788"/>
              <a:ext cx="539" cy="3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7"/>
            <p:cNvSpPr>
              <a:spLocks noEditPoints="1"/>
            </p:cNvSpPr>
            <p:nvPr/>
          </p:nvSpPr>
          <p:spPr bwMode="auto">
            <a:xfrm>
              <a:off x="1329" y="1796"/>
              <a:ext cx="1837" cy="1337"/>
            </a:xfrm>
            <a:custGeom>
              <a:avLst/>
              <a:gdLst>
                <a:gd name="T0" fmla="*/ 103 w 1837"/>
                <a:gd name="T1" fmla="*/ 588 h 1337"/>
                <a:gd name="T2" fmla="*/ 37 w 1837"/>
                <a:gd name="T3" fmla="*/ 480 h 1337"/>
                <a:gd name="T4" fmla="*/ 163 w 1837"/>
                <a:gd name="T5" fmla="*/ 438 h 1337"/>
                <a:gd name="T6" fmla="*/ 37 w 1837"/>
                <a:gd name="T7" fmla="*/ 480 h 1337"/>
                <a:gd name="T8" fmla="*/ 276 w 1837"/>
                <a:gd name="T9" fmla="*/ 307 h 1337"/>
                <a:gd name="T10" fmla="*/ 288 w 1837"/>
                <a:gd name="T11" fmla="*/ 182 h 1337"/>
                <a:gd name="T12" fmla="*/ 392 w 1837"/>
                <a:gd name="T13" fmla="*/ 223 h 1337"/>
                <a:gd name="T14" fmla="*/ 484 w 1837"/>
                <a:gd name="T15" fmla="*/ 79 h 1337"/>
                <a:gd name="T16" fmla="*/ 499 w 1837"/>
                <a:gd name="T17" fmla="*/ 171 h 1337"/>
                <a:gd name="T18" fmla="*/ 735 w 1837"/>
                <a:gd name="T19" fmla="*/ 13 h 1337"/>
                <a:gd name="T20" fmla="*/ 673 w 1837"/>
                <a:gd name="T21" fmla="*/ 115 h 1337"/>
                <a:gd name="T22" fmla="*/ 918 w 1837"/>
                <a:gd name="T23" fmla="*/ 0 h 1337"/>
                <a:gd name="T24" fmla="*/ 922 w 1837"/>
                <a:gd name="T25" fmla="*/ 0 h 1337"/>
                <a:gd name="T26" fmla="*/ 922 w 1837"/>
                <a:gd name="T27" fmla="*/ 0 h 1337"/>
                <a:gd name="T28" fmla="*/ 1121 w 1837"/>
                <a:gd name="T29" fmla="*/ 107 h 1337"/>
                <a:gd name="T30" fmla="*/ 1235 w 1837"/>
                <a:gd name="T31" fmla="*/ 40 h 1337"/>
                <a:gd name="T32" fmla="*/ 1246 w 1837"/>
                <a:gd name="T33" fmla="*/ 136 h 1337"/>
                <a:gd name="T34" fmla="*/ 1428 w 1837"/>
                <a:gd name="T35" fmla="*/ 110 h 1337"/>
                <a:gd name="T36" fmla="*/ 1451 w 1837"/>
                <a:gd name="T37" fmla="*/ 226 h 1337"/>
                <a:gd name="T38" fmla="*/ 1589 w 1837"/>
                <a:gd name="T39" fmla="*/ 210 h 1337"/>
                <a:gd name="T40" fmla="*/ 1563 w 1837"/>
                <a:gd name="T41" fmla="*/ 305 h 1337"/>
                <a:gd name="T42" fmla="*/ 1764 w 1837"/>
                <a:gd name="T43" fmla="*/ 401 h 1337"/>
                <a:gd name="T44" fmla="*/ 1648 w 1837"/>
                <a:gd name="T45" fmla="*/ 397 h 1337"/>
                <a:gd name="T46" fmla="*/ 1834 w 1837"/>
                <a:gd name="T47" fmla="*/ 596 h 1337"/>
                <a:gd name="T48" fmla="*/ 1730 w 1837"/>
                <a:gd name="T49" fmla="*/ 557 h 1337"/>
                <a:gd name="T50" fmla="*/ 1835 w 1837"/>
                <a:gd name="T51" fmla="*/ 735 h 1337"/>
                <a:gd name="T52" fmla="*/ 1728 w 1837"/>
                <a:gd name="T53" fmla="*/ 786 h 1337"/>
                <a:gd name="T54" fmla="*/ 1783 w 1837"/>
                <a:gd name="T55" fmla="*/ 899 h 1337"/>
                <a:gd name="T56" fmla="*/ 1681 w 1837"/>
                <a:gd name="T57" fmla="*/ 892 h 1337"/>
                <a:gd name="T58" fmla="*/ 1627 w 1837"/>
                <a:gd name="T59" fmla="*/ 1097 h 1337"/>
                <a:gd name="T60" fmla="*/ 1600 w 1837"/>
                <a:gd name="T61" fmla="*/ 996 h 1337"/>
                <a:gd name="T62" fmla="*/ 1431 w 1837"/>
                <a:gd name="T63" fmla="*/ 1225 h 1337"/>
                <a:gd name="T64" fmla="*/ 1448 w 1837"/>
                <a:gd name="T65" fmla="*/ 1114 h 1337"/>
                <a:gd name="T66" fmla="*/ 1276 w 1837"/>
                <a:gd name="T67" fmla="*/ 1285 h 1337"/>
                <a:gd name="T68" fmla="*/ 1303 w 1837"/>
                <a:gd name="T69" fmla="*/ 1181 h 1337"/>
                <a:gd name="T70" fmla="*/ 1050 w 1837"/>
                <a:gd name="T71" fmla="*/ 1330 h 1337"/>
                <a:gd name="T72" fmla="*/ 1147 w 1837"/>
                <a:gd name="T73" fmla="*/ 1316 h 1337"/>
                <a:gd name="T74" fmla="*/ 948 w 1837"/>
                <a:gd name="T75" fmla="*/ 1247 h 1337"/>
                <a:gd name="T76" fmla="*/ 856 w 1837"/>
                <a:gd name="T77" fmla="*/ 1246 h 1337"/>
                <a:gd name="T78" fmla="*/ 739 w 1837"/>
                <a:gd name="T79" fmla="*/ 1324 h 1337"/>
                <a:gd name="T80" fmla="*/ 766 w 1837"/>
                <a:gd name="T81" fmla="*/ 1237 h 1337"/>
                <a:gd name="T82" fmla="*/ 467 w 1837"/>
                <a:gd name="T83" fmla="*/ 1250 h 1337"/>
                <a:gd name="T84" fmla="*/ 559 w 1837"/>
                <a:gd name="T85" fmla="*/ 1284 h 1337"/>
                <a:gd name="T86" fmla="*/ 349 w 1837"/>
                <a:gd name="T87" fmla="*/ 1086 h 1337"/>
                <a:gd name="T88" fmla="*/ 217 w 1837"/>
                <a:gd name="T89" fmla="*/ 1101 h 1337"/>
                <a:gd name="T90" fmla="*/ 220 w 1837"/>
                <a:gd name="T91" fmla="*/ 974 h 1337"/>
                <a:gd name="T92" fmla="*/ 217 w 1837"/>
                <a:gd name="T93" fmla="*/ 1101 h 1337"/>
                <a:gd name="T94" fmla="*/ 40 w 1837"/>
                <a:gd name="T95" fmla="*/ 864 h 1337"/>
                <a:gd name="T96" fmla="*/ 168 w 1837"/>
                <a:gd name="T97" fmla="*/ 906 h 1337"/>
                <a:gd name="T98" fmla="*/ 0 w 1837"/>
                <a:gd name="T99" fmla="*/ 679 h 1337"/>
                <a:gd name="T100" fmla="*/ 12 w 1837"/>
                <a:gd name="T101" fmla="*/ 773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7" h="1337">
                  <a:moveTo>
                    <a:pt x="0" y="665"/>
                  </a:moveTo>
                  <a:lnTo>
                    <a:pt x="4" y="602"/>
                  </a:lnTo>
                  <a:lnTo>
                    <a:pt x="10" y="571"/>
                  </a:lnTo>
                  <a:lnTo>
                    <a:pt x="103" y="588"/>
                  </a:lnTo>
                  <a:lnTo>
                    <a:pt x="99" y="607"/>
                  </a:lnTo>
                  <a:lnTo>
                    <a:pt x="94" y="671"/>
                  </a:lnTo>
                  <a:lnTo>
                    <a:pt x="0" y="665"/>
                  </a:lnTo>
                  <a:close/>
                  <a:moveTo>
                    <a:pt x="37" y="480"/>
                  </a:moveTo>
                  <a:lnTo>
                    <a:pt x="41" y="468"/>
                  </a:lnTo>
                  <a:lnTo>
                    <a:pt x="73" y="406"/>
                  </a:lnTo>
                  <a:lnTo>
                    <a:pt x="83" y="390"/>
                  </a:lnTo>
                  <a:lnTo>
                    <a:pt x="163" y="438"/>
                  </a:lnTo>
                  <a:lnTo>
                    <a:pt x="158" y="444"/>
                  </a:lnTo>
                  <a:lnTo>
                    <a:pt x="131" y="497"/>
                  </a:lnTo>
                  <a:lnTo>
                    <a:pt x="127" y="508"/>
                  </a:lnTo>
                  <a:lnTo>
                    <a:pt x="37" y="480"/>
                  </a:lnTo>
                  <a:close/>
                  <a:moveTo>
                    <a:pt x="141" y="313"/>
                  </a:moveTo>
                  <a:lnTo>
                    <a:pt x="159" y="291"/>
                  </a:lnTo>
                  <a:lnTo>
                    <a:pt x="208" y="244"/>
                  </a:lnTo>
                  <a:lnTo>
                    <a:pt x="276" y="307"/>
                  </a:lnTo>
                  <a:lnTo>
                    <a:pt x="233" y="347"/>
                  </a:lnTo>
                  <a:lnTo>
                    <a:pt x="215" y="369"/>
                  </a:lnTo>
                  <a:lnTo>
                    <a:pt x="141" y="313"/>
                  </a:lnTo>
                  <a:close/>
                  <a:moveTo>
                    <a:pt x="288" y="182"/>
                  </a:moveTo>
                  <a:lnTo>
                    <a:pt x="337" y="150"/>
                  </a:lnTo>
                  <a:lnTo>
                    <a:pt x="371" y="132"/>
                  </a:lnTo>
                  <a:lnTo>
                    <a:pt x="419" y="209"/>
                  </a:lnTo>
                  <a:lnTo>
                    <a:pt x="392" y="223"/>
                  </a:lnTo>
                  <a:lnTo>
                    <a:pt x="342" y="256"/>
                  </a:lnTo>
                  <a:lnTo>
                    <a:pt x="288" y="182"/>
                  </a:lnTo>
                  <a:close/>
                  <a:moveTo>
                    <a:pt x="459" y="90"/>
                  </a:moveTo>
                  <a:lnTo>
                    <a:pt x="484" y="79"/>
                  </a:lnTo>
                  <a:lnTo>
                    <a:pt x="551" y="55"/>
                  </a:lnTo>
                  <a:lnTo>
                    <a:pt x="584" y="139"/>
                  </a:lnTo>
                  <a:lnTo>
                    <a:pt x="524" y="160"/>
                  </a:lnTo>
                  <a:lnTo>
                    <a:pt x="499" y="171"/>
                  </a:lnTo>
                  <a:lnTo>
                    <a:pt x="459" y="90"/>
                  </a:lnTo>
                  <a:close/>
                  <a:moveTo>
                    <a:pt x="646" y="29"/>
                  </a:moveTo>
                  <a:lnTo>
                    <a:pt x="648" y="29"/>
                  </a:lnTo>
                  <a:lnTo>
                    <a:pt x="735" y="13"/>
                  </a:lnTo>
                  <a:lnTo>
                    <a:pt x="746" y="12"/>
                  </a:lnTo>
                  <a:lnTo>
                    <a:pt x="757" y="100"/>
                  </a:lnTo>
                  <a:lnTo>
                    <a:pt x="753" y="101"/>
                  </a:lnTo>
                  <a:lnTo>
                    <a:pt x="673" y="115"/>
                  </a:lnTo>
                  <a:lnTo>
                    <a:pt x="672" y="115"/>
                  </a:lnTo>
                  <a:lnTo>
                    <a:pt x="646" y="29"/>
                  </a:lnTo>
                  <a:close/>
                  <a:moveTo>
                    <a:pt x="845" y="2"/>
                  </a:moveTo>
                  <a:lnTo>
                    <a:pt x="918" y="0"/>
                  </a:lnTo>
                  <a:lnTo>
                    <a:pt x="922" y="88"/>
                  </a:lnTo>
                  <a:lnTo>
                    <a:pt x="848" y="91"/>
                  </a:lnTo>
                  <a:lnTo>
                    <a:pt x="845" y="2"/>
                  </a:lnTo>
                  <a:close/>
                  <a:moveTo>
                    <a:pt x="922" y="0"/>
                  </a:moveTo>
                  <a:lnTo>
                    <a:pt x="943" y="0"/>
                  </a:lnTo>
                  <a:lnTo>
                    <a:pt x="940" y="89"/>
                  </a:lnTo>
                  <a:lnTo>
                    <a:pt x="918" y="88"/>
                  </a:lnTo>
                  <a:lnTo>
                    <a:pt x="922" y="0"/>
                  </a:lnTo>
                  <a:close/>
                  <a:moveTo>
                    <a:pt x="1041" y="6"/>
                  </a:moveTo>
                  <a:lnTo>
                    <a:pt x="1101" y="12"/>
                  </a:lnTo>
                  <a:lnTo>
                    <a:pt x="1139" y="19"/>
                  </a:lnTo>
                  <a:lnTo>
                    <a:pt x="1121" y="107"/>
                  </a:lnTo>
                  <a:lnTo>
                    <a:pt x="1090" y="101"/>
                  </a:lnTo>
                  <a:lnTo>
                    <a:pt x="1031" y="95"/>
                  </a:lnTo>
                  <a:lnTo>
                    <a:pt x="1041" y="6"/>
                  </a:lnTo>
                  <a:close/>
                  <a:moveTo>
                    <a:pt x="1235" y="40"/>
                  </a:moveTo>
                  <a:lnTo>
                    <a:pt x="1272" y="50"/>
                  </a:lnTo>
                  <a:lnTo>
                    <a:pt x="1329" y="69"/>
                  </a:lnTo>
                  <a:lnTo>
                    <a:pt x="1296" y="153"/>
                  </a:lnTo>
                  <a:lnTo>
                    <a:pt x="1246" y="136"/>
                  </a:lnTo>
                  <a:lnTo>
                    <a:pt x="1210" y="126"/>
                  </a:lnTo>
                  <a:lnTo>
                    <a:pt x="1235" y="40"/>
                  </a:lnTo>
                  <a:close/>
                  <a:moveTo>
                    <a:pt x="1419" y="107"/>
                  </a:moveTo>
                  <a:lnTo>
                    <a:pt x="1428" y="110"/>
                  </a:lnTo>
                  <a:lnTo>
                    <a:pt x="1498" y="148"/>
                  </a:lnTo>
                  <a:lnTo>
                    <a:pt x="1509" y="155"/>
                  </a:lnTo>
                  <a:lnTo>
                    <a:pt x="1455" y="228"/>
                  </a:lnTo>
                  <a:lnTo>
                    <a:pt x="1451" y="226"/>
                  </a:lnTo>
                  <a:lnTo>
                    <a:pt x="1388" y="191"/>
                  </a:lnTo>
                  <a:lnTo>
                    <a:pt x="1380" y="187"/>
                  </a:lnTo>
                  <a:lnTo>
                    <a:pt x="1419" y="107"/>
                  </a:lnTo>
                  <a:close/>
                  <a:moveTo>
                    <a:pt x="1589" y="210"/>
                  </a:moveTo>
                  <a:lnTo>
                    <a:pt x="1623" y="237"/>
                  </a:lnTo>
                  <a:lnTo>
                    <a:pt x="1662" y="273"/>
                  </a:lnTo>
                  <a:lnTo>
                    <a:pt x="1594" y="336"/>
                  </a:lnTo>
                  <a:lnTo>
                    <a:pt x="1563" y="305"/>
                  </a:lnTo>
                  <a:lnTo>
                    <a:pt x="1528" y="278"/>
                  </a:lnTo>
                  <a:lnTo>
                    <a:pt x="1589" y="210"/>
                  </a:lnTo>
                  <a:close/>
                  <a:moveTo>
                    <a:pt x="1729" y="349"/>
                  </a:moveTo>
                  <a:lnTo>
                    <a:pt x="1764" y="401"/>
                  </a:lnTo>
                  <a:lnTo>
                    <a:pt x="1780" y="430"/>
                  </a:lnTo>
                  <a:lnTo>
                    <a:pt x="1694" y="469"/>
                  </a:lnTo>
                  <a:lnTo>
                    <a:pt x="1684" y="449"/>
                  </a:lnTo>
                  <a:lnTo>
                    <a:pt x="1648" y="397"/>
                  </a:lnTo>
                  <a:lnTo>
                    <a:pt x="1729" y="349"/>
                  </a:lnTo>
                  <a:close/>
                  <a:moveTo>
                    <a:pt x="1816" y="518"/>
                  </a:moveTo>
                  <a:lnTo>
                    <a:pt x="1820" y="528"/>
                  </a:lnTo>
                  <a:lnTo>
                    <a:pt x="1834" y="596"/>
                  </a:lnTo>
                  <a:lnTo>
                    <a:pt x="1837" y="617"/>
                  </a:lnTo>
                  <a:lnTo>
                    <a:pt x="1742" y="623"/>
                  </a:lnTo>
                  <a:lnTo>
                    <a:pt x="1742" y="613"/>
                  </a:lnTo>
                  <a:lnTo>
                    <a:pt x="1730" y="557"/>
                  </a:lnTo>
                  <a:lnTo>
                    <a:pt x="1726" y="547"/>
                  </a:lnTo>
                  <a:lnTo>
                    <a:pt x="1816" y="518"/>
                  </a:lnTo>
                  <a:close/>
                  <a:moveTo>
                    <a:pt x="1837" y="712"/>
                  </a:moveTo>
                  <a:lnTo>
                    <a:pt x="1835" y="735"/>
                  </a:lnTo>
                  <a:lnTo>
                    <a:pt x="1821" y="803"/>
                  </a:lnTo>
                  <a:lnTo>
                    <a:pt x="1819" y="811"/>
                  </a:lnTo>
                  <a:lnTo>
                    <a:pt x="1728" y="786"/>
                  </a:lnTo>
                  <a:lnTo>
                    <a:pt x="1728" y="786"/>
                  </a:lnTo>
                  <a:lnTo>
                    <a:pt x="1741" y="729"/>
                  </a:lnTo>
                  <a:lnTo>
                    <a:pt x="1742" y="706"/>
                  </a:lnTo>
                  <a:lnTo>
                    <a:pt x="1837" y="712"/>
                  </a:lnTo>
                  <a:close/>
                  <a:moveTo>
                    <a:pt x="1783" y="899"/>
                  </a:moveTo>
                  <a:lnTo>
                    <a:pt x="1767" y="930"/>
                  </a:lnTo>
                  <a:lnTo>
                    <a:pt x="1733" y="981"/>
                  </a:lnTo>
                  <a:lnTo>
                    <a:pt x="1653" y="933"/>
                  </a:lnTo>
                  <a:lnTo>
                    <a:pt x="1681" y="892"/>
                  </a:lnTo>
                  <a:lnTo>
                    <a:pt x="1697" y="861"/>
                  </a:lnTo>
                  <a:lnTo>
                    <a:pt x="1783" y="899"/>
                  </a:lnTo>
                  <a:close/>
                  <a:moveTo>
                    <a:pt x="1668" y="1058"/>
                  </a:moveTo>
                  <a:lnTo>
                    <a:pt x="1627" y="1097"/>
                  </a:lnTo>
                  <a:lnTo>
                    <a:pt x="1595" y="1122"/>
                  </a:lnTo>
                  <a:lnTo>
                    <a:pt x="1534" y="1054"/>
                  </a:lnTo>
                  <a:lnTo>
                    <a:pt x="1559" y="1035"/>
                  </a:lnTo>
                  <a:lnTo>
                    <a:pt x="1600" y="996"/>
                  </a:lnTo>
                  <a:lnTo>
                    <a:pt x="1668" y="1058"/>
                  </a:lnTo>
                  <a:close/>
                  <a:moveTo>
                    <a:pt x="1516" y="1178"/>
                  </a:moveTo>
                  <a:lnTo>
                    <a:pt x="1502" y="1187"/>
                  </a:lnTo>
                  <a:lnTo>
                    <a:pt x="1431" y="1225"/>
                  </a:lnTo>
                  <a:lnTo>
                    <a:pt x="1427" y="1227"/>
                  </a:lnTo>
                  <a:lnTo>
                    <a:pt x="1384" y="1147"/>
                  </a:lnTo>
                  <a:lnTo>
                    <a:pt x="1384" y="1147"/>
                  </a:lnTo>
                  <a:lnTo>
                    <a:pt x="1448" y="1114"/>
                  </a:lnTo>
                  <a:lnTo>
                    <a:pt x="1462" y="1105"/>
                  </a:lnTo>
                  <a:lnTo>
                    <a:pt x="1516" y="1178"/>
                  </a:lnTo>
                  <a:close/>
                  <a:moveTo>
                    <a:pt x="1337" y="1264"/>
                  </a:moveTo>
                  <a:lnTo>
                    <a:pt x="1276" y="1285"/>
                  </a:lnTo>
                  <a:lnTo>
                    <a:pt x="1243" y="1294"/>
                  </a:lnTo>
                  <a:lnTo>
                    <a:pt x="1218" y="1208"/>
                  </a:lnTo>
                  <a:lnTo>
                    <a:pt x="1243" y="1202"/>
                  </a:lnTo>
                  <a:lnTo>
                    <a:pt x="1303" y="1181"/>
                  </a:lnTo>
                  <a:lnTo>
                    <a:pt x="1337" y="1264"/>
                  </a:lnTo>
                  <a:close/>
                  <a:moveTo>
                    <a:pt x="1147" y="1316"/>
                  </a:moveTo>
                  <a:lnTo>
                    <a:pt x="1104" y="1324"/>
                  </a:lnTo>
                  <a:lnTo>
                    <a:pt x="1050" y="1330"/>
                  </a:lnTo>
                  <a:lnTo>
                    <a:pt x="1039" y="1241"/>
                  </a:lnTo>
                  <a:lnTo>
                    <a:pt x="1087" y="1236"/>
                  </a:lnTo>
                  <a:lnTo>
                    <a:pt x="1129" y="1228"/>
                  </a:lnTo>
                  <a:lnTo>
                    <a:pt x="1147" y="1316"/>
                  </a:lnTo>
                  <a:close/>
                  <a:moveTo>
                    <a:pt x="951" y="1336"/>
                  </a:moveTo>
                  <a:lnTo>
                    <a:pt x="922" y="1337"/>
                  </a:lnTo>
                  <a:lnTo>
                    <a:pt x="918" y="1248"/>
                  </a:lnTo>
                  <a:lnTo>
                    <a:pt x="948" y="1247"/>
                  </a:lnTo>
                  <a:lnTo>
                    <a:pt x="951" y="1336"/>
                  </a:lnTo>
                  <a:close/>
                  <a:moveTo>
                    <a:pt x="918" y="1337"/>
                  </a:moveTo>
                  <a:lnTo>
                    <a:pt x="853" y="1335"/>
                  </a:lnTo>
                  <a:lnTo>
                    <a:pt x="856" y="1246"/>
                  </a:lnTo>
                  <a:lnTo>
                    <a:pt x="922" y="1248"/>
                  </a:lnTo>
                  <a:lnTo>
                    <a:pt x="918" y="1337"/>
                  </a:lnTo>
                  <a:close/>
                  <a:moveTo>
                    <a:pt x="755" y="1326"/>
                  </a:moveTo>
                  <a:lnTo>
                    <a:pt x="739" y="1324"/>
                  </a:lnTo>
                  <a:lnTo>
                    <a:pt x="658" y="1310"/>
                  </a:lnTo>
                  <a:lnTo>
                    <a:pt x="676" y="1222"/>
                  </a:lnTo>
                  <a:lnTo>
                    <a:pt x="749" y="1235"/>
                  </a:lnTo>
                  <a:lnTo>
                    <a:pt x="766" y="1237"/>
                  </a:lnTo>
                  <a:lnTo>
                    <a:pt x="755" y="1326"/>
                  </a:lnTo>
                  <a:close/>
                  <a:moveTo>
                    <a:pt x="559" y="1284"/>
                  </a:moveTo>
                  <a:lnTo>
                    <a:pt x="487" y="1259"/>
                  </a:lnTo>
                  <a:lnTo>
                    <a:pt x="467" y="1250"/>
                  </a:lnTo>
                  <a:lnTo>
                    <a:pt x="506" y="1169"/>
                  </a:lnTo>
                  <a:lnTo>
                    <a:pt x="520" y="1175"/>
                  </a:lnTo>
                  <a:lnTo>
                    <a:pt x="592" y="1200"/>
                  </a:lnTo>
                  <a:lnTo>
                    <a:pt x="559" y="1284"/>
                  </a:lnTo>
                  <a:close/>
                  <a:moveTo>
                    <a:pt x="378" y="1209"/>
                  </a:moveTo>
                  <a:lnTo>
                    <a:pt x="341" y="1189"/>
                  </a:lnTo>
                  <a:lnTo>
                    <a:pt x="295" y="1159"/>
                  </a:lnTo>
                  <a:lnTo>
                    <a:pt x="349" y="1086"/>
                  </a:lnTo>
                  <a:lnTo>
                    <a:pt x="388" y="1111"/>
                  </a:lnTo>
                  <a:lnTo>
                    <a:pt x="425" y="1132"/>
                  </a:lnTo>
                  <a:lnTo>
                    <a:pt x="378" y="1209"/>
                  </a:lnTo>
                  <a:close/>
                  <a:moveTo>
                    <a:pt x="217" y="1101"/>
                  </a:moveTo>
                  <a:lnTo>
                    <a:pt x="216" y="1100"/>
                  </a:lnTo>
                  <a:lnTo>
                    <a:pt x="162" y="1048"/>
                  </a:lnTo>
                  <a:lnTo>
                    <a:pt x="146" y="1030"/>
                  </a:lnTo>
                  <a:lnTo>
                    <a:pt x="220" y="974"/>
                  </a:lnTo>
                  <a:lnTo>
                    <a:pt x="230" y="986"/>
                  </a:lnTo>
                  <a:lnTo>
                    <a:pt x="277" y="1032"/>
                  </a:lnTo>
                  <a:lnTo>
                    <a:pt x="278" y="1033"/>
                  </a:lnTo>
                  <a:lnTo>
                    <a:pt x="217" y="1101"/>
                  </a:lnTo>
                  <a:close/>
                  <a:moveTo>
                    <a:pt x="88" y="953"/>
                  </a:moveTo>
                  <a:lnTo>
                    <a:pt x="75" y="935"/>
                  </a:lnTo>
                  <a:lnTo>
                    <a:pt x="43" y="873"/>
                  </a:lnTo>
                  <a:lnTo>
                    <a:pt x="40" y="864"/>
                  </a:lnTo>
                  <a:lnTo>
                    <a:pt x="129" y="835"/>
                  </a:lnTo>
                  <a:lnTo>
                    <a:pt x="129" y="835"/>
                  </a:lnTo>
                  <a:lnTo>
                    <a:pt x="155" y="888"/>
                  </a:lnTo>
                  <a:lnTo>
                    <a:pt x="168" y="906"/>
                  </a:lnTo>
                  <a:lnTo>
                    <a:pt x="88" y="953"/>
                  </a:lnTo>
                  <a:close/>
                  <a:moveTo>
                    <a:pt x="12" y="773"/>
                  </a:moveTo>
                  <a:lnTo>
                    <a:pt x="5" y="741"/>
                  </a:lnTo>
                  <a:lnTo>
                    <a:pt x="0" y="679"/>
                  </a:lnTo>
                  <a:lnTo>
                    <a:pt x="95" y="673"/>
                  </a:lnTo>
                  <a:lnTo>
                    <a:pt x="98" y="723"/>
                  </a:lnTo>
                  <a:lnTo>
                    <a:pt x="105" y="756"/>
                  </a:lnTo>
                  <a:lnTo>
                    <a:pt x="12" y="773"/>
                  </a:lnTo>
                  <a:close/>
                </a:path>
              </a:pathLst>
            </a:custGeom>
            <a:solidFill>
              <a:srgbClr val="FFCCCC"/>
            </a:solidFill>
            <a:ln w="1588" cap="flat">
              <a:solidFill>
                <a:srgbClr val="FFCCCC"/>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8"/>
            <p:cNvSpPr>
              <a:spLocks/>
            </p:cNvSpPr>
            <p:nvPr/>
          </p:nvSpPr>
          <p:spPr bwMode="auto">
            <a:xfrm>
              <a:off x="62" y="3718"/>
              <a:ext cx="1412" cy="588"/>
            </a:xfrm>
            <a:custGeom>
              <a:avLst/>
              <a:gdLst>
                <a:gd name="T0" fmla="*/ 0 w 2576"/>
                <a:gd name="T1" fmla="*/ 224 h 1344"/>
                <a:gd name="T2" fmla="*/ 224 w 2576"/>
                <a:gd name="T3" fmla="*/ 0 h 1344"/>
                <a:gd name="T4" fmla="*/ 224 w 2576"/>
                <a:gd name="T5" fmla="*/ 0 h 1344"/>
                <a:gd name="T6" fmla="*/ 224 w 2576"/>
                <a:gd name="T7" fmla="*/ 0 h 1344"/>
                <a:gd name="T8" fmla="*/ 2352 w 2576"/>
                <a:gd name="T9" fmla="*/ 0 h 1344"/>
                <a:gd name="T10" fmla="*/ 2352 w 2576"/>
                <a:gd name="T11" fmla="*/ 0 h 1344"/>
                <a:gd name="T12" fmla="*/ 2576 w 2576"/>
                <a:gd name="T13" fmla="*/ 224 h 1344"/>
                <a:gd name="T14" fmla="*/ 2576 w 2576"/>
                <a:gd name="T15" fmla="*/ 224 h 1344"/>
                <a:gd name="T16" fmla="*/ 2576 w 2576"/>
                <a:gd name="T17" fmla="*/ 224 h 1344"/>
                <a:gd name="T18" fmla="*/ 2576 w 2576"/>
                <a:gd name="T19" fmla="*/ 1120 h 1344"/>
                <a:gd name="T20" fmla="*/ 2576 w 2576"/>
                <a:gd name="T21" fmla="*/ 1120 h 1344"/>
                <a:gd name="T22" fmla="*/ 2352 w 2576"/>
                <a:gd name="T23" fmla="*/ 1344 h 1344"/>
                <a:gd name="T24" fmla="*/ 2352 w 2576"/>
                <a:gd name="T25" fmla="*/ 1344 h 1344"/>
                <a:gd name="T26" fmla="*/ 2352 w 2576"/>
                <a:gd name="T27" fmla="*/ 1344 h 1344"/>
                <a:gd name="T28" fmla="*/ 224 w 2576"/>
                <a:gd name="T29" fmla="*/ 1344 h 1344"/>
                <a:gd name="T30" fmla="*/ 224 w 2576"/>
                <a:gd name="T31" fmla="*/ 1344 h 1344"/>
                <a:gd name="T32" fmla="*/ 0 w 2576"/>
                <a:gd name="T33" fmla="*/ 1120 h 1344"/>
                <a:gd name="T34" fmla="*/ 0 w 2576"/>
                <a:gd name="T35" fmla="*/ 1120 h 1344"/>
                <a:gd name="T36" fmla="*/ 0 w 2576"/>
                <a:gd name="T37" fmla="*/ 224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76" h="1344">
                  <a:moveTo>
                    <a:pt x="0" y="224"/>
                  </a:moveTo>
                  <a:cubicBezTo>
                    <a:pt x="0" y="101"/>
                    <a:pt x="101" y="0"/>
                    <a:pt x="224" y="0"/>
                  </a:cubicBezTo>
                  <a:cubicBezTo>
                    <a:pt x="224" y="0"/>
                    <a:pt x="224" y="0"/>
                    <a:pt x="224" y="0"/>
                  </a:cubicBezTo>
                  <a:lnTo>
                    <a:pt x="224" y="0"/>
                  </a:lnTo>
                  <a:lnTo>
                    <a:pt x="2352" y="0"/>
                  </a:lnTo>
                  <a:lnTo>
                    <a:pt x="2352" y="0"/>
                  </a:lnTo>
                  <a:cubicBezTo>
                    <a:pt x="2476" y="0"/>
                    <a:pt x="2576" y="101"/>
                    <a:pt x="2576" y="224"/>
                  </a:cubicBezTo>
                  <a:cubicBezTo>
                    <a:pt x="2576" y="224"/>
                    <a:pt x="2576" y="224"/>
                    <a:pt x="2576" y="224"/>
                  </a:cubicBezTo>
                  <a:lnTo>
                    <a:pt x="2576" y="224"/>
                  </a:lnTo>
                  <a:lnTo>
                    <a:pt x="2576" y="1120"/>
                  </a:lnTo>
                  <a:lnTo>
                    <a:pt x="2576" y="1120"/>
                  </a:lnTo>
                  <a:cubicBezTo>
                    <a:pt x="2576" y="1244"/>
                    <a:pt x="2476" y="1344"/>
                    <a:pt x="2352" y="1344"/>
                  </a:cubicBezTo>
                  <a:cubicBezTo>
                    <a:pt x="2352" y="1344"/>
                    <a:pt x="2352" y="1344"/>
                    <a:pt x="2352" y="1344"/>
                  </a:cubicBezTo>
                  <a:lnTo>
                    <a:pt x="2352" y="1344"/>
                  </a:lnTo>
                  <a:lnTo>
                    <a:pt x="224" y="1344"/>
                  </a:lnTo>
                  <a:lnTo>
                    <a:pt x="224" y="1344"/>
                  </a:lnTo>
                  <a:cubicBezTo>
                    <a:pt x="101" y="1344"/>
                    <a:pt x="0" y="1244"/>
                    <a:pt x="0" y="1120"/>
                  </a:cubicBezTo>
                  <a:cubicBezTo>
                    <a:pt x="0" y="1120"/>
                    <a:pt x="0" y="1120"/>
                    <a:pt x="0" y="1120"/>
                  </a:cubicBezTo>
                  <a:lnTo>
                    <a:pt x="0" y="224"/>
                  </a:lnTo>
                  <a:close/>
                </a:path>
              </a:pathLst>
            </a:custGeom>
            <a:solidFill>
              <a:srgbClr val="CCFFC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9"/>
            <p:cNvSpPr>
              <a:spLocks noEditPoints="1"/>
            </p:cNvSpPr>
            <p:nvPr/>
          </p:nvSpPr>
          <p:spPr bwMode="auto">
            <a:xfrm>
              <a:off x="57" y="3714"/>
              <a:ext cx="1417" cy="595"/>
            </a:xfrm>
            <a:custGeom>
              <a:avLst/>
              <a:gdLst>
                <a:gd name="T0" fmla="*/ 6 w 2592"/>
                <a:gd name="T1" fmla="*/ 185 h 1360"/>
                <a:gd name="T2" fmla="*/ 39 w 2592"/>
                <a:gd name="T3" fmla="*/ 104 h 1360"/>
                <a:gd name="T4" fmla="*/ 69 w 2592"/>
                <a:gd name="T5" fmla="*/ 68 h 1360"/>
                <a:gd name="T6" fmla="*/ 142 w 2592"/>
                <a:gd name="T7" fmla="*/ 19 h 1360"/>
                <a:gd name="T8" fmla="*/ 187 w 2592"/>
                <a:gd name="T9" fmla="*/ 6 h 1360"/>
                <a:gd name="T10" fmla="*/ 2406 w 2592"/>
                <a:gd name="T11" fmla="*/ 6 h 1360"/>
                <a:gd name="T12" fmla="*/ 2451 w 2592"/>
                <a:gd name="T13" fmla="*/ 19 h 1360"/>
                <a:gd name="T14" fmla="*/ 2525 w 2592"/>
                <a:gd name="T15" fmla="*/ 68 h 1360"/>
                <a:gd name="T16" fmla="*/ 2554 w 2592"/>
                <a:gd name="T17" fmla="*/ 104 h 1360"/>
                <a:gd name="T18" fmla="*/ 2587 w 2592"/>
                <a:gd name="T19" fmla="*/ 185 h 1360"/>
                <a:gd name="T20" fmla="*/ 2592 w 2592"/>
                <a:gd name="T21" fmla="*/ 1128 h 1360"/>
                <a:gd name="T22" fmla="*/ 2574 w 2592"/>
                <a:gd name="T23" fmla="*/ 1218 h 1360"/>
                <a:gd name="T24" fmla="*/ 2553 w 2592"/>
                <a:gd name="T25" fmla="*/ 1258 h 1360"/>
                <a:gd name="T26" fmla="*/ 2490 w 2592"/>
                <a:gd name="T27" fmla="*/ 1321 h 1360"/>
                <a:gd name="T28" fmla="*/ 2450 w 2592"/>
                <a:gd name="T29" fmla="*/ 1342 h 1360"/>
                <a:gd name="T30" fmla="*/ 2361 w 2592"/>
                <a:gd name="T31" fmla="*/ 1360 h 1360"/>
                <a:gd name="T32" fmla="*/ 185 w 2592"/>
                <a:gd name="T33" fmla="*/ 1355 h 1360"/>
                <a:gd name="T34" fmla="*/ 104 w 2592"/>
                <a:gd name="T35" fmla="*/ 1322 h 1360"/>
                <a:gd name="T36" fmla="*/ 68 w 2592"/>
                <a:gd name="T37" fmla="*/ 1293 h 1360"/>
                <a:gd name="T38" fmla="*/ 19 w 2592"/>
                <a:gd name="T39" fmla="*/ 1219 h 1360"/>
                <a:gd name="T40" fmla="*/ 6 w 2592"/>
                <a:gd name="T41" fmla="*/ 1174 h 1360"/>
                <a:gd name="T42" fmla="*/ 16 w 2592"/>
                <a:gd name="T43" fmla="*/ 1128 h 1360"/>
                <a:gd name="T44" fmla="*/ 34 w 2592"/>
                <a:gd name="T45" fmla="*/ 1213 h 1360"/>
                <a:gd name="T46" fmla="*/ 53 w 2592"/>
                <a:gd name="T47" fmla="*/ 1248 h 1360"/>
                <a:gd name="T48" fmla="*/ 113 w 2592"/>
                <a:gd name="T49" fmla="*/ 1308 h 1360"/>
                <a:gd name="T50" fmla="*/ 148 w 2592"/>
                <a:gd name="T51" fmla="*/ 1327 h 1360"/>
                <a:gd name="T52" fmla="*/ 232 w 2592"/>
                <a:gd name="T53" fmla="*/ 1344 h 1360"/>
                <a:gd name="T54" fmla="*/ 2403 w 2592"/>
                <a:gd name="T55" fmla="*/ 1340 h 1360"/>
                <a:gd name="T56" fmla="*/ 2482 w 2592"/>
                <a:gd name="T57" fmla="*/ 1307 h 1360"/>
                <a:gd name="T58" fmla="*/ 2513 w 2592"/>
                <a:gd name="T59" fmla="*/ 1282 h 1360"/>
                <a:gd name="T60" fmla="*/ 2559 w 2592"/>
                <a:gd name="T61" fmla="*/ 1212 h 1360"/>
                <a:gd name="T62" fmla="*/ 2572 w 2592"/>
                <a:gd name="T63" fmla="*/ 1173 h 1360"/>
                <a:gd name="T64" fmla="*/ 2572 w 2592"/>
                <a:gd name="T65" fmla="*/ 188 h 1360"/>
                <a:gd name="T66" fmla="*/ 2559 w 2592"/>
                <a:gd name="T67" fmla="*/ 149 h 1360"/>
                <a:gd name="T68" fmla="*/ 2513 w 2592"/>
                <a:gd name="T69" fmla="*/ 80 h 1360"/>
                <a:gd name="T70" fmla="*/ 2482 w 2592"/>
                <a:gd name="T71" fmla="*/ 54 h 1360"/>
                <a:gd name="T72" fmla="*/ 2403 w 2592"/>
                <a:gd name="T73" fmla="*/ 21 h 1360"/>
                <a:gd name="T74" fmla="*/ 233 w 2592"/>
                <a:gd name="T75" fmla="*/ 16 h 1360"/>
                <a:gd name="T76" fmla="*/ 148 w 2592"/>
                <a:gd name="T77" fmla="*/ 34 h 1360"/>
                <a:gd name="T78" fmla="*/ 113 w 2592"/>
                <a:gd name="T79" fmla="*/ 53 h 1360"/>
                <a:gd name="T80" fmla="*/ 53 w 2592"/>
                <a:gd name="T81" fmla="*/ 113 h 1360"/>
                <a:gd name="T82" fmla="*/ 34 w 2592"/>
                <a:gd name="T83" fmla="*/ 148 h 1360"/>
                <a:gd name="T84" fmla="*/ 16 w 2592"/>
                <a:gd name="T85" fmla="*/ 23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92" h="1360">
                  <a:moveTo>
                    <a:pt x="0" y="232"/>
                  </a:moveTo>
                  <a:lnTo>
                    <a:pt x="6" y="187"/>
                  </a:lnTo>
                  <a:cubicBezTo>
                    <a:pt x="6" y="186"/>
                    <a:pt x="6" y="186"/>
                    <a:pt x="6" y="185"/>
                  </a:cubicBezTo>
                  <a:lnTo>
                    <a:pt x="19" y="143"/>
                  </a:lnTo>
                  <a:cubicBezTo>
                    <a:pt x="19" y="143"/>
                    <a:pt x="19" y="142"/>
                    <a:pt x="19" y="142"/>
                  </a:cubicBezTo>
                  <a:lnTo>
                    <a:pt x="39" y="104"/>
                  </a:lnTo>
                  <a:cubicBezTo>
                    <a:pt x="40" y="103"/>
                    <a:pt x="40" y="103"/>
                    <a:pt x="40" y="102"/>
                  </a:cubicBezTo>
                  <a:lnTo>
                    <a:pt x="68" y="69"/>
                  </a:lnTo>
                  <a:cubicBezTo>
                    <a:pt x="69" y="69"/>
                    <a:pt x="69" y="69"/>
                    <a:pt x="69" y="68"/>
                  </a:cubicBezTo>
                  <a:lnTo>
                    <a:pt x="102" y="40"/>
                  </a:lnTo>
                  <a:cubicBezTo>
                    <a:pt x="103" y="40"/>
                    <a:pt x="103" y="40"/>
                    <a:pt x="104" y="39"/>
                  </a:cubicBezTo>
                  <a:lnTo>
                    <a:pt x="142" y="19"/>
                  </a:lnTo>
                  <a:cubicBezTo>
                    <a:pt x="142" y="19"/>
                    <a:pt x="143" y="19"/>
                    <a:pt x="143" y="19"/>
                  </a:cubicBezTo>
                  <a:lnTo>
                    <a:pt x="185" y="6"/>
                  </a:lnTo>
                  <a:cubicBezTo>
                    <a:pt x="186" y="6"/>
                    <a:pt x="186" y="6"/>
                    <a:pt x="187" y="6"/>
                  </a:cubicBezTo>
                  <a:lnTo>
                    <a:pt x="232" y="1"/>
                  </a:lnTo>
                  <a:lnTo>
                    <a:pt x="2360" y="0"/>
                  </a:lnTo>
                  <a:lnTo>
                    <a:pt x="2406" y="6"/>
                  </a:lnTo>
                  <a:cubicBezTo>
                    <a:pt x="2407" y="6"/>
                    <a:pt x="2407" y="6"/>
                    <a:pt x="2408" y="6"/>
                  </a:cubicBezTo>
                  <a:lnTo>
                    <a:pt x="2450" y="19"/>
                  </a:lnTo>
                  <a:cubicBezTo>
                    <a:pt x="2450" y="19"/>
                    <a:pt x="2451" y="19"/>
                    <a:pt x="2451" y="19"/>
                  </a:cubicBezTo>
                  <a:lnTo>
                    <a:pt x="2489" y="39"/>
                  </a:lnTo>
                  <a:cubicBezTo>
                    <a:pt x="2490" y="40"/>
                    <a:pt x="2490" y="40"/>
                    <a:pt x="2491" y="40"/>
                  </a:cubicBezTo>
                  <a:lnTo>
                    <a:pt x="2525" y="68"/>
                  </a:lnTo>
                  <a:cubicBezTo>
                    <a:pt x="2525" y="69"/>
                    <a:pt x="2525" y="69"/>
                    <a:pt x="2526" y="69"/>
                  </a:cubicBezTo>
                  <a:lnTo>
                    <a:pt x="2553" y="102"/>
                  </a:lnTo>
                  <a:cubicBezTo>
                    <a:pt x="2553" y="103"/>
                    <a:pt x="2553" y="103"/>
                    <a:pt x="2554" y="104"/>
                  </a:cubicBezTo>
                  <a:lnTo>
                    <a:pt x="2574" y="142"/>
                  </a:lnTo>
                  <a:cubicBezTo>
                    <a:pt x="2574" y="142"/>
                    <a:pt x="2574" y="143"/>
                    <a:pt x="2574" y="143"/>
                  </a:cubicBezTo>
                  <a:lnTo>
                    <a:pt x="2587" y="185"/>
                  </a:lnTo>
                  <a:cubicBezTo>
                    <a:pt x="2587" y="186"/>
                    <a:pt x="2587" y="186"/>
                    <a:pt x="2587" y="187"/>
                  </a:cubicBezTo>
                  <a:lnTo>
                    <a:pt x="2592" y="232"/>
                  </a:lnTo>
                  <a:lnTo>
                    <a:pt x="2592" y="1128"/>
                  </a:lnTo>
                  <a:lnTo>
                    <a:pt x="2587" y="1174"/>
                  </a:lnTo>
                  <a:cubicBezTo>
                    <a:pt x="2587" y="1175"/>
                    <a:pt x="2587" y="1175"/>
                    <a:pt x="2587" y="1176"/>
                  </a:cubicBezTo>
                  <a:lnTo>
                    <a:pt x="2574" y="1218"/>
                  </a:lnTo>
                  <a:cubicBezTo>
                    <a:pt x="2574" y="1218"/>
                    <a:pt x="2574" y="1219"/>
                    <a:pt x="2574" y="1219"/>
                  </a:cubicBezTo>
                  <a:lnTo>
                    <a:pt x="2554" y="1257"/>
                  </a:lnTo>
                  <a:cubicBezTo>
                    <a:pt x="2553" y="1258"/>
                    <a:pt x="2553" y="1258"/>
                    <a:pt x="2553" y="1258"/>
                  </a:cubicBezTo>
                  <a:lnTo>
                    <a:pt x="2526" y="1292"/>
                  </a:lnTo>
                  <a:cubicBezTo>
                    <a:pt x="2525" y="1293"/>
                    <a:pt x="2525" y="1293"/>
                    <a:pt x="2524" y="1294"/>
                  </a:cubicBezTo>
                  <a:lnTo>
                    <a:pt x="2490" y="1321"/>
                  </a:lnTo>
                  <a:cubicBezTo>
                    <a:pt x="2490" y="1321"/>
                    <a:pt x="2490" y="1321"/>
                    <a:pt x="2489" y="1322"/>
                  </a:cubicBezTo>
                  <a:lnTo>
                    <a:pt x="2451" y="1342"/>
                  </a:lnTo>
                  <a:cubicBezTo>
                    <a:pt x="2451" y="1342"/>
                    <a:pt x="2450" y="1342"/>
                    <a:pt x="2450" y="1342"/>
                  </a:cubicBezTo>
                  <a:lnTo>
                    <a:pt x="2408" y="1355"/>
                  </a:lnTo>
                  <a:cubicBezTo>
                    <a:pt x="2407" y="1355"/>
                    <a:pt x="2407" y="1355"/>
                    <a:pt x="2406" y="1355"/>
                  </a:cubicBezTo>
                  <a:lnTo>
                    <a:pt x="2361" y="1360"/>
                  </a:lnTo>
                  <a:lnTo>
                    <a:pt x="232" y="1360"/>
                  </a:lnTo>
                  <a:lnTo>
                    <a:pt x="187" y="1355"/>
                  </a:lnTo>
                  <a:cubicBezTo>
                    <a:pt x="186" y="1355"/>
                    <a:pt x="186" y="1355"/>
                    <a:pt x="185" y="1355"/>
                  </a:cubicBezTo>
                  <a:lnTo>
                    <a:pt x="143" y="1342"/>
                  </a:lnTo>
                  <a:cubicBezTo>
                    <a:pt x="143" y="1342"/>
                    <a:pt x="142" y="1342"/>
                    <a:pt x="142" y="1342"/>
                  </a:cubicBezTo>
                  <a:lnTo>
                    <a:pt x="104" y="1322"/>
                  </a:lnTo>
                  <a:cubicBezTo>
                    <a:pt x="103" y="1321"/>
                    <a:pt x="103" y="1321"/>
                    <a:pt x="102" y="1321"/>
                  </a:cubicBezTo>
                  <a:lnTo>
                    <a:pt x="69" y="1294"/>
                  </a:lnTo>
                  <a:cubicBezTo>
                    <a:pt x="69" y="1293"/>
                    <a:pt x="69" y="1293"/>
                    <a:pt x="68" y="1293"/>
                  </a:cubicBezTo>
                  <a:lnTo>
                    <a:pt x="40" y="1259"/>
                  </a:lnTo>
                  <a:cubicBezTo>
                    <a:pt x="40" y="1258"/>
                    <a:pt x="40" y="1258"/>
                    <a:pt x="39" y="1257"/>
                  </a:cubicBezTo>
                  <a:lnTo>
                    <a:pt x="19" y="1219"/>
                  </a:lnTo>
                  <a:cubicBezTo>
                    <a:pt x="19" y="1219"/>
                    <a:pt x="19" y="1218"/>
                    <a:pt x="19" y="1218"/>
                  </a:cubicBezTo>
                  <a:lnTo>
                    <a:pt x="6" y="1176"/>
                  </a:lnTo>
                  <a:cubicBezTo>
                    <a:pt x="6" y="1175"/>
                    <a:pt x="6" y="1175"/>
                    <a:pt x="6" y="1174"/>
                  </a:cubicBezTo>
                  <a:lnTo>
                    <a:pt x="1" y="1129"/>
                  </a:lnTo>
                  <a:lnTo>
                    <a:pt x="0" y="232"/>
                  </a:lnTo>
                  <a:close/>
                  <a:moveTo>
                    <a:pt x="16" y="1128"/>
                  </a:moveTo>
                  <a:lnTo>
                    <a:pt x="21" y="1173"/>
                  </a:lnTo>
                  <a:lnTo>
                    <a:pt x="21" y="1171"/>
                  </a:lnTo>
                  <a:lnTo>
                    <a:pt x="34" y="1213"/>
                  </a:lnTo>
                  <a:lnTo>
                    <a:pt x="34" y="1212"/>
                  </a:lnTo>
                  <a:lnTo>
                    <a:pt x="54" y="1250"/>
                  </a:lnTo>
                  <a:lnTo>
                    <a:pt x="53" y="1248"/>
                  </a:lnTo>
                  <a:lnTo>
                    <a:pt x="81" y="1282"/>
                  </a:lnTo>
                  <a:lnTo>
                    <a:pt x="80" y="1281"/>
                  </a:lnTo>
                  <a:lnTo>
                    <a:pt x="113" y="1308"/>
                  </a:lnTo>
                  <a:lnTo>
                    <a:pt x="111" y="1307"/>
                  </a:lnTo>
                  <a:lnTo>
                    <a:pt x="149" y="1327"/>
                  </a:lnTo>
                  <a:lnTo>
                    <a:pt x="148" y="1327"/>
                  </a:lnTo>
                  <a:lnTo>
                    <a:pt x="190" y="1340"/>
                  </a:lnTo>
                  <a:lnTo>
                    <a:pt x="188" y="1340"/>
                  </a:lnTo>
                  <a:lnTo>
                    <a:pt x="232" y="1344"/>
                  </a:lnTo>
                  <a:lnTo>
                    <a:pt x="2360" y="1345"/>
                  </a:lnTo>
                  <a:lnTo>
                    <a:pt x="2405" y="1340"/>
                  </a:lnTo>
                  <a:lnTo>
                    <a:pt x="2403" y="1340"/>
                  </a:lnTo>
                  <a:lnTo>
                    <a:pt x="2445" y="1327"/>
                  </a:lnTo>
                  <a:lnTo>
                    <a:pt x="2444" y="1327"/>
                  </a:lnTo>
                  <a:lnTo>
                    <a:pt x="2482" y="1307"/>
                  </a:lnTo>
                  <a:lnTo>
                    <a:pt x="2480" y="1308"/>
                  </a:lnTo>
                  <a:lnTo>
                    <a:pt x="2514" y="1281"/>
                  </a:lnTo>
                  <a:lnTo>
                    <a:pt x="2513" y="1282"/>
                  </a:lnTo>
                  <a:lnTo>
                    <a:pt x="2540" y="1248"/>
                  </a:lnTo>
                  <a:lnTo>
                    <a:pt x="2539" y="1250"/>
                  </a:lnTo>
                  <a:lnTo>
                    <a:pt x="2559" y="1212"/>
                  </a:lnTo>
                  <a:lnTo>
                    <a:pt x="2559" y="1213"/>
                  </a:lnTo>
                  <a:lnTo>
                    <a:pt x="2572" y="1171"/>
                  </a:lnTo>
                  <a:lnTo>
                    <a:pt x="2572" y="1173"/>
                  </a:lnTo>
                  <a:lnTo>
                    <a:pt x="2576" y="1128"/>
                  </a:lnTo>
                  <a:lnTo>
                    <a:pt x="2577" y="233"/>
                  </a:lnTo>
                  <a:lnTo>
                    <a:pt x="2572" y="188"/>
                  </a:lnTo>
                  <a:lnTo>
                    <a:pt x="2572" y="190"/>
                  </a:lnTo>
                  <a:lnTo>
                    <a:pt x="2559" y="148"/>
                  </a:lnTo>
                  <a:lnTo>
                    <a:pt x="2559" y="149"/>
                  </a:lnTo>
                  <a:lnTo>
                    <a:pt x="2539" y="111"/>
                  </a:lnTo>
                  <a:lnTo>
                    <a:pt x="2540" y="113"/>
                  </a:lnTo>
                  <a:lnTo>
                    <a:pt x="2513" y="80"/>
                  </a:lnTo>
                  <a:lnTo>
                    <a:pt x="2514" y="81"/>
                  </a:lnTo>
                  <a:lnTo>
                    <a:pt x="2480" y="53"/>
                  </a:lnTo>
                  <a:lnTo>
                    <a:pt x="2482" y="54"/>
                  </a:lnTo>
                  <a:lnTo>
                    <a:pt x="2444" y="34"/>
                  </a:lnTo>
                  <a:lnTo>
                    <a:pt x="2445" y="34"/>
                  </a:lnTo>
                  <a:lnTo>
                    <a:pt x="2403" y="21"/>
                  </a:lnTo>
                  <a:lnTo>
                    <a:pt x="2405" y="21"/>
                  </a:lnTo>
                  <a:lnTo>
                    <a:pt x="2360" y="16"/>
                  </a:lnTo>
                  <a:lnTo>
                    <a:pt x="233" y="16"/>
                  </a:lnTo>
                  <a:lnTo>
                    <a:pt x="188" y="21"/>
                  </a:lnTo>
                  <a:lnTo>
                    <a:pt x="190" y="21"/>
                  </a:lnTo>
                  <a:lnTo>
                    <a:pt x="148" y="34"/>
                  </a:lnTo>
                  <a:lnTo>
                    <a:pt x="149" y="34"/>
                  </a:lnTo>
                  <a:lnTo>
                    <a:pt x="111" y="54"/>
                  </a:lnTo>
                  <a:lnTo>
                    <a:pt x="113" y="53"/>
                  </a:lnTo>
                  <a:lnTo>
                    <a:pt x="80" y="81"/>
                  </a:lnTo>
                  <a:lnTo>
                    <a:pt x="81" y="80"/>
                  </a:lnTo>
                  <a:lnTo>
                    <a:pt x="53" y="113"/>
                  </a:lnTo>
                  <a:lnTo>
                    <a:pt x="54" y="111"/>
                  </a:lnTo>
                  <a:lnTo>
                    <a:pt x="34" y="149"/>
                  </a:lnTo>
                  <a:lnTo>
                    <a:pt x="34" y="148"/>
                  </a:lnTo>
                  <a:lnTo>
                    <a:pt x="21" y="190"/>
                  </a:lnTo>
                  <a:lnTo>
                    <a:pt x="21" y="188"/>
                  </a:lnTo>
                  <a:lnTo>
                    <a:pt x="16" y="232"/>
                  </a:lnTo>
                  <a:lnTo>
                    <a:pt x="16" y="1128"/>
                  </a:lnTo>
                  <a:close/>
                </a:path>
              </a:pathLst>
            </a:custGeom>
            <a:solidFill>
              <a:srgbClr val="00B050"/>
            </a:solidFill>
            <a:ln w="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10"/>
            <p:cNvSpPr>
              <a:spLocks/>
            </p:cNvSpPr>
            <p:nvPr/>
          </p:nvSpPr>
          <p:spPr bwMode="auto">
            <a:xfrm>
              <a:off x="2903" y="944"/>
              <a:ext cx="354" cy="504"/>
            </a:xfrm>
            <a:custGeom>
              <a:avLst/>
              <a:gdLst>
                <a:gd name="T0" fmla="*/ 0 w 354"/>
                <a:gd name="T1" fmla="*/ 126 h 504"/>
                <a:gd name="T2" fmla="*/ 177 w 354"/>
                <a:gd name="T3" fmla="*/ 126 h 504"/>
                <a:gd name="T4" fmla="*/ 177 w 354"/>
                <a:gd name="T5" fmla="*/ 0 h 504"/>
                <a:gd name="T6" fmla="*/ 354 w 354"/>
                <a:gd name="T7" fmla="*/ 252 h 504"/>
                <a:gd name="T8" fmla="*/ 177 w 354"/>
                <a:gd name="T9" fmla="*/ 504 h 504"/>
                <a:gd name="T10" fmla="*/ 177 w 354"/>
                <a:gd name="T11" fmla="*/ 378 h 504"/>
                <a:gd name="T12" fmla="*/ 0 w 354"/>
                <a:gd name="T13" fmla="*/ 378 h 504"/>
                <a:gd name="T14" fmla="*/ 0 w 354"/>
                <a:gd name="T15" fmla="*/ 126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504">
                  <a:moveTo>
                    <a:pt x="0" y="126"/>
                  </a:moveTo>
                  <a:lnTo>
                    <a:pt x="177" y="126"/>
                  </a:lnTo>
                  <a:lnTo>
                    <a:pt x="177" y="0"/>
                  </a:lnTo>
                  <a:lnTo>
                    <a:pt x="354" y="252"/>
                  </a:lnTo>
                  <a:lnTo>
                    <a:pt x="177" y="504"/>
                  </a:lnTo>
                  <a:lnTo>
                    <a:pt x="177" y="378"/>
                  </a:lnTo>
                  <a:lnTo>
                    <a:pt x="0" y="378"/>
                  </a:lnTo>
                  <a:lnTo>
                    <a:pt x="0" y="126"/>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1"/>
            <p:cNvSpPr>
              <a:spLocks noEditPoints="1"/>
            </p:cNvSpPr>
            <p:nvPr/>
          </p:nvSpPr>
          <p:spPr bwMode="auto">
            <a:xfrm>
              <a:off x="2899" y="932"/>
              <a:ext cx="363" cy="529"/>
            </a:xfrm>
            <a:custGeom>
              <a:avLst/>
              <a:gdLst>
                <a:gd name="T0" fmla="*/ 0 w 363"/>
                <a:gd name="T1" fmla="*/ 135 h 529"/>
                <a:gd name="T2" fmla="*/ 181 w 363"/>
                <a:gd name="T3" fmla="*/ 135 h 529"/>
                <a:gd name="T4" fmla="*/ 177 w 363"/>
                <a:gd name="T5" fmla="*/ 138 h 529"/>
                <a:gd name="T6" fmla="*/ 177 w 363"/>
                <a:gd name="T7" fmla="*/ 0 h 529"/>
                <a:gd name="T8" fmla="*/ 363 w 363"/>
                <a:gd name="T9" fmla="*/ 264 h 529"/>
                <a:gd name="T10" fmla="*/ 177 w 363"/>
                <a:gd name="T11" fmla="*/ 529 h 529"/>
                <a:gd name="T12" fmla="*/ 177 w 363"/>
                <a:gd name="T13" fmla="*/ 390 h 529"/>
                <a:gd name="T14" fmla="*/ 181 w 363"/>
                <a:gd name="T15" fmla="*/ 394 h 529"/>
                <a:gd name="T16" fmla="*/ 0 w 363"/>
                <a:gd name="T17" fmla="*/ 394 h 529"/>
                <a:gd name="T18" fmla="*/ 0 w 363"/>
                <a:gd name="T19" fmla="*/ 135 h 529"/>
                <a:gd name="T20" fmla="*/ 8 w 363"/>
                <a:gd name="T21" fmla="*/ 390 h 529"/>
                <a:gd name="T22" fmla="*/ 4 w 363"/>
                <a:gd name="T23" fmla="*/ 387 h 529"/>
                <a:gd name="T24" fmla="*/ 185 w 363"/>
                <a:gd name="T25" fmla="*/ 387 h 529"/>
                <a:gd name="T26" fmla="*/ 185 w 363"/>
                <a:gd name="T27" fmla="*/ 516 h 529"/>
                <a:gd name="T28" fmla="*/ 178 w 363"/>
                <a:gd name="T29" fmla="*/ 515 h 529"/>
                <a:gd name="T30" fmla="*/ 355 w 363"/>
                <a:gd name="T31" fmla="*/ 263 h 529"/>
                <a:gd name="T32" fmla="*/ 355 w 363"/>
                <a:gd name="T33" fmla="*/ 267 h 529"/>
                <a:gd name="T34" fmla="*/ 178 w 363"/>
                <a:gd name="T35" fmla="*/ 14 h 529"/>
                <a:gd name="T36" fmla="*/ 185 w 363"/>
                <a:gd name="T37" fmla="*/ 12 h 529"/>
                <a:gd name="T38" fmla="*/ 185 w 363"/>
                <a:gd name="T39" fmla="*/ 142 h 529"/>
                <a:gd name="T40" fmla="*/ 4 w 363"/>
                <a:gd name="T41" fmla="*/ 142 h 529"/>
                <a:gd name="T42" fmla="*/ 8 w 363"/>
                <a:gd name="T43" fmla="*/ 138 h 529"/>
                <a:gd name="T44" fmla="*/ 8 w 363"/>
                <a:gd name="T45" fmla="*/ 39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529">
                  <a:moveTo>
                    <a:pt x="0" y="135"/>
                  </a:moveTo>
                  <a:lnTo>
                    <a:pt x="181" y="135"/>
                  </a:lnTo>
                  <a:lnTo>
                    <a:pt x="177" y="138"/>
                  </a:lnTo>
                  <a:lnTo>
                    <a:pt x="177" y="0"/>
                  </a:lnTo>
                  <a:lnTo>
                    <a:pt x="363" y="264"/>
                  </a:lnTo>
                  <a:lnTo>
                    <a:pt x="177" y="529"/>
                  </a:lnTo>
                  <a:lnTo>
                    <a:pt x="177" y="390"/>
                  </a:lnTo>
                  <a:lnTo>
                    <a:pt x="181" y="394"/>
                  </a:lnTo>
                  <a:lnTo>
                    <a:pt x="0" y="394"/>
                  </a:lnTo>
                  <a:lnTo>
                    <a:pt x="0" y="135"/>
                  </a:lnTo>
                  <a:close/>
                  <a:moveTo>
                    <a:pt x="8" y="390"/>
                  </a:moveTo>
                  <a:lnTo>
                    <a:pt x="4" y="387"/>
                  </a:lnTo>
                  <a:lnTo>
                    <a:pt x="185" y="387"/>
                  </a:lnTo>
                  <a:lnTo>
                    <a:pt x="185" y="516"/>
                  </a:lnTo>
                  <a:lnTo>
                    <a:pt x="178" y="515"/>
                  </a:lnTo>
                  <a:lnTo>
                    <a:pt x="355" y="263"/>
                  </a:lnTo>
                  <a:lnTo>
                    <a:pt x="355" y="267"/>
                  </a:lnTo>
                  <a:lnTo>
                    <a:pt x="178" y="14"/>
                  </a:lnTo>
                  <a:lnTo>
                    <a:pt x="185" y="12"/>
                  </a:lnTo>
                  <a:lnTo>
                    <a:pt x="185" y="142"/>
                  </a:lnTo>
                  <a:lnTo>
                    <a:pt x="4" y="142"/>
                  </a:lnTo>
                  <a:lnTo>
                    <a:pt x="8" y="138"/>
                  </a:lnTo>
                  <a:lnTo>
                    <a:pt x="8" y="390"/>
                  </a:lnTo>
                  <a:close/>
                </a:path>
              </a:pathLst>
            </a:custGeom>
            <a:solidFill>
              <a:srgbClr val="FF9933"/>
            </a:solidFill>
            <a:ln w="0" cap="flat">
              <a:solidFill>
                <a:srgbClr val="FF9933"/>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Rectangle 12"/>
            <p:cNvSpPr>
              <a:spLocks noChangeArrowheads="1"/>
            </p:cNvSpPr>
            <p:nvPr/>
          </p:nvSpPr>
          <p:spPr bwMode="auto">
            <a:xfrm>
              <a:off x="2672" y="1056"/>
              <a:ext cx="169" cy="2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3"/>
            <p:cNvSpPr>
              <a:spLocks noEditPoints="1"/>
            </p:cNvSpPr>
            <p:nvPr/>
          </p:nvSpPr>
          <p:spPr bwMode="auto">
            <a:xfrm>
              <a:off x="2668" y="1053"/>
              <a:ext cx="177" cy="245"/>
            </a:xfrm>
            <a:custGeom>
              <a:avLst/>
              <a:gdLst>
                <a:gd name="T0" fmla="*/ 0 w 368"/>
                <a:gd name="T1" fmla="*/ 8 h 560"/>
                <a:gd name="T2" fmla="*/ 8 w 368"/>
                <a:gd name="T3" fmla="*/ 0 h 560"/>
                <a:gd name="T4" fmla="*/ 360 w 368"/>
                <a:gd name="T5" fmla="*/ 0 h 560"/>
                <a:gd name="T6" fmla="*/ 368 w 368"/>
                <a:gd name="T7" fmla="*/ 8 h 560"/>
                <a:gd name="T8" fmla="*/ 368 w 368"/>
                <a:gd name="T9" fmla="*/ 552 h 560"/>
                <a:gd name="T10" fmla="*/ 360 w 368"/>
                <a:gd name="T11" fmla="*/ 560 h 560"/>
                <a:gd name="T12" fmla="*/ 8 w 368"/>
                <a:gd name="T13" fmla="*/ 560 h 560"/>
                <a:gd name="T14" fmla="*/ 0 w 368"/>
                <a:gd name="T15" fmla="*/ 552 h 560"/>
                <a:gd name="T16" fmla="*/ 0 w 368"/>
                <a:gd name="T17" fmla="*/ 8 h 560"/>
                <a:gd name="T18" fmla="*/ 16 w 368"/>
                <a:gd name="T19" fmla="*/ 552 h 560"/>
                <a:gd name="T20" fmla="*/ 8 w 368"/>
                <a:gd name="T21" fmla="*/ 544 h 560"/>
                <a:gd name="T22" fmla="*/ 360 w 368"/>
                <a:gd name="T23" fmla="*/ 544 h 560"/>
                <a:gd name="T24" fmla="*/ 352 w 368"/>
                <a:gd name="T25" fmla="*/ 552 h 560"/>
                <a:gd name="T26" fmla="*/ 352 w 368"/>
                <a:gd name="T27" fmla="*/ 8 h 560"/>
                <a:gd name="T28" fmla="*/ 360 w 368"/>
                <a:gd name="T29" fmla="*/ 16 h 560"/>
                <a:gd name="T30" fmla="*/ 8 w 368"/>
                <a:gd name="T31" fmla="*/ 16 h 560"/>
                <a:gd name="T32" fmla="*/ 16 w 368"/>
                <a:gd name="T33" fmla="*/ 8 h 560"/>
                <a:gd name="T34" fmla="*/ 16 w 368"/>
                <a:gd name="T35" fmla="*/ 552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8" h="560">
                  <a:moveTo>
                    <a:pt x="0" y="8"/>
                  </a:moveTo>
                  <a:cubicBezTo>
                    <a:pt x="0" y="4"/>
                    <a:pt x="4" y="0"/>
                    <a:pt x="8" y="0"/>
                  </a:cubicBezTo>
                  <a:lnTo>
                    <a:pt x="360" y="0"/>
                  </a:lnTo>
                  <a:cubicBezTo>
                    <a:pt x="365" y="0"/>
                    <a:pt x="368" y="4"/>
                    <a:pt x="368" y="8"/>
                  </a:cubicBezTo>
                  <a:lnTo>
                    <a:pt x="368" y="552"/>
                  </a:lnTo>
                  <a:cubicBezTo>
                    <a:pt x="368" y="557"/>
                    <a:pt x="365" y="560"/>
                    <a:pt x="360" y="560"/>
                  </a:cubicBezTo>
                  <a:lnTo>
                    <a:pt x="8" y="560"/>
                  </a:lnTo>
                  <a:cubicBezTo>
                    <a:pt x="4" y="560"/>
                    <a:pt x="0" y="557"/>
                    <a:pt x="0" y="552"/>
                  </a:cubicBezTo>
                  <a:lnTo>
                    <a:pt x="0" y="8"/>
                  </a:lnTo>
                  <a:close/>
                  <a:moveTo>
                    <a:pt x="16" y="552"/>
                  </a:moveTo>
                  <a:lnTo>
                    <a:pt x="8" y="544"/>
                  </a:lnTo>
                  <a:lnTo>
                    <a:pt x="360" y="544"/>
                  </a:lnTo>
                  <a:lnTo>
                    <a:pt x="352" y="552"/>
                  </a:lnTo>
                  <a:lnTo>
                    <a:pt x="352" y="8"/>
                  </a:lnTo>
                  <a:lnTo>
                    <a:pt x="360" y="16"/>
                  </a:lnTo>
                  <a:lnTo>
                    <a:pt x="8" y="16"/>
                  </a:lnTo>
                  <a:lnTo>
                    <a:pt x="16" y="8"/>
                  </a:lnTo>
                  <a:lnTo>
                    <a:pt x="16" y="552"/>
                  </a:lnTo>
                  <a:close/>
                </a:path>
              </a:pathLst>
            </a:custGeom>
            <a:solidFill>
              <a:srgbClr val="FF9933"/>
            </a:solidFill>
            <a:ln w="0" cap="flat">
              <a:solidFill>
                <a:srgbClr val="FF9933"/>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Rectangle 14"/>
            <p:cNvSpPr>
              <a:spLocks noChangeArrowheads="1"/>
            </p:cNvSpPr>
            <p:nvPr/>
          </p:nvSpPr>
          <p:spPr bwMode="auto">
            <a:xfrm>
              <a:off x="1417" y="1091"/>
              <a:ext cx="177" cy="2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5"/>
            <p:cNvSpPr>
              <a:spLocks noEditPoints="1"/>
            </p:cNvSpPr>
            <p:nvPr/>
          </p:nvSpPr>
          <p:spPr bwMode="auto">
            <a:xfrm>
              <a:off x="1413" y="1088"/>
              <a:ext cx="185" cy="245"/>
            </a:xfrm>
            <a:custGeom>
              <a:avLst/>
              <a:gdLst>
                <a:gd name="T0" fmla="*/ 0 w 384"/>
                <a:gd name="T1" fmla="*/ 8 h 560"/>
                <a:gd name="T2" fmla="*/ 8 w 384"/>
                <a:gd name="T3" fmla="*/ 0 h 560"/>
                <a:gd name="T4" fmla="*/ 376 w 384"/>
                <a:gd name="T5" fmla="*/ 0 h 560"/>
                <a:gd name="T6" fmla="*/ 384 w 384"/>
                <a:gd name="T7" fmla="*/ 8 h 560"/>
                <a:gd name="T8" fmla="*/ 384 w 384"/>
                <a:gd name="T9" fmla="*/ 552 h 560"/>
                <a:gd name="T10" fmla="*/ 376 w 384"/>
                <a:gd name="T11" fmla="*/ 560 h 560"/>
                <a:gd name="T12" fmla="*/ 8 w 384"/>
                <a:gd name="T13" fmla="*/ 560 h 560"/>
                <a:gd name="T14" fmla="*/ 0 w 384"/>
                <a:gd name="T15" fmla="*/ 552 h 560"/>
                <a:gd name="T16" fmla="*/ 0 w 384"/>
                <a:gd name="T17" fmla="*/ 8 h 560"/>
                <a:gd name="T18" fmla="*/ 16 w 384"/>
                <a:gd name="T19" fmla="*/ 552 h 560"/>
                <a:gd name="T20" fmla="*/ 8 w 384"/>
                <a:gd name="T21" fmla="*/ 544 h 560"/>
                <a:gd name="T22" fmla="*/ 376 w 384"/>
                <a:gd name="T23" fmla="*/ 544 h 560"/>
                <a:gd name="T24" fmla="*/ 368 w 384"/>
                <a:gd name="T25" fmla="*/ 552 h 560"/>
                <a:gd name="T26" fmla="*/ 368 w 384"/>
                <a:gd name="T27" fmla="*/ 8 h 560"/>
                <a:gd name="T28" fmla="*/ 376 w 384"/>
                <a:gd name="T29" fmla="*/ 16 h 560"/>
                <a:gd name="T30" fmla="*/ 8 w 384"/>
                <a:gd name="T31" fmla="*/ 16 h 560"/>
                <a:gd name="T32" fmla="*/ 16 w 384"/>
                <a:gd name="T33" fmla="*/ 8 h 560"/>
                <a:gd name="T34" fmla="*/ 16 w 384"/>
                <a:gd name="T35" fmla="*/ 552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4" h="560">
                  <a:moveTo>
                    <a:pt x="0" y="8"/>
                  </a:moveTo>
                  <a:cubicBezTo>
                    <a:pt x="0" y="4"/>
                    <a:pt x="4" y="0"/>
                    <a:pt x="8" y="0"/>
                  </a:cubicBezTo>
                  <a:lnTo>
                    <a:pt x="376" y="0"/>
                  </a:lnTo>
                  <a:cubicBezTo>
                    <a:pt x="381" y="0"/>
                    <a:pt x="384" y="4"/>
                    <a:pt x="384" y="8"/>
                  </a:cubicBezTo>
                  <a:lnTo>
                    <a:pt x="384" y="552"/>
                  </a:lnTo>
                  <a:cubicBezTo>
                    <a:pt x="384" y="557"/>
                    <a:pt x="381" y="560"/>
                    <a:pt x="376" y="560"/>
                  </a:cubicBezTo>
                  <a:lnTo>
                    <a:pt x="8" y="560"/>
                  </a:lnTo>
                  <a:cubicBezTo>
                    <a:pt x="4" y="560"/>
                    <a:pt x="0" y="557"/>
                    <a:pt x="0" y="552"/>
                  </a:cubicBezTo>
                  <a:lnTo>
                    <a:pt x="0" y="8"/>
                  </a:lnTo>
                  <a:close/>
                  <a:moveTo>
                    <a:pt x="16" y="552"/>
                  </a:moveTo>
                  <a:lnTo>
                    <a:pt x="8" y="544"/>
                  </a:lnTo>
                  <a:lnTo>
                    <a:pt x="376" y="544"/>
                  </a:lnTo>
                  <a:lnTo>
                    <a:pt x="368" y="552"/>
                  </a:lnTo>
                  <a:lnTo>
                    <a:pt x="368" y="8"/>
                  </a:lnTo>
                  <a:lnTo>
                    <a:pt x="376" y="16"/>
                  </a:lnTo>
                  <a:lnTo>
                    <a:pt x="8" y="16"/>
                  </a:lnTo>
                  <a:lnTo>
                    <a:pt x="16" y="8"/>
                  </a:lnTo>
                  <a:lnTo>
                    <a:pt x="16" y="552"/>
                  </a:lnTo>
                  <a:close/>
                </a:path>
              </a:pathLst>
            </a:custGeom>
            <a:solidFill>
              <a:srgbClr val="FF9933"/>
            </a:solidFill>
            <a:ln w="0" cap="flat">
              <a:solidFill>
                <a:srgbClr val="FF9933"/>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 name="Rectangle 16"/>
            <p:cNvSpPr>
              <a:spLocks noChangeArrowheads="1"/>
            </p:cNvSpPr>
            <p:nvPr/>
          </p:nvSpPr>
          <p:spPr bwMode="auto">
            <a:xfrm>
              <a:off x="1178" y="1091"/>
              <a:ext cx="177" cy="2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7"/>
            <p:cNvSpPr>
              <a:spLocks noEditPoints="1"/>
            </p:cNvSpPr>
            <p:nvPr/>
          </p:nvSpPr>
          <p:spPr bwMode="auto">
            <a:xfrm>
              <a:off x="1174" y="1088"/>
              <a:ext cx="185" cy="245"/>
            </a:xfrm>
            <a:custGeom>
              <a:avLst/>
              <a:gdLst>
                <a:gd name="T0" fmla="*/ 0 w 384"/>
                <a:gd name="T1" fmla="*/ 8 h 560"/>
                <a:gd name="T2" fmla="*/ 8 w 384"/>
                <a:gd name="T3" fmla="*/ 0 h 560"/>
                <a:gd name="T4" fmla="*/ 376 w 384"/>
                <a:gd name="T5" fmla="*/ 0 h 560"/>
                <a:gd name="T6" fmla="*/ 384 w 384"/>
                <a:gd name="T7" fmla="*/ 8 h 560"/>
                <a:gd name="T8" fmla="*/ 384 w 384"/>
                <a:gd name="T9" fmla="*/ 552 h 560"/>
                <a:gd name="T10" fmla="*/ 376 w 384"/>
                <a:gd name="T11" fmla="*/ 560 h 560"/>
                <a:gd name="T12" fmla="*/ 8 w 384"/>
                <a:gd name="T13" fmla="*/ 560 h 560"/>
                <a:gd name="T14" fmla="*/ 0 w 384"/>
                <a:gd name="T15" fmla="*/ 552 h 560"/>
                <a:gd name="T16" fmla="*/ 0 w 384"/>
                <a:gd name="T17" fmla="*/ 8 h 560"/>
                <a:gd name="T18" fmla="*/ 16 w 384"/>
                <a:gd name="T19" fmla="*/ 552 h 560"/>
                <a:gd name="T20" fmla="*/ 8 w 384"/>
                <a:gd name="T21" fmla="*/ 544 h 560"/>
                <a:gd name="T22" fmla="*/ 376 w 384"/>
                <a:gd name="T23" fmla="*/ 544 h 560"/>
                <a:gd name="T24" fmla="*/ 368 w 384"/>
                <a:gd name="T25" fmla="*/ 552 h 560"/>
                <a:gd name="T26" fmla="*/ 368 w 384"/>
                <a:gd name="T27" fmla="*/ 8 h 560"/>
                <a:gd name="T28" fmla="*/ 376 w 384"/>
                <a:gd name="T29" fmla="*/ 16 h 560"/>
                <a:gd name="T30" fmla="*/ 8 w 384"/>
                <a:gd name="T31" fmla="*/ 16 h 560"/>
                <a:gd name="T32" fmla="*/ 16 w 384"/>
                <a:gd name="T33" fmla="*/ 8 h 560"/>
                <a:gd name="T34" fmla="*/ 16 w 384"/>
                <a:gd name="T35" fmla="*/ 552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4" h="560">
                  <a:moveTo>
                    <a:pt x="0" y="8"/>
                  </a:moveTo>
                  <a:cubicBezTo>
                    <a:pt x="0" y="4"/>
                    <a:pt x="4" y="0"/>
                    <a:pt x="8" y="0"/>
                  </a:cubicBezTo>
                  <a:lnTo>
                    <a:pt x="376" y="0"/>
                  </a:lnTo>
                  <a:cubicBezTo>
                    <a:pt x="381" y="0"/>
                    <a:pt x="384" y="4"/>
                    <a:pt x="384" y="8"/>
                  </a:cubicBezTo>
                  <a:lnTo>
                    <a:pt x="384" y="552"/>
                  </a:lnTo>
                  <a:cubicBezTo>
                    <a:pt x="384" y="557"/>
                    <a:pt x="381" y="560"/>
                    <a:pt x="376" y="560"/>
                  </a:cubicBezTo>
                  <a:lnTo>
                    <a:pt x="8" y="560"/>
                  </a:lnTo>
                  <a:cubicBezTo>
                    <a:pt x="4" y="560"/>
                    <a:pt x="0" y="557"/>
                    <a:pt x="0" y="552"/>
                  </a:cubicBezTo>
                  <a:lnTo>
                    <a:pt x="0" y="8"/>
                  </a:lnTo>
                  <a:close/>
                  <a:moveTo>
                    <a:pt x="16" y="552"/>
                  </a:moveTo>
                  <a:lnTo>
                    <a:pt x="8" y="544"/>
                  </a:lnTo>
                  <a:lnTo>
                    <a:pt x="376" y="544"/>
                  </a:lnTo>
                  <a:lnTo>
                    <a:pt x="368" y="552"/>
                  </a:lnTo>
                  <a:lnTo>
                    <a:pt x="368" y="8"/>
                  </a:lnTo>
                  <a:lnTo>
                    <a:pt x="376" y="16"/>
                  </a:lnTo>
                  <a:lnTo>
                    <a:pt x="8" y="16"/>
                  </a:lnTo>
                  <a:lnTo>
                    <a:pt x="16" y="8"/>
                  </a:lnTo>
                  <a:lnTo>
                    <a:pt x="16" y="552"/>
                  </a:lnTo>
                  <a:close/>
                </a:path>
              </a:pathLst>
            </a:custGeom>
            <a:solidFill>
              <a:srgbClr val="FF9933"/>
            </a:solidFill>
            <a:ln w="0" cap="flat">
              <a:solidFill>
                <a:srgbClr val="FF9933"/>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 name="Rectangle 18"/>
            <p:cNvSpPr>
              <a:spLocks noChangeArrowheads="1"/>
            </p:cNvSpPr>
            <p:nvPr/>
          </p:nvSpPr>
          <p:spPr bwMode="auto">
            <a:xfrm>
              <a:off x="955" y="1084"/>
              <a:ext cx="177" cy="2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9"/>
            <p:cNvSpPr>
              <a:spLocks noEditPoints="1"/>
            </p:cNvSpPr>
            <p:nvPr/>
          </p:nvSpPr>
          <p:spPr bwMode="auto">
            <a:xfrm>
              <a:off x="951" y="1081"/>
              <a:ext cx="185" cy="245"/>
            </a:xfrm>
            <a:custGeom>
              <a:avLst/>
              <a:gdLst>
                <a:gd name="T0" fmla="*/ 0 w 384"/>
                <a:gd name="T1" fmla="*/ 8 h 560"/>
                <a:gd name="T2" fmla="*/ 8 w 384"/>
                <a:gd name="T3" fmla="*/ 0 h 560"/>
                <a:gd name="T4" fmla="*/ 376 w 384"/>
                <a:gd name="T5" fmla="*/ 0 h 560"/>
                <a:gd name="T6" fmla="*/ 384 w 384"/>
                <a:gd name="T7" fmla="*/ 8 h 560"/>
                <a:gd name="T8" fmla="*/ 384 w 384"/>
                <a:gd name="T9" fmla="*/ 552 h 560"/>
                <a:gd name="T10" fmla="*/ 376 w 384"/>
                <a:gd name="T11" fmla="*/ 560 h 560"/>
                <a:gd name="T12" fmla="*/ 8 w 384"/>
                <a:gd name="T13" fmla="*/ 560 h 560"/>
                <a:gd name="T14" fmla="*/ 0 w 384"/>
                <a:gd name="T15" fmla="*/ 552 h 560"/>
                <a:gd name="T16" fmla="*/ 0 w 384"/>
                <a:gd name="T17" fmla="*/ 8 h 560"/>
                <a:gd name="T18" fmla="*/ 16 w 384"/>
                <a:gd name="T19" fmla="*/ 552 h 560"/>
                <a:gd name="T20" fmla="*/ 8 w 384"/>
                <a:gd name="T21" fmla="*/ 544 h 560"/>
                <a:gd name="T22" fmla="*/ 376 w 384"/>
                <a:gd name="T23" fmla="*/ 544 h 560"/>
                <a:gd name="T24" fmla="*/ 368 w 384"/>
                <a:gd name="T25" fmla="*/ 552 h 560"/>
                <a:gd name="T26" fmla="*/ 368 w 384"/>
                <a:gd name="T27" fmla="*/ 8 h 560"/>
                <a:gd name="T28" fmla="*/ 376 w 384"/>
                <a:gd name="T29" fmla="*/ 16 h 560"/>
                <a:gd name="T30" fmla="*/ 8 w 384"/>
                <a:gd name="T31" fmla="*/ 16 h 560"/>
                <a:gd name="T32" fmla="*/ 16 w 384"/>
                <a:gd name="T33" fmla="*/ 8 h 560"/>
                <a:gd name="T34" fmla="*/ 16 w 384"/>
                <a:gd name="T35" fmla="*/ 552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4" h="560">
                  <a:moveTo>
                    <a:pt x="0" y="8"/>
                  </a:moveTo>
                  <a:cubicBezTo>
                    <a:pt x="0" y="4"/>
                    <a:pt x="4" y="0"/>
                    <a:pt x="8" y="0"/>
                  </a:cubicBezTo>
                  <a:lnTo>
                    <a:pt x="376" y="0"/>
                  </a:lnTo>
                  <a:cubicBezTo>
                    <a:pt x="381" y="0"/>
                    <a:pt x="384" y="4"/>
                    <a:pt x="384" y="8"/>
                  </a:cubicBezTo>
                  <a:lnTo>
                    <a:pt x="384" y="552"/>
                  </a:lnTo>
                  <a:cubicBezTo>
                    <a:pt x="384" y="557"/>
                    <a:pt x="381" y="560"/>
                    <a:pt x="376" y="560"/>
                  </a:cubicBezTo>
                  <a:lnTo>
                    <a:pt x="8" y="560"/>
                  </a:lnTo>
                  <a:cubicBezTo>
                    <a:pt x="4" y="560"/>
                    <a:pt x="0" y="557"/>
                    <a:pt x="0" y="552"/>
                  </a:cubicBezTo>
                  <a:lnTo>
                    <a:pt x="0" y="8"/>
                  </a:lnTo>
                  <a:close/>
                  <a:moveTo>
                    <a:pt x="16" y="552"/>
                  </a:moveTo>
                  <a:lnTo>
                    <a:pt x="8" y="544"/>
                  </a:lnTo>
                  <a:lnTo>
                    <a:pt x="376" y="544"/>
                  </a:lnTo>
                  <a:lnTo>
                    <a:pt x="368" y="552"/>
                  </a:lnTo>
                  <a:lnTo>
                    <a:pt x="368" y="8"/>
                  </a:lnTo>
                  <a:lnTo>
                    <a:pt x="376" y="16"/>
                  </a:lnTo>
                  <a:lnTo>
                    <a:pt x="8" y="16"/>
                  </a:lnTo>
                  <a:lnTo>
                    <a:pt x="16" y="8"/>
                  </a:lnTo>
                  <a:lnTo>
                    <a:pt x="16" y="552"/>
                  </a:lnTo>
                  <a:close/>
                </a:path>
              </a:pathLst>
            </a:custGeom>
            <a:solidFill>
              <a:srgbClr val="FF9933"/>
            </a:solidFill>
            <a:ln w="0" cap="flat">
              <a:solidFill>
                <a:srgbClr val="FF9933"/>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20"/>
            <p:cNvSpPr>
              <a:spLocks/>
            </p:cNvSpPr>
            <p:nvPr/>
          </p:nvSpPr>
          <p:spPr bwMode="auto">
            <a:xfrm>
              <a:off x="62" y="951"/>
              <a:ext cx="354" cy="504"/>
            </a:xfrm>
            <a:custGeom>
              <a:avLst/>
              <a:gdLst>
                <a:gd name="T0" fmla="*/ 354 w 354"/>
                <a:gd name="T1" fmla="*/ 126 h 504"/>
                <a:gd name="T2" fmla="*/ 177 w 354"/>
                <a:gd name="T3" fmla="*/ 126 h 504"/>
                <a:gd name="T4" fmla="*/ 177 w 354"/>
                <a:gd name="T5" fmla="*/ 0 h 504"/>
                <a:gd name="T6" fmla="*/ 0 w 354"/>
                <a:gd name="T7" fmla="*/ 252 h 504"/>
                <a:gd name="T8" fmla="*/ 177 w 354"/>
                <a:gd name="T9" fmla="*/ 504 h 504"/>
                <a:gd name="T10" fmla="*/ 177 w 354"/>
                <a:gd name="T11" fmla="*/ 378 h 504"/>
                <a:gd name="T12" fmla="*/ 354 w 354"/>
                <a:gd name="T13" fmla="*/ 378 h 504"/>
                <a:gd name="T14" fmla="*/ 354 w 354"/>
                <a:gd name="T15" fmla="*/ 126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504">
                  <a:moveTo>
                    <a:pt x="354" y="126"/>
                  </a:moveTo>
                  <a:lnTo>
                    <a:pt x="177" y="126"/>
                  </a:lnTo>
                  <a:lnTo>
                    <a:pt x="177" y="0"/>
                  </a:lnTo>
                  <a:lnTo>
                    <a:pt x="0" y="252"/>
                  </a:lnTo>
                  <a:lnTo>
                    <a:pt x="177" y="504"/>
                  </a:lnTo>
                  <a:lnTo>
                    <a:pt x="177" y="378"/>
                  </a:lnTo>
                  <a:lnTo>
                    <a:pt x="354" y="378"/>
                  </a:lnTo>
                  <a:lnTo>
                    <a:pt x="354" y="126"/>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1"/>
            <p:cNvSpPr>
              <a:spLocks noEditPoints="1"/>
            </p:cNvSpPr>
            <p:nvPr/>
          </p:nvSpPr>
          <p:spPr bwMode="auto">
            <a:xfrm>
              <a:off x="57" y="939"/>
              <a:ext cx="363" cy="529"/>
            </a:xfrm>
            <a:custGeom>
              <a:avLst/>
              <a:gdLst>
                <a:gd name="T0" fmla="*/ 355 w 363"/>
                <a:gd name="T1" fmla="*/ 138 h 529"/>
                <a:gd name="T2" fmla="*/ 359 w 363"/>
                <a:gd name="T3" fmla="*/ 142 h 529"/>
                <a:gd name="T4" fmla="*/ 178 w 363"/>
                <a:gd name="T5" fmla="*/ 142 h 529"/>
                <a:gd name="T6" fmla="*/ 178 w 363"/>
                <a:gd name="T7" fmla="*/ 12 h 529"/>
                <a:gd name="T8" fmla="*/ 185 w 363"/>
                <a:gd name="T9" fmla="*/ 14 h 529"/>
                <a:gd name="T10" fmla="*/ 8 w 363"/>
                <a:gd name="T11" fmla="*/ 267 h 529"/>
                <a:gd name="T12" fmla="*/ 8 w 363"/>
                <a:gd name="T13" fmla="*/ 263 h 529"/>
                <a:gd name="T14" fmla="*/ 185 w 363"/>
                <a:gd name="T15" fmla="*/ 515 h 529"/>
                <a:gd name="T16" fmla="*/ 178 w 363"/>
                <a:gd name="T17" fmla="*/ 516 h 529"/>
                <a:gd name="T18" fmla="*/ 178 w 363"/>
                <a:gd name="T19" fmla="*/ 387 h 529"/>
                <a:gd name="T20" fmla="*/ 359 w 363"/>
                <a:gd name="T21" fmla="*/ 387 h 529"/>
                <a:gd name="T22" fmla="*/ 355 w 363"/>
                <a:gd name="T23" fmla="*/ 390 h 529"/>
                <a:gd name="T24" fmla="*/ 355 w 363"/>
                <a:gd name="T25" fmla="*/ 138 h 529"/>
                <a:gd name="T26" fmla="*/ 363 w 363"/>
                <a:gd name="T27" fmla="*/ 394 h 529"/>
                <a:gd name="T28" fmla="*/ 182 w 363"/>
                <a:gd name="T29" fmla="*/ 394 h 529"/>
                <a:gd name="T30" fmla="*/ 186 w 363"/>
                <a:gd name="T31" fmla="*/ 390 h 529"/>
                <a:gd name="T32" fmla="*/ 186 w 363"/>
                <a:gd name="T33" fmla="*/ 529 h 529"/>
                <a:gd name="T34" fmla="*/ 0 w 363"/>
                <a:gd name="T35" fmla="*/ 264 h 529"/>
                <a:gd name="T36" fmla="*/ 186 w 363"/>
                <a:gd name="T37" fmla="*/ 0 h 529"/>
                <a:gd name="T38" fmla="*/ 186 w 363"/>
                <a:gd name="T39" fmla="*/ 138 h 529"/>
                <a:gd name="T40" fmla="*/ 182 w 363"/>
                <a:gd name="T41" fmla="*/ 135 h 529"/>
                <a:gd name="T42" fmla="*/ 363 w 363"/>
                <a:gd name="T43" fmla="*/ 135 h 529"/>
                <a:gd name="T44" fmla="*/ 363 w 363"/>
                <a:gd name="T45" fmla="*/ 39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529">
                  <a:moveTo>
                    <a:pt x="355" y="138"/>
                  </a:moveTo>
                  <a:lnTo>
                    <a:pt x="359" y="142"/>
                  </a:lnTo>
                  <a:lnTo>
                    <a:pt x="178" y="142"/>
                  </a:lnTo>
                  <a:lnTo>
                    <a:pt x="178" y="12"/>
                  </a:lnTo>
                  <a:lnTo>
                    <a:pt x="185" y="14"/>
                  </a:lnTo>
                  <a:lnTo>
                    <a:pt x="8" y="267"/>
                  </a:lnTo>
                  <a:lnTo>
                    <a:pt x="8" y="263"/>
                  </a:lnTo>
                  <a:lnTo>
                    <a:pt x="185" y="515"/>
                  </a:lnTo>
                  <a:lnTo>
                    <a:pt x="178" y="516"/>
                  </a:lnTo>
                  <a:lnTo>
                    <a:pt x="178" y="387"/>
                  </a:lnTo>
                  <a:lnTo>
                    <a:pt x="359" y="387"/>
                  </a:lnTo>
                  <a:lnTo>
                    <a:pt x="355" y="390"/>
                  </a:lnTo>
                  <a:lnTo>
                    <a:pt x="355" y="138"/>
                  </a:lnTo>
                  <a:close/>
                  <a:moveTo>
                    <a:pt x="363" y="394"/>
                  </a:moveTo>
                  <a:lnTo>
                    <a:pt x="182" y="394"/>
                  </a:lnTo>
                  <a:lnTo>
                    <a:pt x="186" y="390"/>
                  </a:lnTo>
                  <a:lnTo>
                    <a:pt x="186" y="529"/>
                  </a:lnTo>
                  <a:lnTo>
                    <a:pt x="0" y="264"/>
                  </a:lnTo>
                  <a:lnTo>
                    <a:pt x="186" y="0"/>
                  </a:lnTo>
                  <a:lnTo>
                    <a:pt x="186" y="138"/>
                  </a:lnTo>
                  <a:lnTo>
                    <a:pt x="182" y="135"/>
                  </a:lnTo>
                  <a:lnTo>
                    <a:pt x="363" y="135"/>
                  </a:lnTo>
                  <a:lnTo>
                    <a:pt x="363" y="394"/>
                  </a:lnTo>
                  <a:close/>
                </a:path>
              </a:pathLst>
            </a:custGeom>
            <a:solidFill>
              <a:srgbClr val="FF9933"/>
            </a:solidFill>
            <a:ln w="0" cap="flat">
              <a:solidFill>
                <a:srgbClr val="FF9933"/>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22"/>
            <p:cNvSpPr>
              <a:spLocks/>
            </p:cNvSpPr>
            <p:nvPr/>
          </p:nvSpPr>
          <p:spPr bwMode="auto">
            <a:xfrm>
              <a:off x="1740" y="2030"/>
              <a:ext cx="1109" cy="889"/>
            </a:xfrm>
            <a:custGeom>
              <a:avLst/>
              <a:gdLst>
                <a:gd name="T0" fmla="*/ 0 w 2304"/>
                <a:gd name="T1" fmla="*/ 1016 h 2032"/>
                <a:gd name="T2" fmla="*/ 1152 w 2304"/>
                <a:gd name="T3" fmla="*/ 0 h 2032"/>
                <a:gd name="T4" fmla="*/ 1152 w 2304"/>
                <a:gd name="T5" fmla="*/ 0 h 2032"/>
                <a:gd name="T6" fmla="*/ 1152 w 2304"/>
                <a:gd name="T7" fmla="*/ 0 h 2032"/>
                <a:gd name="T8" fmla="*/ 2304 w 2304"/>
                <a:gd name="T9" fmla="*/ 1016 h 2032"/>
                <a:gd name="T10" fmla="*/ 2304 w 2304"/>
                <a:gd name="T11" fmla="*/ 1016 h 2032"/>
                <a:gd name="T12" fmla="*/ 2304 w 2304"/>
                <a:gd name="T13" fmla="*/ 1016 h 2032"/>
                <a:gd name="T14" fmla="*/ 1152 w 2304"/>
                <a:gd name="T15" fmla="*/ 2032 h 2032"/>
                <a:gd name="T16" fmla="*/ 1152 w 2304"/>
                <a:gd name="T17" fmla="*/ 2032 h 2032"/>
                <a:gd name="T18" fmla="*/ 1152 w 2304"/>
                <a:gd name="T19" fmla="*/ 2032 h 2032"/>
                <a:gd name="T20" fmla="*/ 0 w 2304"/>
                <a:gd name="T21" fmla="*/ 1016 h 2032"/>
                <a:gd name="T22" fmla="*/ 0 w 2304"/>
                <a:gd name="T23" fmla="*/ 1016 h 2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04" h="2032">
                  <a:moveTo>
                    <a:pt x="0" y="1016"/>
                  </a:moveTo>
                  <a:cubicBezTo>
                    <a:pt x="0" y="455"/>
                    <a:pt x="516" y="0"/>
                    <a:pt x="1152" y="0"/>
                  </a:cubicBezTo>
                  <a:cubicBezTo>
                    <a:pt x="1152" y="0"/>
                    <a:pt x="1152" y="0"/>
                    <a:pt x="1152" y="0"/>
                  </a:cubicBezTo>
                  <a:lnTo>
                    <a:pt x="1152" y="0"/>
                  </a:lnTo>
                  <a:cubicBezTo>
                    <a:pt x="1789" y="0"/>
                    <a:pt x="2304" y="455"/>
                    <a:pt x="2304" y="1016"/>
                  </a:cubicBezTo>
                  <a:cubicBezTo>
                    <a:pt x="2304" y="1016"/>
                    <a:pt x="2304" y="1016"/>
                    <a:pt x="2304" y="1016"/>
                  </a:cubicBezTo>
                  <a:lnTo>
                    <a:pt x="2304" y="1016"/>
                  </a:lnTo>
                  <a:cubicBezTo>
                    <a:pt x="2304" y="1578"/>
                    <a:pt x="1789" y="2032"/>
                    <a:pt x="1152" y="2032"/>
                  </a:cubicBezTo>
                  <a:cubicBezTo>
                    <a:pt x="1152" y="2032"/>
                    <a:pt x="1152" y="2032"/>
                    <a:pt x="1152" y="2032"/>
                  </a:cubicBezTo>
                  <a:lnTo>
                    <a:pt x="1152" y="2032"/>
                  </a:lnTo>
                  <a:cubicBezTo>
                    <a:pt x="516" y="2032"/>
                    <a:pt x="0" y="1578"/>
                    <a:pt x="0" y="1016"/>
                  </a:cubicBezTo>
                  <a:cubicBezTo>
                    <a:pt x="0" y="1016"/>
                    <a:pt x="0" y="1016"/>
                    <a:pt x="0" y="1016"/>
                  </a:cubicBezTo>
                  <a:close/>
                </a:path>
              </a:pathLst>
            </a:custGeom>
            <a:solidFill>
              <a:srgbClr val="CCFFC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23"/>
            <p:cNvSpPr>
              <a:spLocks noEditPoints="1"/>
            </p:cNvSpPr>
            <p:nvPr/>
          </p:nvSpPr>
          <p:spPr bwMode="auto">
            <a:xfrm>
              <a:off x="1736" y="2026"/>
              <a:ext cx="1117" cy="897"/>
            </a:xfrm>
            <a:custGeom>
              <a:avLst/>
              <a:gdLst>
                <a:gd name="T0" fmla="*/ 12 w 1117"/>
                <a:gd name="T1" fmla="*/ 358 h 897"/>
                <a:gd name="T2" fmla="*/ 68 w 1117"/>
                <a:gd name="T3" fmla="*/ 235 h 897"/>
                <a:gd name="T4" fmla="*/ 165 w 1117"/>
                <a:gd name="T5" fmla="*/ 132 h 897"/>
                <a:gd name="T6" fmla="*/ 293 w 1117"/>
                <a:gd name="T7" fmla="*/ 55 h 897"/>
                <a:gd name="T8" fmla="*/ 447 w 1117"/>
                <a:gd name="T9" fmla="*/ 10 h 897"/>
                <a:gd name="T10" fmla="*/ 616 w 1117"/>
                <a:gd name="T11" fmla="*/ 2 h 897"/>
                <a:gd name="T12" fmla="*/ 776 w 1117"/>
                <a:gd name="T13" fmla="*/ 36 h 897"/>
                <a:gd name="T14" fmla="*/ 914 w 1117"/>
                <a:gd name="T15" fmla="*/ 103 h 897"/>
                <a:gd name="T16" fmla="*/ 1022 w 1117"/>
                <a:gd name="T17" fmla="*/ 198 h 897"/>
                <a:gd name="T18" fmla="*/ 1092 w 1117"/>
                <a:gd name="T19" fmla="*/ 315 h 897"/>
                <a:gd name="T20" fmla="*/ 1117 w 1117"/>
                <a:gd name="T21" fmla="*/ 448 h 897"/>
                <a:gd name="T22" fmla="*/ 1092 w 1117"/>
                <a:gd name="T23" fmla="*/ 582 h 897"/>
                <a:gd name="T24" fmla="*/ 1022 w 1117"/>
                <a:gd name="T25" fmla="*/ 699 h 897"/>
                <a:gd name="T26" fmla="*/ 914 w 1117"/>
                <a:gd name="T27" fmla="*/ 795 h 897"/>
                <a:gd name="T28" fmla="*/ 777 w 1117"/>
                <a:gd name="T29" fmla="*/ 862 h 897"/>
                <a:gd name="T30" fmla="*/ 616 w 1117"/>
                <a:gd name="T31" fmla="*/ 895 h 897"/>
                <a:gd name="T32" fmla="*/ 447 w 1117"/>
                <a:gd name="T33" fmla="*/ 888 h 897"/>
                <a:gd name="T34" fmla="*/ 293 w 1117"/>
                <a:gd name="T35" fmla="*/ 843 h 897"/>
                <a:gd name="T36" fmla="*/ 165 w 1117"/>
                <a:gd name="T37" fmla="*/ 766 h 897"/>
                <a:gd name="T38" fmla="*/ 68 w 1117"/>
                <a:gd name="T39" fmla="*/ 663 h 897"/>
                <a:gd name="T40" fmla="*/ 12 w 1117"/>
                <a:gd name="T41" fmla="*/ 540 h 897"/>
                <a:gd name="T42" fmla="*/ 11 w 1117"/>
                <a:gd name="T43" fmla="*/ 494 h 897"/>
                <a:gd name="T44" fmla="*/ 52 w 1117"/>
                <a:gd name="T45" fmla="*/ 621 h 897"/>
                <a:gd name="T46" fmla="*/ 134 w 1117"/>
                <a:gd name="T47" fmla="*/ 730 h 897"/>
                <a:gd name="T48" fmla="*/ 251 w 1117"/>
                <a:gd name="T49" fmla="*/ 814 h 897"/>
                <a:gd name="T50" fmla="*/ 395 w 1117"/>
                <a:gd name="T51" fmla="*/ 870 h 897"/>
                <a:gd name="T52" fmla="*/ 559 w 1117"/>
                <a:gd name="T53" fmla="*/ 890 h 897"/>
                <a:gd name="T54" fmla="*/ 723 w 1117"/>
                <a:gd name="T55" fmla="*/ 870 h 897"/>
                <a:gd name="T56" fmla="*/ 867 w 1117"/>
                <a:gd name="T57" fmla="*/ 815 h 897"/>
                <a:gd name="T58" fmla="*/ 984 w 1117"/>
                <a:gd name="T59" fmla="*/ 730 h 897"/>
                <a:gd name="T60" fmla="*/ 1066 w 1117"/>
                <a:gd name="T61" fmla="*/ 621 h 897"/>
                <a:gd name="T62" fmla="*/ 1106 w 1117"/>
                <a:gd name="T63" fmla="*/ 494 h 897"/>
                <a:gd name="T64" fmla="*/ 1099 w 1117"/>
                <a:gd name="T65" fmla="*/ 360 h 897"/>
                <a:gd name="T66" fmla="*/ 1043 w 1117"/>
                <a:gd name="T67" fmla="*/ 239 h 897"/>
                <a:gd name="T68" fmla="*/ 948 w 1117"/>
                <a:gd name="T69" fmla="*/ 137 h 897"/>
                <a:gd name="T70" fmla="*/ 821 w 1117"/>
                <a:gd name="T71" fmla="*/ 61 h 897"/>
                <a:gd name="T72" fmla="*/ 670 w 1117"/>
                <a:gd name="T73" fmla="*/ 16 h 897"/>
                <a:gd name="T74" fmla="*/ 503 w 1117"/>
                <a:gd name="T75" fmla="*/ 9 h 897"/>
                <a:gd name="T76" fmla="*/ 345 w 1117"/>
                <a:gd name="T77" fmla="*/ 42 h 897"/>
                <a:gd name="T78" fmla="*/ 209 w 1117"/>
                <a:gd name="T79" fmla="*/ 108 h 897"/>
                <a:gd name="T80" fmla="*/ 102 w 1117"/>
                <a:gd name="T81" fmla="*/ 202 h 897"/>
                <a:gd name="T82" fmla="*/ 33 w 1117"/>
                <a:gd name="T83" fmla="*/ 318 h 897"/>
                <a:gd name="T84" fmla="*/ 8 w 1117"/>
                <a:gd name="T85" fmla="*/ 448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7" h="897">
                  <a:moveTo>
                    <a:pt x="0" y="449"/>
                  </a:moveTo>
                  <a:lnTo>
                    <a:pt x="3" y="403"/>
                  </a:lnTo>
                  <a:lnTo>
                    <a:pt x="12" y="358"/>
                  </a:lnTo>
                  <a:lnTo>
                    <a:pt x="26" y="315"/>
                  </a:lnTo>
                  <a:lnTo>
                    <a:pt x="45" y="274"/>
                  </a:lnTo>
                  <a:lnTo>
                    <a:pt x="68" y="235"/>
                  </a:lnTo>
                  <a:lnTo>
                    <a:pt x="96" y="198"/>
                  </a:lnTo>
                  <a:lnTo>
                    <a:pt x="128" y="164"/>
                  </a:lnTo>
                  <a:lnTo>
                    <a:pt x="165" y="132"/>
                  </a:lnTo>
                  <a:lnTo>
                    <a:pt x="203" y="103"/>
                  </a:lnTo>
                  <a:lnTo>
                    <a:pt x="247" y="77"/>
                  </a:lnTo>
                  <a:lnTo>
                    <a:pt x="293" y="55"/>
                  </a:lnTo>
                  <a:lnTo>
                    <a:pt x="342" y="36"/>
                  </a:lnTo>
                  <a:lnTo>
                    <a:pt x="393" y="21"/>
                  </a:lnTo>
                  <a:lnTo>
                    <a:pt x="447" y="10"/>
                  </a:lnTo>
                  <a:lnTo>
                    <a:pt x="501" y="3"/>
                  </a:lnTo>
                  <a:lnTo>
                    <a:pt x="559" y="0"/>
                  </a:lnTo>
                  <a:lnTo>
                    <a:pt x="616" y="2"/>
                  </a:lnTo>
                  <a:lnTo>
                    <a:pt x="671" y="10"/>
                  </a:lnTo>
                  <a:lnTo>
                    <a:pt x="725" y="21"/>
                  </a:lnTo>
                  <a:lnTo>
                    <a:pt x="776" y="36"/>
                  </a:lnTo>
                  <a:lnTo>
                    <a:pt x="825" y="55"/>
                  </a:lnTo>
                  <a:lnTo>
                    <a:pt x="870" y="77"/>
                  </a:lnTo>
                  <a:lnTo>
                    <a:pt x="914" y="103"/>
                  </a:lnTo>
                  <a:lnTo>
                    <a:pt x="953" y="132"/>
                  </a:lnTo>
                  <a:lnTo>
                    <a:pt x="989" y="164"/>
                  </a:lnTo>
                  <a:lnTo>
                    <a:pt x="1022" y="198"/>
                  </a:lnTo>
                  <a:lnTo>
                    <a:pt x="1049" y="235"/>
                  </a:lnTo>
                  <a:lnTo>
                    <a:pt x="1073" y="274"/>
                  </a:lnTo>
                  <a:lnTo>
                    <a:pt x="1092" y="315"/>
                  </a:lnTo>
                  <a:lnTo>
                    <a:pt x="1106" y="358"/>
                  </a:lnTo>
                  <a:lnTo>
                    <a:pt x="1114" y="403"/>
                  </a:lnTo>
                  <a:lnTo>
                    <a:pt x="1117" y="448"/>
                  </a:lnTo>
                  <a:lnTo>
                    <a:pt x="1114" y="494"/>
                  </a:lnTo>
                  <a:lnTo>
                    <a:pt x="1106" y="539"/>
                  </a:lnTo>
                  <a:lnTo>
                    <a:pt x="1092" y="582"/>
                  </a:lnTo>
                  <a:lnTo>
                    <a:pt x="1074" y="623"/>
                  </a:lnTo>
                  <a:lnTo>
                    <a:pt x="1049" y="663"/>
                  </a:lnTo>
                  <a:lnTo>
                    <a:pt x="1022" y="699"/>
                  </a:lnTo>
                  <a:lnTo>
                    <a:pt x="990" y="734"/>
                  </a:lnTo>
                  <a:lnTo>
                    <a:pt x="954" y="766"/>
                  </a:lnTo>
                  <a:lnTo>
                    <a:pt x="914" y="795"/>
                  </a:lnTo>
                  <a:lnTo>
                    <a:pt x="871" y="821"/>
                  </a:lnTo>
                  <a:lnTo>
                    <a:pt x="825" y="843"/>
                  </a:lnTo>
                  <a:lnTo>
                    <a:pt x="777" y="862"/>
                  </a:lnTo>
                  <a:lnTo>
                    <a:pt x="725" y="877"/>
                  </a:lnTo>
                  <a:lnTo>
                    <a:pt x="671" y="888"/>
                  </a:lnTo>
                  <a:lnTo>
                    <a:pt x="616" y="895"/>
                  </a:lnTo>
                  <a:lnTo>
                    <a:pt x="559" y="897"/>
                  </a:lnTo>
                  <a:lnTo>
                    <a:pt x="502" y="895"/>
                  </a:lnTo>
                  <a:lnTo>
                    <a:pt x="447" y="888"/>
                  </a:lnTo>
                  <a:lnTo>
                    <a:pt x="394" y="877"/>
                  </a:lnTo>
                  <a:lnTo>
                    <a:pt x="342" y="862"/>
                  </a:lnTo>
                  <a:lnTo>
                    <a:pt x="293" y="843"/>
                  </a:lnTo>
                  <a:lnTo>
                    <a:pt x="247" y="821"/>
                  </a:lnTo>
                  <a:lnTo>
                    <a:pt x="204" y="795"/>
                  </a:lnTo>
                  <a:lnTo>
                    <a:pt x="165" y="766"/>
                  </a:lnTo>
                  <a:lnTo>
                    <a:pt x="128" y="734"/>
                  </a:lnTo>
                  <a:lnTo>
                    <a:pt x="96" y="700"/>
                  </a:lnTo>
                  <a:lnTo>
                    <a:pt x="68" y="663"/>
                  </a:lnTo>
                  <a:lnTo>
                    <a:pt x="45" y="624"/>
                  </a:lnTo>
                  <a:lnTo>
                    <a:pt x="26" y="582"/>
                  </a:lnTo>
                  <a:lnTo>
                    <a:pt x="12" y="540"/>
                  </a:lnTo>
                  <a:lnTo>
                    <a:pt x="4" y="495"/>
                  </a:lnTo>
                  <a:lnTo>
                    <a:pt x="0" y="449"/>
                  </a:lnTo>
                  <a:close/>
                  <a:moveTo>
                    <a:pt x="11" y="494"/>
                  </a:moveTo>
                  <a:lnTo>
                    <a:pt x="19" y="537"/>
                  </a:lnTo>
                  <a:lnTo>
                    <a:pt x="33" y="579"/>
                  </a:lnTo>
                  <a:lnTo>
                    <a:pt x="52" y="621"/>
                  </a:lnTo>
                  <a:lnTo>
                    <a:pt x="75" y="659"/>
                  </a:lnTo>
                  <a:lnTo>
                    <a:pt x="102" y="695"/>
                  </a:lnTo>
                  <a:lnTo>
                    <a:pt x="134" y="730"/>
                  </a:lnTo>
                  <a:lnTo>
                    <a:pt x="169" y="761"/>
                  </a:lnTo>
                  <a:lnTo>
                    <a:pt x="208" y="789"/>
                  </a:lnTo>
                  <a:lnTo>
                    <a:pt x="251" y="814"/>
                  </a:lnTo>
                  <a:lnTo>
                    <a:pt x="296" y="837"/>
                  </a:lnTo>
                  <a:lnTo>
                    <a:pt x="344" y="855"/>
                  </a:lnTo>
                  <a:lnTo>
                    <a:pt x="395" y="870"/>
                  </a:lnTo>
                  <a:lnTo>
                    <a:pt x="448" y="881"/>
                  </a:lnTo>
                  <a:lnTo>
                    <a:pt x="502" y="888"/>
                  </a:lnTo>
                  <a:lnTo>
                    <a:pt x="559" y="890"/>
                  </a:lnTo>
                  <a:lnTo>
                    <a:pt x="615" y="888"/>
                  </a:lnTo>
                  <a:lnTo>
                    <a:pt x="670" y="881"/>
                  </a:lnTo>
                  <a:lnTo>
                    <a:pt x="723" y="870"/>
                  </a:lnTo>
                  <a:lnTo>
                    <a:pt x="773" y="855"/>
                  </a:lnTo>
                  <a:lnTo>
                    <a:pt x="821" y="837"/>
                  </a:lnTo>
                  <a:lnTo>
                    <a:pt x="867" y="815"/>
                  </a:lnTo>
                  <a:lnTo>
                    <a:pt x="909" y="789"/>
                  </a:lnTo>
                  <a:lnTo>
                    <a:pt x="948" y="761"/>
                  </a:lnTo>
                  <a:lnTo>
                    <a:pt x="984" y="730"/>
                  </a:lnTo>
                  <a:lnTo>
                    <a:pt x="1015" y="695"/>
                  </a:lnTo>
                  <a:lnTo>
                    <a:pt x="1043" y="659"/>
                  </a:lnTo>
                  <a:lnTo>
                    <a:pt x="1066" y="621"/>
                  </a:lnTo>
                  <a:lnTo>
                    <a:pt x="1085" y="580"/>
                  </a:lnTo>
                  <a:lnTo>
                    <a:pt x="1099" y="538"/>
                  </a:lnTo>
                  <a:lnTo>
                    <a:pt x="1106" y="494"/>
                  </a:lnTo>
                  <a:lnTo>
                    <a:pt x="1109" y="449"/>
                  </a:lnTo>
                  <a:lnTo>
                    <a:pt x="1107" y="404"/>
                  </a:lnTo>
                  <a:lnTo>
                    <a:pt x="1099" y="360"/>
                  </a:lnTo>
                  <a:lnTo>
                    <a:pt x="1085" y="318"/>
                  </a:lnTo>
                  <a:lnTo>
                    <a:pt x="1066" y="277"/>
                  </a:lnTo>
                  <a:lnTo>
                    <a:pt x="1043" y="239"/>
                  </a:lnTo>
                  <a:lnTo>
                    <a:pt x="1015" y="203"/>
                  </a:lnTo>
                  <a:lnTo>
                    <a:pt x="984" y="168"/>
                  </a:lnTo>
                  <a:lnTo>
                    <a:pt x="948" y="137"/>
                  </a:lnTo>
                  <a:lnTo>
                    <a:pt x="909" y="108"/>
                  </a:lnTo>
                  <a:lnTo>
                    <a:pt x="867" y="83"/>
                  </a:lnTo>
                  <a:lnTo>
                    <a:pt x="821" y="61"/>
                  </a:lnTo>
                  <a:lnTo>
                    <a:pt x="774" y="42"/>
                  </a:lnTo>
                  <a:lnTo>
                    <a:pt x="723" y="27"/>
                  </a:lnTo>
                  <a:lnTo>
                    <a:pt x="670" y="16"/>
                  </a:lnTo>
                  <a:lnTo>
                    <a:pt x="615" y="9"/>
                  </a:lnTo>
                  <a:lnTo>
                    <a:pt x="559" y="7"/>
                  </a:lnTo>
                  <a:lnTo>
                    <a:pt x="503" y="9"/>
                  </a:lnTo>
                  <a:lnTo>
                    <a:pt x="448" y="16"/>
                  </a:lnTo>
                  <a:lnTo>
                    <a:pt x="395" y="27"/>
                  </a:lnTo>
                  <a:lnTo>
                    <a:pt x="345" y="42"/>
                  </a:lnTo>
                  <a:lnTo>
                    <a:pt x="296" y="61"/>
                  </a:lnTo>
                  <a:lnTo>
                    <a:pt x="251" y="83"/>
                  </a:lnTo>
                  <a:lnTo>
                    <a:pt x="209" y="108"/>
                  </a:lnTo>
                  <a:lnTo>
                    <a:pt x="170" y="137"/>
                  </a:lnTo>
                  <a:lnTo>
                    <a:pt x="134" y="168"/>
                  </a:lnTo>
                  <a:lnTo>
                    <a:pt x="102" y="202"/>
                  </a:lnTo>
                  <a:lnTo>
                    <a:pt x="75" y="238"/>
                  </a:lnTo>
                  <a:lnTo>
                    <a:pt x="52" y="277"/>
                  </a:lnTo>
                  <a:lnTo>
                    <a:pt x="33" y="318"/>
                  </a:lnTo>
                  <a:lnTo>
                    <a:pt x="19" y="360"/>
                  </a:lnTo>
                  <a:lnTo>
                    <a:pt x="11" y="403"/>
                  </a:lnTo>
                  <a:lnTo>
                    <a:pt x="8" y="448"/>
                  </a:lnTo>
                  <a:lnTo>
                    <a:pt x="11" y="494"/>
                  </a:lnTo>
                  <a:close/>
                </a:path>
              </a:pathLst>
            </a:custGeom>
            <a:solidFill>
              <a:srgbClr val="00B050"/>
            </a:solidFill>
            <a:ln w="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24"/>
            <p:cNvSpPr>
              <a:spLocks noEditPoints="1"/>
            </p:cNvSpPr>
            <p:nvPr/>
          </p:nvSpPr>
          <p:spPr bwMode="auto">
            <a:xfrm>
              <a:off x="1305" y="1399"/>
              <a:ext cx="70" cy="927"/>
            </a:xfrm>
            <a:custGeom>
              <a:avLst/>
              <a:gdLst>
                <a:gd name="T0" fmla="*/ 46 w 70"/>
                <a:gd name="T1" fmla="*/ 53 h 927"/>
                <a:gd name="T2" fmla="*/ 46 w 70"/>
                <a:gd name="T3" fmla="*/ 875 h 927"/>
                <a:gd name="T4" fmla="*/ 23 w 70"/>
                <a:gd name="T5" fmla="*/ 875 h 927"/>
                <a:gd name="T6" fmla="*/ 23 w 70"/>
                <a:gd name="T7" fmla="*/ 53 h 927"/>
                <a:gd name="T8" fmla="*/ 46 w 70"/>
                <a:gd name="T9" fmla="*/ 53 h 927"/>
                <a:gd name="T10" fmla="*/ 0 w 70"/>
                <a:gd name="T11" fmla="*/ 63 h 927"/>
                <a:gd name="T12" fmla="*/ 35 w 70"/>
                <a:gd name="T13" fmla="*/ 0 h 927"/>
                <a:gd name="T14" fmla="*/ 70 w 70"/>
                <a:gd name="T15" fmla="*/ 63 h 927"/>
                <a:gd name="T16" fmla="*/ 0 w 70"/>
                <a:gd name="T17" fmla="*/ 63 h 927"/>
                <a:gd name="T18" fmla="*/ 70 w 70"/>
                <a:gd name="T19" fmla="*/ 864 h 927"/>
                <a:gd name="T20" fmla="*/ 35 w 70"/>
                <a:gd name="T21" fmla="*/ 927 h 927"/>
                <a:gd name="T22" fmla="*/ 0 w 70"/>
                <a:gd name="T23" fmla="*/ 864 h 927"/>
                <a:gd name="T24" fmla="*/ 70 w 70"/>
                <a:gd name="T25" fmla="*/ 86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927">
                  <a:moveTo>
                    <a:pt x="46" y="53"/>
                  </a:moveTo>
                  <a:lnTo>
                    <a:pt x="46" y="875"/>
                  </a:lnTo>
                  <a:lnTo>
                    <a:pt x="23" y="875"/>
                  </a:lnTo>
                  <a:lnTo>
                    <a:pt x="23" y="53"/>
                  </a:lnTo>
                  <a:lnTo>
                    <a:pt x="46" y="53"/>
                  </a:lnTo>
                  <a:close/>
                  <a:moveTo>
                    <a:pt x="0" y="63"/>
                  </a:moveTo>
                  <a:lnTo>
                    <a:pt x="35" y="0"/>
                  </a:lnTo>
                  <a:lnTo>
                    <a:pt x="70" y="63"/>
                  </a:lnTo>
                  <a:lnTo>
                    <a:pt x="0" y="63"/>
                  </a:lnTo>
                  <a:close/>
                  <a:moveTo>
                    <a:pt x="70" y="864"/>
                  </a:moveTo>
                  <a:lnTo>
                    <a:pt x="35" y="927"/>
                  </a:lnTo>
                  <a:lnTo>
                    <a:pt x="0" y="864"/>
                  </a:lnTo>
                  <a:lnTo>
                    <a:pt x="70" y="864"/>
                  </a:lnTo>
                  <a:close/>
                </a:path>
              </a:pathLst>
            </a:custGeom>
            <a:solidFill>
              <a:srgbClr val="FFCCCC"/>
            </a:solidFill>
            <a:ln w="0" cap="flat">
              <a:solidFill>
                <a:srgbClr val="FFCCCC"/>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25"/>
            <p:cNvSpPr>
              <a:spLocks noEditPoints="1"/>
            </p:cNvSpPr>
            <p:nvPr/>
          </p:nvSpPr>
          <p:spPr bwMode="auto">
            <a:xfrm>
              <a:off x="1305" y="2639"/>
              <a:ext cx="70" cy="1086"/>
            </a:xfrm>
            <a:custGeom>
              <a:avLst/>
              <a:gdLst>
                <a:gd name="T0" fmla="*/ 46 w 70"/>
                <a:gd name="T1" fmla="*/ 53 h 1086"/>
                <a:gd name="T2" fmla="*/ 46 w 70"/>
                <a:gd name="T3" fmla="*/ 1033 h 1086"/>
                <a:gd name="T4" fmla="*/ 23 w 70"/>
                <a:gd name="T5" fmla="*/ 1033 h 1086"/>
                <a:gd name="T6" fmla="*/ 23 w 70"/>
                <a:gd name="T7" fmla="*/ 53 h 1086"/>
                <a:gd name="T8" fmla="*/ 46 w 70"/>
                <a:gd name="T9" fmla="*/ 53 h 1086"/>
                <a:gd name="T10" fmla="*/ 0 w 70"/>
                <a:gd name="T11" fmla="*/ 63 h 1086"/>
                <a:gd name="T12" fmla="*/ 35 w 70"/>
                <a:gd name="T13" fmla="*/ 0 h 1086"/>
                <a:gd name="T14" fmla="*/ 70 w 70"/>
                <a:gd name="T15" fmla="*/ 63 h 1086"/>
                <a:gd name="T16" fmla="*/ 0 w 70"/>
                <a:gd name="T17" fmla="*/ 63 h 1086"/>
                <a:gd name="T18" fmla="*/ 70 w 70"/>
                <a:gd name="T19" fmla="*/ 1023 h 1086"/>
                <a:gd name="T20" fmla="*/ 35 w 70"/>
                <a:gd name="T21" fmla="*/ 1086 h 1086"/>
                <a:gd name="T22" fmla="*/ 0 w 70"/>
                <a:gd name="T23" fmla="*/ 1023 h 1086"/>
                <a:gd name="T24" fmla="*/ 70 w 70"/>
                <a:gd name="T25" fmla="*/ 1023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1086">
                  <a:moveTo>
                    <a:pt x="46" y="53"/>
                  </a:moveTo>
                  <a:lnTo>
                    <a:pt x="46" y="1033"/>
                  </a:lnTo>
                  <a:lnTo>
                    <a:pt x="23" y="1033"/>
                  </a:lnTo>
                  <a:lnTo>
                    <a:pt x="23" y="53"/>
                  </a:lnTo>
                  <a:lnTo>
                    <a:pt x="46" y="53"/>
                  </a:lnTo>
                  <a:close/>
                  <a:moveTo>
                    <a:pt x="0" y="63"/>
                  </a:moveTo>
                  <a:lnTo>
                    <a:pt x="35" y="0"/>
                  </a:lnTo>
                  <a:lnTo>
                    <a:pt x="70" y="63"/>
                  </a:lnTo>
                  <a:lnTo>
                    <a:pt x="0" y="63"/>
                  </a:lnTo>
                  <a:close/>
                  <a:moveTo>
                    <a:pt x="70" y="1023"/>
                  </a:moveTo>
                  <a:lnTo>
                    <a:pt x="35" y="1086"/>
                  </a:lnTo>
                  <a:lnTo>
                    <a:pt x="0" y="1023"/>
                  </a:lnTo>
                  <a:lnTo>
                    <a:pt x="70" y="1023"/>
                  </a:lnTo>
                  <a:close/>
                </a:path>
              </a:pathLst>
            </a:custGeom>
            <a:solidFill>
              <a:srgbClr val="FFCCCC"/>
            </a:solidFill>
            <a:ln w="0" cap="flat">
              <a:solidFill>
                <a:srgbClr val="FFCCCC"/>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26"/>
            <p:cNvSpPr>
              <a:spLocks noEditPoints="1"/>
            </p:cNvSpPr>
            <p:nvPr/>
          </p:nvSpPr>
          <p:spPr bwMode="auto">
            <a:xfrm>
              <a:off x="3130" y="1434"/>
              <a:ext cx="69" cy="874"/>
            </a:xfrm>
            <a:custGeom>
              <a:avLst/>
              <a:gdLst>
                <a:gd name="T0" fmla="*/ 46 w 69"/>
                <a:gd name="T1" fmla="*/ 53 h 874"/>
                <a:gd name="T2" fmla="*/ 46 w 69"/>
                <a:gd name="T3" fmla="*/ 822 h 874"/>
                <a:gd name="T4" fmla="*/ 23 w 69"/>
                <a:gd name="T5" fmla="*/ 822 h 874"/>
                <a:gd name="T6" fmla="*/ 23 w 69"/>
                <a:gd name="T7" fmla="*/ 53 h 874"/>
                <a:gd name="T8" fmla="*/ 46 w 69"/>
                <a:gd name="T9" fmla="*/ 53 h 874"/>
                <a:gd name="T10" fmla="*/ 0 w 69"/>
                <a:gd name="T11" fmla="*/ 64 h 874"/>
                <a:gd name="T12" fmla="*/ 35 w 69"/>
                <a:gd name="T13" fmla="*/ 0 h 874"/>
                <a:gd name="T14" fmla="*/ 69 w 69"/>
                <a:gd name="T15" fmla="*/ 64 h 874"/>
                <a:gd name="T16" fmla="*/ 0 w 69"/>
                <a:gd name="T17" fmla="*/ 64 h 874"/>
                <a:gd name="T18" fmla="*/ 69 w 69"/>
                <a:gd name="T19" fmla="*/ 811 h 874"/>
                <a:gd name="T20" fmla="*/ 35 w 69"/>
                <a:gd name="T21" fmla="*/ 874 h 874"/>
                <a:gd name="T22" fmla="*/ 0 w 69"/>
                <a:gd name="T23" fmla="*/ 811 h 874"/>
                <a:gd name="T24" fmla="*/ 69 w 69"/>
                <a:gd name="T25" fmla="*/ 811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874">
                  <a:moveTo>
                    <a:pt x="46" y="53"/>
                  </a:moveTo>
                  <a:lnTo>
                    <a:pt x="46" y="822"/>
                  </a:lnTo>
                  <a:lnTo>
                    <a:pt x="23" y="822"/>
                  </a:lnTo>
                  <a:lnTo>
                    <a:pt x="23" y="53"/>
                  </a:lnTo>
                  <a:lnTo>
                    <a:pt x="46" y="53"/>
                  </a:lnTo>
                  <a:close/>
                  <a:moveTo>
                    <a:pt x="0" y="64"/>
                  </a:moveTo>
                  <a:lnTo>
                    <a:pt x="35" y="0"/>
                  </a:lnTo>
                  <a:lnTo>
                    <a:pt x="69" y="64"/>
                  </a:lnTo>
                  <a:lnTo>
                    <a:pt x="0" y="64"/>
                  </a:lnTo>
                  <a:close/>
                  <a:moveTo>
                    <a:pt x="69" y="811"/>
                  </a:moveTo>
                  <a:lnTo>
                    <a:pt x="35" y="874"/>
                  </a:lnTo>
                  <a:lnTo>
                    <a:pt x="0" y="811"/>
                  </a:lnTo>
                  <a:lnTo>
                    <a:pt x="69" y="811"/>
                  </a:lnTo>
                  <a:close/>
                </a:path>
              </a:pathLst>
            </a:custGeom>
            <a:solidFill>
              <a:srgbClr val="FFCCCC"/>
            </a:solidFill>
            <a:ln w="0" cap="flat">
              <a:solidFill>
                <a:srgbClr val="FFCCCC"/>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27"/>
            <p:cNvSpPr>
              <a:spLocks noEditPoints="1"/>
            </p:cNvSpPr>
            <p:nvPr/>
          </p:nvSpPr>
          <p:spPr bwMode="auto">
            <a:xfrm>
              <a:off x="1466" y="2552"/>
              <a:ext cx="386" cy="1302"/>
            </a:xfrm>
            <a:custGeom>
              <a:avLst/>
              <a:gdLst>
                <a:gd name="T0" fmla="*/ 785 w 802"/>
                <a:gd name="T1" fmla="*/ 0 h 2974"/>
                <a:gd name="T2" fmla="*/ 793 w 802"/>
                <a:gd name="T3" fmla="*/ 361 h 2974"/>
                <a:gd name="T4" fmla="*/ 799 w 802"/>
                <a:gd name="T5" fmla="*/ 717 h 2974"/>
                <a:gd name="T6" fmla="*/ 802 w 802"/>
                <a:gd name="T7" fmla="*/ 1061 h 2974"/>
                <a:gd name="T8" fmla="*/ 799 w 802"/>
                <a:gd name="T9" fmla="*/ 1389 h 2974"/>
                <a:gd name="T10" fmla="*/ 795 w 802"/>
                <a:gd name="T11" fmla="*/ 1544 h 2974"/>
                <a:gd name="T12" fmla="*/ 789 w 802"/>
                <a:gd name="T13" fmla="*/ 1693 h 2974"/>
                <a:gd name="T14" fmla="*/ 781 w 802"/>
                <a:gd name="T15" fmla="*/ 1835 h 2974"/>
                <a:gd name="T16" fmla="*/ 771 w 802"/>
                <a:gd name="T17" fmla="*/ 1969 h 2974"/>
                <a:gd name="T18" fmla="*/ 758 w 802"/>
                <a:gd name="T19" fmla="*/ 2095 h 2974"/>
                <a:gd name="T20" fmla="*/ 742 w 802"/>
                <a:gd name="T21" fmla="*/ 2211 h 2974"/>
                <a:gd name="T22" fmla="*/ 722 w 802"/>
                <a:gd name="T23" fmla="*/ 2318 h 2974"/>
                <a:gd name="T24" fmla="*/ 700 w 802"/>
                <a:gd name="T25" fmla="*/ 2414 h 2974"/>
                <a:gd name="T26" fmla="*/ 674 w 802"/>
                <a:gd name="T27" fmla="*/ 2500 h 2974"/>
                <a:gd name="T28" fmla="*/ 645 w 802"/>
                <a:gd name="T29" fmla="*/ 2574 h 2974"/>
                <a:gd name="T30" fmla="*/ 612 w 802"/>
                <a:gd name="T31" fmla="*/ 2639 h 2974"/>
                <a:gd name="T32" fmla="*/ 576 w 802"/>
                <a:gd name="T33" fmla="*/ 2695 h 2974"/>
                <a:gd name="T34" fmla="*/ 538 w 802"/>
                <a:gd name="T35" fmla="*/ 2742 h 2974"/>
                <a:gd name="T36" fmla="*/ 496 w 802"/>
                <a:gd name="T37" fmla="*/ 2781 h 2974"/>
                <a:gd name="T38" fmla="*/ 452 w 802"/>
                <a:gd name="T39" fmla="*/ 2814 h 2974"/>
                <a:gd name="T40" fmla="*/ 406 w 802"/>
                <a:gd name="T41" fmla="*/ 2839 h 2974"/>
                <a:gd name="T42" fmla="*/ 402 w 802"/>
                <a:gd name="T43" fmla="*/ 2841 h 2974"/>
                <a:gd name="T44" fmla="*/ 310 w 802"/>
                <a:gd name="T45" fmla="*/ 2872 h 2974"/>
                <a:gd name="T46" fmla="*/ 306 w 802"/>
                <a:gd name="T47" fmla="*/ 2873 h 2974"/>
                <a:gd name="T48" fmla="*/ 208 w 802"/>
                <a:gd name="T49" fmla="*/ 2887 h 2974"/>
                <a:gd name="T50" fmla="*/ 107 w 802"/>
                <a:gd name="T51" fmla="*/ 2888 h 2974"/>
                <a:gd name="T52" fmla="*/ 107 w 802"/>
                <a:gd name="T53" fmla="*/ 2845 h 2974"/>
                <a:gd name="T54" fmla="*/ 202 w 802"/>
                <a:gd name="T55" fmla="*/ 2844 h 2974"/>
                <a:gd name="T56" fmla="*/ 300 w 802"/>
                <a:gd name="T57" fmla="*/ 2830 h 2974"/>
                <a:gd name="T58" fmla="*/ 297 w 802"/>
                <a:gd name="T59" fmla="*/ 2831 h 2974"/>
                <a:gd name="T60" fmla="*/ 389 w 802"/>
                <a:gd name="T61" fmla="*/ 2800 h 2974"/>
                <a:gd name="T62" fmla="*/ 385 w 802"/>
                <a:gd name="T63" fmla="*/ 2802 h 2974"/>
                <a:gd name="T64" fmla="*/ 427 w 802"/>
                <a:gd name="T65" fmla="*/ 2779 h 2974"/>
                <a:gd name="T66" fmla="*/ 467 w 802"/>
                <a:gd name="T67" fmla="*/ 2750 h 2974"/>
                <a:gd name="T68" fmla="*/ 505 w 802"/>
                <a:gd name="T69" fmla="*/ 2715 h 2974"/>
                <a:gd name="T70" fmla="*/ 541 w 802"/>
                <a:gd name="T71" fmla="*/ 2672 h 2974"/>
                <a:gd name="T72" fmla="*/ 574 w 802"/>
                <a:gd name="T73" fmla="*/ 2620 h 2974"/>
                <a:gd name="T74" fmla="*/ 606 w 802"/>
                <a:gd name="T75" fmla="*/ 2559 h 2974"/>
                <a:gd name="T76" fmla="*/ 633 w 802"/>
                <a:gd name="T77" fmla="*/ 2487 h 2974"/>
                <a:gd name="T78" fmla="*/ 659 w 802"/>
                <a:gd name="T79" fmla="*/ 2405 h 2974"/>
                <a:gd name="T80" fmla="*/ 680 w 802"/>
                <a:gd name="T81" fmla="*/ 2311 h 2974"/>
                <a:gd name="T82" fmla="*/ 699 w 802"/>
                <a:gd name="T83" fmla="*/ 2206 h 2974"/>
                <a:gd name="T84" fmla="*/ 715 w 802"/>
                <a:gd name="T85" fmla="*/ 2090 h 2974"/>
                <a:gd name="T86" fmla="*/ 728 w 802"/>
                <a:gd name="T87" fmla="*/ 1966 h 2974"/>
                <a:gd name="T88" fmla="*/ 738 w 802"/>
                <a:gd name="T89" fmla="*/ 1832 h 2974"/>
                <a:gd name="T90" fmla="*/ 746 w 802"/>
                <a:gd name="T91" fmla="*/ 1692 h 2974"/>
                <a:gd name="T92" fmla="*/ 752 w 802"/>
                <a:gd name="T93" fmla="*/ 1543 h 2974"/>
                <a:gd name="T94" fmla="*/ 756 w 802"/>
                <a:gd name="T95" fmla="*/ 1388 h 2974"/>
                <a:gd name="T96" fmla="*/ 759 w 802"/>
                <a:gd name="T97" fmla="*/ 1062 h 2974"/>
                <a:gd name="T98" fmla="*/ 756 w 802"/>
                <a:gd name="T99" fmla="*/ 718 h 2974"/>
                <a:gd name="T100" fmla="*/ 750 w 802"/>
                <a:gd name="T101" fmla="*/ 362 h 2974"/>
                <a:gd name="T102" fmla="*/ 742 w 802"/>
                <a:gd name="T103" fmla="*/ 1 h 2974"/>
                <a:gd name="T104" fmla="*/ 785 w 802"/>
                <a:gd name="T105" fmla="*/ 0 h 2974"/>
                <a:gd name="T106" fmla="*/ 126 w 802"/>
                <a:gd name="T107" fmla="*/ 2974 h 2974"/>
                <a:gd name="T108" fmla="*/ 0 w 802"/>
                <a:gd name="T109" fmla="*/ 2864 h 2974"/>
                <a:gd name="T110" fmla="*/ 131 w 802"/>
                <a:gd name="T111" fmla="*/ 2760 h 2974"/>
                <a:gd name="T112" fmla="*/ 126 w 802"/>
                <a:gd name="T113" fmla="*/ 2974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2" h="2974">
                  <a:moveTo>
                    <a:pt x="785" y="0"/>
                  </a:moveTo>
                  <a:lnTo>
                    <a:pt x="793" y="361"/>
                  </a:lnTo>
                  <a:lnTo>
                    <a:pt x="799" y="717"/>
                  </a:lnTo>
                  <a:lnTo>
                    <a:pt x="802" y="1061"/>
                  </a:lnTo>
                  <a:lnTo>
                    <a:pt x="799" y="1389"/>
                  </a:lnTo>
                  <a:lnTo>
                    <a:pt x="795" y="1544"/>
                  </a:lnTo>
                  <a:lnTo>
                    <a:pt x="789" y="1693"/>
                  </a:lnTo>
                  <a:lnTo>
                    <a:pt x="781" y="1835"/>
                  </a:lnTo>
                  <a:lnTo>
                    <a:pt x="771" y="1969"/>
                  </a:lnTo>
                  <a:lnTo>
                    <a:pt x="758" y="2095"/>
                  </a:lnTo>
                  <a:lnTo>
                    <a:pt x="742" y="2211"/>
                  </a:lnTo>
                  <a:lnTo>
                    <a:pt x="722" y="2318"/>
                  </a:lnTo>
                  <a:lnTo>
                    <a:pt x="700" y="2414"/>
                  </a:lnTo>
                  <a:lnTo>
                    <a:pt x="674" y="2500"/>
                  </a:lnTo>
                  <a:lnTo>
                    <a:pt x="645" y="2574"/>
                  </a:lnTo>
                  <a:lnTo>
                    <a:pt x="612" y="2639"/>
                  </a:lnTo>
                  <a:lnTo>
                    <a:pt x="576" y="2695"/>
                  </a:lnTo>
                  <a:lnTo>
                    <a:pt x="538" y="2742"/>
                  </a:lnTo>
                  <a:lnTo>
                    <a:pt x="496" y="2781"/>
                  </a:lnTo>
                  <a:lnTo>
                    <a:pt x="452" y="2814"/>
                  </a:lnTo>
                  <a:lnTo>
                    <a:pt x="406" y="2839"/>
                  </a:lnTo>
                  <a:cubicBezTo>
                    <a:pt x="405" y="2840"/>
                    <a:pt x="403" y="2840"/>
                    <a:pt x="402" y="2841"/>
                  </a:cubicBezTo>
                  <a:lnTo>
                    <a:pt x="310" y="2872"/>
                  </a:lnTo>
                  <a:cubicBezTo>
                    <a:pt x="309" y="2872"/>
                    <a:pt x="308" y="2872"/>
                    <a:pt x="306" y="2873"/>
                  </a:cubicBezTo>
                  <a:lnTo>
                    <a:pt x="208" y="2887"/>
                  </a:lnTo>
                  <a:lnTo>
                    <a:pt x="107" y="2888"/>
                  </a:lnTo>
                  <a:lnTo>
                    <a:pt x="107" y="2845"/>
                  </a:lnTo>
                  <a:lnTo>
                    <a:pt x="202" y="2844"/>
                  </a:lnTo>
                  <a:lnTo>
                    <a:pt x="300" y="2830"/>
                  </a:lnTo>
                  <a:lnTo>
                    <a:pt x="297" y="2831"/>
                  </a:lnTo>
                  <a:lnTo>
                    <a:pt x="389" y="2800"/>
                  </a:lnTo>
                  <a:lnTo>
                    <a:pt x="385" y="2802"/>
                  </a:lnTo>
                  <a:lnTo>
                    <a:pt x="427" y="2779"/>
                  </a:lnTo>
                  <a:lnTo>
                    <a:pt x="467" y="2750"/>
                  </a:lnTo>
                  <a:lnTo>
                    <a:pt x="505" y="2715"/>
                  </a:lnTo>
                  <a:lnTo>
                    <a:pt x="541" y="2672"/>
                  </a:lnTo>
                  <a:lnTo>
                    <a:pt x="574" y="2620"/>
                  </a:lnTo>
                  <a:lnTo>
                    <a:pt x="606" y="2559"/>
                  </a:lnTo>
                  <a:lnTo>
                    <a:pt x="633" y="2487"/>
                  </a:lnTo>
                  <a:lnTo>
                    <a:pt x="659" y="2405"/>
                  </a:lnTo>
                  <a:lnTo>
                    <a:pt x="680" y="2311"/>
                  </a:lnTo>
                  <a:lnTo>
                    <a:pt x="699" y="2206"/>
                  </a:lnTo>
                  <a:lnTo>
                    <a:pt x="715" y="2090"/>
                  </a:lnTo>
                  <a:lnTo>
                    <a:pt x="728" y="1966"/>
                  </a:lnTo>
                  <a:lnTo>
                    <a:pt x="738" y="1832"/>
                  </a:lnTo>
                  <a:lnTo>
                    <a:pt x="746" y="1692"/>
                  </a:lnTo>
                  <a:lnTo>
                    <a:pt x="752" y="1543"/>
                  </a:lnTo>
                  <a:lnTo>
                    <a:pt x="756" y="1388"/>
                  </a:lnTo>
                  <a:lnTo>
                    <a:pt x="759" y="1062"/>
                  </a:lnTo>
                  <a:lnTo>
                    <a:pt x="756" y="718"/>
                  </a:lnTo>
                  <a:lnTo>
                    <a:pt x="750" y="362"/>
                  </a:lnTo>
                  <a:lnTo>
                    <a:pt x="742" y="1"/>
                  </a:lnTo>
                  <a:lnTo>
                    <a:pt x="785" y="0"/>
                  </a:lnTo>
                  <a:close/>
                  <a:moveTo>
                    <a:pt x="126" y="2974"/>
                  </a:moveTo>
                  <a:lnTo>
                    <a:pt x="0" y="2864"/>
                  </a:lnTo>
                  <a:lnTo>
                    <a:pt x="131" y="2760"/>
                  </a:lnTo>
                  <a:lnTo>
                    <a:pt x="126" y="2974"/>
                  </a:lnTo>
                  <a:close/>
                </a:path>
              </a:pathLst>
            </a:custGeom>
            <a:solidFill>
              <a:srgbClr val="99CCFF"/>
            </a:solidFill>
            <a:ln w="0" cap="flat">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28"/>
            <p:cNvSpPr>
              <a:spLocks noEditPoints="1"/>
            </p:cNvSpPr>
            <p:nvPr/>
          </p:nvSpPr>
          <p:spPr bwMode="auto">
            <a:xfrm>
              <a:off x="1801" y="1457"/>
              <a:ext cx="242" cy="1044"/>
            </a:xfrm>
            <a:custGeom>
              <a:avLst/>
              <a:gdLst>
                <a:gd name="T0" fmla="*/ 17 w 503"/>
                <a:gd name="T1" fmla="*/ 2386 h 2386"/>
                <a:gd name="T2" fmla="*/ 10 w 503"/>
                <a:gd name="T3" fmla="*/ 2092 h 2386"/>
                <a:gd name="T4" fmla="*/ 10 w 503"/>
                <a:gd name="T5" fmla="*/ 2066 h 2386"/>
                <a:gd name="T6" fmla="*/ 116 w 503"/>
                <a:gd name="T7" fmla="*/ 2063 h 2386"/>
                <a:gd name="T8" fmla="*/ 117 w 503"/>
                <a:gd name="T9" fmla="*/ 2089 h 2386"/>
                <a:gd name="T10" fmla="*/ 124 w 503"/>
                <a:gd name="T11" fmla="*/ 2383 h 2386"/>
                <a:gd name="T12" fmla="*/ 17 w 503"/>
                <a:gd name="T13" fmla="*/ 2386 h 2386"/>
                <a:gd name="T14" fmla="*/ 7 w 503"/>
                <a:gd name="T15" fmla="*/ 1959 h 2386"/>
                <a:gd name="T16" fmla="*/ 4 w 503"/>
                <a:gd name="T17" fmla="*/ 1803 h 2386"/>
                <a:gd name="T18" fmla="*/ 2 w 503"/>
                <a:gd name="T19" fmla="*/ 1639 h 2386"/>
                <a:gd name="T20" fmla="*/ 108 w 503"/>
                <a:gd name="T21" fmla="*/ 1637 h 2386"/>
                <a:gd name="T22" fmla="*/ 111 w 503"/>
                <a:gd name="T23" fmla="*/ 1800 h 2386"/>
                <a:gd name="T24" fmla="*/ 114 w 503"/>
                <a:gd name="T25" fmla="*/ 1957 h 2386"/>
                <a:gd name="T26" fmla="*/ 7 w 503"/>
                <a:gd name="T27" fmla="*/ 1959 h 2386"/>
                <a:gd name="T28" fmla="*/ 0 w 503"/>
                <a:gd name="T29" fmla="*/ 1532 h 2386"/>
                <a:gd name="T30" fmla="*/ 0 w 503"/>
                <a:gd name="T31" fmla="*/ 1522 h 2386"/>
                <a:gd name="T32" fmla="*/ 0 w 503"/>
                <a:gd name="T33" fmla="*/ 1255 h 2386"/>
                <a:gd name="T34" fmla="*/ 1 w 503"/>
                <a:gd name="T35" fmla="*/ 1210 h 2386"/>
                <a:gd name="T36" fmla="*/ 107 w 503"/>
                <a:gd name="T37" fmla="*/ 1212 h 2386"/>
                <a:gd name="T38" fmla="*/ 107 w 503"/>
                <a:gd name="T39" fmla="*/ 1255 h 2386"/>
                <a:gd name="T40" fmla="*/ 107 w 503"/>
                <a:gd name="T41" fmla="*/ 1521 h 2386"/>
                <a:gd name="T42" fmla="*/ 107 w 503"/>
                <a:gd name="T43" fmla="*/ 1531 h 2386"/>
                <a:gd name="T44" fmla="*/ 0 w 503"/>
                <a:gd name="T45" fmla="*/ 1532 h 2386"/>
                <a:gd name="T46" fmla="*/ 3 w 503"/>
                <a:gd name="T47" fmla="*/ 1104 h 2386"/>
                <a:gd name="T48" fmla="*/ 4 w 503"/>
                <a:gd name="T49" fmla="*/ 1007 h 2386"/>
                <a:gd name="T50" fmla="*/ 7 w 503"/>
                <a:gd name="T51" fmla="*/ 891 h 2386"/>
                <a:gd name="T52" fmla="*/ 13 w 503"/>
                <a:gd name="T53" fmla="*/ 782 h 2386"/>
                <a:gd name="T54" fmla="*/ 120 w 503"/>
                <a:gd name="T55" fmla="*/ 788 h 2386"/>
                <a:gd name="T56" fmla="*/ 114 w 503"/>
                <a:gd name="T57" fmla="*/ 894 h 2386"/>
                <a:gd name="T58" fmla="*/ 111 w 503"/>
                <a:gd name="T59" fmla="*/ 1008 h 2386"/>
                <a:gd name="T60" fmla="*/ 109 w 503"/>
                <a:gd name="T61" fmla="*/ 1106 h 2386"/>
                <a:gd name="T62" fmla="*/ 3 w 503"/>
                <a:gd name="T63" fmla="*/ 1104 h 2386"/>
                <a:gd name="T64" fmla="*/ 20 w 503"/>
                <a:gd name="T65" fmla="*/ 673 h 2386"/>
                <a:gd name="T66" fmla="*/ 28 w 503"/>
                <a:gd name="T67" fmla="*/ 581 h 2386"/>
                <a:gd name="T68" fmla="*/ 40 w 503"/>
                <a:gd name="T69" fmla="*/ 494 h 2386"/>
                <a:gd name="T70" fmla="*/ 52 w 503"/>
                <a:gd name="T71" fmla="*/ 414 h 2386"/>
                <a:gd name="T72" fmla="*/ 66 w 503"/>
                <a:gd name="T73" fmla="*/ 351 h 2386"/>
                <a:gd name="T74" fmla="*/ 170 w 503"/>
                <a:gd name="T75" fmla="*/ 373 h 2386"/>
                <a:gd name="T76" fmla="*/ 157 w 503"/>
                <a:gd name="T77" fmla="*/ 431 h 2386"/>
                <a:gd name="T78" fmla="*/ 145 w 503"/>
                <a:gd name="T79" fmla="*/ 507 h 2386"/>
                <a:gd name="T80" fmla="*/ 135 w 503"/>
                <a:gd name="T81" fmla="*/ 591 h 2386"/>
                <a:gd name="T82" fmla="*/ 126 w 503"/>
                <a:gd name="T83" fmla="*/ 683 h 2386"/>
                <a:gd name="T84" fmla="*/ 20 w 503"/>
                <a:gd name="T85" fmla="*/ 673 h 2386"/>
                <a:gd name="T86" fmla="*/ 98 w 503"/>
                <a:gd name="T87" fmla="*/ 241 h 2386"/>
                <a:gd name="T88" fmla="*/ 104 w 503"/>
                <a:gd name="T89" fmla="*/ 223 h 2386"/>
                <a:gd name="T90" fmla="*/ 126 w 503"/>
                <a:gd name="T91" fmla="*/ 175 h 2386"/>
                <a:gd name="T92" fmla="*/ 150 w 503"/>
                <a:gd name="T93" fmla="*/ 133 h 2386"/>
                <a:gd name="T94" fmla="*/ 173 w 503"/>
                <a:gd name="T95" fmla="*/ 112 h 2386"/>
                <a:gd name="T96" fmla="*/ 230 w 503"/>
                <a:gd name="T97" fmla="*/ 84 h 2386"/>
                <a:gd name="T98" fmla="*/ 277 w 503"/>
                <a:gd name="T99" fmla="*/ 180 h 2386"/>
                <a:gd name="T100" fmla="*/ 220 w 503"/>
                <a:gd name="T101" fmla="*/ 207 h 2386"/>
                <a:gd name="T102" fmla="*/ 243 w 503"/>
                <a:gd name="T103" fmla="*/ 186 h 2386"/>
                <a:gd name="T104" fmla="*/ 223 w 503"/>
                <a:gd name="T105" fmla="*/ 220 h 2386"/>
                <a:gd name="T106" fmla="*/ 205 w 503"/>
                <a:gd name="T107" fmla="*/ 260 h 2386"/>
                <a:gd name="T108" fmla="*/ 198 w 503"/>
                <a:gd name="T109" fmla="*/ 278 h 2386"/>
                <a:gd name="T110" fmla="*/ 98 w 503"/>
                <a:gd name="T111" fmla="*/ 241 h 2386"/>
                <a:gd name="T112" fmla="*/ 148 w 503"/>
                <a:gd name="T113" fmla="*/ 0 h 2386"/>
                <a:gd name="T114" fmla="*/ 503 w 503"/>
                <a:gd name="T115" fmla="*/ 39 h 2386"/>
                <a:gd name="T116" fmla="*/ 259 w 503"/>
                <a:gd name="T117" fmla="*/ 300 h 2386"/>
                <a:gd name="T118" fmla="*/ 148 w 503"/>
                <a:gd name="T119" fmla="*/ 0 h 2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3" h="2386">
                  <a:moveTo>
                    <a:pt x="17" y="2386"/>
                  </a:moveTo>
                  <a:lnTo>
                    <a:pt x="10" y="2092"/>
                  </a:lnTo>
                  <a:lnTo>
                    <a:pt x="10" y="2066"/>
                  </a:lnTo>
                  <a:lnTo>
                    <a:pt x="116" y="2063"/>
                  </a:lnTo>
                  <a:lnTo>
                    <a:pt x="117" y="2089"/>
                  </a:lnTo>
                  <a:lnTo>
                    <a:pt x="124" y="2383"/>
                  </a:lnTo>
                  <a:lnTo>
                    <a:pt x="17" y="2386"/>
                  </a:lnTo>
                  <a:close/>
                  <a:moveTo>
                    <a:pt x="7" y="1959"/>
                  </a:moveTo>
                  <a:lnTo>
                    <a:pt x="4" y="1803"/>
                  </a:lnTo>
                  <a:lnTo>
                    <a:pt x="2" y="1639"/>
                  </a:lnTo>
                  <a:lnTo>
                    <a:pt x="108" y="1637"/>
                  </a:lnTo>
                  <a:lnTo>
                    <a:pt x="111" y="1800"/>
                  </a:lnTo>
                  <a:lnTo>
                    <a:pt x="114" y="1957"/>
                  </a:lnTo>
                  <a:lnTo>
                    <a:pt x="7" y="1959"/>
                  </a:lnTo>
                  <a:close/>
                  <a:moveTo>
                    <a:pt x="0" y="1532"/>
                  </a:moveTo>
                  <a:lnTo>
                    <a:pt x="0" y="1522"/>
                  </a:lnTo>
                  <a:lnTo>
                    <a:pt x="0" y="1255"/>
                  </a:lnTo>
                  <a:lnTo>
                    <a:pt x="1" y="1210"/>
                  </a:lnTo>
                  <a:lnTo>
                    <a:pt x="107" y="1212"/>
                  </a:lnTo>
                  <a:lnTo>
                    <a:pt x="107" y="1255"/>
                  </a:lnTo>
                  <a:lnTo>
                    <a:pt x="107" y="1521"/>
                  </a:lnTo>
                  <a:lnTo>
                    <a:pt x="107" y="1531"/>
                  </a:lnTo>
                  <a:lnTo>
                    <a:pt x="0" y="1532"/>
                  </a:lnTo>
                  <a:close/>
                  <a:moveTo>
                    <a:pt x="3" y="1104"/>
                  </a:moveTo>
                  <a:lnTo>
                    <a:pt x="4" y="1007"/>
                  </a:lnTo>
                  <a:lnTo>
                    <a:pt x="7" y="891"/>
                  </a:lnTo>
                  <a:lnTo>
                    <a:pt x="13" y="782"/>
                  </a:lnTo>
                  <a:lnTo>
                    <a:pt x="120" y="788"/>
                  </a:lnTo>
                  <a:lnTo>
                    <a:pt x="114" y="894"/>
                  </a:lnTo>
                  <a:lnTo>
                    <a:pt x="111" y="1008"/>
                  </a:lnTo>
                  <a:lnTo>
                    <a:pt x="109" y="1106"/>
                  </a:lnTo>
                  <a:lnTo>
                    <a:pt x="3" y="1104"/>
                  </a:lnTo>
                  <a:close/>
                  <a:moveTo>
                    <a:pt x="20" y="673"/>
                  </a:moveTo>
                  <a:lnTo>
                    <a:pt x="28" y="581"/>
                  </a:lnTo>
                  <a:lnTo>
                    <a:pt x="40" y="494"/>
                  </a:lnTo>
                  <a:lnTo>
                    <a:pt x="52" y="414"/>
                  </a:lnTo>
                  <a:lnTo>
                    <a:pt x="66" y="351"/>
                  </a:lnTo>
                  <a:lnTo>
                    <a:pt x="170" y="373"/>
                  </a:lnTo>
                  <a:lnTo>
                    <a:pt x="157" y="431"/>
                  </a:lnTo>
                  <a:lnTo>
                    <a:pt x="145" y="507"/>
                  </a:lnTo>
                  <a:lnTo>
                    <a:pt x="135" y="591"/>
                  </a:lnTo>
                  <a:lnTo>
                    <a:pt x="126" y="683"/>
                  </a:lnTo>
                  <a:lnTo>
                    <a:pt x="20" y="673"/>
                  </a:lnTo>
                  <a:close/>
                  <a:moveTo>
                    <a:pt x="98" y="241"/>
                  </a:moveTo>
                  <a:lnTo>
                    <a:pt x="104" y="223"/>
                  </a:lnTo>
                  <a:lnTo>
                    <a:pt x="126" y="175"/>
                  </a:lnTo>
                  <a:lnTo>
                    <a:pt x="150" y="133"/>
                  </a:lnTo>
                  <a:cubicBezTo>
                    <a:pt x="156" y="124"/>
                    <a:pt x="164" y="116"/>
                    <a:pt x="173" y="112"/>
                  </a:cubicBezTo>
                  <a:lnTo>
                    <a:pt x="230" y="84"/>
                  </a:lnTo>
                  <a:lnTo>
                    <a:pt x="277" y="180"/>
                  </a:lnTo>
                  <a:lnTo>
                    <a:pt x="220" y="207"/>
                  </a:lnTo>
                  <a:lnTo>
                    <a:pt x="243" y="186"/>
                  </a:lnTo>
                  <a:lnTo>
                    <a:pt x="223" y="220"/>
                  </a:lnTo>
                  <a:lnTo>
                    <a:pt x="205" y="260"/>
                  </a:lnTo>
                  <a:lnTo>
                    <a:pt x="198" y="278"/>
                  </a:lnTo>
                  <a:lnTo>
                    <a:pt x="98" y="241"/>
                  </a:lnTo>
                  <a:close/>
                  <a:moveTo>
                    <a:pt x="148" y="0"/>
                  </a:moveTo>
                  <a:lnTo>
                    <a:pt x="503" y="39"/>
                  </a:lnTo>
                  <a:lnTo>
                    <a:pt x="259" y="300"/>
                  </a:lnTo>
                  <a:lnTo>
                    <a:pt x="148" y="0"/>
                  </a:lnTo>
                  <a:close/>
                </a:path>
              </a:pathLst>
            </a:custGeom>
            <a:solidFill>
              <a:srgbClr val="99CCFF"/>
            </a:solidFill>
            <a:ln w="0" cap="flat">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30"/>
            <p:cNvSpPr>
              <a:spLocks noEditPoints="1"/>
            </p:cNvSpPr>
            <p:nvPr/>
          </p:nvSpPr>
          <p:spPr bwMode="auto">
            <a:xfrm>
              <a:off x="2247" y="1455"/>
              <a:ext cx="103" cy="1880"/>
            </a:xfrm>
            <a:custGeom>
              <a:avLst/>
              <a:gdLst>
                <a:gd name="T0" fmla="*/ 80 w 103"/>
                <a:gd name="T1" fmla="*/ 95 h 1880"/>
                <a:gd name="T2" fmla="*/ 46 w 103"/>
                <a:gd name="T3" fmla="*/ 1786 h 1880"/>
                <a:gd name="T4" fmla="*/ 23 w 103"/>
                <a:gd name="T5" fmla="*/ 1786 h 1880"/>
                <a:gd name="T6" fmla="*/ 57 w 103"/>
                <a:gd name="T7" fmla="*/ 95 h 1880"/>
                <a:gd name="T8" fmla="*/ 80 w 103"/>
                <a:gd name="T9" fmla="*/ 95 h 1880"/>
                <a:gd name="T10" fmla="*/ 34 w 103"/>
                <a:gd name="T11" fmla="*/ 105 h 1880"/>
                <a:gd name="T12" fmla="*/ 71 w 103"/>
                <a:gd name="T13" fmla="*/ 0 h 1880"/>
                <a:gd name="T14" fmla="*/ 103 w 103"/>
                <a:gd name="T15" fmla="*/ 106 h 1880"/>
                <a:gd name="T16" fmla="*/ 34 w 103"/>
                <a:gd name="T17" fmla="*/ 105 h 1880"/>
                <a:gd name="T18" fmla="*/ 69 w 103"/>
                <a:gd name="T19" fmla="*/ 1775 h 1880"/>
                <a:gd name="T20" fmla="*/ 32 w 103"/>
                <a:gd name="T21" fmla="*/ 1880 h 1880"/>
                <a:gd name="T22" fmla="*/ 0 w 103"/>
                <a:gd name="T23" fmla="*/ 1775 h 1880"/>
                <a:gd name="T24" fmla="*/ 69 w 103"/>
                <a:gd name="T25" fmla="*/ 1775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880">
                  <a:moveTo>
                    <a:pt x="80" y="95"/>
                  </a:moveTo>
                  <a:lnTo>
                    <a:pt x="46" y="1786"/>
                  </a:lnTo>
                  <a:lnTo>
                    <a:pt x="23" y="1786"/>
                  </a:lnTo>
                  <a:lnTo>
                    <a:pt x="57" y="95"/>
                  </a:lnTo>
                  <a:lnTo>
                    <a:pt x="80" y="95"/>
                  </a:lnTo>
                  <a:close/>
                  <a:moveTo>
                    <a:pt x="34" y="105"/>
                  </a:moveTo>
                  <a:lnTo>
                    <a:pt x="71" y="0"/>
                  </a:lnTo>
                  <a:lnTo>
                    <a:pt x="103" y="106"/>
                  </a:lnTo>
                  <a:lnTo>
                    <a:pt x="34" y="105"/>
                  </a:lnTo>
                  <a:close/>
                  <a:moveTo>
                    <a:pt x="69" y="1775"/>
                  </a:moveTo>
                  <a:lnTo>
                    <a:pt x="32" y="1880"/>
                  </a:lnTo>
                  <a:lnTo>
                    <a:pt x="0" y="1775"/>
                  </a:lnTo>
                  <a:lnTo>
                    <a:pt x="69" y="1775"/>
                  </a:lnTo>
                  <a:close/>
                </a:path>
              </a:pathLst>
            </a:custGeom>
            <a:solidFill>
              <a:srgbClr val="99CCFF"/>
            </a:solidFill>
            <a:ln w="0" cap="flat">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31"/>
            <p:cNvSpPr>
              <a:spLocks noEditPoints="1"/>
            </p:cNvSpPr>
            <p:nvPr/>
          </p:nvSpPr>
          <p:spPr bwMode="auto">
            <a:xfrm>
              <a:off x="1455" y="2598"/>
              <a:ext cx="1740" cy="1370"/>
            </a:xfrm>
            <a:custGeom>
              <a:avLst/>
              <a:gdLst>
                <a:gd name="T0" fmla="*/ 50 w 1740"/>
                <a:gd name="T1" fmla="*/ 1334 h 1370"/>
                <a:gd name="T2" fmla="*/ 207 w 1740"/>
                <a:gd name="T3" fmla="*/ 1314 h 1370"/>
                <a:gd name="T4" fmla="*/ 412 w 1740"/>
                <a:gd name="T5" fmla="*/ 1287 h 1370"/>
                <a:gd name="T6" fmla="*/ 611 w 1740"/>
                <a:gd name="T7" fmla="*/ 1256 h 1370"/>
                <a:gd name="T8" fmla="*/ 706 w 1740"/>
                <a:gd name="T9" fmla="*/ 1239 h 1370"/>
                <a:gd name="T10" fmla="*/ 799 w 1740"/>
                <a:gd name="T11" fmla="*/ 1220 h 1370"/>
                <a:gd name="T12" fmla="*/ 889 w 1740"/>
                <a:gd name="T13" fmla="*/ 1199 h 1370"/>
                <a:gd name="T14" fmla="*/ 974 w 1740"/>
                <a:gd name="T15" fmla="*/ 1176 h 1370"/>
                <a:gd name="T16" fmla="*/ 1057 w 1740"/>
                <a:gd name="T17" fmla="*/ 1150 h 1370"/>
                <a:gd name="T18" fmla="*/ 1135 w 1740"/>
                <a:gd name="T19" fmla="*/ 1123 h 1370"/>
                <a:gd name="T20" fmla="*/ 1207 w 1740"/>
                <a:gd name="T21" fmla="*/ 1092 h 1370"/>
                <a:gd name="T22" fmla="*/ 1275 w 1740"/>
                <a:gd name="T23" fmla="*/ 1059 h 1370"/>
                <a:gd name="T24" fmla="*/ 1337 w 1740"/>
                <a:gd name="T25" fmla="*/ 1022 h 1370"/>
                <a:gd name="T26" fmla="*/ 1392 w 1740"/>
                <a:gd name="T27" fmla="*/ 983 h 1370"/>
                <a:gd name="T28" fmla="*/ 1442 w 1740"/>
                <a:gd name="T29" fmla="*/ 939 h 1370"/>
                <a:gd name="T30" fmla="*/ 1485 w 1740"/>
                <a:gd name="T31" fmla="*/ 892 h 1370"/>
                <a:gd name="T32" fmla="*/ 1523 w 1740"/>
                <a:gd name="T33" fmla="*/ 842 h 1370"/>
                <a:gd name="T34" fmla="*/ 1557 w 1740"/>
                <a:gd name="T35" fmla="*/ 790 h 1370"/>
                <a:gd name="T36" fmla="*/ 1585 w 1740"/>
                <a:gd name="T37" fmla="*/ 734 h 1370"/>
                <a:gd name="T38" fmla="*/ 1610 w 1740"/>
                <a:gd name="T39" fmla="*/ 675 h 1370"/>
                <a:gd name="T40" fmla="*/ 1630 w 1740"/>
                <a:gd name="T41" fmla="*/ 614 h 1370"/>
                <a:gd name="T42" fmla="*/ 1647 w 1740"/>
                <a:gd name="T43" fmla="*/ 551 h 1370"/>
                <a:gd name="T44" fmla="*/ 1661 w 1740"/>
                <a:gd name="T45" fmla="*/ 487 h 1370"/>
                <a:gd name="T46" fmla="*/ 1671 w 1740"/>
                <a:gd name="T47" fmla="*/ 421 h 1370"/>
                <a:gd name="T48" fmla="*/ 1686 w 1740"/>
                <a:gd name="T49" fmla="*/ 284 h 1370"/>
                <a:gd name="T50" fmla="*/ 1695 w 1740"/>
                <a:gd name="T51" fmla="*/ 143 h 1370"/>
                <a:gd name="T52" fmla="*/ 1699 w 1740"/>
                <a:gd name="T53" fmla="*/ 46 h 1370"/>
                <a:gd name="T54" fmla="*/ 1719 w 1740"/>
                <a:gd name="T55" fmla="*/ 47 h 1370"/>
                <a:gd name="T56" fmla="*/ 1715 w 1740"/>
                <a:gd name="T57" fmla="*/ 144 h 1370"/>
                <a:gd name="T58" fmla="*/ 1707 w 1740"/>
                <a:gd name="T59" fmla="*/ 286 h 1370"/>
                <a:gd name="T60" fmla="*/ 1691 w 1740"/>
                <a:gd name="T61" fmla="*/ 424 h 1370"/>
                <a:gd name="T62" fmla="*/ 1680 w 1740"/>
                <a:gd name="T63" fmla="*/ 491 h 1370"/>
                <a:gd name="T64" fmla="*/ 1666 w 1740"/>
                <a:gd name="T65" fmla="*/ 556 h 1370"/>
                <a:gd name="T66" fmla="*/ 1650 w 1740"/>
                <a:gd name="T67" fmla="*/ 620 h 1370"/>
                <a:gd name="T68" fmla="*/ 1628 w 1740"/>
                <a:gd name="T69" fmla="*/ 682 h 1370"/>
                <a:gd name="T70" fmla="*/ 1604 w 1740"/>
                <a:gd name="T71" fmla="*/ 741 h 1370"/>
                <a:gd name="T72" fmla="*/ 1574 w 1740"/>
                <a:gd name="T73" fmla="*/ 799 h 1370"/>
                <a:gd name="T74" fmla="*/ 1540 w 1740"/>
                <a:gd name="T75" fmla="*/ 853 h 1370"/>
                <a:gd name="T76" fmla="*/ 1501 w 1740"/>
                <a:gd name="T77" fmla="*/ 904 h 1370"/>
                <a:gd name="T78" fmla="*/ 1456 w 1740"/>
                <a:gd name="T79" fmla="*/ 953 h 1370"/>
                <a:gd name="T80" fmla="*/ 1405 w 1740"/>
                <a:gd name="T81" fmla="*/ 997 h 1370"/>
                <a:gd name="T82" fmla="*/ 1348 w 1740"/>
                <a:gd name="T83" fmla="*/ 1038 h 1370"/>
                <a:gd name="T84" fmla="*/ 1285 w 1740"/>
                <a:gd name="T85" fmla="*/ 1075 h 1370"/>
                <a:gd name="T86" fmla="*/ 1215 w 1740"/>
                <a:gd name="T87" fmla="*/ 1109 h 1370"/>
                <a:gd name="T88" fmla="*/ 1142 w 1740"/>
                <a:gd name="T89" fmla="*/ 1140 h 1370"/>
                <a:gd name="T90" fmla="*/ 1063 w 1740"/>
                <a:gd name="T91" fmla="*/ 1168 h 1370"/>
                <a:gd name="T92" fmla="*/ 981 w 1740"/>
                <a:gd name="T93" fmla="*/ 1194 h 1370"/>
                <a:gd name="T94" fmla="*/ 894 w 1740"/>
                <a:gd name="T95" fmla="*/ 1217 h 1370"/>
                <a:gd name="T96" fmla="*/ 804 w 1740"/>
                <a:gd name="T97" fmla="*/ 1238 h 1370"/>
                <a:gd name="T98" fmla="*/ 710 w 1740"/>
                <a:gd name="T99" fmla="*/ 1257 h 1370"/>
                <a:gd name="T100" fmla="*/ 614 w 1740"/>
                <a:gd name="T101" fmla="*/ 1274 h 1370"/>
                <a:gd name="T102" fmla="*/ 415 w 1740"/>
                <a:gd name="T103" fmla="*/ 1306 h 1370"/>
                <a:gd name="T104" fmla="*/ 210 w 1740"/>
                <a:gd name="T105" fmla="*/ 1333 h 1370"/>
                <a:gd name="T106" fmla="*/ 53 w 1740"/>
                <a:gd name="T107" fmla="*/ 1352 h 1370"/>
                <a:gd name="T108" fmla="*/ 50 w 1740"/>
                <a:gd name="T109" fmla="*/ 1334 h 1370"/>
                <a:gd name="T110" fmla="*/ 66 w 1740"/>
                <a:gd name="T111" fmla="*/ 1370 h 1370"/>
                <a:gd name="T112" fmla="*/ 0 w 1740"/>
                <a:gd name="T113" fmla="*/ 1349 h 1370"/>
                <a:gd name="T114" fmla="*/ 58 w 1740"/>
                <a:gd name="T115" fmla="*/ 1314 h 1370"/>
                <a:gd name="T116" fmla="*/ 66 w 1740"/>
                <a:gd name="T117" fmla="*/ 1370 h 1370"/>
                <a:gd name="T118" fmla="*/ 1678 w 1740"/>
                <a:gd name="T119" fmla="*/ 55 h 1370"/>
                <a:gd name="T120" fmla="*/ 1711 w 1740"/>
                <a:gd name="T121" fmla="*/ 0 h 1370"/>
                <a:gd name="T122" fmla="*/ 1740 w 1740"/>
                <a:gd name="T123" fmla="*/ 57 h 1370"/>
                <a:gd name="T124" fmla="*/ 1678 w 1740"/>
                <a:gd name="T125" fmla="*/ 5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40" h="1370">
                  <a:moveTo>
                    <a:pt x="50" y="1334"/>
                  </a:moveTo>
                  <a:lnTo>
                    <a:pt x="207" y="1314"/>
                  </a:lnTo>
                  <a:lnTo>
                    <a:pt x="412" y="1287"/>
                  </a:lnTo>
                  <a:lnTo>
                    <a:pt x="611" y="1256"/>
                  </a:lnTo>
                  <a:lnTo>
                    <a:pt x="706" y="1239"/>
                  </a:lnTo>
                  <a:lnTo>
                    <a:pt x="799" y="1220"/>
                  </a:lnTo>
                  <a:lnTo>
                    <a:pt x="889" y="1199"/>
                  </a:lnTo>
                  <a:lnTo>
                    <a:pt x="974" y="1176"/>
                  </a:lnTo>
                  <a:lnTo>
                    <a:pt x="1057" y="1150"/>
                  </a:lnTo>
                  <a:lnTo>
                    <a:pt x="1135" y="1123"/>
                  </a:lnTo>
                  <a:lnTo>
                    <a:pt x="1207" y="1092"/>
                  </a:lnTo>
                  <a:lnTo>
                    <a:pt x="1275" y="1059"/>
                  </a:lnTo>
                  <a:lnTo>
                    <a:pt x="1337" y="1022"/>
                  </a:lnTo>
                  <a:lnTo>
                    <a:pt x="1392" y="983"/>
                  </a:lnTo>
                  <a:lnTo>
                    <a:pt x="1442" y="939"/>
                  </a:lnTo>
                  <a:lnTo>
                    <a:pt x="1485" y="892"/>
                  </a:lnTo>
                  <a:lnTo>
                    <a:pt x="1523" y="842"/>
                  </a:lnTo>
                  <a:lnTo>
                    <a:pt x="1557" y="790"/>
                  </a:lnTo>
                  <a:lnTo>
                    <a:pt x="1585" y="734"/>
                  </a:lnTo>
                  <a:lnTo>
                    <a:pt x="1610" y="675"/>
                  </a:lnTo>
                  <a:lnTo>
                    <a:pt x="1630" y="614"/>
                  </a:lnTo>
                  <a:lnTo>
                    <a:pt x="1647" y="551"/>
                  </a:lnTo>
                  <a:lnTo>
                    <a:pt x="1661" y="487"/>
                  </a:lnTo>
                  <a:lnTo>
                    <a:pt x="1671" y="421"/>
                  </a:lnTo>
                  <a:lnTo>
                    <a:pt x="1686" y="284"/>
                  </a:lnTo>
                  <a:lnTo>
                    <a:pt x="1695" y="143"/>
                  </a:lnTo>
                  <a:lnTo>
                    <a:pt x="1699" y="46"/>
                  </a:lnTo>
                  <a:lnTo>
                    <a:pt x="1719" y="47"/>
                  </a:lnTo>
                  <a:lnTo>
                    <a:pt x="1715" y="144"/>
                  </a:lnTo>
                  <a:lnTo>
                    <a:pt x="1707" y="286"/>
                  </a:lnTo>
                  <a:lnTo>
                    <a:pt x="1691" y="424"/>
                  </a:lnTo>
                  <a:lnTo>
                    <a:pt x="1680" y="491"/>
                  </a:lnTo>
                  <a:lnTo>
                    <a:pt x="1666" y="556"/>
                  </a:lnTo>
                  <a:lnTo>
                    <a:pt x="1650" y="620"/>
                  </a:lnTo>
                  <a:lnTo>
                    <a:pt x="1628" y="682"/>
                  </a:lnTo>
                  <a:lnTo>
                    <a:pt x="1604" y="741"/>
                  </a:lnTo>
                  <a:lnTo>
                    <a:pt x="1574" y="799"/>
                  </a:lnTo>
                  <a:lnTo>
                    <a:pt x="1540" y="853"/>
                  </a:lnTo>
                  <a:lnTo>
                    <a:pt x="1501" y="904"/>
                  </a:lnTo>
                  <a:lnTo>
                    <a:pt x="1456" y="953"/>
                  </a:lnTo>
                  <a:lnTo>
                    <a:pt x="1405" y="997"/>
                  </a:lnTo>
                  <a:lnTo>
                    <a:pt x="1348" y="1038"/>
                  </a:lnTo>
                  <a:lnTo>
                    <a:pt x="1285" y="1075"/>
                  </a:lnTo>
                  <a:lnTo>
                    <a:pt x="1215" y="1109"/>
                  </a:lnTo>
                  <a:lnTo>
                    <a:pt x="1142" y="1140"/>
                  </a:lnTo>
                  <a:lnTo>
                    <a:pt x="1063" y="1168"/>
                  </a:lnTo>
                  <a:lnTo>
                    <a:pt x="981" y="1194"/>
                  </a:lnTo>
                  <a:lnTo>
                    <a:pt x="894" y="1217"/>
                  </a:lnTo>
                  <a:lnTo>
                    <a:pt x="804" y="1238"/>
                  </a:lnTo>
                  <a:lnTo>
                    <a:pt x="710" y="1257"/>
                  </a:lnTo>
                  <a:lnTo>
                    <a:pt x="614" y="1274"/>
                  </a:lnTo>
                  <a:lnTo>
                    <a:pt x="415" y="1306"/>
                  </a:lnTo>
                  <a:lnTo>
                    <a:pt x="210" y="1333"/>
                  </a:lnTo>
                  <a:lnTo>
                    <a:pt x="53" y="1352"/>
                  </a:lnTo>
                  <a:lnTo>
                    <a:pt x="50" y="1334"/>
                  </a:lnTo>
                  <a:close/>
                  <a:moveTo>
                    <a:pt x="66" y="1370"/>
                  </a:moveTo>
                  <a:lnTo>
                    <a:pt x="0" y="1349"/>
                  </a:lnTo>
                  <a:lnTo>
                    <a:pt x="58" y="1314"/>
                  </a:lnTo>
                  <a:lnTo>
                    <a:pt x="66" y="1370"/>
                  </a:lnTo>
                  <a:close/>
                  <a:moveTo>
                    <a:pt x="1678" y="55"/>
                  </a:moveTo>
                  <a:lnTo>
                    <a:pt x="1711" y="0"/>
                  </a:lnTo>
                  <a:lnTo>
                    <a:pt x="1740" y="57"/>
                  </a:lnTo>
                  <a:lnTo>
                    <a:pt x="1678" y="55"/>
                  </a:lnTo>
                  <a:close/>
                </a:path>
              </a:pathLst>
            </a:custGeom>
            <a:solidFill>
              <a:srgbClr val="FFCCCC"/>
            </a:solidFill>
            <a:ln w="0" cap="flat">
              <a:solidFill>
                <a:srgbClr val="FFCCCC"/>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32"/>
            <p:cNvSpPr>
              <a:spLocks noEditPoints="1"/>
            </p:cNvSpPr>
            <p:nvPr/>
          </p:nvSpPr>
          <p:spPr bwMode="auto">
            <a:xfrm>
              <a:off x="1232" y="2335"/>
              <a:ext cx="408" cy="147"/>
            </a:xfrm>
            <a:custGeom>
              <a:avLst/>
              <a:gdLst>
                <a:gd name="T0" fmla="*/ 81 w 408"/>
                <a:gd name="T1" fmla="*/ 49 h 147"/>
                <a:gd name="T2" fmla="*/ 135 w 408"/>
                <a:gd name="T3" fmla="*/ 49 h 147"/>
                <a:gd name="T4" fmla="*/ 135 w 408"/>
                <a:gd name="T5" fmla="*/ 98 h 147"/>
                <a:gd name="T6" fmla="*/ 81 w 408"/>
                <a:gd name="T7" fmla="*/ 98 h 147"/>
                <a:gd name="T8" fmla="*/ 81 w 408"/>
                <a:gd name="T9" fmla="*/ 49 h 147"/>
                <a:gd name="T10" fmla="*/ 189 w 408"/>
                <a:gd name="T11" fmla="*/ 49 h 147"/>
                <a:gd name="T12" fmla="*/ 243 w 408"/>
                <a:gd name="T13" fmla="*/ 49 h 147"/>
                <a:gd name="T14" fmla="*/ 243 w 408"/>
                <a:gd name="T15" fmla="*/ 98 h 147"/>
                <a:gd name="T16" fmla="*/ 189 w 408"/>
                <a:gd name="T17" fmla="*/ 98 h 147"/>
                <a:gd name="T18" fmla="*/ 189 w 408"/>
                <a:gd name="T19" fmla="*/ 49 h 147"/>
                <a:gd name="T20" fmla="*/ 297 w 408"/>
                <a:gd name="T21" fmla="*/ 49 h 147"/>
                <a:gd name="T22" fmla="*/ 327 w 408"/>
                <a:gd name="T23" fmla="*/ 49 h 147"/>
                <a:gd name="T24" fmla="*/ 327 w 408"/>
                <a:gd name="T25" fmla="*/ 98 h 147"/>
                <a:gd name="T26" fmla="*/ 297 w 408"/>
                <a:gd name="T27" fmla="*/ 98 h 147"/>
                <a:gd name="T28" fmla="*/ 297 w 408"/>
                <a:gd name="T29" fmla="*/ 49 h 147"/>
                <a:gd name="T30" fmla="*/ 108 w 408"/>
                <a:gd name="T31" fmla="*/ 147 h 147"/>
                <a:gd name="T32" fmla="*/ 0 w 408"/>
                <a:gd name="T33" fmla="*/ 73 h 147"/>
                <a:gd name="T34" fmla="*/ 108 w 408"/>
                <a:gd name="T35" fmla="*/ 0 h 147"/>
                <a:gd name="T36" fmla="*/ 108 w 408"/>
                <a:gd name="T37" fmla="*/ 147 h 147"/>
                <a:gd name="T38" fmla="*/ 300 w 408"/>
                <a:gd name="T39" fmla="*/ 0 h 147"/>
                <a:gd name="T40" fmla="*/ 408 w 408"/>
                <a:gd name="T41" fmla="*/ 73 h 147"/>
                <a:gd name="T42" fmla="*/ 300 w 408"/>
                <a:gd name="T43" fmla="*/ 147 h 147"/>
                <a:gd name="T44" fmla="*/ 300 w 408"/>
                <a:gd name="T45"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8" h="147">
                  <a:moveTo>
                    <a:pt x="81" y="49"/>
                  </a:moveTo>
                  <a:lnTo>
                    <a:pt x="135" y="49"/>
                  </a:lnTo>
                  <a:lnTo>
                    <a:pt x="135" y="98"/>
                  </a:lnTo>
                  <a:lnTo>
                    <a:pt x="81" y="98"/>
                  </a:lnTo>
                  <a:lnTo>
                    <a:pt x="81" y="49"/>
                  </a:lnTo>
                  <a:close/>
                  <a:moveTo>
                    <a:pt x="189" y="49"/>
                  </a:moveTo>
                  <a:lnTo>
                    <a:pt x="243" y="49"/>
                  </a:lnTo>
                  <a:lnTo>
                    <a:pt x="243" y="98"/>
                  </a:lnTo>
                  <a:lnTo>
                    <a:pt x="189" y="98"/>
                  </a:lnTo>
                  <a:lnTo>
                    <a:pt x="189" y="49"/>
                  </a:lnTo>
                  <a:close/>
                  <a:moveTo>
                    <a:pt x="297" y="49"/>
                  </a:moveTo>
                  <a:lnTo>
                    <a:pt x="327" y="49"/>
                  </a:lnTo>
                  <a:lnTo>
                    <a:pt x="327" y="98"/>
                  </a:lnTo>
                  <a:lnTo>
                    <a:pt x="297" y="98"/>
                  </a:lnTo>
                  <a:lnTo>
                    <a:pt x="297" y="49"/>
                  </a:lnTo>
                  <a:close/>
                  <a:moveTo>
                    <a:pt x="108" y="147"/>
                  </a:moveTo>
                  <a:lnTo>
                    <a:pt x="0" y="73"/>
                  </a:lnTo>
                  <a:lnTo>
                    <a:pt x="108" y="0"/>
                  </a:lnTo>
                  <a:lnTo>
                    <a:pt x="108" y="147"/>
                  </a:lnTo>
                  <a:close/>
                  <a:moveTo>
                    <a:pt x="300" y="0"/>
                  </a:moveTo>
                  <a:lnTo>
                    <a:pt x="408" y="73"/>
                  </a:lnTo>
                  <a:lnTo>
                    <a:pt x="300" y="147"/>
                  </a:lnTo>
                  <a:lnTo>
                    <a:pt x="300" y="0"/>
                  </a:lnTo>
                  <a:close/>
                </a:path>
              </a:pathLst>
            </a:custGeom>
            <a:solidFill>
              <a:srgbClr val="99CCFF"/>
            </a:solidFill>
            <a:ln w="0" cap="flat">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33"/>
            <p:cNvSpPr>
              <a:spLocks noEditPoints="1"/>
            </p:cNvSpPr>
            <p:nvPr/>
          </p:nvSpPr>
          <p:spPr bwMode="auto">
            <a:xfrm>
              <a:off x="2284" y="580"/>
              <a:ext cx="69" cy="398"/>
            </a:xfrm>
            <a:custGeom>
              <a:avLst/>
              <a:gdLst>
                <a:gd name="T0" fmla="*/ 46 w 69"/>
                <a:gd name="T1" fmla="*/ 32 h 398"/>
                <a:gd name="T2" fmla="*/ 46 w 69"/>
                <a:gd name="T3" fmla="*/ 95 h 398"/>
                <a:gd name="T4" fmla="*/ 23 w 69"/>
                <a:gd name="T5" fmla="*/ 95 h 398"/>
                <a:gd name="T6" fmla="*/ 23 w 69"/>
                <a:gd name="T7" fmla="*/ 32 h 398"/>
                <a:gd name="T8" fmla="*/ 46 w 69"/>
                <a:gd name="T9" fmla="*/ 32 h 398"/>
                <a:gd name="T10" fmla="*/ 46 w 69"/>
                <a:gd name="T11" fmla="*/ 116 h 398"/>
                <a:gd name="T12" fmla="*/ 46 w 69"/>
                <a:gd name="T13" fmla="*/ 179 h 398"/>
                <a:gd name="T14" fmla="*/ 23 w 69"/>
                <a:gd name="T15" fmla="*/ 179 h 398"/>
                <a:gd name="T16" fmla="*/ 23 w 69"/>
                <a:gd name="T17" fmla="*/ 116 h 398"/>
                <a:gd name="T18" fmla="*/ 46 w 69"/>
                <a:gd name="T19" fmla="*/ 116 h 398"/>
                <a:gd name="T20" fmla="*/ 46 w 69"/>
                <a:gd name="T21" fmla="*/ 200 h 398"/>
                <a:gd name="T22" fmla="*/ 46 w 69"/>
                <a:gd name="T23" fmla="*/ 263 h 398"/>
                <a:gd name="T24" fmla="*/ 23 w 69"/>
                <a:gd name="T25" fmla="*/ 263 h 398"/>
                <a:gd name="T26" fmla="*/ 23 w 69"/>
                <a:gd name="T27" fmla="*/ 200 h 398"/>
                <a:gd name="T28" fmla="*/ 46 w 69"/>
                <a:gd name="T29" fmla="*/ 200 h 398"/>
                <a:gd name="T30" fmla="*/ 46 w 69"/>
                <a:gd name="T31" fmla="*/ 284 h 398"/>
                <a:gd name="T32" fmla="*/ 46 w 69"/>
                <a:gd name="T33" fmla="*/ 347 h 398"/>
                <a:gd name="T34" fmla="*/ 23 w 69"/>
                <a:gd name="T35" fmla="*/ 347 h 398"/>
                <a:gd name="T36" fmla="*/ 23 w 69"/>
                <a:gd name="T37" fmla="*/ 284 h 398"/>
                <a:gd name="T38" fmla="*/ 46 w 69"/>
                <a:gd name="T39" fmla="*/ 284 h 398"/>
                <a:gd name="T40" fmla="*/ 0 w 69"/>
                <a:gd name="T41" fmla="*/ 42 h 398"/>
                <a:gd name="T42" fmla="*/ 34 w 69"/>
                <a:gd name="T43" fmla="*/ 0 h 398"/>
                <a:gd name="T44" fmla="*/ 69 w 69"/>
                <a:gd name="T45" fmla="*/ 43 h 398"/>
                <a:gd name="T46" fmla="*/ 0 w 69"/>
                <a:gd name="T47" fmla="*/ 42 h 398"/>
                <a:gd name="T48" fmla="*/ 69 w 69"/>
                <a:gd name="T49" fmla="*/ 355 h 398"/>
                <a:gd name="T50" fmla="*/ 34 w 69"/>
                <a:gd name="T51" fmla="*/ 398 h 398"/>
                <a:gd name="T52" fmla="*/ 0 w 69"/>
                <a:gd name="T53" fmla="*/ 355 h 398"/>
                <a:gd name="T54" fmla="*/ 69 w 69"/>
                <a:gd name="T55" fmla="*/ 355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398">
                  <a:moveTo>
                    <a:pt x="46" y="32"/>
                  </a:moveTo>
                  <a:lnTo>
                    <a:pt x="46" y="95"/>
                  </a:lnTo>
                  <a:lnTo>
                    <a:pt x="23" y="95"/>
                  </a:lnTo>
                  <a:lnTo>
                    <a:pt x="23" y="32"/>
                  </a:lnTo>
                  <a:lnTo>
                    <a:pt x="46" y="32"/>
                  </a:lnTo>
                  <a:close/>
                  <a:moveTo>
                    <a:pt x="46" y="116"/>
                  </a:moveTo>
                  <a:lnTo>
                    <a:pt x="46" y="179"/>
                  </a:lnTo>
                  <a:lnTo>
                    <a:pt x="23" y="179"/>
                  </a:lnTo>
                  <a:lnTo>
                    <a:pt x="23" y="116"/>
                  </a:lnTo>
                  <a:lnTo>
                    <a:pt x="46" y="116"/>
                  </a:lnTo>
                  <a:close/>
                  <a:moveTo>
                    <a:pt x="46" y="200"/>
                  </a:moveTo>
                  <a:lnTo>
                    <a:pt x="46" y="263"/>
                  </a:lnTo>
                  <a:lnTo>
                    <a:pt x="23" y="263"/>
                  </a:lnTo>
                  <a:lnTo>
                    <a:pt x="23" y="200"/>
                  </a:lnTo>
                  <a:lnTo>
                    <a:pt x="46" y="200"/>
                  </a:lnTo>
                  <a:close/>
                  <a:moveTo>
                    <a:pt x="46" y="284"/>
                  </a:moveTo>
                  <a:lnTo>
                    <a:pt x="46" y="347"/>
                  </a:lnTo>
                  <a:lnTo>
                    <a:pt x="23" y="347"/>
                  </a:lnTo>
                  <a:lnTo>
                    <a:pt x="23" y="284"/>
                  </a:lnTo>
                  <a:lnTo>
                    <a:pt x="46" y="284"/>
                  </a:lnTo>
                  <a:close/>
                  <a:moveTo>
                    <a:pt x="0" y="42"/>
                  </a:moveTo>
                  <a:lnTo>
                    <a:pt x="34" y="0"/>
                  </a:lnTo>
                  <a:lnTo>
                    <a:pt x="69" y="43"/>
                  </a:lnTo>
                  <a:lnTo>
                    <a:pt x="0" y="42"/>
                  </a:lnTo>
                  <a:close/>
                  <a:moveTo>
                    <a:pt x="69" y="355"/>
                  </a:moveTo>
                  <a:lnTo>
                    <a:pt x="34" y="398"/>
                  </a:lnTo>
                  <a:lnTo>
                    <a:pt x="0" y="355"/>
                  </a:lnTo>
                  <a:lnTo>
                    <a:pt x="69" y="355"/>
                  </a:lnTo>
                  <a:close/>
                </a:path>
              </a:pathLst>
            </a:custGeom>
            <a:solidFill>
              <a:srgbClr val="99CCFF"/>
            </a:solidFill>
            <a:ln w="0" cap="flat">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34"/>
            <p:cNvSpPr>
              <a:spLocks/>
            </p:cNvSpPr>
            <p:nvPr/>
          </p:nvSpPr>
          <p:spPr bwMode="auto">
            <a:xfrm>
              <a:off x="77" y="2142"/>
              <a:ext cx="1155" cy="588"/>
            </a:xfrm>
            <a:custGeom>
              <a:avLst/>
              <a:gdLst>
                <a:gd name="T0" fmla="*/ 0 w 2400"/>
                <a:gd name="T1" fmla="*/ 167 h 1344"/>
                <a:gd name="T2" fmla="*/ 167 w 2400"/>
                <a:gd name="T3" fmla="*/ 0 h 1344"/>
                <a:gd name="T4" fmla="*/ 167 w 2400"/>
                <a:gd name="T5" fmla="*/ 0 h 1344"/>
                <a:gd name="T6" fmla="*/ 167 w 2400"/>
                <a:gd name="T7" fmla="*/ 0 h 1344"/>
                <a:gd name="T8" fmla="*/ 2234 w 2400"/>
                <a:gd name="T9" fmla="*/ 0 h 1344"/>
                <a:gd name="T10" fmla="*/ 2234 w 2400"/>
                <a:gd name="T11" fmla="*/ 0 h 1344"/>
                <a:gd name="T12" fmla="*/ 2400 w 2400"/>
                <a:gd name="T13" fmla="*/ 167 h 1344"/>
                <a:gd name="T14" fmla="*/ 2400 w 2400"/>
                <a:gd name="T15" fmla="*/ 167 h 1344"/>
                <a:gd name="T16" fmla="*/ 2400 w 2400"/>
                <a:gd name="T17" fmla="*/ 167 h 1344"/>
                <a:gd name="T18" fmla="*/ 2400 w 2400"/>
                <a:gd name="T19" fmla="*/ 1178 h 1344"/>
                <a:gd name="T20" fmla="*/ 2400 w 2400"/>
                <a:gd name="T21" fmla="*/ 1178 h 1344"/>
                <a:gd name="T22" fmla="*/ 2234 w 2400"/>
                <a:gd name="T23" fmla="*/ 1344 h 1344"/>
                <a:gd name="T24" fmla="*/ 2234 w 2400"/>
                <a:gd name="T25" fmla="*/ 1344 h 1344"/>
                <a:gd name="T26" fmla="*/ 2234 w 2400"/>
                <a:gd name="T27" fmla="*/ 1344 h 1344"/>
                <a:gd name="T28" fmla="*/ 167 w 2400"/>
                <a:gd name="T29" fmla="*/ 1344 h 1344"/>
                <a:gd name="T30" fmla="*/ 167 w 2400"/>
                <a:gd name="T31" fmla="*/ 1344 h 1344"/>
                <a:gd name="T32" fmla="*/ 0 w 2400"/>
                <a:gd name="T33" fmla="*/ 1178 h 1344"/>
                <a:gd name="T34" fmla="*/ 0 w 2400"/>
                <a:gd name="T35" fmla="*/ 1178 h 1344"/>
                <a:gd name="T36" fmla="*/ 0 w 2400"/>
                <a:gd name="T37" fmla="*/ 167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00" h="1344">
                  <a:moveTo>
                    <a:pt x="0" y="167"/>
                  </a:moveTo>
                  <a:cubicBezTo>
                    <a:pt x="0" y="75"/>
                    <a:pt x="75" y="0"/>
                    <a:pt x="167" y="0"/>
                  </a:cubicBezTo>
                  <a:cubicBezTo>
                    <a:pt x="167" y="0"/>
                    <a:pt x="167" y="0"/>
                    <a:pt x="167" y="0"/>
                  </a:cubicBezTo>
                  <a:lnTo>
                    <a:pt x="167" y="0"/>
                  </a:lnTo>
                  <a:lnTo>
                    <a:pt x="2234" y="0"/>
                  </a:lnTo>
                  <a:lnTo>
                    <a:pt x="2234" y="0"/>
                  </a:lnTo>
                  <a:cubicBezTo>
                    <a:pt x="2326" y="0"/>
                    <a:pt x="2400" y="75"/>
                    <a:pt x="2400" y="167"/>
                  </a:cubicBezTo>
                  <a:cubicBezTo>
                    <a:pt x="2400" y="167"/>
                    <a:pt x="2400" y="167"/>
                    <a:pt x="2400" y="167"/>
                  </a:cubicBezTo>
                  <a:lnTo>
                    <a:pt x="2400" y="167"/>
                  </a:lnTo>
                  <a:lnTo>
                    <a:pt x="2400" y="1178"/>
                  </a:lnTo>
                  <a:lnTo>
                    <a:pt x="2400" y="1178"/>
                  </a:lnTo>
                  <a:cubicBezTo>
                    <a:pt x="2400" y="1270"/>
                    <a:pt x="2326" y="1344"/>
                    <a:pt x="2234" y="1344"/>
                  </a:cubicBezTo>
                  <a:cubicBezTo>
                    <a:pt x="2234" y="1344"/>
                    <a:pt x="2234" y="1344"/>
                    <a:pt x="2234" y="1344"/>
                  </a:cubicBezTo>
                  <a:lnTo>
                    <a:pt x="2234" y="1344"/>
                  </a:lnTo>
                  <a:lnTo>
                    <a:pt x="167" y="1344"/>
                  </a:lnTo>
                  <a:lnTo>
                    <a:pt x="167" y="1344"/>
                  </a:lnTo>
                  <a:cubicBezTo>
                    <a:pt x="75" y="1344"/>
                    <a:pt x="0" y="1270"/>
                    <a:pt x="0" y="1178"/>
                  </a:cubicBezTo>
                  <a:cubicBezTo>
                    <a:pt x="0" y="1178"/>
                    <a:pt x="0" y="1178"/>
                    <a:pt x="0" y="1178"/>
                  </a:cubicBezTo>
                  <a:lnTo>
                    <a:pt x="0" y="167"/>
                  </a:lnTo>
                  <a:close/>
                </a:path>
              </a:pathLst>
            </a:custGeom>
            <a:solidFill>
              <a:srgbClr val="CCFFC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35"/>
            <p:cNvSpPr>
              <a:spLocks noEditPoints="1"/>
            </p:cNvSpPr>
            <p:nvPr/>
          </p:nvSpPr>
          <p:spPr bwMode="auto">
            <a:xfrm>
              <a:off x="73" y="2138"/>
              <a:ext cx="1163" cy="596"/>
            </a:xfrm>
            <a:custGeom>
              <a:avLst/>
              <a:gdLst>
                <a:gd name="T0" fmla="*/ 3 w 2416"/>
                <a:gd name="T1" fmla="*/ 141 h 1360"/>
                <a:gd name="T2" fmla="*/ 14 w 2416"/>
                <a:gd name="T3" fmla="*/ 108 h 1360"/>
                <a:gd name="T4" fmla="*/ 51 w 2416"/>
                <a:gd name="T5" fmla="*/ 53 h 1360"/>
                <a:gd name="T6" fmla="*/ 106 w 2416"/>
                <a:gd name="T7" fmla="*/ 15 h 1360"/>
                <a:gd name="T8" fmla="*/ 139 w 2416"/>
                <a:gd name="T9" fmla="*/ 4 h 1360"/>
                <a:gd name="T10" fmla="*/ 175 w 2416"/>
                <a:gd name="T11" fmla="*/ 0 h 1360"/>
                <a:gd name="T12" fmla="*/ 2277 w 2416"/>
                <a:gd name="T13" fmla="*/ 3 h 1360"/>
                <a:gd name="T14" fmla="*/ 2310 w 2416"/>
                <a:gd name="T15" fmla="*/ 14 h 1360"/>
                <a:gd name="T16" fmla="*/ 2365 w 2416"/>
                <a:gd name="T17" fmla="*/ 51 h 1360"/>
                <a:gd name="T18" fmla="*/ 2402 w 2416"/>
                <a:gd name="T19" fmla="*/ 106 h 1360"/>
                <a:gd name="T20" fmla="*/ 2413 w 2416"/>
                <a:gd name="T21" fmla="*/ 139 h 1360"/>
                <a:gd name="T22" fmla="*/ 2416 w 2416"/>
                <a:gd name="T23" fmla="*/ 175 h 1360"/>
                <a:gd name="T24" fmla="*/ 2413 w 2416"/>
                <a:gd name="T25" fmla="*/ 1221 h 1360"/>
                <a:gd name="T26" fmla="*/ 2403 w 2416"/>
                <a:gd name="T27" fmla="*/ 1254 h 1360"/>
                <a:gd name="T28" fmla="*/ 2367 w 2416"/>
                <a:gd name="T29" fmla="*/ 1309 h 1360"/>
                <a:gd name="T30" fmla="*/ 2312 w 2416"/>
                <a:gd name="T31" fmla="*/ 1346 h 1360"/>
                <a:gd name="T32" fmla="*/ 2279 w 2416"/>
                <a:gd name="T33" fmla="*/ 1357 h 1360"/>
                <a:gd name="T34" fmla="*/ 2243 w 2416"/>
                <a:gd name="T35" fmla="*/ 1360 h 1360"/>
                <a:gd name="T36" fmla="*/ 141 w 2416"/>
                <a:gd name="T37" fmla="*/ 1357 h 1360"/>
                <a:gd name="T38" fmla="*/ 108 w 2416"/>
                <a:gd name="T39" fmla="*/ 1347 h 1360"/>
                <a:gd name="T40" fmla="*/ 53 w 2416"/>
                <a:gd name="T41" fmla="*/ 1311 h 1360"/>
                <a:gd name="T42" fmla="*/ 15 w 2416"/>
                <a:gd name="T43" fmla="*/ 1256 h 1360"/>
                <a:gd name="T44" fmla="*/ 4 w 2416"/>
                <a:gd name="T45" fmla="*/ 1223 h 1360"/>
                <a:gd name="T46" fmla="*/ 0 w 2416"/>
                <a:gd name="T47" fmla="*/ 1187 h 1360"/>
                <a:gd name="T48" fmla="*/ 16 w 2416"/>
                <a:gd name="T49" fmla="*/ 1186 h 1360"/>
                <a:gd name="T50" fmla="*/ 19 w 2416"/>
                <a:gd name="T51" fmla="*/ 1218 h 1360"/>
                <a:gd name="T52" fmla="*/ 28 w 2416"/>
                <a:gd name="T53" fmla="*/ 1247 h 1360"/>
                <a:gd name="T54" fmla="*/ 62 w 2416"/>
                <a:gd name="T55" fmla="*/ 1298 h 1360"/>
                <a:gd name="T56" fmla="*/ 113 w 2416"/>
                <a:gd name="T57" fmla="*/ 1332 h 1360"/>
                <a:gd name="T58" fmla="*/ 142 w 2416"/>
                <a:gd name="T59" fmla="*/ 1341 h 1360"/>
                <a:gd name="T60" fmla="*/ 2242 w 2416"/>
                <a:gd name="T61" fmla="*/ 1344 h 1360"/>
                <a:gd name="T62" fmla="*/ 2274 w 2416"/>
                <a:gd name="T63" fmla="*/ 1342 h 1360"/>
                <a:gd name="T64" fmla="*/ 2303 w 2416"/>
                <a:gd name="T65" fmla="*/ 1333 h 1360"/>
                <a:gd name="T66" fmla="*/ 2354 w 2416"/>
                <a:gd name="T67" fmla="*/ 1300 h 1360"/>
                <a:gd name="T68" fmla="*/ 2388 w 2416"/>
                <a:gd name="T69" fmla="*/ 1249 h 1360"/>
                <a:gd name="T70" fmla="*/ 2397 w 2416"/>
                <a:gd name="T71" fmla="*/ 1220 h 1360"/>
                <a:gd name="T72" fmla="*/ 2400 w 2416"/>
                <a:gd name="T73" fmla="*/ 176 h 1360"/>
                <a:gd name="T74" fmla="*/ 2398 w 2416"/>
                <a:gd name="T75" fmla="*/ 144 h 1360"/>
                <a:gd name="T76" fmla="*/ 2389 w 2416"/>
                <a:gd name="T77" fmla="*/ 115 h 1360"/>
                <a:gd name="T78" fmla="*/ 2356 w 2416"/>
                <a:gd name="T79" fmla="*/ 64 h 1360"/>
                <a:gd name="T80" fmla="*/ 2305 w 2416"/>
                <a:gd name="T81" fmla="*/ 29 h 1360"/>
                <a:gd name="T82" fmla="*/ 2276 w 2416"/>
                <a:gd name="T83" fmla="*/ 19 h 1360"/>
                <a:gd name="T84" fmla="*/ 176 w 2416"/>
                <a:gd name="T85" fmla="*/ 16 h 1360"/>
                <a:gd name="T86" fmla="*/ 144 w 2416"/>
                <a:gd name="T87" fmla="*/ 19 h 1360"/>
                <a:gd name="T88" fmla="*/ 115 w 2416"/>
                <a:gd name="T89" fmla="*/ 28 h 1360"/>
                <a:gd name="T90" fmla="*/ 64 w 2416"/>
                <a:gd name="T91" fmla="*/ 62 h 1360"/>
                <a:gd name="T92" fmla="*/ 29 w 2416"/>
                <a:gd name="T93" fmla="*/ 113 h 1360"/>
                <a:gd name="T94" fmla="*/ 19 w 2416"/>
                <a:gd name="T95" fmla="*/ 142 h 1360"/>
                <a:gd name="T96" fmla="*/ 16 w 2416"/>
                <a:gd name="T97" fmla="*/ 118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16" h="1360">
                  <a:moveTo>
                    <a:pt x="0" y="175"/>
                  </a:moveTo>
                  <a:lnTo>
                    <a:pt x="3" y="141"/>
                  </a:lnTo>
                  <a:cubicBezTo>
                    <a:pt x="4" y="140"/>
                    <a:pt x="4" y="140"/>
                    <a:pt x="4" y="139"/>
                  </a:cubicBezTo>
                  <a:lnTo>
                    <a:pt x="14" y="108"/>
                  </a:lnTo>
                  <a:cubicBezTo>
                    <a:pt x="14" y="107"/>
                    <a:pt x="14" y="107"/>
                    <a:pt x="15" y="106"/>
                  </a:cubicBezTo>
                  <a:lnTo>
                    <a:pt x="51" y="53"/>
                  </a:lnTo>
                  <a:cubicBezTo>
                    <a:pt x="51" y="52"/>
                    <a:pt x="52" y="51"/>
                    <a:pt x="53" y="51"/>
                  </a:cubicBezTo>
                  <a:lnTo>
                    <a:pt x="106" y="15"/>
                  </a:lnTo>
                  <a:cubicBezTo>
                    <a:pt x="107" y="14"/>
                    <a:pt x="107" y="14"/>
                    <a:pt x="108" y="14"/>
                  </a:cubicBezTo>
                  <a:lnTo>
                    <a:pt x="139" y="4"/>
                  </a:lnTo>
                  <a:cubicBezTo>
                    <a:pt x="140" y="4"/>
                    <a:pt x="140" y="4"/>
                    <a:pt x="141" y="3"/>
                  </a:cubicBezTo>
                  <a:lnTo>
                    <a:pt x="175" y="0"/>
                  </a:lnTo>
                  <a:lnTo>
                    <a:pt x="2242" y="0"/>
                  </a:lnTo>
                  <a:lnTo>
                    <a:pt x="2277" y="3"/>
                  </a:lnTo>
                  <a:cubicBezTo>
                    <a:pt x="2278" y="4"/>
                    <a:pt x="2278" y="4"/>
                    <a:pt x="2279" y="4"/>
                  </a:cubicBezTo>
                  <a:lnTo>
                    <a:pt x="2310" y="14"/>
                  </a:lnTo>
                  <a:cubicBezTo>
                    <a:pt x="2311" y="14"/>
                    <a:pt x="2311" y="14"/>
                    <a:pt x="2312" y="15"/>
                  </a:cubicBezTo>
                  <a:lnTo>
                    <a:pt x="2365" y="51"/>
                  </a:lnTo>
                  <a:cubicBezTo>
                    <a:pt x="2366" y="51"/>
                    <a:pt x="2367" y="52"/>
                    <a:pt x="2367" y="53"/>
                  </a:cubicBezTo>
                  <a:lnTo>
                    <a:pt x="2402" y="106"/>
                  </a:lnTo>
                  <a:cubicBezTo>
                    <a:pt x="2403" y="107"/>
                    <a:pt x="2403" y="107"/>
                    <a:pt x="2403" y="108"/>
                  </a:cubicBezTo>
                  <a:lnTo>
                    <a:pt x="2413" y="139"/>
                  </a:lnTo>
                  <a:cubicBezTo>
                    <a:pt x="2413" y="140"/>
                    <a:pt x="2413" y="140"/>
                    <a:pt x="2413" y="141"/>
                  </a:cubicBezTo>
                  <a:lnTo>
                    <a:pt x="2416" y="175"/>
                  </a:lnTo>
                  <a:lnTo>
                    <a:pt x="2416" y="1186"/>
                  </a:lnTo>
                  <a:lnTo>
                    <a:pt x="2413" y="1221"/>
                  </a:lnTo>
                  <a:cubicBezTo>
                    <a:pt x="2413" y="1222"/>
                    <a:pt x="2413" y="1222"/>
                    <a:pt x="2413" y="1223"/>
                  </a:cubicBezTo>
                  <a:lnTo>
                    <a:pt x="2403" y="1254"/>
                  </a:lnTo>
                  <a:cubicBezTo>
                    <a:pt x="2403" y="1255"/>
                    <a:pt x="2403" y="1255"/>
                    <a:pt x="2402" y="1256"/>
                  </a:cubicBezTo>
                  <a:lnTo>
                    <a:pt x="2367" y="1309"/>
                  </a:lnTo>
                  <a:cubicBezTo>
                    <a:pt x="2367" y="1310"/>
                    <a:pt x="2366" y="1311"/>
                    <a:pt x="2365" y="1311"/>
                  </a:cubicBezTo>
                  <a:lnTo>
                    <a:pt x="2312" y="1346"/>
                  </a:lnTo>
                  <a:cubicBezTo>
                    <a:pt x="2311" y="1347"/>
                    <a:pt x="2311" y="1347"/>
                    <a:pt x="2310" y="1347"/>
                  </a:cubicBezTo>
                  <a:lnTo>
                    <a:pt x="2279" y="1357"/>
                  </a:lnTo>
                  <a:cubicBezTo>
                    <a:pt x="2278" y="1357"/>
                    <a:pt x="2278" y="1357"/>
                    <a:pt x="2277" y="1357"/>
                  </a:cubicBezTo>
                  <a:lnTo>
                    <a:pt x="2243" y="1360"/>
                  </a:lnTo>
                  <a:lnTo>
                    <a:pt x="175" y="1360"/>
                  </a:lnTo>
                  <a:lnTo>
                    <a:pt x="141" y="1357"/>
                  </a:lnTo>
                  <a:cubicBezTo>
                    <a:pt x="140" y="1357"/>
                    <a:pt x="140" y="1357"/>
                    <a:pt x="139" y="1357"/>
                  </a:cubicBezTo>
                  <a:lnTo>
                    <a:pt x="108" y="1347"/>
                  </a:lnTo>
                  <a:cubicBezTo>
                    <a:pt x="107" y="1347"/>
                    <a:pt x="107" y="1347"/>
                    <a:pt x="106" y="1346"/>
                  </a:cubicBezTo>
                  <a:lnTo>
                    <a:pt x="53" y="1311"/>
                  </a:lnTo>
                  <a:cubicBezTo>
                    <a:pt x="52" y="1311"/>
                    <a:pt x="51" y="1310"/>
                    <a:pt x="51" y="1309"/>
                  </a:cubicBezTo>
                  <a:lnTo>
                    <a:pt x="15" y="1256"/>
                  </a:lnTo>
                  <a:cubicBezTo>
                    <a:pt x="14" y="1255"/>
                    <a:pt x="14" y="1255"/>
                    <a:pt x="14" y="1254"/>
                  </a:cubicBezTo>
                  <a:lnTo>
                    <a:pt x="4" y="1223"/>
                  </a:lnTo>
                  <a:cubicBezTo>
                    <a:pt x="4" y="1222"/>
                    <a:pt x="4" y="1222"/>
                    <a:pt x="3" y="1221"/>
                  </a:cubicBezTo>
                  <a:lnTo>
                    <a:pt x="0" y="1187"/>
                  </a:lnTo>
                  <a:lnTo>
                    <a:pt x="0" y="175"/>
                  </a:lnTo>
                  <a:close/>
                  <a:moveTo>
                    <a:pt x="16" y="1186"/>
                  </a:moveTo>
                  <a:lnTo>
                    <a:pt x="19" y="1220"/>
                  </a:lnTo>
                  <a:lnTo>
                    <a:pt x="19" y="1218"/>
                  </a:lnTo>
                  <a:lnTo>
                    <a:pt x="29" y="1249"/>
                  </a:lnTo>
                  <a:lnTo>
                    <a:pt x="28" y="1247"/>
                  </a:lnTo>
                  <a:lnTo>
                    <a:pt x="64" y="1300"/>
                  </a:lnTo>
                  <a:lnTo>
                    <a:pt x="62" y="1298"/>
                  </a:lnTo>
                  <a:lnTo>
                    <a:pt x="115" y="1333"/>
                  </a:lnTo>
                  <a:lnTo>
                    <a:pt x="113" y="1332"/>
                  </a:lnTo>
                  <a:lnTo>
                    <a:pt x="144" y="1342"/>
                  </a:lnTo>
                  <a:lnTo>
                    <a:pt x="142" y="1341"/>
                  </a:lnTo>
                  <a:lnTo>
                    <a:pt x="175" y="1344"/>
                  </a:lnTo>
                  <a:lnTo>
                    <a:pt x="2242" y="1344"/>
                  </a:lnTo>
                  <a:lnTo>
                    <a:pt x="2276" y="1341"/>
                  </a:lnTo>
                  <a:lnTo>
                    <a:pt x="2274" y="1342"/>
                  </a:lnTo>
                  <a:lnTo>
                    <a:pt x="2305" y="1332"/>
                  </a:lnTo>
                  <a:lnTo>
                    <a:pt x="2303" y="1333"/>
                  </a:lnTo>
                  <a:lnTo>
                    <a:pt x="2356" y="1298"/>
                  </a:lnTo>
                  <a:lnTo>
                    <a:pt x="2354" y="1300"/>
                  </a:lnTo>
                  <a:lnTo>
                    <a:pt x="2389" y="1247"/>
                  </a:lnTo>
                  <a:lnTo>
                    <a:pt x="2388" y="1249"/>
                  </a:lnTo>
                  <a:lnTo>
                    <a:pt x="2398" y="1218"/>
                  </a:lnTo>
                  <a:lnTo>
                    <a:pt x="2397" y="1220"/>
                  </a:lnTo>
                  <a:lnTo>
                    <a:pt x="2400" y="1186"/>
                  </a:lnTo>
                  <a:lnTo>
                    <a:pt x="2400" y="176"/>
                  </a:lnTo>
                  <a:lnTo>
                    <a:pt x="2397" y="142"/>
                  </a:lnTo>
                  <a:lnTo>
                    <a:pt x="2398" y="144"/>
                  </a:lnTo>
                  <a:lnTo>
                    <a:pt x="2388" y="113"/>
                  </a:lnTo>
                  <a:lnTo>
                    <a:pt x="2389" y="115"/>
                  </a:lnTo>
                  <a:lnTo>
                    <a:pt x="2354" y="62"/>
                  </a:lnTo>
                  <a:lnTo>
                    <a:pt x="2356" y="64"/>
                  </a:lnTo>
                  <a:lnTo>
                    <a:pt x="2303" y="28"/>
                  </a:lnTo>
                  <a:lnTo>
                    <a:pt x="2305" y="29"/>
                  </a:lnTo>
                  <a:lnTo>
                    <a:pt x="2274" y="19"/>
                  </a:lnTo>
                  <a:lnTo>
                    <a:pt x="2276" y="19"/>
                  </a:lnTo>
                  <a:lnTo>
                    <a:pt x="2242" y="16"/>
                  </a:lnTo>
                  <a:lnTo>
                    <a:pt x="176" y="16"/>
                  </a:lnTo>
                  <a:lnTo>
                    <a:pt x="142" y="19"/>
                  </a:lnTo>
                  <a:lnTo>
                    <a:pt x="144" y="19"/>
                  </a:lnTo>
                  <a:lnTo>
                    <a:pt x="113" y="29"/>
                  </a:lnTo>
                  <a:lnTo>
                    <a:pt x="115" y="28"/>
                  </a:lnTo>
                  <a:lnTo>
                    <a:pt x="62" y="64"/>
                  </a:lnTo>
                  <a:lnTo>
                    <a:pt x="64" y="62"/>
                  </a:lnTo>
                  <a:lnTo>
                    <a:pt x="28" y="115"/>
                  </a:lnTo>
                  <a:lnTo>
                    <a:pt x="29" y="113"/>
                  </a:lnTo>
                  <a:lnTo>
                    <a:pt x="19" y="144"/>
                  </a:lnTo>
                  <a:lnTo>
                    <a:pt x="19" y="142"/>
                  </a:lnTo>
                  <a:lnTo>
                    <a:pt x="16" y="175"/>
                  </a:lnTo>
                  <a:lnTo>
                    <a:pt x="16" y="1186"/>
                  </a:lnTo>
                  <a:close/>
                </a:path>
              </a:pathLst>
            </a:custGeom>
            <a:solidFill>
              <a:srgbClr val="00B050"/>
            </a:solidFill>
            <a:ln w="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5" name="Rectangle 36"/>
            <p:cNvSpPr>
              <a:spLocks noChangeArrowheads="1"/>
            </p:cNvSpPr>
            <p:nvPr/>
          </p:nvSpPr>
          <p:spPr bwMode="auto">
            <a:xfrm>
              <a:off x="156" y="3749"/>
              <a:ext cx="35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smtClean="0">
                  <a:ln>
                    <a:noFill/>
                  </a:ln>
                  <a:solidFill>
                    <a:srgbClr val="000000"/>
                  </a:solidFill>
                  <a:effectLst/>
                  <a:latin typeface="ＭＳ ゴシック" panose="020B0609070205080204" pitchFamily="49" charset="-128"/>
                  <a:ea typeface="ＭＳ ゴシック" panose="020B0609070205080204" pitchFamily="49" charset="-128"/>
                </a:rPr>
                <a:t>関西国際空港</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76" name="Rectangle 37"/>
            <p:cNvSpPr>
              <a:spLocks noChangeArrowheads="1"/>
            </p:cNvSpPr>
            <p:nvPr/>
          </p:nvSpPr>
          <p:spPr bwMode="auto">
            <a:xfrm>
              <a:off x="102" y="3882"/>
              <a:ext cx="137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ja-JP" altLang="ja-JP" sz="7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・伊丹</a:t>
              </a:r>
              <a:r>
                <a:rPr kumimoji="0" lang="ja-JP" altLang="en-US" sz="700" b="0" i="0" strike="noStrike" cap="none" normalizeH="0" baseline="0" dirty="0" smtClean="0">
                  <a:ln>
                    <a:noFill/>
                  </a:ln>
                  <a:effectLst/>
                  <a:latin typeface="ＭＳ Ｐゴシック" panose="020B0600070205080204" pitchFamily="50" charset="-128"/>
                  <a:ea typeface="ＭＳ Ｐゴシック" panose="020B0600070205080204" pitchFamily="50" charset="-128"/>
                </a:rPr>
                <a:t>、関空のコンセッションの実施</a:t>
              </a:r>
              <a:r>
                <a:rPr kumimoji="0" lang="ja-JP" altLang="en-US" sz="7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による</a:t>
              </a:r>
              <a:r>
                <a:rPr kumimoji="0" lang="ja-JP" altLang="ja-JP" sz="7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経営基盤強化</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77" name="Rectangle 38"/>
            <p:cNvSpPr>
              <a:spLocks noChangeArrowheads="1"/>
            </p:cNvSpPr>
            <p:nvPr/>
          </p:nvSpPr>
          <p:spPr bwMode="auto">
            <a:xfrm>
              <a:off x="102" y="3973"/>
              <a:ext cx="30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・ＬＣＣや貨物の誘致など</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78" name="Rectangle 39"/>
            <p:cNvSpPr>
              <a:spLocks noChangeArrowheads="1"/>
            </p:cNvSpPr>
            <p:nvPr/>
          </p:nvSpPr>
          <p:spPr bwMode="auto">
            <a:xfrm>
              <a:off x="697" y="3972"/>
              <a:ext cx="8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24</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79" name="Rectangle 40"/>
            <p:cNvSpPr>
              <a:spLocks noChangeArrowheads="1"/>
            </p:cNvSpPr>
            <p:nvPr/>
          </p:nvSpPr>
          <p:spPr bwMode="auto">
            <a:xfrm>
              <a:off x="765" y="3972"/>
              <a:ext cx="17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時間空港の</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80" name="Rectangle 41"/>
            <p:cNvSpPr>
              <a:spLocks noChangeArrowheads="1"/>
            </p:cNvSpPr>
            <p:nvPr/>
          </p:nvSpPr>
          <p:spPr bwMode="auto">
            <a:xfrm>
              <a:off x="1044" y="3978"/>
              <a:ext cx="37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強みを活かした</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81" name="Rectangle 42"/>
            <p:cNvSpPr>
              <a:spLocks noChangeArrowheads="1"/>
            </p:cNvSpPr>
            <p:nvPr/>
          </p:nvSpPr>
          <p:spPr bwMode="auto">
            <a:xfrm>
              <a:off x="102" y="4120"/>
              <a:ext cx="54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・特区や「地方税ゼロ」等を活用したイノ</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82" name="Rectangle 43"/>
            <p:cNvSpPr>
              <a:spLocks noChangeArrowheads="1"/>
            </p:cNvSpPr>
            <p:nvPr/>
          </p:nvSpPr>
          <p:spPr bwMode="auto">
            <a:xfrm>
              <a:off x="1011" y="4120"/>
              <a:ext cx="26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ベーション拠点強化</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84" name="Freeform 45"/>
            <p:cNvSpPr>
              <a:spLocks noEditPoints="1"/>
            </p:cNvSpPr>
            <p:nvPr/>
          </p:nvSpPr>
          <p:spPr bwMode="auto">
            <a:xfrm>
              <a:off x="2995" y="2206"/>
              <a:ext cx="262" cy="671"/>
            </a:xfrm>
            <a:custGeom>
              <a:avLst/>
              <a:gdLst>
                <a:gd name="T0" fmla="*/ 43 w 544"/>
                <a:gd name="T1" fmla="*/ 0 h 1533"/>
                <a:gd name="T2" fmla="*/ 53 w 544"/>
                <a:gd name="T3" fmla="*/ 373 h 1533"/>
                <a:gd name="T4" fmla="*/ 60 w 544"/>
                <a:gd name="T5" fmla="*/ 551 h 1533"/>
                <a:gd name="T6" fmla="*/ 70 w 544"/>
                <a:gd name="T7" fmla="*/ 720 h 1533"/>
                <a:gd name="T8" fmla="*/ 83 w 544"/>
                <a:gd name="T9" fmla="*/ 878 h 1533"/>
                <a:gd name="T10" fmla="*/ 101 w 544"/>
                <a:gd name="T11" fmla="*/ 1020 h 1533"/>
                <a:gd name="T12" fmla="*/ 123 w 544"/>
                <a:gd name="T13" fmla="*/ 1143 h 1533"/>
                <a:gd name="T14" fmla="*/ 137 w 544"/>
                <a:gd name="T15" fmla="*/ 1195 h 1533"/>
                <a:gd name="T16" fmla="*/ 152 w 544"/>
                <a:gd name="T17" fmla="*/ 1243 h 1533"/>
                <a:gd name="T18" fmla="*/ 168 w 544"/>
                <a:gd name="T19" fmla="*/ 1285 h 1533"/>
                <a:gd name="T20" fmla="*/ 186 w 544"/>
                <a:gd name="T21" fmla="*/ 1320 h 1533"/>
                <a:gd name="T22" fmla="*/ 185 w 544"/>
                <a:gd name="T23" fmla="*/ 1317 h 1533"/>
                <a:gd name="T24" fmla="*/ 227 w 544"/>
                <a:gd name="T25" fmla="*/ 1375 h 1533"/>
                <a:gd name="T26" fmla="*/ 223 w 544"/>
                <a:gd name="T27" fmla="*/ 1371 h 1533"/>
                <a:gd name="T28" fmla="*/ 271 w 544"/>
                <a:gd name="T29" fmla="*/ 1411 h 1533"/>
                <a:gd name="T30" fmla="*/ 267 w 544"/>
                <a:gd name="T31" fmla="*/ 1408 h 1533"/>
                <a:gd name="T32" fmla="*/ 319 w 544"/>
                <a:gd name="T33" fmla="*/ 1433 h 1533"/>
                <a:gd name="T34" fmla="*/ 314 w 544"/>
                <a:gd name="T35" fmla="*/ 1432 h 1533"/>
                <a:gd name="T36" fmla="*/ 370 w 544"/>
                <a:gd name="T37" fmla="*/ 1445 h 1533"/>
                <a:gd name="T38" fmla="*/ 366 w 544"/>
                <a:gd name="T39" fmla="*/ 1444 h 1533"/>
                <a:gd name="T40" fmla="*/ 439 w 544"/>
                <a:gd name="T41" fmla="*/ 1447 h 1533"/>
                <a:gd name="T42" fmla="*/ 437 w 544"/>
                <a:gd name="T43" fmla="*/ 1489 h 1533"/>
                <a:gd name="T44" fmla="*/ 365 w 544"/>
                <a:gd name="T45" fmla="*/ 1487 h 1533"/>
                <a:gd name="T46" fmla="*/ 361 w 544"/>
                <a:gd name="T47" fmla="*/ 1486 h 1533"/>
                <a:gd name="T48" fmla="*/ 305 w 544"/>
                <a:gd name="T49" fmla="*/ 1473 h 1533"/>
                <a:gd name="T50" fmla="*/ 300 w 544"/>
                <a:gd name="T51" fmla="*/ 1472 h 1533"/>
                <a:gd name="T52" fmla="*/ 248 w 544"/>
                <a:gd name="T53" fmla="*/ 1447 h 1533"/>
                <a:gd name="T54" fmla="*/ 244 w 544"/>
                <a:gd name="T55" fmla="*/ 1444 h 1533"/>
                <a:gd name="T56" fmla="*/ 196 w 544"/>
                <a:gd name="T57" fmla="*/ 1404 h 1533"/>
                <a:gd name="T58" fmla="*/ 192 w 544"/>
                <a:gd name="T59" fmla="*/ 1400 h 1533"/>
                <a:gd name="T60" fmla="*/ 150 w 544"/>
                <a:gd name="T61" fmla="*/ 1342 h 1533"/>
                <a:gd name="T62" fmla="*/ 148 w 544"/>
                <a:gd name="T63" fmla="*/ 1339 h 1533"/>
                <a:gd name="T64" fmla="*/ 129 w 544"/>
                <a:gd name="T65" fmla="*/ 1300 h 1533"/>
                <a:gd name="T66" fmla="*/ 111 w 544"/>
                <a:gd name="T67" fmla="*/ 1256 h 1533"/>
                <a:gd name="T68" fmla="*/ 96 w 544"/>
                <a:gd name="T69" fmla="*/ 1206 h 1533"/>
                <a:gd name="T70" fmla="*/ 81 w 544"/>
                <a:gd name="T71" fmla="*/ 1150 h 1533"/>
                <a:gd name="T72" fmla="*/ 58 w 544"/>
                <a:gd name="T73" fmla="*/ 1025 h 1533"/>
                <a:gd name="T74" fmla="*/ 40 w 544"/>
                <a:gd name="T75" fmla="*/ 881 h 1533"/>
                <a:gd name="T76" fmla="*/ 27 w 544"/>
                <a:gd name="T77" fmla="*/ 723 h 1533"/>
                <a:gd name="T78" fmla="*/ 17 w 544"/>
                <a:gd name="T79" fmla="*/ 552 h 1533"/>
                <a:gd name="T80" fmla="*/ 10 w 544"/>
                <a:gd name="T81" fmla="*/ 374 h 1533"/>
                <a:gd name="T82" fmla="*/ 0 w 544"/>
                <a:gd name="T83" fmla="*/ 1 h 1533"/>
                <a:gd name="T84" fmla="*/ 43 w 544"/>
                <a:gd name="T85" fmla="*/ 0 h 1533"/>
                <a:gd name="T86" fmla="*/ 413 w 544"/>
                <a:gd name="T87" fmla="*/ 1405 h 1533"/>
                <a:gd name="T88" fmla="*/ 544 w 544"/>
                <a:gd name="T89" fmla="*/ 1462 h 1533"/>
                <a:gd name="T90" fmla="*/ 420 w 544"/>
                <a:gd name="T91" fmla="*/ 1533 h 1533"/>
                <a:gd name="T92" fmla="*/ 413 w 544"/>
                <a:gd name="T93" fmla="*/ 1405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4" h="1533">
                  <a:moveTo>
                    <a:pt x="43" y="0"/>
                  </a:moveTo>
                  <a:lnTo>
                    <a:pt x="53" y="373"/>
                  </a:lnTo>
                  <a:lnTo>
                    <a:pt x="60" y="551"/>
                  </a:lnTo>
                  <a:lnTo>
                    <a:pt x="70" y="720"/>
                  </a:lnTo>
                  <a:lnTo>
                    <a:pt x="83" y="878"/>
                  </a:lnTo>
                  <a:lnTo>
                    <a:pt x="101" y="1020"/>
                  </a:lnTo>
                  <a:lnTo>
                    <a:pt x="123" y="1143"/>
                  </a:lnTo>
                  <a:lnTo>
                    <a:pt x="137" y="1195"/>
                  </a:lnTo>
                  <a:lnTo>
                    <a:pt x="152" y="1243"/>
                  </a:lnTo>
                  <a:lnTo>
                    <a:pt x="168" y="1285"/>
                  </a:lnTo>
                  <a:lnTo>
                    <a:pt x="186" y="1320"/>
                  </a:lnTo>
                  <a:lnTo>
                    <a:pt x="185" y="1317"/>
                  </a:lnTo>
                  <a:lnTo>
                    <a:pt x="227" y="1375"/>
                  </a:lnTo>
                  <a:lnTo>
                    <a:pt x="223" y="1371"/>
                  </a:lnTo>
                  <a:lnTo>
                    <a:pt x="271" y="1411"/>
                  </a:lnTo>
                  <a:lnTo>
                    <a:pt x="267" y="1408"/>
                  </a:lnTo>
                  <a:lnTo>
                    <a:pt x="319" y="1433"/>
                  </a:lnTo>
                  <a:lnTo>
                    <a:pt x="314" y="1432"/>
                  </a:lnTo>
                  <a:lnTo>
                    <a:pt x="370" y="1445"/>
                  </a:lnTo>
                  <a:lnTo>
                    <a:pt x="366" y="1444"/>
                  </a:lnTo>
                  <a:lnTo>
                    <a:pt x="439" y="1447"/>
                  </a:lnTo>
                  <a:lnTo>
                    <a:pt x="437" y="1489"/>
                  </a:lnTo>
                  <a:lnTo>
                    <a:pt x="365" y="1487"/>
                  </a:lnTo>
                  <a:cubicBezTo>
                    <a:pt x="363" y="1487"/>
                    <a:pt x="362" y="1487"/>
                    <a:pt x="361" y="1486"/>
                  </a:cubicBezTo>
                  <a:lnTo>
                    <a:pt x="305" y="1473"/>
                  </a:lnTo>
                  <a:cubicBezTo>
                    <a:pt x="303" y="1473"/>
                    <a:pt x="302" y="1472"/>
                    <a:pt x="300" y="1472"/>
                  </a:cubicBezTo>
                  <a:lnTo>
                    <a:pt x="248" y="1447"/>
                  </a:lnTo>
                  <a:cubicBezTo>
                    <a:pt x="247" y="1446"/>
                    <a:pt x="245" y="1445"/>
                    <a:pt x="244" y="1444"/>
                  </a:cubicBezTo>
                  <a:lnTo>
                    <a:pt x="196" y="1404"/>
                  </a:lnTo>
                  <a:cubicBezTo>
                    <a:pt x="194" y="1403"/>
                    <a:pt x="193" y="1401"/>
                    <a:pt x="192" y="1400"/>
                  </a:cubicBezTo>
                  <a:lnTo>
                    <a:pt x="150" y="1342"/>
                  </a:lnTo>
                  <a:cubicBezTo>
                    <a:pt x="150" y="1341"/>
                    <a:pt x="149" y="1340"/>
                    <a:pt x="148" y="1339"/>
                  </a:cubicBezTo>
                  <a:lnTo>
                    <a:pt x="129" y="1300"/>
                  </a:lnTo>
                  <a:lnTo>
                    <a:pt x="111" y="1256"/>
                  </a:lnTo>
                  <a:lnTo>
                    <a:pt x="96" y="1206"/>
                  </a:lnTo>
                  <a:lnTo>
                    <a:pt x="81" y="1150"/>
                  </a:lnTo>
                  <a:lnTo>
                    <a:pt x="58" y="1025"/>
                  </a:lnTo>
                  <a:lnTo>
                    <a:pt x="40" y="881"/>
                  </a:lnTo>
                  <a:lnTo>
                    <a:pt x="27" y="723"/>
                  </a:lnTo>
                  <a:lnTo>
                    <a:pt x="17" y="552"/>
                  </a:lnTo>
                  <a:lnTo>
                    <a:pt x="10" y="374"/>
                  </a:lnTo>
                  <a:lnTo>
                    <a:pt x="0" y="1"/>
                  </a:lnTo>
                  <a:lnTo>
                    <a:pt x="43" y="0"/>
                  </a:lnTo>
                  <a:close/>
                  <a:moveTo>
                    <a:pt x="413" y="1405"/>
                  </a:moveTo>
                  <a:lnTo>
                    <a:pt x="544" y="1462"/>
                  </a:lnTo>
                  <a:lnTo>
                    <a:pt x="420" y="1533"/>
                  </a:lnTo>
                  <a:lnTo>
                    <a:pt x="413" y="1405"/>
                  </a:lnTo>
                  <a:close/>
                </a:path>
              </a:pathLst>
            </a:custGeom>
            <a:solidFill>
              <a:srgbClr val="99CCFF"/>
            </a:solidFill>
            <a:ln w="0" cap="flat">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5" name="Rectangle 46"/>
            <p:cNvSpPr>
              <a:spLocks noChangeArrowheads="1"/>
            </p:cNvSpPr>
            <p:nvPr/>
          </p:nvSpPr>
          <p:spPr bwMode="auto">
            <a:xfrm>
              <a:off x="708" y="1091"/>
              <a:ext cx="178" cy="2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47"/>
            <p:cNvSpPr>
              <a:spLocks noEditPoints="1"/>
            </p:cNvSpPr>
            <p:nvPr/>
          </p:nvSpPr>
          <p:spPr bwMode="auto">
            <a:xfrm>
              <a:off x="705" y="1088"/>
              <a:ext cx="184" cy="245"/>
            </a:xfrm>
            <a:custGeom>
              <a:avLst/>
              <a:gdLst>
                <a:gd name="T0" fmla="*/ 0 w 384"/>
                <a:gd name="T1" fmla="*/ 8 h 560"/>
                <a:gd name="T2" fmla="*/ 8 w 384"/>
                <a:gd name="T3" fmla="*/ 0 h 560"/>
                <a:gd name="T4" fmla="*/ 376 w 384"/>
                <a:gd name="T5" fmla="*/ 0 h 560"/>
                <a:gd name="T6" fmla="*/ 384 w 384"/>
                <a:gd name="T7" fmla="*/ 8 h 560"/>
                <a:gd name="T8" fmla="*/ 384 w 384"/>
                <a:gd name="T9" fmla="*/ 552 h 560"/>
                <a:gd name="T10" fmla="*/ 376 w 384"/>
                <a:gd name="T11" fmla="*/ 560 h 560"/>
                <a:gd name="T12" fmla="*/ 8 w 384"/>
                <a:gd name="T13" fmla="*/ 560 h 560"/>
                <a:gd name="T14" fmla="*/ 0 w 384"/>
                <a:gd name="T15" fmla="*/ 552 h 560"/>
                <a:gd name="T16" fmla="*/ 0 w 384"/>
                <a:gd name="T17" fmla="*/ 8 h 560"/>
                <a:gd name="T18" fmla="*/ 16 w 384"/>
                <a:gd name="T19" fmla="*/ 552 h 560"/>
                <a:gd name="T20" fmla="*/ 8 w 384"/>
                <a:gd name="T21" fmla="*/ 544 h 560"/>
                <a:gd name="T22" fmla="*/ 376 w 384"/>
                <a:gd name="T23" fmla="*/ 544 h 560"/>
                <a:gd name="T24" fmla="*/ 368 w 384"/>
                <a:gd name="T25" fmla="*/ 552 h 560"/>
                <a:gd name="T26" fmla="*/ 368 w 384"/>
                <a:gd name="T27" fmla="*/ 8 h 560"/>
                <a:gd name="T28" fmla="*/ 376 w 384"/>
                <a:gd name="T29" fmla="*/ 16 h 560"/>
                <a:gd name="T30" fmla="*/ 8 w 384"/>
                <a:gd name="T31" fmla="*/ 16 h 560"/>
                <a:gd name="T32" fmla="*/ 16 w 384"/>
                <a:gd name="T33" fmla="*/ 8 h 560"/>
                <a:gd name="T34" fmla="*/ 16 w 384"/>
                <a:gd name="T35" fmla="*/ 552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4" h="560">
                  <a:moveTo>
                    <a:pt x="0" y="8"/>
                  </a:moveTo>
                  <a:cubicBezTo>
                    <a:pt x="0" y="4"/>
                    <a:pt x="4" y="0"/>
                    <a:pt x="8" y="0"/>
                  </a:cubicBezTo>
                  <a:lnTo>
                    <a:pt x="376" y="0"/>
                  </a:lnTo>
                  <a:cubicBezTo>
                    <a:pt x="381" y="0"/>
                    <a:pt x="384" y="4"/>
                    <a:pt x="384" y="8"/>
                  </a:cubicBezTo>
                  <a:lnTo>
                    <a:pt x="384" y="552"/>
                  </a:lnTo>
                  <a:cubicBezTo>
                    <a:pt x="384" y="557"/>
                    <a:pt x="381" y="560"/>
                    <a:pt x="376" y="560"/>
                  </a:cubicBezTo>
                  <a:lnTo>
                    <a:pt x="8" y="560"/>
                  </a:lnTo>
                  <a:cubicBezTo>
                    <a:pt x="4" y="560"/>
                    <a:pt x="0" y="557"/>
                    <a:pt x="0" y="552"/>
                  </a:cubicBezTo>
                  <a:lnTo>
                    <a:pt x="0" y="8"/>
                  </a:lnTo>
                  <a:close/>
                  <a:moveTo>
                    <a:pt x="16" y="552"/>
                  </a:moveTo>
                  <a:lnTo>
                    <a:pt x="8" y="544"/>
                  </a:lnTo>
                  <a:lnTo>
                    <a:pt x="376" y="544"/>
                  </a:lnTo>
                  <a:lnTo>
                    <a:pt x="368" y="552"/>
                  </a:lnTo>
                  <a:lnTo>
                    <a:pt x="368" y="8"/>
                  </a:lnTo>
                  <a:lnTo>
                    <a:pt x="376" y="16"/>
                  </a:lnTo>
                  <a:lnTo>
                    <a:pt x="8" y="16"/>
                  </a:lnTo>
                  <a:lnTo>
                    <a:pt x="16" y="8"/>
                  </a:lnTo>
                  <a:lnTo>
                    <a:pt x="16" y="552"/>
                  </a:lnTo>
                  <a:close/>
                </a:path>
              </a:pathLst>
            </a:custGeom>
            <a:solidFill>
              <a:srgbClr val="FF9933"/>
            </a:solidFill>
            <a:ln w="0" cap="flat">
              <a:solidFill>
                <a:srgbClr val="FF9933"/>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7" name="Rectangle 48"/>
            <p:cNvSpPr>
              <a:spLocks noChangeArrowheads="1"/>
            </p:cNvSpPr>
            <p:nvPr/>
          </p:nvSpPr>
          <p:spPr bwMode="auto">
            <a:xfrm>
              <a:off x="477" y="1091"/>
              <a:ext cx="178" cy="2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49"/>
            <p:cNvSpPr>
              <a:spLocks noEditPoints="1"/>
            </p:cNvSpPr>
            <p:nvPr/>
          </p:nvSpPr>
          <p:spPr bwMode="auto">
            <a:xfrm>
              <a:off x="474" y="1088"/>
              <a:ext cx="184" cy="245"/>
            </a:xfrm>
            <a:custGeom>
              <a:avLst/>
              <a:gdLst>
                <a:gd name="T0" fmla="*/ 0 w 384"/>
                <a:gd name="T1" fmla="*/ 8 h 560"/>
                <a:gd name="T2" fmla="*/ 8 w 384"/>
                <a:gd name="T3" fmla="*/ 0 h 560"/>
                <a:gd name="T4" fmla="*/ 376 w 384"/>
                <a:gd name="T5" fmla="*/ 0 h 560"/>
                <a:gd name="T6" fmla="*/ 384 w 384"/>
                <a:gd name="T7" fmla="*/ 8 h 560"/>
                <a:gd name="T8" fmla="*/ 384 w 384"/>
                <a:gd name="T9" fmla="*/ 552 h 560"/>
                <a:gd name="T10" fmla="*/ 376 w 384"/>
                <a:gd name="T11" fmla="*/ 560 h 560"/>
                <a:gd name="T12" fmla="*/ 8 w 384"/>
                <a:gd name="T13" fmla="*/ 560 h 560"/>
                <a:gd name="T14" fmla="*/ 0 w 384"/>
                <a:gd name="T15" fmla="*/ 552 h 560"/>
                <a:gd name="T16" fmla="*/ 0 w 384"/>
                <a:gd name="T17" fmla="*/ 8 h 560"/>
                <a:gd name="T18" fmla="*/ 16 w 384"/>
                <a:gd name="T19" fmla="*/ 552 h 560"/>
                <a:gd name="T20" fmla="*/ 8 w 384"/>
                <a:gd name="T21" fmla="*/ 544 h 560"/>
                <a:gd name="T22" fmla="*/ 376 w 384"/>
                <a:gd name="T23" fmla="*/ 544 h 560"/>
                <a:gd name="T24" fmla="*/ 368 w 384"/>
                <a:gd name="T25" fmla="*/ 552 h 560"/>
                <a:gd name="T26" fmla="*/ 368 w 384"/>
                <a:gd name="T27" fmla="*/ 8 h 560"/>
                <a:gd name="T28" fmla="*/ 376 w 384"/>
                <a:gd name="T29" fmla="*/ 16 h 560"/>
                <a:gd name="T30" fmla="*/ 8 w 384"/>
                <a:gd name="T31" fmla="*/ 16 h 560"/>
                <a:gd name="T32" fmla="*/ 16 w 384"/>
                <a:gd name="T33" fmla="*/ 8 h 560"/>
                <a:gd name="T34" fmla="*/ 16 w 384"/>
                <a:gd name="T35" fmla="*/ 552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4" h="560">
                  <a:moveTo>
                    <a:pt x="0" y="8"/>
                  </a:moveTo>
                  <a:cubicBezTo>
                    <a:pt x="0" y="4"/>
                    <a:pt x="4" y="0"/>
                    <a:pt x="8" y="0"/>
                  </a:cubicBezTo>
                  <a:lnTo>
                    <a:pt x="376" y="0"/>
                  </a:lnTo>
                  <a:cubicBezTo>
                    <a:pt x="381" y="0"/>
                    <a:pt x="384" y="4"/>
                    <a:pt x="384" y="8"/>
                  </a:cubicBezTo>
                  <a:lnTo>
                    <a:pt x="384" y="552"/>
                  </a:lnTo>
                  <a:cubicBezTo>
                    <a:pt x="384" y="557"/>
                    <a:pt x="381" y="560"/>
                    <a:pt x="376" y="560"/>
                  </a:cubicBezTo>
                  <a:lnTo>
                    <a:pt x="8" y="560"/>
                  </a:lnTo>
                  <a:cubicBezTo>
                    <a:pt x="4" y="560"/>
                    <a:pt x="0" y="557"/>
                    <a:pt x="0" y="552"/>
                  </a:cubicBezTo>
                  <a:lnTo>
                    <a:pt x="0" y="8"/>
                  </a:lnTo>
                  <a:close/>
                  <a:moveTo>
                    <a:pt x="16" y="552"/>
                  </a:moveTo>
                  <a:lnTo>
                    <a:pt x="8" y="544"/>
                  </a:lnTo>
                  <a:lnTo>
                    <a:pt x="376" y="544"/>
                  </a:lnTo>
                  <a:lnTo>
                    <a:pt x="368" y="552"/>
                  </a:lnTo>
                  <a:lnTo>
                    <a:pt x="368" y="8"/>
                  </a:lnTo>
                  <a:lnTo>
                    <a:pt x="376" y="16"/>
                  </a:lnTo>
                  <a:lnTo>
                    <a:pt x="8" y="16"/>
                  </a:lnTo>
                  <a:lnTo>
                    <a:pt x="16" y="8"/>
                  </a:lnTo>
                  <a:lnTo>
                    <a:pt x="16" y="552"/>
                  </a:lnTo>
                  <a:close/>
                </a:path>
              </a:pathLst>
            </a:custGeom>
            <a:solidFill>
              <a:srgbClr val="FF9933"/>
            </a:solidFill>
            <a:ln w="0" cap="flat">
              <a:solidFill>
                <a:srgbClr val="FF9933"/>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9" name="Rectangle 50"/>
            <p:cNvSpPr>
              <a:spLocks noChangeArrowheads="1"/>
            </p:cNvSpPr>
            <p:nvPr/>
          </p:nvSpPr>
          <p:spPr bwMode="auto">
            <a:xfrm>
              <a:off x="298" y="1120"/>
              <a:ext cx="25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rPr>
                <a:t>国土軸</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90" name="Rectangle 51"/>
            <p:cNvSpPr>
              <a:spLocks noChangeArrowheads="1"/>
            </p:cNvSpPr>
            <p:nvPr/>
          </p:nvSpPr>
          <p:spPr bwMode="auto">
            <a:xfrm>
              <a:off x="192" y="1250"/>
              <a:ext cx="64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ＭＳ ゴシック" panose="020B0609070205080204" pitchFamily="49" charset="-128"/>
                  <a:ea typeface="ＭＳ ゴシック" panose="020B0609070205080204" pitchFamily="49" charset="-128"/>
                </a:rPr>
                <a:t>（名神・新名神）</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91" name="Rectangle 52"/>
            <p:cNvSpPr>
              <a:spLocks noChangeArrowheads="1"/>
            </p:cNvSpPr>
            <p:nvPr/>
          </p:nvSpPr>
          <p:spPr bwMode="auto">
            <a:xfrm>
              <a:off x="1914" y="732"/>
              <a:ext cx="2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rPr>
                <a:t>北大阪急行の</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92" name="Rectangle 53"/>
            <p:cNvSpPr>
              <a:spLocks noChangeArrowheads="1"/>
            </p:cNvSpPr>
            <p:nvPr/>
          </p:nvSpPr>
          <p:spPr bwMode="auto">
            <a:xfrm>
              <a:off x="1914" y="802"/>
              <a:ext cx="15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rPr>
                <a:t>彩都延伸</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93" name="Rectangle 54"/>
            <p:cNvSpPr>
              <a:spLocks noChangeArrowheads="1"/>
            </p:cNvSpPr>
            <p:nvPr/>
          </p:nvSpPr>
          <p:spPr bwMode="auto">
            <a:xfrm>
              <a:off x="2203" y="3317"/>
              <a:ext cx="15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rPr>
                <a:t>御堂筋線</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95" name="Rectangle 56"/>
            <p:cNvSpPr>
              <a:spLocks noChangeArrowheads="1"/>
            </p:cNvSpPr>
            <p:nvPr/>
          </p:nvSpPr>
          <p:spPr bwMode="auto">
            <a:xfrm>
              <a:off x="1403" y="1825"/>
              <a:ext cx="30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ＭＳ ゴシック" panose="020B0609070205080204" pitchFamily="49" charset="-128"/>
                  <a:ea typeface="ＭＳ ゴシック" panose="020B0609070205080204" pitchFamily="49" charset="-128"/>
                </a:rPr>
                <a:t>なにわ筋線</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96" name="Rectangle 57"/>
            <p:cNvSpPr>
              <a:spLocks noChangeArrowheads="1"/>
            </p:cNvSpPr>
            <p:nvPr/>
          </p:nvSpPr>
          <p:spPr bwMode="auto">
            <a:xfrm>
              <a:off x="1407" y="1917"/>
              <a:ext cx="216"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ＭＳ ゴシック" panose="020B0609070205080204" pitchFamily="49" charset="-128"/>
                  <a:ea typeface="ＭＳ ゴシック" panose="020B0609070205080204" pitchFamily="49" charset="-128"/>
                </a:rPr>
                <a:t>の整備</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99" name="Rectangle 60"/>
            <p:cNvSpPr>
              <a:spLocks noChangeArrowheads="1"/>
            </p:cNvSpPr>
            <p:nvPr/>
          </p:nvSpPr>
          <p:spPr bwMode="auto">
            <a:xfrm>
              <a:off x="1260" y="2496"/>
              <a:ext cx="30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ＭＳ ゴシック" panose="020B0609070205080204" pitchFamily="49" charset="-128"/>
                  <a:ea typeface="ＭＳ ゴシック" panose="020B0609070205080204" pitchFamily="49" charset="-128"/>
                </a:rPr>
                <a:t>臨海部への</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00" name="Rectangle 61"/>
            <p:cNvSpPr>
              <a:spLocks noChangeArrowheads="1"/>
            </p:cNvSpPr>
            <p:nvPr/>
          </p:nvSpPr>
          <p:spPr bwMode="auto">
            <a:xfrm>
              <a:off x="1260" y="2587"/>
              <a:ext cx="215"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rPr>
                <a:t>新線整備</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1" name="Rectangle 62"/>
            <p:cNvSpPr>
              <a:spLocks noChangeArrowheads="1"/>
            </p:cNvSpPr>
            <p:nvPr/>
          </p:nvSpPr>
          <p:spPr bwMode="auto">
            <a:xfrm>
              <a:off x="1716" y="3429"/>
              <a:ext cx="15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rPr>
                <a:t>ＪＲ線</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2" name="Rectangle 63"/>
            <p:cNvSpPr>
              <a:spLocks noChangeArrowheads="1"/>
            </p:cNvSpPr>
            <p:nvPr/>
          </p:nvSpPr>
          <p:spPr bwMode="auto">
            <a:xfrm>
              <a:off x="1716" y="3499"/>
              <a:ext cx="15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rPr>
                <a:t>南海線</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3" name="Freeform 64"/>
            <p:cNvSpPr>
              <a:spLocks noEditPoints="1"/>
            </p:cNvSpPr>
            <p:nvPr/>
          </p:nvSpPr>
          <p:spPr bwMode="auto">
            <a:xfrm>
              <a:off x="2804" y="1318"/>
              <a:ext cx="227" cy="867"/>
            </a:xfrm>
            <a:custGeom>
              <a:avLst/>
              <a:gdLst>
                <a:gd name="T0" fmla="*/ 195 w 227"/>
                <a:gd name="T1" fmla="*/ 797 h 867"/>
                <a:gd name="T2" fmla="*/ 227 w 227"/>
                <a:gd name="T3" fmla="*/ 865 h 867"/>
                <a:gd name="T4" fmla="*/ 193 w 227"/>
                <a:gd name="T5" fmla="*/ 773 h 867"/>
                <a:gd name="T6" fmla="*/ 186 w 227"/>
                <a:gd name="T7" fmla="*/ 704 h 867"/>
                <a:gd name="T8" fmla="*/ 217 w 227"/>
                <a:gd name="T9" fmla="*/ 756 h 867"/>
                <a:gd name="T10" fmla="*/ 193 w 227"/>
                <a:gd name="T11" fmla="*/ 773 h 867"/>
                <a:gd name="T12" fmla="*/ 181 w 227"/>
                <a:gd name="T13" fmla="*/ 653 h 867"/>
                <a:gd name="T14" fmla="*/ 202 w 227"/>
                <a:gd name="T15" fmla="*/ 609 h 867"/>
                <a:gd name="T16" fmla="*/ 210 w 227"/>
                <a:gd name="T17" fmla="*/ 679 h 867"/>
                <a:gd name="T18" fmla="*/ 175 w 227"/>
                <a:gd name="T19" fmla="*/ 587 h 867"/>
                <a:gd name="T20" fmla="*/ 168 w 227"/>
                <a:gd name="T21" fmla="*/ 518 h 867"/>
                <a:gd name="T22" fmla="*/ 197 w 227"/>
                <a:gd name="T23" fmla="*/ 548 h 867"/>
                <a:gd name="T24" fmla="*/ 175 w 227"/>
                <a:gd name="T25" fmla="*/ 587 h 867"/>
                <a:gd name="T26" fmla="*/ 161 w 227"/>
                <a:gd name="T27" fmla="*/ 452 h 867"/>
                <a:gd name="T28" fmla="*/ 183 w 227"/>
                <a:gd name="T29" fmla="*/ 422 h 867"/>
                <a:gd name="T30" fmla="*/ 191 w 227"/>
                <a:gd name="T31" fmla="*/ 492 h 867"/>
                <a:gd name="T32" fmla="*/ 154 w 227"/>
                <a:gd name="T33" fmla="*/ 402 h 867"/>
                <a:gd name="T34" fmla="*/ 145 w 227"/>
                <a:gd name="T35" fmla="*/ 333 h 867"/>
                <a:gd name="T36" fmla="*/ 175 w 227"/>
                <a:gd name="T37" fmla="*/ 359 h 867"/>
                <a:gd name="T38" fmla="*/ 154 w 227"/>
                <a:gd name="T39" fmla="*/ 402 h 867"/>
                <a:gd name="T40" fmla="*/ 137 w 227"/>
                <a:gd name="T41" fmla="*/ 280 h 867"/>
                <a:gd name="T42" fmla="*/ 131 w 227"/>
                <a:gd name="T43" fmla="*/ 241 h 867"/>
                <a:gd name="T44" fmla="*/ 157 w 227"/>
                <a:gd name="T45" fmla="*/ 239 h 867"/>
                <a:gd name="T46" fmla="*/ 167 w 227"/>
                <a:gd name="T47" fmla="*/ 306 h 867"/>
                <a:gd name="T48" fmla="*/ 127 w 227"/>
                <a:gd name="T49" fmla="*/ 218 h 867"/>
                <a:gd name="T50" fmla="*/ 119 w 227"/>
                <a:gd name="T51" fmla="*/ 177 h 867"/>
                <a:gd name="T52" fmla="*/ 138 w 227"/>
                <a:gd name="T53" fmla="*/ 144 h 867"/>
                <a:gd name="T54" fmla="*/ 151 w 227"/>
                <a:gd name="T55" fmla="*/ 204 h 867"/>
                <a:gd name="T56" fmla="*/ 127 w 227"/>
                <a:gd name="T57" fmla="*/ 218 h 867"/>
                <a:gd name="T58" fmla="*/ 106 w 227"/>
                <a:gd name="T59" fmla="*/ 124 h 867"/>
                <a:gd name="T60" fmla="*/ 92 w 227"/>
                <a:gd name="T61" fmla="*/ 85 h 867"/>
                <a:gd name="T62" fmla="*/ 81 w 227"/>
                <a:gd name="T63" fmla="*/ 64 h 867"/>
                <a:gd name="T64" fmla="*/ 109 w 227"/>
                <a:gd name="T65" fmla="*/ 61 h 867"/>
                <a:gd name="T66" fmla="*/ 123 w 227"/>
                <a:gd name="T67" fmla="*/ 97 h 867"/>
                <a:gd name="T68" fmla="*/ 132 w 227"/>
                <a:gd name="T69" fmla="*/ 121 h 867"/>
                <a:gd name="T70" fmla="*/ 72 w 227"/>
                <a:gd name="T71" fmla="*/ 50 h 867"/>
                <a:gd name="T72" fmla="*/ 68 w 227"/>
                <a:gd name="T73" fmla="*/ 20 h 867"/>
                <a:gd name="T74" fmla="*/ 72 w 227"/>
                <a:gd name="T75" fmla="*/ 50 h 867"/>
                <a:gd name="T76" fmla="*/ 0 w 227"/>
                <a:gd name="T77" fmla="*/ 14 h 867"/>
                <a:gd name="T78" fmla="*/ 64 w 227"/>
                <a:gd name="T79" fmla="*/ 67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7" h="867">
                  <a:moveTo>
                    <a:pt x="201" y="867"/>
                  </a:moveTo>
                  <a:lnTo>
                    <a:pt x="195" y="797"/>
                  </a:lnTo>
                  <a:lnTo>
                    <a:pt x="220" y="795"/>
                  </a:lnTo>
                  <a:lnTo>
                    <a:pt x="227" y="865"/>
                  </a:lnTo>
                  <a:lnTo>
                    <a:pt x="201" y="867"/>
                  </a:lnTo>
                  <a:close/>
                  <a:moveTo>
                    <a:pt x="193" y="773"/>
                  </a:moveTo>
                  <a:lnTo>
                    <a:pt x="191" y="759"/>
                  </a:lnTo>
                  <a:lnTo>
                    <a:pt x="186" y="704"/>
                  </a:lnTo>
                  <a:lnTo>
                    <a:pt x="212" y="702"/>
                  </a:lnTo>
                  <a:lnTo>
                    <a:pt x="217" y="756"/>
                  </a:lnTo>
                  <a:lnTo>
                    <a:pt x="218" y="772"/>
                  </a:lnTo>
                  <a:lnTo>
                    <a:pt x="193" y="773"/>
                  </a:lnTo>
                  <a:close/>
                  <a:moveTo>
                    <a:pt x="184" y="681"/>
                  </a:moveTo>
                  <a:lnTo>
                    <a:pt x="181" y="653"/>
                  </a:lnTo>
                  <a:lnTo>
                    <a:pt x="177" y="611"/>
                  </a:lnTo>
                  <a:lnTo>
                    <a:pt x="202" y="609"/>
                  </a:lnTo>
                  <a:lnTo>
                    <a:pt x="207" y="650"/>
                  </a:lnTo>
                  <a:lnTo>
                    <a:pt x="210" y="679"/>
                  </a:lnTo>
                  <a:lnTo>
                    <a:pt x="184" y="681"/>
                  </a:lnTo>
                  <a:close/>
                  <a:moveTo>
                    <a:pt x="175" y="587"/>
                  </a:moveTo>
                  <a:lnTo>
                    <a:pt x="171" y="550"/>
                  </a:lnTo>
                  <a:lnTo>
                    <a:pt x="168" y="518"/>
                  </a:lnTo>
                  <a:lnTo>
                    <a:pt x="193" y="516"/>
                  </a:lnTo>
                  <a:lnTo>
                    <a:pt x="197" y="548"/>
                  </a:lnTo>
                  <a:lnTo>
                    <a:pt x="200" y="585"/>
                  </a:lnTo>
                  <a:lnTo>
                    <a:pt x="175" y="587"/>
                  </a:lnTo>
                  <a:close/>
                  <a:moveTo>
                    <a:pt x="165" y="495"/>
                  </a:moveTo>
                  <a:lnTo>
                    <a:pt x="161" y="452"/>
                  </a:lnTo>
                  <a:lnTo>
                    <a:pt x="157" y="425"/>
                  </a:lnTo>
                  <a:lnTo>
                    <a:pt x="183" y="422"/>
                  </a:lnTo>
                  <a:lnTo>
                    <a:pt x="186" y="450"/>
                  </a:lnTo>
                  <a:lnTo>
                    <a:pt x="191" y="492"/>
                  </a:lnTo>
                  <a:lnTo>
                    <a:pt x="165" y="495"/>
                  </a:lnTo>
                  <a:close/>
                  <a:moveTo>
                    <a:pt x="154" y="402"/>
                  </a:moveTo>
                  <a:lnTo>
                    <a:pt x="149" y="361"/>
                  </a:lnTo>
                  <a:lnTo>
                    <a:pt x="145" y="333"/>
                  </a:lnTo>
                  <a:lnTo>
                    <a:pt x="171" y="330"/>
                  </a:lnTo>
                  <a:lnTo>
                    <a:pt x="175" y="359"/>
                  </a:lnTo>
                  <a:lnTo>
                    <a:pt x="180" y="399"/>
                  </a:lnTo>
                  <a:lnTo>
                    <a:pt x="154" y="402"/>
                  </a:lnTo>
                  <a:close/>
                  <a:moveTo>
                    <a:pt x="142" y="310"/>
                  </a:moveTo>
                  <a:lnTo>
                    <a:pt x="137" y="280"/>
                  </a:lnTo>
                  <a:lnTo>
                    <a:pt x="132" y="242"/>
                  </a:lnTo>
                  <a:lnTo>
                    <a:pt x="131" y="241"/>
                  </a:lnTo>
                  <a:lnTo>
                    <a:pt x="157" y="237"/>
                  </a:lnTo>
                  <a:lnTo>
                    <a:pt x="157" y="239"/>
                  </a:lnTo>
                  <a:lnTo>
                    <a:pt x="163" y="277"/>
                  </a:lnTo>
                  <a:lnTo>
                    <a:pt x="167" y="306"/>
                  </a:lnTo>
                  <a:lnTo>
                    <a:pt x="142" y="310"/>
                  </a:lnTo>
                  <a:close/>
                  <a:moveTo>
                    <a:pt x="127" y="218"/>
                  </a:moveTo>
                  <a:lnTo>
                    <a:pt x="125" y="208"/>
                  </a:lnTo>
                  <a:lnTo>
                    <a:pt x="119" y="177"/>
                  </a:lnTo>
                  <a:lnTo>
                    <a:pt x="113" y="149"/>
                  </a:lnTo>
                  <a:lnTo>
                    <a:pt x="138" y="144"/>
                  </a:lnTo>
                  <a:lnTo>
                    <a:pt x="145" y="173"/>
                  </a:lnTo>
                  <a:lnTo>
                    <a:pt x="151" y="204"/>
                  </a:lnTo>
                  <a:lnTo>
                    <a:pt x="152" y="214"/>
                  </a:lnTo>
                  <a:lnTo>
                    <a:pt x="127" y="218"/>
                  </a:lnTo>
                  <a:close/>
                  <a:moveTo>
                    <a:pt x="107" y="127"/>
                  </a:moveTo>
                  <a:lnTo>
                    <a:pt x="106" y="124"/>
                  </a:lnTo>
                  <a:lnTo>
                    <a:pt x="99" y="103"/>
                  </a:lnTo>
                  <a:lnTo>
                    <a:pt x="92" y="85"/>
                  </a:lnTo>
                  <a:lnTo>
                    <a:pt x="85" y="70"/>
                  </a:lnTo>
                  <a:lnTo>
                    <a:pt x="81" y="64"/>
                  </a:lnTo>
                  <a:lnTo>
                    <a:pt x="104" y="53"/>
                  </a:lnTo>
                  <a:lnTo>
                    <a:pt x="109" y="61"/>
                  </a:lnTo>
                  <a:lnTo>
                    <a:pt x="116" y="78"/>
                  </a:lnTo>
                  <a:lnTo>
                    <a:pt x="123" y="97"/>
                  </a:lnTo>
                  <a:lnTo>
                    <a:pt x="131" y="119"/>
                  </a:lnTo>
                  <a:lnTo>
                    <a:pt x="132" y="121"/>
                  </a:lnTo>
                  <a:lnTo>
                    <a:pt x="107" y="127"/>
                  </a:lnTo>
                  <a:close/>
                  <a:moveTo>
                    <a:pt x="72" y="50"/>
                  </a:moveTo>
                  <a:lnTo>
                    <a:pt x="56" y="40"/>
                  </a:lnTo>
                  <a:lnTo>
                    <a:pt x="68" y="20"/>
                  </a:lnTo>
                  <a:lnTo>
                    <a:pt x="85" y="29"/>
                  </a:lnTo>
                  <a:lnTo>
                    <a:pt x="72" y="50"/>
                  </a:lnTo>
                  <a:close/>
                  <a:moveTo>
                    <a:pt x="64" y="67"/>
                  </a:moveTo>
                  <a:lnTo>
                    <a:pt x="0" y="14"/>
                  </a:lnTo>
                  <a:lnTo>
                    <a:pt x="84" y="0"/>
                  </a:lnTo>
                  <a:lnTo>
                    <a:pt x="64" y="67"/>
                  </a:lnTo>
                  <a:close/>
                </a:path>
              </a:pathLst>
            </a:custGeom>
            <a:solidFill>
              <a:srgbClr val="99CCFF"/>
            </a:solidFill>
            <a:ln w="0" cap="flat">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 name="Rectangle 65"/>
            <p:cNvSpPr>
              <a:spLocks noChangeArrowheads="1"/>
            </p:cNvSpPr>
            <p:nvPr/>
          </p:nvSpPr>
          <p:spPr bwMode="auto">
            <a:xfrm>
              <a:off x="2302" y="1878"/>
              <a:ext cx="47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ＭＳ ゴシック" panose="020B0609070205080204" pitchFamily="49" charset="-128"/>
                  <a:ea typeface="ＭＳ ゴシック" panose="020B0609070205080204" pitchFamily="49" charset="-128"/>
                </a:rPr>
                <a:t>左岸線延伸部の整備</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05" name="Rectangle 66"/>
            <p:cNvSpPr>
              <a:spLocks noChangeArrowheads="1"/>
            </p:cNvSpPr>
            <p:nvPr/>
          </p:nvSpPr>
          <p:spPr bwMode="auto">
            <a:xfrm>
              <a:off x="2302" y="1969"/>
              <a:ext cx="47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rPr>
                <a:t>（環状道路の完成）</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6" name="Rectangle 67"/>
            <p:cNvSpPr>
              <a:spLocks noChangeArrowheads="1"/>
            </p:cNvSpPr>
            <p:nvPr/>
          </p:nvSpPr>
          <p:spPr bwMode="auto">
            <a:xfrm>
              <a:off x="1184" y="3165"/>
              <a:ext cx="2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rPr>
                <a:t>阪高湾岸線</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7" name="Rectangle 68"/>
            <p:cNvSpPr>
              <a:spLocks noChangeArrowheads="1"/>
            </p:cNvSpPr>
            <p:nvPr/>
          </p:nvSpPr>
          <p:spPr bwMode="auto">
            <a:xfrm>
              <a:off x="3068" y="3277"/>
              <a:ext cx="15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rPr>
                <a:t>近畿道</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8" name="Rectangle 69"/>
            <p:cNvSpPr>
              <a:spLocks noChangeArrowheads="1"/>
            </p:cNvSpPr>
            <p:nvPr/>
          </p:nvSpPr>
          <p:spPr bwMode="auto">
            <a:xfrm>
              <a:off x="2102" y="511"/>
              <a:ext cx="27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rPr>
                <a:t>医療拠点（彩都）</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9" name="Rectangle 70"/>
            <p:cNvSpPr>
              <a:spLocks noChangeArrowheads="1"/>
            </p:cNvSpPr>
            <p:nvPr/>
          </p:nvSpPr>
          <p:spPr bwMode="auto">
            <a:xfrm>
              <a:off x="121" y="2195"/>
              <a:ext cx="25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rPr>
                <a:t>臨海部</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10" name="Rectangle 71"/>
            <p:cNvSpPr>
              <a:spLocks noChangeArrowheads="1"/>
            </p:cNvSpPr>
            <p:nvPr/>
          </p:nvSpPr>
          <p:spPr bwMode="auto">
            <a:xfrm>
              <a:off x="136" y="2328"/>
              <a:ext cx="40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rPr>
                <a:t>・ＩＲ誘致によるＭＩＣＥ機能強化</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11" name="Rectangle 72"/>
            <p:cNvSpPr>
              <a:spLocks noChangeArrowheads="1"/>
            </p:cNvSpPr>
            <p:nvPr/>
          </p:nvSpPr>
          <p:spPr bwMode="auto">
            <a:xfrm>
              <a:off x="136" y="2412"/>
              <a:ext cx="53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rPr>
                <a:t>・スーパー中枢港湾としての強みや神戸</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12" name="Rectangle 73"/>
            <p:cNvSpPr>
              <a:spLocks noChangeArrowheads="1"/>
            </p:cNvSpPr>
            <p:nvPr/>
          </p:nvSpPr>
          <p:spPr bwMode="auto">
            <a:xfrm>
              <a:off x="152" y="2482"/>
              <a:ext cx="50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rPr>
                <a:t>港との経営統合等による国際ハブ化</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13" name="Rectangle 74"/>
            <p:cNvSpPr>
              <a:spLocks noChangeArrowheads="1"/>
            </p:cNvSpPr>
            <p:nvPr/>
          </p:nvSpPr>
          <p:spPr bwMode="auto">
            <a:xfrm>
              <a:off x="136" y="2552"/>
              <a:ext cx="54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rPr>
                <a:t>・特区や「地方税ゼロ」等を活用したイノ</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14" name="Rectangle 75"/>
            <p:cNvSpPr>
              <a:spLocks noChangeArrowheads="1"/>
            </p:cNvSpPr>
            <p:nvPr/>
          </p:nvSpPr>
          <p:spPr bwMode="auto">
            <a:xfrm>
              <a:off x="152" y="2629"/>
              <a:ext cx="26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rPr>
                <a:t>ベーション拠点強化</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16" name="Rectangle 77"/>
            <p:cNvSpPr>
              <a:spLocks noChangeArrowheads="1"/>
            </p:cNvSpPr>
            <p:nvPr/>
          </p:nvSpPr>
          <p:spPr bwMode="auto">
            <a:xfrm>
              <a:off x="2780" y="1670"/>
              <a:ext cx="2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smtClean="0">
                  <a:ln>
                    <a:noFill/>
                  </a:ln>
                  <a:solidFill>
                    <a:srgbClr val="000000"/>
                  </a:solidFill>
                  <a:effectLst/>
                  <a:latin typeface="ＭＳ ゴシック" panose="020B0609070205080204" pitchFamily="49" charset="-128"/>
                  <a:ea typeface="ＭＳ ゴシック" panose="020B0609070205080204" pitchFamily="49" charset="-128"/>
                </a:rPr>
                <a:t>新大阪延伸</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17" name="Freeform 78"/>
            <p:cNvSpPr>
              <a:spLocks/>
            </p:cNvSpPr>
            <p:nvPr/>
          </p:nvSpPr>
          <p:spPr bwMode="auto">
            <a:xfrm>
              <a:off x="2725" y="534"/>
              <a:ext cx="405" cy="388"/>
            </a:xfrm>
            <a:custGeom>
              <a:avLst/>
              <a:gdLst>
                <a:gd name="T0" fmla="*/ 182 w 405"/>
                <a:gd name="T1" fmla="*/ 388 h 388"/>
                <a:gd name="T2" fmla="*/ 314 w 405"/>
                <a:gd name="T3" fmla="*/ 284 h 388"/>
                <a:gd name="T4" fmla="*/ 405 w 405"/>
                <a:gd name="T5" fmla="*/ 378 h 388"/>
                <a:gd name="T6" fmla="*/ 354 w 405"/>
                <a:gd name="T7" fmla="*/ 85 h 388"/>
                <a:gd name="T8" fmla="*/ 41 w 405"/>
                <a:gd name="T9" fmla="*/ 0 h 388"/>
                <a:gd name="T10" fmla="*/ 132 w 405"/>
                <a:gd name="T11" fmla="*/ 94 h 388"/>
                <a:gd name="T12" fmla="*/ 0 w 405"/>
                <a:gd name="T13" fmla="*/ 199 h 388"/>
                <a:gd name="T14" fmla="*/ 182 w 405"/>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5" h="388">
                  <a:moveTo>
                    <a:pt x="182" y="388"/>
                  </a:moveTo>
                  <a:lnTo>
                    <a:pt x="314" y="284"/>
                  </a:lnTo>
                  <a:lnTo>
                    <a:pt x="405" y="378"/>
                  </a:lnTo>
                  <a:lnTo>
                    <a:pt x="354" y="85"/>
                  </a:lnTo>
                  <a:lnTo>
                    <a:pt x="41" y="0"/>
                  </a:lnTo>
                  <a:lnTo>
                    <a:pt x="132" y="94"/>
                  </a:lnTo>
                  <a:lnTo>
                    <a:pt x="0" y="199"/>
                  </a:lnTo>
                  <a:lnTo>
                    <a:pt x="182" y="388"/>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79"/>
            <p:cNvSpPr>
              <a:spLocks noEditPoints="1"/>
            </p:cNvSpPr>
            <p:nvPr/>
          </p:nvSpPr>
          <p:spPr bwMode="auto">
            <a:xfrm>
              <a:off x="2720" y="527"/>
              <a:ext cx="415" cy="400"/>
            </a:xfrm>
            <a:custGeom>
              <a:avLst/>
              <a:gdLst>
                <a:gd name="T0" fmla="*/ 190 w 415"/>
                <a:gd name="T1" fmla="*/ 393 h 400"/>
                <a:gd name="T2" fmla="*/ 184 w 415"/>
                <a:gd name="T3" fmla="*/ 393 h 400"/>
                <a:gd name="T4" fmla="*/ 319 w 415"/>
                <a:gd name="T5" fmla="*/ 286 h 400"/>
                <a:gd name="T6" fmla="*/ 412 w 415"/>
                <a:gd name="T7" fmla="*/ 383 h 400"/>
                <a:gd name="T8" fmla="*/ 406 w 415"/>
                <a:gd name="T9" fmla="*/ 386 h 400"/>
                <a:gd name="T10" fmla="*/ 356 w 415"/>
                <a:gd name="T11" fmla="*/ 92 h 400"/>
                <a:gd name="T12" fmla="*/ 358 w 415"/>
                <a:gd name="T13" fmla="*/ 95 h 400"/>
                <a:gd name="T14" fmla="*/ 45 w 415"/>
                <a:gd name="T15" fmla="*/ 10 h 400"/>
                <a:gd name="T16" fmla="*/ 49 w 415"/>
                <a:gd name="T17" fmla="*/ 4 h 400"/>
                <a:gd name="T18" fmla="*/ 142 w 415"/>
                <a:gd name="T19" fmla="*/ 102 h 400"/>
                <a:gd name="T20" fmla="*/ 8 w 415"/>
                <a:gd name="T21" fmla="*/ 208 h 400"/>
                <a:gd name="T22" fmla="*/ 8 w 415"/>
                <a:gd name="T23" fmla="*/ 203 h 400"/>
                <a:gd name="T24" fmla="*/ 190 w 415"/>
                <a:gd name="T25" fmla="*/ 393 h 400"/>
                <a:gd name="T26" fmla="*/ 0 w 415"/>
                <a:gd name="T27" fmla="*/ 205 h 400"/>
                <a:gd name="T28" fmla="*/ 134 w 415"/>
                <a:gd name="T29" fmla="*/ 99 h 400"/>
                <a:gd name="T30" fmla="*/ 134 w 415"/>
                <a:gd name="T31" fmla="*/ 103 h 400"/>
                <a:gd name="T32" fmla="*/ 34 w 415"/>
                <a:gd name="T33" fmla="*/ 0 h 400"/>
                <a:gd name="T34" fmla="*/ 363 w 415"/>
                <a:gd name="T35" fmla="*/ 89 h 400"/>
                <a:gd name="T36" fmla="*/ 415 w 415"/>
                <a:gd name="T37" fmla="*/ 397 h 400"/>
                <a:gd name="T38" fmla="*/ 316 w 415"/>
                <a:gd name="T39" fmla="*/ 293 h 400"/>
                <a:gd name="T40" fmla="*/ 321 w 415"/>
                <a:gd name="T41" fmla="*/ 293 h 400"/>
                <a:gd name="T42" fmla="*/ 187 w 415"/>
                <a:gd name="T43" fmla="*/ 400 h 400"/>
                <a:gd name="T44" fmla="*/ 0 w 415"/>
                <a:gd name="T45" fmla="*/ 20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5" h="400">
                  <a:moveTo>
                    <a:pt x="190" y="393"/>
                  </a:moveTo>
                  <a:lnTo>
                    <a:pt x="184" y="393"/>
                  </a:lnTo>
                  <a:lnTo>
                    <a:pt x="319" y="286"/>
                  </a:lnTo>
                  <a:lnTo>
                    <a:pt x="412" y="383"/>
                  </a:lnTo>
                  <a:lnTo>
                    <a:pt x="406" y="386"/>
                  </a:lnTo>
                  <a:lnTo>
                    <a:pt x="356" y="92"/>
                  </a:lnTo>
                  <a:lnTo>
                    <a:pt x="358" y="95"/>
                  </a:lnTo>
                  <a:lnTo>
                    <a:pt x="45" y="10"/>
                  </a:lnTo>
                  <a:lnTo>
                    <a:pt x="49" y="4"/>
                  </a:lnTo>
                  <a:lnTo>
                    <a:pt x="142" y="102"/>
                  </a:lnTo>
                  <a:lnTo>
                    <a:pt x="8" y="208"/>
                  </a:lnTo>
                  <a:lnTo>
                    <a:pt x="8" y="203"/>
                  </a:lnTo>
                  <a:lnTo>
                    <a:pt x="190" y="393"/>
                  </a:lnTo>
                  <a:close/>
                  <a:moveTo>
                    <a:pt x="0" y="205"/>
                  </a:moveTo>
                  <a:lnTo>
                    <a:pt x="134" y="99"/>
                  </a:lnTo>
                  <a:lnTo>
                    <a:pt x="134" y="103"/>
                  </a:lnTo>
                  <a:lnTo>
                    <a:pt x="34" y="0"/>
                  </a:lnTo>
                  <a:lnTo>
                    <a:pt x="363" y="89"/>
                  </a:lnTo>
                  <a:lnTo>
                    <a:pt x="415" y="397"/>
                  </a:lnTo>
                  <a:lnTo>
                    <a:pt x="316" y="293"/>
                  </a:lnTo>
                  <a:lnTo>
                    <a:pt x="321" y="293"/>
                  </a:lnTo>
                  <a:lnTo>
                    <a:pt x="187" y="400"/>
                  </a:lnTo>
                  <a:lnTo>
                    <a:pt x="0" y="205"/>
                  </a:lnTo>
                  <a:close/>
                </a:path>
              </a:pathLst>
            </a:custGeom>
            <a:solidFill>
              <a:srgbClr val="FF9933"/>
            </a:solidFill>
            <a:ln w="0" cap="flat">
              <a:solidFill>
                <a:srgbClr val="FF9933"/>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9" name="Freeform 80"/>
            <p:cNvSpPr>
              <a:spLocks/>
            </p:cNvSpPr>
            <p:nvPr/>
          </p:nvSpPr>
          <p:spPr bwMode="auto">
            <a:xfrm>
              <a:off x="2370" y="912"/>
              <a:ext cx="304" cy="284"/>
            </a:xfrm>
            <a:custGeom>
              <a:avLst/>
              <a:gdLst>
                <a:gd name="T0" fmla="*/ 304 w 304"/>
                <a:gd name="T1" fmla="*/ 180 h 284"/>
                <a:gd name="T2" fmla="*/ 172 w 304"/>
                <a:gd name="T3" fmla="*/ 284 h 284"/>
                <a:gd name="T4" fmla="*/ 0 w 304"/>
                <a:gd name="T5" fmla="*/ 105 h 284"/>
                <a:gd name="T6" fmla="*/ 132 w 304"/>
                <a:gd name="T7" fmla="*/ 0 h 284"/>
                <a:gd name="T8" fmla="*/ 304 w 304"/>
                <a:gd name="T9" fmla="*/ 180 h 284"/>
              </a:gdLst>
              <a:ahLst/>
              <a:cxnLst>
                <a:cxn ang="0">
                  <a:pos x="T0" y="T1"/>
                </a:cxn>
                <a:cxn ang="0">
                  <a:pos x="T2" y="T3"/>
                </a:cxn>
                <a:cxn ang="0">
                  <a:pos x="T4" y="T5"/>
                </a:cxn>
                <a:cxn ang="0">
                  <a:pos x="T6" y="T7"/>
                </a:cxn>
                <a:cxn ang="0">
                  <a:pos x="T8" y="T9"/>
                </a:cxn>
              </a:cxnLst>
              <a:rect l="0" t="0" r="r" b="b"/>
              <a:pathLst>
                <a:path w="304" h="284">
                  <a:moveTo>
                    <a:pt x="304" y="180"/>
                  </a:moveTo>
                  <a:lnTo>
                    <a:pt x="172" y="284"/>
                  </a:lnTo>
                  <a:lnTo>
                    <a:pt x="0" y="105"/>
                  </a:lnTo>
                  <a:lnTo>
                    <a:pt x="132" y="0"/>
                  </a:lnTo>
                  <a:lnTo>
                    <a:pt x="304" y="18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81"/>
            <p:cNvSpPr>
              <a:spLocks noEditPoints="1"/>
            </p:cNvSpPr>
            <p:nvPr/>
          </p:nvSpPr>
          <p:spPr bwMode="auto">
            <a:xfrm>
              <a:off x="2365" y="908"/>
              <a:ext cx="313" cy="292"/>
            </a:xfrm>
            <a:custGeom>
              <a:avLst/>
              <a:gdLst>
                <a:gd name="T0" fmla="*/ 647 w 650"/>
                <a:gd name="T1" fmla="*/ 414 h 667"/>
                <a:gd name="T2" fmla="*/ 646 w 650"/>
                <a:gd name="T3" fmla="*/ 425 h 667"/>
                <a:gd name="T4" fmla="*/ 372 w 650"/>
                <a:gd name="T5" fmla="*/ 664 h 667"/>
                <a:gd name="T6" fmla="*/ 361 w 650"/>
                <a:gd name="T7" fmla="*/ 663 h 667"/>
                <a:gd name="T8" fmla="*/ 3 w 650"/>
                <a:gd name="T9" fmla="*/ 253 h 667"/>
                <a:gd name="T10" fmla="*/ 4 w 650"/>
                <a:gd name="T11" fmla="*/ 242 h 667"/>
                <a:gd name="T12" fmla="*/ 277 w 650"/>
                <a:gd name="T13" fmla="*/ 3 h 667"/>
                <a:gd name="T14" fmla="*/ 289 w 650"/>
                <a:gd name="T15" fmla="*/ 4 h 667"/>
                <a:gd name="T16" fmla="*/ 647 w 650"/>
                <a:gd name="T17" fmla="*/ 414 h 667"/>
                <a:gd name="T18" fmla="*/ 277 w 650"/>
                <a:gd name="T19" fmla="*/ 15 h 667"/>
                <a:gd name="T20" fmla="*/ 288 w 650"/>
                <a:gd name="T21" fmla="*/ 15 h 667"/>
                <a:gd name="T22" fmla="*/ 15 w 650"/>
                <a:gd name="T23" fmla="*/ 254 h 667"/>
                <a:gd name="T24" fmla="*/ 15 w 650"/>
                <a:gd name="T25" fmla="*/ 243 h 667"/>
                <a:gd name="T26" fmla="*/ 373 w 650"/>
                <a:gd name="T27" fmla="*/ 653 h 667"/>
                <a:gd name="T28" fmla="*/ 362 w 650"/>
                <a:gd name="T29" fmla="*/ 652 h 667"/>
                <a:gd name="T30" fmla="*/ 635 w 650"/>
                <a:gd name="T31" fmla="*/ 413 h 667"/>
                <a:gd name="T32" fmla="*/ 635 w 650"/>
                <a:gd name="T33" fmla="*/ 425 h 667"/>
                <a:gd name="T34" fmla="*/ 277 w 650"/>
                <a:gd name="T35" fmla="*/ 15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667">
                  <a:moveTo>
                    <a:pt x="647" y="414"/>
                  </a:moveTo>
                  <a:cubicBezTo>
                    <a:pt x="650" y="417"/>
                    <a:pt x="649" y="422"/>
                    <a:pt x="646" y="425"/>
                  </a:cubicBezTo>
                  <a:lnTo>
                    <a:pt x="372" y="664"/>
                  </a:lnTo>
                  <a:cubicBezTo>
                    <a:pt x="369" y="667"/>
                    <a:pt x="364" y="667"/>
                    <a:pt x="361" y="663"/>
                  </a:cubicBezTo>
                  <a:lnTo>
                    <a:pt x="3" y="253"/>
                  </a:lnTo>
                  <a:cubicBezTo>
                    <a:pt x="0" y="250"/>
                    <a:pt x="1" y="245"/>
                    <a:pt x="4" y="242"/>
                  </a:cubicBezTo>
                  <a:lnTo>
                    <a:pt x="277" y="3"/>
                  </a:lnTo>
                  <a:cubicBezTo>
                    <a:pt x="281" y="0"/>
                    <a:pt x="286" y="1"/>
                    <a:pt x="289" y="4"/>
                  </a:cubicBezTo>
                  <a:lnTo>
                    <a:pt x="647" y="414"/>
                  </a:lnTo>
                  <a:close/>
                  <a:moveTo>
                    <a:pt x="277" y="15"/>
                  </a:moveTo>
                  <a:lnTo>
                    <a:pt x="288" y="15"/>
                  </a:lnTo>
                  <a:lnTo>
                    <a:pt x="15" y="254"/>
                  </a:lnTo>
                  <a:lnTo>
                    <a:pt x="15" y="243"/>
                  </a:lnTo>
                  <a:lnTo>
                    <a:pt x="373" y="653"/>
                  </a:lnTo>
                  <a:lnTo>
                    <a:pt x="362" y="652"/>
                  </a:lnTo>
                  <a:lnTo>
                    <a:pt x="635" y="413"/>
                  </a:lnTo>
                  <a:lnTo>
                    <a:pt x="635" y="425"/>
                  </a:lnTo>
                  <a:lnTo>
                    <a:pt x="277" y="15"/>
                  </a:lnTo>
                  <a:close/>
                </a:path>
              </a:pathLst>
            </a:custGeom>
            <a:solidFill>
              <a:srgbClr val="FF9933"/>
            </a:solidFill>
            <a:ln w="0" cap="flat">
              <a:solidFill>
                <a:srgbClr val="FF9933"/>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1" name="Freeform 82"/>
            <p:cNvSpPr>
              <a:spLocks/>
            </p:cNvSpPr>
            <p:nvPr/>
          </p:nvSpPr>
          <p:spPr bwMode="auto">
            <a:xfrm>
              <a:off x="2546" y="774"/>
              <a:ext cx="304" cy="284"/>
            </a:xfrm>
            <a:custGeom>
              <a:avLst/>
              <a:gdLst>
                <a:gd name="T0" fmla="*/ 304 w 304"/>
                <a:gd name="T1" fmla="*/ 180 h 284"/>
                <a:gd name="T2" fmla="*/ 173 w 304"/>
                <a:gd name="T3" fmla="*/ 284 h 284"/>
                <a:gd name="T4" fmla="*/ 0 w 304"/>
                <a:gd name="T5" fmla="*/ 105 h 284"/>
                <a:gd name="T6" fmla="*/ 132 w 304"/>
                <a:gd name="T7" fmla="*/ 0 h 284"/>
                <a:gd name="T8" fmla="*/ 304 w 304"/>
                <a:gd name="T9" fmla="*/ 180 h 284"/>
              </a:gdLst>
              <a:ahLst/>
              <a:cxnLst>
                <a:cxn ang="0">
                  <a:pos x="T0" y="T1"/>
                </a:cxn>
                <a:cxn ang="0">
                  <a:pos x="T2" y="T3"/>
                </a:cxn>
                <a:cxn ang="0">
                  <a:pos x="T4" y="T5"/>
                </a:cxn>
                <a:cxn ang="0">
                  <a:pos x="T6" y="T7"/>
                </a:cxn>
                <a:cxn ang="0">
                  <a:pos x="T8" y="T9"/>
                </a:cxn>
              </a:cxnLst>
              <a:rect l="0" t="0" r="r" b="b"/>
              <a:pathLst>
                <a:path w="304" h="284">
                  <a:moveTo>
                    <a:pt x="304" y="180"/>
                  </a:moveTo>
                  <a:lnTo>
                    <a:pt x="173" y="284"/>
                  </a:lnTo>
                  <a:lnTo>
                    <a:pt x="0" y="105"/>
                  </a:lnTo>
                  <a:lnTo>
                    <a:pt x="132" y="0"/>
                  </a:lnTo>
                  <a:lnTo>
                    <a:pt x="304" y="18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83"/>
            <p:cNvSpPr>
              <a:spLocks noEditPoints="1"/>
            </p:cNvSpPr>
            <p:nvPr/>
          </p:nvSpPr>
          <p:spPr bwMode="auto">
            <a:xfrm>
              <a:off x="2542" y="770"/>
              <a:ext cx="312" cy="292"/>
            </a:xfrm>
            <a:custGeom>
              <a:avLst/>
              <a:gdLst>
                <a:gd name="T0" fmla="*/ 647 w 649"/>
                <a:gd name="T1" fmla="*/ 414 h 667"/>
                <a:gd name="T2" fmla="*/ 646 w 649"/>
                <a:gd name="T3" fmla="*/ 425 h 667"/>
                <a:gd name="T4" fmla="*/ 372 w 649"/>
                <a:gd name="T5" fmla="*/ 664 h 667"/>
                <a:gd name="T6" fmla="*/ 361 w 649"/>
                <a:gd name="T7" fmla="*/ 663 h 667"/>
                <a:gd name="T8" fmla="*/ 3 w 649"/>
                <a:gd name="T9" fmla="*/ 253 h 667"/>
                <a:gd name="T10" fmla="*/ 4 w 649"/>
                <a:gd name="T11" fmla="*/ 242 h 667"/>
                <a:gd name="T12" fmla="*/ 277 w 649"/>
                <a:gd name="T13" fmla="*/ 3 h 667"/>
                <a:gd name="T14" fmla="*/ 289 w 649"/>
                <a:gd name="T15" fmla="*/ 4 h 667"/>
                <a:gd name="T16" fmla="*/ 647 w 649"/>
                <a:gd name="T17" fmla="*/ 414 h 667"/>
                <a:gd name="T18" fmla="*/ 277 w 649"/>
                <a:gd name="T19" fmla="*/ 14 h 667"/>
                <a:gd name="T20" fmla="*/ 288 w 649"/>
                <a:gd name="T21" fmla="*/ 15 h 667"/>
                <a:gd name="T22" fmla="*/ 15 w 649"/>
                <a:gd name="T23" fmla="*/ 254 h 667"/>
                <a:gd name="T24" fmla="*/ 15 w 649"/>
                <a:gd name="T25" fmla="*/ 242 h 667"/>
                <a:gd name="T26" fmla="*/ 373 w 649"/>
                <a:gd name="T27" fmla="*/ 652 h 667"/>
                <a:gd name="T28" fmla="*/ 362 w 649"/>
                <a:gd name="T29" fmla="*/ 652 h 667"/>
                <a:gd name="T30" fmla="*/ 635 w 649"/>
                <a:gd name="T31" fmla="*/ 413 h 667"/>
                <a:gd name="T32" fmla="*/ 635 w 649"/>
                <a:gd name="T33" fmla="*/ 424 h 667"/>
                <a:gd name="T34" fmla="*/ 277 w 649"/>
                <a:gd name="T35" fmla="*/ 1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9" h="667">
                  <a:moveTo>
                    <a:pt x="647" y="414"/>
                  </a:moveTo>
                  <a:cubicBezTo>
                    <a:pt x="649" y="417"/>
                    <a:pt x="649" y="422"/>
                    <a:pt x="646" y="425"/>
                  </a:cubicBezTo>
                  <a:lnTo>
                    <a:pt x="372" y="664"/>
                  </a:lnTo>
                  <a:cubicBezTo>
                    <a:pt x="369" y="667"/>
                    <a:pt x="364" y="666"/>
                    <a:pt x="361" y="663"/>
                  </a:cubicBezTo>
                  <a:lnTo>
                    <a:pt x="3" y="253"/>
                  </a:lnTo>
                  <a:cubicBezTo>
                    <a:pt x="0" y="250"/>
                    <a:pt x="1" y="244"/>
                    <a:pt x="4" y="242"/>
                  </a:cubicBezTo>
                  <a:lnTo>
                    <a:pt x="277" y="3"/>
                  </a:lnTo>
                  <a:cubicBezTo>
                    <a:pt x="281" y="0"/>
                    <a:pt x="286" y="0"/>
                    <a:pt x="289" y="4"/>
                  </a:cubicBezTo>
                  <a:lnTo>
                    <a:pt x="647" y="414"/>
                  </a:lnTo>
                  <a:close/>
                  <a:moveTo>
                    <a:pt x="277" y="14"/>
                  </a:moveTo>
                  <a:lnTo>
                    <a:pt x="288" y="15"/>
                  </a:lnTo>
                  <a:lnTo>
                    <a:pt x="15" y="254"/>
                  </a:lnTo>
                  <a:lnTo>
                    <a:pt x="15" y="242"/>
                  </a:lnTo>
                  <a:lnTo>
                    <a:pt x="373" y="652"/>
                  </a:lnTo>
                  <a:lnTo>
                    <a:pt x="362" y="652"/>
                  </a:lnTo>
                  <a:lnTo>
                    <a:pt x="635" y="413"/>
                  </a:lnTo>
                  <a:lnTo>
                    <a:pt x="635" y="424"/>
                  </a:lnTo>
                  <a:lnTo>
                    <a:pt x="277" y="14"/>
                  </a:lnTo>
                  <a:close/>
                </a:path>
              </a:pathLst>
            </a:custGeom>
            <a:solidFill>
              <a:srgbClr val="FF9933"/>
            </a:solidFill>
            <a:ln w="0" cap="flat">
              <a:solidFill>
                <a:srgbClr val="FF9933"/>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3" name="Freeform 84"/>
            <p:cNvSpPr>
              <a:spLocks/>
            </p:cNvSpPr>
            <p:nvPr/>
          </p:nvSpPr>
          <p:spPr bwMode="auto">
            <a:xfrm>
              <a:off x="1555" y="979"/>
              <a:ext cx="1240" cy="476"/>
            </a:xfrm>
            <a:custGeom>
              <a:avLst/>
              <a:gdLst>
                <a:gd name="T0" fmla="*/ 0 w 2576"/>
                <a:gd name="T1" fmla="*/ 182 h 1088"/>
                <a:gd name="T2" fmla="*/ 182 w 2576"/>
                <a:gd name="T3" fmla="*/ 0 h 1088"/>
                <a:gd name="T4" fmla="*/ 182 w 2576"/>
                <a:gd name="T5" fmla="*/ 0 h 1088"/>
                <a:gd name="T6" fmla="*/ 182 w 2576"/>
                <a:gd name="T7" fmla="*/ 0 h 1088"/>
                <a:gd name="T8" fmla="*/ 2395 w 2576"/>
                <a:gd name="T9" fmla="*/ 0 h 1088"/>
                <a:gd name="T10" fmla="*/ 2395 w 2576"/>
                <a:gd name="T11" fmla="*/ 0 h 1088"/>
                <a:gd name="T12" fmla="*/ 2576 w 2576"/>
                <a:gd name="T13" fmla="*/ 182 h 1088"/>
                <a:gd name="T14" fmla="*/ 2576 w 2576"/>
                <a:gd name="T15" fmla="*/ 182 h 1088"/>
                <a:gd name="T16" fmla="*/ 2576 w 2576"/>
                <a:gd name="T17" fmla="*/ 182 h 1088"/>
                <a:gd name="T18" fmla="*/ 2576 w 2576"/>
                <a:gd name="T19" fmla="*/ 907 h 1088"/>
                <a:gd name="T20" fmla="*/ 2576 w 2576"/>
                <a:gd name="T21" fmla="*/ 907 h 1088"/>
                <a:gd name="T22" fmla="*/ 2395 w 2576"/>
                <a:gd name="T23" fmla="*/ 1088 h 1088"/>
                <a:gd name="T24" fmla="*/ 2395 w 2576"/>
                <a:gd name="T25" fmla="*/ 1088 h 1088"/>
                <a:gd name="T26" fmla="*/ 2395 w 2576"/>
                <a:gd name="T27" fmla="*/ 1088 h 1088"/>
                <a:gd name="T28" fmla="*/ 182 w 2576"/>
                <a:gd name="T29" fmla="*/ 1088 h 1088"/>
                <a:gd name="T30" fmla="*/ 182 w 2576"/>
                <a:gd name="T31" fmla="*/ 1088 h 1088"/>
                <a:gd name="T32" fmla="*/ 0 w 2576"/>
                <a:gd name="T33" fmla="*/ 907 h 1088"/>
                <a:gd name="T34" fmla="*/ 0 w 2576"/>
                <a:gd name="T35" fmla="*/ 907 h 1088"/>
                <a:gd name="T36" fmla="*/ 0 w 2576"/>
                <a:gd name="T37" fmla="*/ 182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76" h="1088">
                  <a:moveTo>
                    <a:pt x="0" y="182"/>
                  </a:moveTo>
                  <a:cubicBezTo>
                    <a:pt x="0" y="82"/>
                    <a:pt x="82" y="0"/>
                    <a:pt x="182" y="0"/>
                  </a:cubicBezTo>
                  <a:cubicBezTo>
                    <a:pt x="182" y="0"/>
                    <a:pt x="182" y="0"/>
                    <a:pt x="182" y="0"/>
                  </a:cubicBezTo>
                  <a:lnTo>
                    <a:pt x="182" y="0"/>
                  </a:lnTo>
                  <a:lnTo>
                    <a:pt x="2395" y="0"/>
                  </a:lnTo>
                  <a:lnTo>
                    <a:pt x="2395" y="0"/>
                  </a:lnTo>
                  <a:cubicBezTo>
                    <a:pt x="2495" y="0"/>
                    <a:pt x="2576" y="82"/>
                    <a:pt x="2576" y="182"/>
                  </a:cubicBezTo>
                  <a:cubicBezTo>
                    <a:pt x="2576" y="182"/>
                    <a:pt x="2576" y="182"/>
                    <a:pt x="2576" y="182"/>
                  </a:cubicBezTo>
                  <a:lnTo>
                    <a:pt x="2576" y="182"/>
                  </a:lnTo>
                  <a:lnTo>
                    <a:pt x="2576" y="907"/>
                  </a:lnTo>
                  <a:lnTo>
                    <a:pt x="2576" y="907"/>
                  </a:lnTo>
                  <a:cubicBezTo>
                    <a:pt x="2576" y="1007"/>
                    <a:pt x="2495" y="1088"/>
                    <a:pt x="2395" y="1088"/>
                  </a:cubicBezTo>
                  <a:cubicBezTo>
                    <a:pt x="2395" y="1088"/>
                    <a:pt x="2395" y="1088"/>
                    <a:pt x="2395" y="1088"/>
                  </a:cubicBezTo>
                  <a:lnTo>
                    <a:pt x="2395" y="1088"/>
                  </a:lnTo>
                  <a:lnTo>
                    <a:pt x="182" y="1088"/>
                  </a:lnTo>
                  <a:lnTo>
                    <a:pt x="182" y="1088"/>
                  </a:lnTo>
                  <a:cubicBezTo>
                    <a:pt x="82" y="1088"/>
                    <a:pt x="0" y="1007"/>
                    <a:pt x="0" y="907"/>
                  </a:cubicBezTo>
                  <a:cubicBezTo>
                    <a:pt x="0" y="907"/>
                    <a:pt x="0" y="907"/>
                    <a:pt x="0" y="907"/>
                  </a:cubicBezTo>
                  <a:lnTo>
                    <a:pt x="0" y="182"/>
                  </a:lnTo>
                  <a:close/>
                </a:path>
              </a:pathLst>
            </a:custGeom>
            <a:solidFill>
              <a:srgbClr val="CCFFC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4" name="Freeform 85"/>
            <p:cNvSpPr>
              <a:spLocks noEditPoints="1"/>
            </p:cNvSpPr>
            <p:nvPr/>
          </p:nvSpPr>
          <p:spPr bwMode="auto">
            <a:xfrm>
              <a:off x="1552" y="976"/>
              <a:ext cx="1247" cy="483"/>
            </a:xfrm>
            <a:custGeom>
              <a:avLst/>
              <a:gdLst>
                <a:gd name="T0" fmla="*/ 5 w 2592"/>
                <a:gd name="T1" fmla="*/ 151 h 1104"/>
                <a:gd name="T2" fmla="*/ 32 w 2592"/>
                <a:gd name="T3" fmla="*/ 85 h 1104"/>
                <a:gd name="T4" fmla="*/ 83 w 2592"/>
                <a:gd name="T5" fmla="*/ 33 h 1104"/>
                <a:gd name="T6" fmla="*/ 117 w 2592"/>
                <a:gd name="T7" fmla="*/ 15 h 1104"/>
                <a:gd name="T8" fmla="*/ 190 w 2592"/>
                <a:gd name="T9" fmla="*/ 1 h 1104"/>
                <a:gd name="T10" fmla="*/ 2442 w 2592"/>
                <a:gd name="T11" fmla="*/ 5 h 1104"/>
                <a:gd name="T12" fmla="*/ 2508 w 2592"/>
                <a:gd name="T13" fmla="*/ 32 h 1104"/>
                <a:gd name="T14" fmla="*/ 2538 w 2592"/>
                <a:gd name="T15" fmla="*/ 57 h 1104"/>
                <a:gd name="T16" fmla="*/ 2577 w 2592"/>
                <a:gd name="T17" fmla="*/ 116 h 1104"/>
                <a:gd name="T18" fmla="*/ 2588 w 2592"/>
                <a:gd name="T19" fmla="*/ 153 h 1104"/>
                <a:gd name="T20" fmla="*/ 2588 w 2592"/>
                <a:gd name="T21" fmla="*/ 952 h 1104"/>
                <a:gd name="T22" fmla="*/ 2577 w 2592"/>
                <a:gd name="T23" fmla="*/ 989 h 1104"/>
                <a:gd name="T24" fmla="*/ 2538 w 2592"/>
                <a:gd name="T25" fmla="*/ 1049 h 1104"/>
                <a:gd name="T26" fmla="*/ 2508 w 2592"/>
                <a:gd name="T27" fmla="*/ 1072 h 1104"/>
                <a:gd name="T28" fmla="*/ 2442 w 2592"/>
                <a:gd name="T29" fmla="*/ 1100 h 1104"/>
                <a:gd name="T30" fmla="*/ 190 w 2592"/>
                <a:gd name="T31" fmla="*/ 1104 h 1104"/>
                <a:gd name="T32" fmla="*/ 117 w 2592"/>
                <a:gd name="T33" fmla="*/ 1090 h 1104"/>
                <a:gd name="T34" fmla="*/ 83 w 2592"/>
                <a:gd name="T35" fmla="*/ 1072 h 1104"/>
                <a:gd name="T36" fmla="*/ 33 w 2592"/>
                <a:gd name="T37" fmla="*/ 1022 h 1104"/>
                <a:gd name="T38" fmla="*/ 15 w 2592"/>
                <a:gd name="T39" fmla="*/ 988 h 1104"/>
                <a:gd name="T40" fmla="*/ 1 w 2592"/>
                <a:gd name="T41" fmla="*/ 916 h 1104"/>
                <a:gd name="T42" fmla="*/ 20 w 2592"/>
                <a:gd name="T43" fmla="*/ 951 h 1104"/>
                <a:gd name="T44" fmla="*/ 29 w 2592"/>
                <a:gd name="T45" fmla="*/ 982 h 1104"/>
                <a:gd name="T46" fmla="*/ 69 w 2592"/>
                <a:gd name="T47" fmla="*/ 1038 h 1104"/>
                <a:gd name="T48" fmla="*/ 92 w 2592"/>
                <a:gd name="T49" fmla="*/ 1058 h 1104"/>
                <a:gd name="T50" fmla="*/ 156 w 2592"/>
                <a:gd name="T51" fmla="*/ 1085 h 1104"/>
                <a:gd name="T52" fmla="*/ 2403 w 2592"/>
                <a:gd name="T53" fmla="*/ 1089 h 1104"/>
                <a:gd name="T54" fmla="*/ 2471 w 2592"/>
                <a:gd name="T55" fmla="*/ 1075 h 1104"/>
                <a:gd name="T56" fmla="*/ 2499 w 2592"/>
                <a:gd name="T57" fmla="*/ 1059 h 1104"/>
                <a:gd name="T58" fmla="*/ 2547 w 2592"/>
                <a:gd name="T59" fmla="*/ 1011 h 1104"/>
                <a:gd name="T60" fmla="*/ 2563 w 2592"/>
                <a:gd name="T61" fmla="*/ 983 h 1104"/>
                <a:gd name="T62" fmla="*/ 2576 w 2592"/>
                <a:gd name="T63" fmla="*/ 915 h 1104"/>
                <a:gd name="T64" fmla="*/ 2573 w 2592"/>
                <a:gd name="T65" fmla="*/ 156 h 1104"/>
                <a:gd name="T66" fmla="*/ 2546 w 2592"/>
                <a:gd name="T67" fmla="*/ 92 h 1104"/>
                <a:gd name="T68" fmla="*/ 2526 w 2592"/>
                <a:gd name="T69" fmla="*/ 69 h 1104"/>
                <a:gd name="T70" fmla="*/ 2470 w 2592"/>
                <a:gd name="T71" fmla="*/ 29 h 1104"/>
                <a:gd name="T72" fmla="*/ 2439 w 2592"/>
                <a:gd name="T73" fmla="*/ 20 h 1104"/>
                <a:gd name="T74" fmla="*/ 154 w 2592"/>
                <a:gd name="T75" fmla="*/ 20 h 1104"/>
                <a:gd name="T76" fmla="*/ 123 w 2592"/>
                <a:gd name="T77" fmla="*/ 29 h 1104"/>
                <a:gd name="T78" fmla="*/ 68 w 2592"/>
                <a:gd name="T79" fmla="*/ 68 h 1104"/>
                <a:gd name="T80" fmla="*/ 29 w 2592"/>
                <a:gd name="T81" fmla="*/ 123 h 1104"/>
                <a:gd name="T82" fmla="*/ 20 w 2592"/>
                <a:gd name="T83" fmla="*/ 154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2" h="1104">
                  <a:moveTo>
                    <a:pt x="0" y="190"/>
                  </a:moveTo>
                  <a:lnTo>
                    <a:pt x="5" y="153"/>
                  </a:lnTo>
                  <a:cubicBezTo>
                    <a:pt x="5" y="152"/>
                    <a:pt x="5" y="152"/>
                    <a:pt x="5" y="151"/>
                  </a:cubicBezTo>
                  <a:lnTo>
                    <a:pt x="15" y="117"/>
                  </a:lnTo>
                  <a:cubicBezTo>
                    <a:pt x="15" y="117"/>
                    <a:pt x="15" y="116"/>
                    <a:pt x="15" y="116"/>
                  </a:cubicBezTo>
                  <a:lnTo>
                    <a:pt x="32" y="85"/>
                  </a:lnTo>
                  <a:cubicBezTo>
                    <a:pt x="33" y="84"/>
                    <a:pt x="33" y="84"/>
                    <a:pt x="33" y="83"/>
                  </a:cubicBezTo>
                  <a:lnTo>
                    <a:pt x="56" y="57"/>
                  </a:lnTo>
                  <a:lnTo>
                    <a:pt x="83" y="33"/>
                  </a:lnTo>
                  <a:cubicBezTo>
                    <a:pt x="84" y="33"/>
                    <a:pt x="84" y="33"/>
                    <a:pt x="85" y="32"/>
                  </a:cubicBezTo>
                  <a:lnTo>
                    <a:pt x="116" y="15"/>
                  </a:lnTo>
                  <a:cubicBezTo>
                    <a:pt x="116" y="15"/>
                    <a:pt x="117" y="15"/>
                    <a:pt x="117" y="15"/>
                  </a:cubicBezTo>
                  <a:lnTo>
                    <a:pt x="151" y="5"/>
                  </a:lnTo>
                  <a:cubicBezTo>
                    <a:pt x="152" y="5"/>
                    <a:pt x="152" y="5"/>
                    <a:pt x="153" y="5"/>
                  </a:cubicBezTo>
                  <a:lnTo>
                    <a:pt x="190" y="1"/>
                  </a:lnTo>
                  <a:lnTo>
                    <a:pt x="2403" y="0"/>
                  </a:lnTo>
                  <a:lnTo>
                    <a:pt x="2440" y="5"/>
                  </a:lnTo>
                  <a:cubicBezTo>
                    <a:pt x="2441" y="5"/>
                    <a:pt x="2441" y="5"/>
                    <a:pt x="2442" y="5"/>
                  </a:cubicBezTo>
                  <a:lnTo>
                    <a:pt x="2476" y="15"/>
                  </a:lnTo>
                  <a:cubicBezTo>
                    <a:pt x="2476" y="15"/>
                    <a:pt x="2477" y="15"/>
                    <a:pt x="2477" y="15"/>
                  </a:cubicBezTo>
                  <a:lnTo>
                    <a:pt x="2508" y="32"/>
                  </a:lnTo>
                  <a:cubicBezTo>
                    <a:pt x="2509" y="33"/>
                    <a:pt x="2509" y="33"/>
                    <a:pt x="2510" y="33"/>
                  </a:cubicBezTo>
                  <a:lnTo>
                    <a:pt x="2537" y="56"/>
                  </a:lnTo>
                  <a:cubicBezTo>
                    <a:pt x="2537" y="57"/>
                    <a:pt x="2537" y="57"/>
                    <a:pt x="2538" y="57"/>
                  </a:cubicBezTo>
                  <a:lnTo>
                    <a:pt x="2560" y="83"/>
                  </a:lnTo>
                  <a:cubicBezTo>
                    <a:pt x="2560" y="84"/>
                    <a:pt x="2560" y="84"/>
                    <a:pt x="2560" y="85"/>
                  </a:cubicBezTo>
                  <a:lnTo>
                    <a:pt x="2577" y="116"/>
                  </a:lnTo>
                  <a:cubicBezTo>
                    <a:pt x="2578" y="116"/>
                    <a:pt x="2578" y="117"/>
                    <a:pt x="2578" y="117"/>
                  </a:cubicBezTo>
                  <a:lnTo>
                    <a:pt x="2588" y="151"/>
                  </a:lnTo>
                  <a:cubicBezTo>
                    <a:pt x="2588" y="152"/>
                    <a:pt x="2588" y="152"/>
                    <a:pt x="2588" y="153"/>
                  </a:cubicBezTo>
                  <a:lnTo>
                    <a:pt x="2592" y="190"/>
                  </a:lnTo>
                  <a:lnTo>
                    <a:pt x="2592" y="915"/>
                  </a:lnTo>
                  <a:lnTo>
                    <a:pt x="2588" y="952"/>
                  </a:lnTo>
                  <a:cubicBezTo>
                    <a:pt x="2588" y="953"/>
                    <a:pt x="2588" y="953"/>
                    <a:pt x="2588" y="954"/>
                  </a:cubicBezTo>
                  <a:lnTo>
                    <a:pt x="2578" y="988"/>
                  </a:lnTo>
                  <a:cubicBezTo>
                    <a:pt x="2578" y="988"/>
                    <a:pt x="2578" y="989"/>
                    <a:pt x="2577" y="989"/>
                  </a:cubicBezTo>
                  <a:lnTo>
                    <a:pt x="2560" y="1020"/>
                  </a:lnTo>
                  <a:cubicBezTo>
                    <a:pt x="2560" y="1021"/>
                    <a:pt x="2560" y="1021"/>
                    <a:pt x="2560" y="1022"/>
                  </a:cubicBezTo>
                  <a:lnTo>
                    <a:pt x="2538" y="1049"/>
                  </a:lnTo>
                  <a:cubicBezTo>
                    <a:pt x="2537" y="1049"/>
                    <a:pt x="2537" y="1049"/>
                    <a:pt x="2537" y="1050"/>
                  </a:cubicBezTo>
                  <a:lnTo>
                    <a:pt x="2510" y="1072"/>
                  </a:lnTo>
                  <a:cubicBezTo>
                    <a:pt x="2509" y="1072"/>
                    <a:pt x="2509" y="1072"/>
                    <a:pt x="2508" y="1072"/>
                  </a:cubicBezTo>
                  <a:lnTo>
                    <a:pt x="2477" y="1089"/>
                  </a:lnTo>
                  <a:cubicBezTo>
                    <a:pt x="2477" y="1090"/>
                    <a:pt x="2476" y="1090"/>
                    <a:pt x="2476" y="1090"/>
                  </a:cubicBezTo>
                  <a:lnTo>
                    <a:pt x="2442" y="1100"/>
                  </a:lnTo>
                  <a:cubicBezTo>
                    <a:pt x="2441" y="1100"/>
                    <a:pt x="2441" y="1100"/>
                    <a:pt x="2440" y="1100"/>
                  </a:cubicBezTo>
                  <a:lnTo>
                    <a:pt x="2404" y="1104"/>
                  </a:lnTo>
                  <a:lnTo>
                    <a:pt x="190" y="1104"/>
                  </a:lnTo>
                  <a:lnTo>
                    <a:pt x="153" y="1100"/>
                  </a:lnTo>
                  <a:cubicBezTo>
                    <a:pt x="152" y="1100"/>
                    <a:pt x="152" y="1100"/>
                    <a:pt x="151" y="1100"/>
                  </a:cubicBezTo>
                  <a:lnTo>
                    <a:pt x="117" y="1090"/>
                  </a:lnTo>
                  <a:cubicBezTo>
                    <a:pt x="117" y="1090"/>
                    <a:pt x="116" y="1090"/>
                    <a:pt x="116" y="1089"/>
                  </a:cubicBezTo>
                  <a:lnTo>
                    <a:pt x="85" y="1072"/>
                  </a:lnTo>
                  <a:cubicBezTo>
                    <a:pt x="84" y="1072"/>
                    <a:pt x="84" y="1072"/>
                    <a:pt x="83" y="1072"/>
                  </a:cubicBezTo>
                  <a:lnTo>
                    <a:pt x="57" y="1050"/>
                  </a:lnTo>
                  <a:cubicBezTo>
                    <a:pt x="57" y="1049"/>
                    <a:pt x="57" y="1049"/>
                    <a:pt x="56" y="1049"/>
                  </a:cubicBezTo>
                  <a:lnTo>
                    <a:pt x="33" y="1022"/>
                  </a:lnTo>
                  <a:cubicBezTo>
                    <a:pt x="33" y="1021"/>
                    <a:pt x="33" y="1021"/>
                    <a:pt x="32" y="1020"/>
                  </a:cubicBezTo>
                  <a:lnTo>
                    <a:pt x="15" y="989"/>
                  </a:lnTo>
                  <a:cubicBezTo>
                    <a:pt x="15" y="989"/>
                    <a:pt x="15" y="988"/>
                    <a:pt x="15" y="988"/>
                  </a:cubicBezTo>
                  <a:lnTo>
                    <a:pt x="5" y="954"/>
                  </a:lnTo>
                  <a:cubicBezTo>
                    <a:pt x="5" y="953"/>
                    <a:pt x="5" y="953"/>
                    <a:pt x="5" y="952"/>
                  </a:cubicBezTo>
                  <a:lnTo>
                    <a:pt x="1" y="916"/>
                  </a:lnTo>
                  <a:lnTo>
                    <a:pt x="0" y="190"/>
                  </a:lnTo>
                  <a:close/>
                  <a:moveTo>
                    <a:pt x="16" y="915"/>
                  </a:moveTo>
                  <a:lnTo>
                    <a:pt x="20" y="951"/>
                  </a:lnTo>
                  <a:lnTo>
                    <a:pt x="20" y="949"/>
                  </a:lnTo>
                  <a:lnTo>
                    <a:pt x="30" y="983"/>
                  </a:lnTo>
                  <a:lnTo>
                    <a:pt x="29" y="982"/>
                  </a:lnTo>
                  <a:lnTo>
                    <a:pt x="46" y="1013"/>
                  </a:lnTo>
                  <a:lnTo>
                    <a:pt x="46" y="1011"/>
                  </a:lnTo>
                  <a:lnTo>
                    <a:pt x="69" y="1038"/>
                  </a:lnTo>
                  <a:lnTo>
                    <a:pt x="68" y="1037"/>
                  </a:lnTo>
                  <a:lnTo>
                    <a:pt x="94" y="1059"/>
                  </a:lnTo>
                  <a:lnTo>
                    <a:pt x="92" y="1058"/>
                  </a:lnTo>
                  <a:lnTo>
                    <a:pt x="123" y="1075"/>
                  </a:lnTo>
                  <a:lnTo>
                    <a:pt x="122" y="1075"/>
                  </a:lnTo>
                  <a:lnTo>
                    <a:pt x="156" y="1085"/>
                  </a:lnTo>
                  <a:lnTo>
                    <a:pt x="154" y="1085"/>
                  </a:lnTo>
                  <a:lnTo>
                    <a:pt x="190" y="1088"/>
                  </a:lnTo>
                  <a:lnTo>
                    <a:pt x="2403" y="1089"/>
                  </a:lnTo>
                  <a:lnTo>
                    <a:pt x="2439" y="1085"/>
                  </a:lnTo>
                  <a:lnTo>
                    <a:pt x="2437" y="1085"/>
                  </a:lnTo>
                  <a:lnTo>
                    <a:pt x="2471" y="1075"/>
                  </a:lnTo>
                  <a:lnTo>
                    <a:pt x="2470" y="1075"/>
                  </a:lnTo>
                  <a:lnTo>
                    <a:pt x="2501" y="1058"/>
                  </a:lnTo>
                  <a:lnTo>
                    <a:pt x="2499" y="1059"/>
                  </a:lnTo>
                  <a:lnTo>
                    <a:pt x="2526" y="1037"/>
                  </a:lnTo>
                  <a:lnTo>
                    <a:pt x="2525" y="1038"/>
                  </a:lnTo>
                  <a:lnTo>
                    <a:pt x="2547" y="1011"/>
                  </a:lnTo>
                  <a:lnTo>
                    <a:pt x="2546" y="1013"/>
                  </a:lnTo>
                  <a:lnTo>
                    <a:pt x="2563" y="982"/>
                  </a:lnTo>
                  <a:lnTo>
                    <a:pt x="2563" y="983"/>
                  </a:lnTo>
                  <a:lnTo>
                    <a:pt x="2573" y="949"/>
                  </a:lnTo>
                  <a:lnTo>
                    <a:pt x="2573" y="951"/>
                  </a:lnTo>
                  <a:lnTo>
                    <a:pt x="2576" y="915"/>
                  </a:lnTo>
                  <a:lnTo>
                    <a:pt x="2577" y="191"/>
                  </a:lnTo>
                  <a:lnTo>
                    <a:pt x="2573" y="154"/>
                  </a:lnTo>
                  <a:lnTo>
                    <a:pt x="2573" y="156"/>
                  </a:lnTo>
                  <a:lnTo>
                    <a:pt x="2563" y="122"/>
                  </a:lnTo>
                  <a:lnTo>
                    <a:pt x="2563" y="123"/>
                  </a:lnTo>
                  <a:lnTo>
                    <a:pt x="2546" y="92"/>
                  </a:lnTo>
                  <a:lnTo>
                    <a:pt x="2547" y="94"/>
                  </a:lnTo>
                  <a:lnTo>
                    <a:pt x="2525" y="68"/>
                  </a:lnTo>
                  <a:lnTo>
                    <a:pt x="2526" y="69"/>
                  </a:lnTo>
                  <a:lnTo>
                    <a:pt x="2499" y="46"/>
                  </a:lnTo>
                  <a:lnTo>
                    <a:pt x="2501" y="46"/>
                  </a:lnTo>
                  <a:lnTo>
                    <a:pt x="2470" y="29"/>
                  </a:lnTo>
                  <a:lnTo>
                    <a:pt x="2471" y="30"/>
                  </a:lnTo>
                  <a:lnTo>
                    <a:pt x="2437" y="20"/>
                  </a:lnTo>
                  <a:lnTo>
                    <a:pt x="2439" y="20"/>
                  </a:lnTo>
                  <a:lnTo>
                    <a:pt x="2403" y="16"/>
                  </a:lnTo>
                  <a:lnTo>
                    <a:pt x="191" y="16"/>
                  </a:lnTo>
                  <a:lnTo>
                    <a:pt x="154" y="20"/>
                  </a:lnTo>
                  <a:lnTo>
                    <a:pt x="156" y="20"/>
                  </a:lnTo>
                  <a:lnTo>
                    <a:pt x="122" y="30"/>
                  </a:lnTo>
                  <a:lnTo>
                    <a:pt x="123" y="29"/>
                  </a:lnTo>
                  <a:lnTo>
                    <a:pt x="92" y="46"/>
                  </a:lnTo>
                  <a:lnTo>
                    <a:pt x="94" y="45"/>
                  </a:lnTo>
                  <a:lnTo>
                    <a:pt x="68" y="68"/>
                  </a:lnTo>
                  <a:lnTo>
                    <a:pt x="45" y="94"/>
                  </a:lnTo>
                  <a:lnTo>
                    <a:pt x="46" y="92"/>
                  </a:lnTo>
                  <a:lnTo>
                    <a:pt x="29" y="123"/>
                  </a:lnTo>
                  <a:lnTo>
                    <a:pt x="30" y="122"/>
                  </a:lnTo>
                  <a:lnTo>
                    <a:pt x="20" y="156"/>
                  </a:lnTo>
                  <a:lnTo>
                    <a:pt x="20" y="154"/>
                  </a:lnTo>
                  <a:lnTo>
                    <a:pt x="16" y="190"/>
                  </a:lnTo>
                  <a:lnTo>
                    <a:pt x="16" y="915"/>
                  </a:lnTo>
                  <a:close/>
                </a:path>
              </a:pathLst>
            </a:custGeom>
            <a:solidFill>
              <a:srgbClr val="00B050"/>
            </a:solidFill>
            <a:ln w="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5" name="Rectangle 86"/>
            <p:cNvSpPr>
              <a:spLocks noChangeArrowheads="1"/>
            </p:cNvSpPr>
            <p:nvPr/>
          </p:nvSpPr>
          <p:spPr bwMode="auto">
            <a:xfrm>
              <a:off x="1588" y="1023"/>
              <a:ext cx="25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rPr>
                <a:t>新大阪</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27" name="Rectangle 88"/>
            <p:cNvSpPr>
              <a:spLocks noChangeArrowheads="1"/>
            </p:cNvSpPr>
            <p:nvPr/>
          </p:nvSpPr>
          <p:spPr bwMode="auto">
            <a:xfrm>
              <a:off x="1619" y="1226"/>
              <a:ext cx="3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rPr>
                <a:t>による国土軸機能強化</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28" name="Rectangle 89"/>
            <p:cNvSpPr>
              <a:spLocks noChangeArrowheads="1"/>
            </p:cNvSpPr>
            <p:nvPr/>
          </p:nvSpPr>
          <p:spPr bwMode="auto">
            <a:xfrm>
              <a:off x="1603" y="1296"/>
              <a:ext cx="53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rPr>
                <a:t>・「おおさか東線」乗入れや「北大阪急行」</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29" name="Rectangle 90"/>
            <p:cNvSpPr>
              <a:spLocks noChangeArrowheads="1"/>
            </p:cNvSpPr>
            <p:nvPr/>
          </p:nvSpPr>
          <p:spPr bwMode="auto">
            <a:xfrm>
              <a:off x="1619" y="1373"/>
              <a:ext cx="45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rPr>
                <a:t>延伸などによる地域拠点機能強化</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30" name="Freeform 91"/>
            <p:cNvSpPr>
              <a:spLocks noEditPoints="1"/>
            </p:cNvSpPr>
            <p:nvPr/>
          </p:nvSpPr>
          <p:spPr bwMode="auto">
            <a:xfrm>
              <a:off x="2652" y="643"/>
              <a:ext cx="378" cy="310"/>
            </a:xfrm>
            <a:custGeom>
              <a:avLst/>
              <a:gdLst>
                <a:gd name="T0" fmla="*/ 62 w 786"/>
                <a:gd name="T1" fmla="*/ 689 h 710"/>
                <a:gd name="T2" fmla="*/ 103 w 786"/>
                <a:gd name="T3" fmla="*/ 662 h 710"/>
                <a:gd name="T4" fmla="*/ 64 w 786"/>
                <a:gd name="T5" fmla="*/ 539 h 710"/>
                <a:gd name="T6" fmla="*/ 121 w 786"/>
                <a:gd name="T7" fmla="*/ 665 h 710"/>
                <a:gd name="T8" fmla="*/ 160 w 786"/>
                <a:gd name="T9" fmla="*/ 512 h 710"/>
                <a:gd name="T10" fmla="*/ 201 w 786"/>
                <a:gd name="T11" fmla="*/ 564 h 710"/>
                <a:gd name="T12" fmla="*/ 90 w 786"/>
                <a:gd name="T13" fmla="*/ 516 h 710"/>
                <a:gd name="T14" fmla="*/ 263 w 786"/>
                <a:gd name="T15" fmla="*/ 492 h 710"/>
                <a:gd name="T16" fmla="*/ 248 w 786"/>
                <a:gd name="T17" fmla="*/ 418 h 710"/>
                <a:gd name="T18" fmla="*/ 239 w 786"/>
                <a:gd name="T19" fmla="*/ 387 h 710"/>
                <a:gd name="T20" fmla="*/ 303 w 786"/>
                <a:gd name="T21" fmla="*/ 391 h 710"/>
                <a:gd name="T22" fmla="*/ 311 w 786"/>
                <a:gd name="T23" fmla="*/ 420 h 710"/>
                <a:gd name="T24" fmla="*/ 293 w 786"/>
                <a:gd name="T25" fmla="*/ 441 h 710"/>
                <a:gd name="T26" fmla="*/ 284 w 786"/>
                <a:gd name="T27" fmla="*/ 460 h 710"/>
                <a:gd name="T28" fmla="*/ 315 w 786"/>
                <a:gd name="T29" fmla="*/ 475 h 710"/>
                <a:gd name="T30" fmla="*/ 318 w 786"/>
                <a:gd name="T31" fmla="*/ 499 h 710"/>
                <a:gd name="T32" fmla="*/ 273 w 786"/>
                <a:gd name="T33" fmla="*/ 561 h 710"/>
                <a:gd name="T34" fmla="*/ 205 w 786"/>
                <a:gd name="T35" fmla="*/ 434 h 710"/>
                <a:gd name="T36" fmla="*/ 250 w 786"/>
                <a:gd name="T37" fmla="*/ 528 h 710"/>
                <a:gd name="T38" fmla="*/ 378 w 786"/>
                <a:gd name="T39" fmla="*/ 284 h 710"/>
                <a:gd name="T40" fmla="*/ 445 w 786"/>
                <a:gd name="T41" fmla="*/ 280 h 710"/>
                <a:gd name="T42" fmla="*/ 413 w 786"/>
                <a:gd name="T43" fmla="*/ 326 h 710"/>
                <a:gd name="T44" fmla="*/ 391 w 786"/>
                <a:gd name="T45" fmla="*/ 405 h 710"/>
                <a:gd name="T46" fmla="*/ 370 w 786"/>
                <a:gd name="T47" fmla="*/ 381 h 710"/>
                <a:gd name="T48" fmla="*/ 313 w 786"/>
                <a:gd name="T49" fmla="*/ 361 h 710"/>
                <a:gd name="T50" fmla="*/ 337 w 786"/>
                <a:gd name="T51" fmla="*/ 322 h 710"/>
                <a:gd name="T52" fmla="*/ 396 w 786"/>
                <a:gd name="T53" fmla="*/ 339 h 710"/>
                <a:gd name="T54" fmla="*/ 393 w 786"/>
                <a:gd name="T55" fmla="*/ 387 h 710"/>
                <a:gd name="T56" fmla="*/ 322 w 786"/>
                <a:gd name="T57" fmla="*/ 359 h 710"/>
                <a:gd name="T58" fmla="*/ 564 w 786"/>
                <a:gd name="T59" fmla="*/ 182 h 710"/>
                <a:gd name="T60" fmla="*/ 501 w 786"/>
                <a:gd name="T61" fmla="*/ 161 h 710"/>
                <a:gd name="T62" fmla="*/ 475 w 786"/>
                <a:gd name="T63" fmla="*/ 281 h 710"/>
                <a:gd name="T64" fmla="*/ 536 w 786"/>
                <a:gd name="T65" fmla="*/ 333 h 710"/>
                <a:gd name="T66" fmla="*/ 491 w 786"/>
                <a:gd name="T67" fmla="*/ 299 h 710"/>
                <a:gd name="T68" fmla="*/ 424 w 786"/>
                <a:gd name="T69" fmla="*/ 246 h 710"/>
                <a:gd name="T70" fmla="*/ 476 w 786"/>
                <a:gd name="T71" fmla="*/ 201 h 710"/>
                <a:gd name="T72" fmla="*/ 510 w 786"/>
                <a:gd name="T73" fmla="*/ 282 h 710"/>
                <a:gd name="T74" fmla="*/ 528 w 786"/>
                <a:gd name="T75" fmla="*/ 255 h 710"/>
                <a:gd name="T76" fmla="*/ 557 w 786"/>
                <a:gd name="T77" fmla="*/ 198 h 710"/>
                <a:gd name="T78" fmla="*/ 602 w 786"/>
                <a:gd name="T79" fmla="*/ 275 h 710"/>
                <a:gd name="T80" fmla="*/ 663 w 786"/>
                <a:gd name="T81" fmla="*/ 37 h 710"/>
                <a:gd name="T82" fmla="*/ 718 w 786"/>
                <a:gd name="T83" fmla="*/ 88 h 710"/>
                <a:gd name="T84" fmla="*/ 725 w 786"/>
                <a:gd name="T85" fmla="*/ 154 h 710"/>
                <a:gd name="T86" fmla="*/ 671 w 786"/>
                <a:gd name="T87" fmla="*/ 110 h 710"/>
                <a:gd name="T88" fmla="*/ 632 w 786"/>
                <a:gd name="T89" fmla="*/ 42 h 710"/>
                <a:gd name="T90" fmla="*/ 679 w 786"/>
                <a:gd name="T91" fmla="*/ 189 h 710"/>
                <a:gd name="T92" fmla="*/ 678 w 786"/>
                <a:gd name="T93" fmla="*/ 126 h 710"/>
                <a:gd name="T94" fmla="*/ 606 w 786"/>
                <a:gd name="T95" fmla="*/ 104 h 710"/>
                <a:gd name="T96" fmla="*/ 644 w 786"/>
                <a:gd name="T97" fmla="*/ 147 h 710"/>
                <a:gd name="T98" fmla="*/ 601 w 786"/>
                <a:gd name="T99" fmla="*/ 181 h 710"/>
                <a:gd name="T100" fmla="*/ 569 w 786"/>
                <a:gd name="T101" fmla="*/ 138 h 710"/>
                <a:gd name="T102" fmla="*/ 612 w 786"/>
                <a:gd name="T103" fmla="*/ 188 h 710"/>
                <a:gd name="T104" fmla="*/ 670 w 786"/>
                <a:gd name="T105" fmla="*/ 63 h 710"/>
                <a:gd name="T106" fmla="*/ 641 w 786"/>
                <a:gd name="T107" fmla="*/ 103 h 710"/>
                <a:gd name="T108" fmla="*/ 642 w 786"/>
                <a:gd name="T109" fmla="*/ 164 h 710"/>
                <a:gd name="T110" fmla="*/ 754 w 786"/>
                <a:gd name="T111" fmla="*/ 41 h 710"/>
                <a:gd name="T112" fmla="*/ 781 w 786"/>
                <a:gd name="T113" fmla="*/ 7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6" h="710">
                  <a:moveTo>
                    <a:pt x="4" y="637"/>
                  </a:moveTo>
                  <a:cubicBezTo>
                    <a:pt x="1" y="625"/>
                    <a:pt x="0" y="612"/>
                    <a:pt x="2" y="596"/>
                  </a:cubicBezTo>
                  <a:lnTo>
                    <a:pt x="12" y="596"/>
                  </a:lnTo>
                  <a:cubicBezTo>
                    <a:pt x="10" y="611"/>
                    <a:pt x="11" y="624"/>
                    <a:pt x="14" y="634"/>
                  </a:cubicBezTo>
                  <a:cubicBezTo>
                    <a:pt x="17" y="646"/>
                    <a:pt x="23" y="657"/>
                    <a:pt x="33" y="668"/>
                  </a:cubicBezTo>
                  <a:cubicBezTo>
                    <a:pt x="41" y="677"/>
                    <a:pt x="51" y="684"/>
                    <a:pt x="62" y="689"/>
                  </a:cubicBezTo>
                  <a:cubicBezTo>
                    <a:pt x="72" y="694"/>
                    <a:pt x="85" y="697"/>
                    <a:pt x="102" y="699"/>
                  </a:cubicBezTo>
                  <a:lnTo>
                    <a:pt x="101" y="710"/>
                  </a:lnTo>
                  <a:cubicBezTo>
                    <a:pt x="84" y="708"/>
                    <a:pt x="70" y="704"/>
                    <a:pt x="58" y="699"/>
                  </a:cubicBezTo>
                  <a:cubicBezTo>
                    <a:pt x="45" y="693"/>
                    <a:pt x="34" y="685"/>
                    <a:pt x="25" y="675"/>
                  </a:cubicBezTo>
                  <a:cubicBezTo>
                    <a:pt x="15" y="663"/>
                    <a:pt x="7" y="650"/>
                    <a:pt x="4" y="637"/>
                  </a:cubicBezTo>
                  <a:close/>
                  <a:moveTo>
                    <a:pt x="103" y="662"/>
                  </a:moveTo>
                  <a:cubicBezTo>
                    <a:pt x="113" y="644"/>
                    <a:pt x="121" y="628"/>
                    <a:pt x="127" y="612"/>
                  </a:cubicBezTo>
                  <a:lnTo>
                    <a:pt x="101" y="582"/>
                  </a:lnTo>
                  <a:lnTo>
                    <a:pt x="67" y="612"/>
                  </a:lnTo>
                  <a:lnTo>
                    <a:pt x="57" y="600"/>
                  </a:lnTo>
                  <a:lnTo>
                    <a:pt x="91" y="571"/>
                  </a:lnTo>
                  <a:lnTo>
                    <a:pt x="64" y="539"/>
                  </a:lnTo>
                  <a:lnTo>
                    <a:pt x="74" y="530"/>
                  </a:lnTo>
                  <a:cubicBezTo>
                    <a:pt x="78" y="528"/>
                    <a:pt x="79" y="529"/>
                    <a:pt x="78" y="534"/>
                  </a:cubicBezTo>
                  <a:lnTo>
                    <a:pt x="172" y="642"/>
                  </a:lnTo>
                  <a:lnTo>
                    <a:pt x="161" y="651"/>
                  </a:lnTo>
                  <a:lnTo>
                    <a:pt x="138" y="624"/>
                  </a:lnTo>
                  <a:cubicBezTo>
                    <a:pt x="133" y="637"/>
                    <a:pt x="128" y="651"/>
                    <a:pt x="121" y="665"/>
                  </a:cubicBezTo>
                  <a:cubicBezTo>
                    <a:pt x="124" y="668"/>
                    <a:pt x="123" y="670"/>
                    <a:pt x="120" y="669"/>
                  </a:cubicBezTo>
                  <a:lnTo>
                    <a:pt x="103" y="662"/>
                  </a:lnTo>
                  <a:close/>
                  <a:moveTo>
                    <a:pt x="135" y="546"/>
                  </a:moveTo>
                  <a:cubicBezTo>
                    <a:pt x="139" y="533"/>
                    <a:pt x="142" y="518"/>
                    <a:pt x="144" y="503"/>
                  </a:cubicBezTo>
                  <a:lnTo>
                    <a:pt x="161" y="507"/>
                  </a:lnTo>
                  <a:cubicBezTo>
                    <a:pt x="164" y="508"/>
                    <a:pt x="164" y="510"/>
                    <a:pt x="160" y="512"/>
                  </a:cubicBezTo>
                  <a:cubicBezTo>
                    <a:pt x="156" y="527"/>
                    <a:pt x="151" y="542"/>
                    <a:pt x="144" y="557"/>
                  </a:cubicBezTo>
                  <a:lnTo>
                    <a:pt x="183" y="602"/>
                  </a:lnTo>
                  <a:cubicBezTo>
                    <a:pt x="186" y="605"/>
                    <a:pt x="188" y="605"/>
                    <a:pt x="190" y="603"/>
                  </a:cubicBezTo>
                  <a:lnTo>
                    <a:pt x="208" y="588"/>
                  </a:lnTo>
                  <a:cubicBezTo>
                    <a:pt x="211" y="585"/>
                    <a:pt x="212" y="582"/>
                    <a:pt x="211" y="580"/>
                  </a:cubicBezTo>
                  <a:lnTo>
                    <a:pt x="201" y="564"/>
                  </a:lnTo>
                  <a:lnTo>
                    <a:pt x="216" y="556"/>
                  </a:lnTo>
                  <a:lnTo>
                    <a:pt x="226" y="575"/>
                  </a:lnTo>
                  <a:cubicBezTo>
                    <a:pt x="230" y="582"/>
                    <a:pt x="230" y="589"/>
                    <a:pt x="224" y="594"/>
                  </a:cubicBezTo>
                  <a:lnTo>
                    <a:pt x="196" y="618"/>
                  </a:lnTo>
                  <a:cubicBezTo>
                    <a:pt x="189" y="624"/>
                    <a:pt x="183" y="623"/>
                    <a:pt x="178" y="617"/>
                  </a:cubicBezTo>
                  <a:lnTo>
                    <a:pt x="90" y="516"/>
                  </a:lnTo>
                  <a:lnTo>
                    <a:pt x="100" y="507"/>
                  </a:lnTo>
                  <a:cubicBezTo>
                    <a:pt x="104" y="505"/>
                    <a:pt x="106" y="506"/>
                    <a:pt x="104" y="511"/>
                  </a:cubicBezTo>
                  <a:lnTo>
                    <a:pt x="135" y="546"/>
                  </a:lnTo>
                  <a:close/>
                  <a:moveTo>
                    <a:pt x="281" y="427"/>
                  </a:moveTo>
                  <a:lnTo>
                    <a:pt x="266" y="441"/>
                  </a:lnTo>
                  <a:cubicBezTo>
                    <a:pt x="279" y="457"/>
                    <a:pt x="279" y="474"/>
                    <a:pt x="263" y="492"/>
                  </a:cubicBezTo>
                  <a:lnTo>
                    <a:pt x="252" y="484"/>
                  </a:lnTo>
                  <a:cubicBezTo>
                    <a:pt x="263" y="471"/>
                    <a:pt x="264" y="460"/>
                    <a:pt x="256" y="450"/>
                  </a:cubicBezTo>
                  <a:lnTo>
                    <a:pt x="235" y="468"/>
                  </a:lnTo>
                  <a:lnTo>
                    <a:pt x="226" y="458"/>
                  </a:lnTo>
                  <a:lnTo>
                    <a:pt x="258" y="430"/>
                  </a:lnTo>
                  <a:lnTo>
                    <a:pt x="248" y="418"/>
                  </a:lnTo>
                  <a:lnTo>
                    <a:pt x="224" y="439"/>
                  </a:lnTo>
                  <a:lnTo>
                    <a:pt x="215" y="429"/>
                  </a:lnTo>
                  <a:lnTo>
                    <a:pt x="239" y="408"/>
                  </a:lnTo>
                  <a:lnTo>
                    <a:pt x="226" y="393"/>
                  </a:lnTo>
                  <a:lnTo>
                    <a:pt x="236" y="385"/>
                  </a:lnTo>
                  <a:cubicBezTo>
                    <a:pt x="239" y="383"/>
                    <a:pt x="240" y="384"/>
                    <a:pt x="239" y="387"/>
                  </a:cubicBezTo>
                  <a:lnTo>
                    <a:pt x="249" y="399"/>
                  </a:lnTo>
                  <a:lnTo>
                    <a:pt x="276" y="376"/>
                  </a:lnTo>
                  <a:lnTo>
                    <a:pt x="284" y="386"/>
                  </a:lnTo>
                  <a:lnTo>
                    <a:pt x="258" y="409"/>
                  </a:lnTo>
                  <a:lnTo>
                    <a:pt x="268" y="421"/>
                  </a:lnTo>
                  <a:lnTo>
                    <a:pt x="303" y="391"/>
                  </a:lnTo>
                  <a:lnTo>
                    <a:pt x="312" y="401"/>
                  </a:lnTo>
                  <a:lnTo>
                    <a:pt x="290" y="420"/>
                  </a:lnTo>
                  <a:lnTo>
                    <a:pt x="299" y="430"/>
                  </a:lnTo>
                  <a:cubicBezTo>
                    <a:pt x="301" y="432"/>
                    <a:pt x="303" y="433"/>
                    <a:pt x="305" y="431"/>
                  </a:cubicBezTo>
                  <a:lnTo>
                    <a:pt x="311" y="426"/>
                  </a:lnTo>
                  <a:cubicBezTo>
                    <a:pt x="313" y="424"/>
                    <a:pt x="313" y="423"/>
                    <a:pt x="311" y="420"/>
                  </a:cubicBezTo>
                  <a:lnTo>
                    <a:pt x="308" y="414"/>
                  </a:lnTo>
                  <a:lnTo>
                    <a:pt x="319" y="409"/>
                  </a:lnTo>
                  <a:lnTo>
                    <a:pt x="323" y="413"/>
                  </a:lnTo>
                  <a:cubicBezTo>
                    <a:pt x="328" y="420"/>
                    <a:pt x="328" y="426"/>
                    <a:pt x="324" y="429"/>
                  </a:cubicBezTo>
                  <a:lnTo>
                    <a:pt x="308" y="443"/>
                  </a:lnTo>
                  <a:cubicBezTo>
                    <a:pt x="303" y="448"/>
                    <a:pt x="298" y="447"/>
                    <a:pt x="293" y="441"/>
                  </a:cubicBezTo>
                  <a:lnTo>
                    <a:pt x="281" y="427"/>
                  </a:lnTo>
                  <a:close/>
                  <a:moveTo>
                    <a:pt x="304" y="484"/>
                  </a:moveTo>
                  <a:lnTo>
                    <a:pt x="280" y="505"/>
                  </a:lnTo>
                  <a:lnTo>
                    <a:pt x="271" y="495"/>
                  </a:lnTo>
                  <a:lnTo>
                    <a:pt x="296" y="474"/>
                  </a:lnTo>
                  <a:lnTo>
                    <a:pt x="284" y="460"/>
                  </a:lnTo>
                  <a:lnTo>
                    <a:pt x="294" y="451"/>
                  </a:lnTo>
                  <a:cubicBezTo>
                    <a:pt x="297" y="449"/>
                    <a:pt x="298" y="450"/>
                    <a:pt x="297" y="454"/>
                  </a:cubicBezTo>
                  <a:lnTo>
                    <a:pt x="306" y="465"/>
                  </a:lnTo>
                  <a:lnTo>
                    <a:pt x="336" y="439"/>
                  </a:lnTo>
                  <a:lnTo>
                    <a:pt x="344" y="449"/>
                  </a:lnTo>
                  <a:lnTo>
                    <a:pt x="315" y="475"/>
                  </a:lnTo>
                  <a:lnTo>
                    <a:pt x="328" y="490"/>
                  </a:lnTo>
                  <a:lnTo>
                    <a:pt x="364" y="459"/>
                  </a:lnTo>
                  <a:lnTo>
                    <a:pt x="372" y="468"/>
                  </a:lnTo>
                  <a:lnTo>
                    <a:pt x="288" y="541"/>
                  </a:lnTo>
                  <a:lnTo>
                    <a:pt x="280" y="532"/>
                  </a:lnTo>
                  <a:lnTo>
                    <a:pt x="318" y="499"/>
                  </a:lnTo>
                  <a:lnTo>
                    <a:pt x="304" y="484"/>
                  </a:lnTo>
                  <a:close/>
                  <a:moveTo>
                    <a:pt x="249" y="505"/>
                  </a:moveTo>
                  <a:cubicBezTo>
                    <a:pt x="242" y="498"/>
                    <a:pt x="232" y="493"/>
                    <a:pt x="217" y="489"/>
                  </a:cubicBezTo>
                  <a:lnTo>
                    <a:pt x="195" y="446"/>
                  </a:lnTo>
                  <a:lnTo>
                    <a:pt x="182" y="457"/>
                  </a:lnTo>
                  <a:lnTo>
                    <a:pt x="273" y="561"/>
                  </a:lnTo>
                  <a:lnTo>
                    <a:pt x="262" y="570"/>
                  </a:lnTo>
                  <a:lnTo>
                    <a:pt x="163" y="456"/>
                  </a:lnTo>
                  <a:lnTo>
                    <a:pt x="191" y="432"/>
                  </a:lnTo>
                  <a:lnTo>
                    <a:pt x="191" y="429"/>
                  </a:lnTo>
                  <a:lnTo>
                    <a:pt x="204" y="430"/>
                  </a:lnTo>
                  <a:cubicBezTo>
                    <a:pt x="207" y="431"/>
                    <a:pt x="207" y="432"/>
                    <a:pt x="205" y="434"/>
                  </a:cubicBezTo>
                  <a:lnTo>
                    <a:pt x="226" y="480"/>
                  </a:lnTo>
                  <a:cubicBezTo>
                    <a:pt x="240" y="483"/>
                    <a:pt x="250" y="488"/>
                    <a:pt x="257" y="494"/>
                  </a:cubicBezTo>
                  <a:cubicBezTo>
                    <a:pt x="264" y="500"/>
                    <a:pt x="269" y="506"/>
                    <a:pt x="272" y="512"/>
                  </a:cubicBezTo>
                  <a:cubicBezTo>
                    <a:pt x="275" y="519"/>
                    <a:pt x="273" y="525"/>
                    <a:pt x="267" y="531"/>
                  </a:cubicBezTo>
                  <a:lnTo>
                    <a:pt x="260" y="537"/>
                  </a:lnTo>
                  <a:lnTo>
                    <a:pt x="250" y="528"/>
                  </a:lnTo>
                  <a:lnTo>
                    <a:pt x="255" y="524"/>
                  </a:lnTo>
                  <a:cubicBezTo>
                    <a:pt x="260" y="519"/>
                    <a:pt x="258" y="513"/>
                    <a:pt x="249" y="505"/>
                  </a:cubicBezTo>
                  <a:close/>
                  <a:moveTo>
                    <a:pt x="430" y="409"/>
                  </a:moveTo>
                  <a:cubicBezTo>
                    <a:pt x="437" y="389"/>
                    <a:pt x="433" y="370"/>
                    <a:pt x="417" y="351"/>
                  </a:cubicBezTo>
                  <a:lnTo>
                    <a:pt x="365" y="292"/>
                  </a:lnTo>
                  <a:lnTo>
                    <a:pt x="378" y="284"/>
                  </a:lnTo>
                  <a:lnTo>
                    <a:pt x="398" y="251"/>
                  </a:lnTo>
                  <a:lnTo>
                    <a:pt x="415" y="255"/>
                  </a:lnTo>
                  <a:cubicBezTo>
                    <a:pt x="418" y="256"/>
                    <a:pt x="417" y="257"/>
                    <a:pt x="412" y="259"/>
                  </a:cubicBezTo>
                  <a:lnTo>
                    <a:pt x="385" y="293"/>
                  </a:lnTo>
                  <a:lnTo>
                    <a:pt x="404" y="316"/>
                  </a:lnTo>
                  <a:lnTo>
                    <a:pt x="445" y="280"/>
                  </a:lnTo>
                  <a:lnTo>
                    <a:pt x="454" y="290"/>
                  </a:lnTo>
                  <a:lnTo>
                    <a:pt x="438" y="303"/>
                  </a:lnTo>
                  <a:lnTo>
                    <a:pt x="495" y="368"/>
                  </a:lnTo>
                  <a:lnTo>
                    <a:pt x="484" y="377"/>
                  </a:lnTo>
                  <a:lnTo>
                    <a:pt x="428" y="312"/>
                  </a:lnTo>
                  <a:lnTo>
                    <a:pt x="413" y="326"/>
                  </a:lnTo>
                  <a:lnTo>
                    <a:pt x="430" y="345"/>
                  </a:lnTo>
                  <a:cubicBezTo>
                    <a:pt x="448" y="366"/>
                    <a:pt x="452" y="388"/>
                    <a:pt x="444" y="413"/>
                  </a:cubicBezTo>
                  <a:lnTo>
                    <a:pt x="430" y="409"/>
                  </a:lnTo>
                  <a:close/>
                  <a:moveTo>
                    <a:pt x="428" y="427"/>
                  </a:moveTo>
                  <a:lnTo>
                    <a:pt x="418" y="436"/>
                  </a:lnTo>
                  <a:lnTo>
                    <a:pt x="391" y="405"/>
                  </a:lnTo>
                  <a:cubicBezTo>
                    <a:pt x="393" y="419"/>
                    <a:pt x="393" y="431"/>
                    <a:pt x="391" y="442"/>
                  </a:cubicBezTo>
                  <a:lnTo>
                    <a:pt x="375" y="439"/>
                  </a:lnTo>
                  <a:cubicBezTo>
                    <a:pt x="379" y="424"/>
                    <a:pt x="380" y="408"/>
                    <a:pt x="377" y="392"/>
                  </a:cubicBezTo>
                  <a:lnTo>
                    <a:pt x="355" y="411"/>
                  </a:lnTo>
                  <a:lnTo>
                    <a:pt x="347" y="401"/>
                  </a:lnTo>
                  <a:lnTo>
                    <a:pt x="370" y="381"/>
                  </a:lnTo>
                  <a:lnTo>
                    <a:pt x="360" y="370"/>
                  </a:lnTo>
                  <a:lnTo>
                    <a:pt x="334" y="393"/>
                  </a:lnTo>
                  <a:lnTo>
                    <a:pt x="325" y="383"/>
                  </a:lnTo>
                  <a:lnTo>
                    <a:pt x="362" y="351"/>
                  </a:lnTo>
                  <a:lnTo>
                    <a:pt x="351" y="328"/>
                  </a:lnTo>
                  <a:lnTo>
                    <a:pt x="313" y="361"/>
                  </a:lnTo>
                  <a:lnTo>
                    <a:pt x="304" y="351"/>
                  </a:lnTo>
                  <a:lnTo>
                    <a:pt x="327" y="331"/>
                  </a:lnTo>
                  <a:lnTo>
                    <a:pt x="314" y="317"/>
                  </a:lnTo>
                  <a:lnTo>
                    <a:pt x="324" y="308"/>
                  </a:lnTo>
                  <a:cubicBezTo>
                    <a:pt x="327" y="306"/>
                    <a:pt x="328" y="307"/>
                    <a:pt x="327" y="311"/>
                  </a:cubicBezTo>
                  <a:lnTo>
                    <a:pt x="337" y="322"/>
                  </a:lnTo>
                  <a:lnTo>
                    <a:pt x="360" y="302"/>
                  </a:lnTo>
                  <a:lnTo>
                    <a:pt x="369" y="312"/>
                  </a:lnTo>
                  <a:lnTo>
                    <a:pt x="362" y="318"/>
                  </a:lnTo>
                  <a:lnTo>
                    <a:pt x="371" y="343"/>
                  </a:lnTo>
                  <a:lnTo>
                    <a:pt x="387" y="329"/>
                  </a:lnTo>
                  <a:lnTo>
                    <a:pt x="396" y="339"/>
                  </a:lnTo>
                  <a:lnTo>
                    <a:pt x="371" y="361"/>
                  </a:lnTo>
                  <a:lnTo>
                    <a:pt x="381" y="372"/>
                  </a:lnTo>
                  <a:lnTo>
                    <a:pt x="403" y="352"/>
                  </a:lnTo>
                  <a:lnTo>
                    <a:pt x="412" y="362"/>
                  </a:lnTo>
                  <a:lnTo>
                    <a:pt x="389" y="382"/>
                  </a:lnTo>
                  <a:lnTo>
                    <a:pt x="393" y="387"/>
                  </a:lnTo>
                  <a:cubicBezTo>
                    <a:pt x="399" y="384"/>
                    <a:pt x="409" y="381"/>
                    <a:pt x="423" y="380"/>
                  </a:cubicBezTo>
                  <a:lnTo>
                    <a:pt x="426" y="396"/>
                  </a:lnTo>
                  <a:cubicBezTo>
                    <a:pt x="417" y="395"/>
                    <a:pt x="409" y="395"/>
                    <a:pt x="402" y="396"/>
                  </a:cubicBezTo>
                  <a:lnTo>
                    <a:pt x="428" y="427"/>
                  </a:lnTo>
                  <a:close/>
                  <a:moveTo>
                    <a:pt x="340" y="368"/>
                  </a:moveTo>
                  <a:cubicBezTo>
                    <a:pt x="335" y="364"/>
                    <a:pt x="329" y="361"/>
                    <a:pt x="322" y="359"/>
                  </a:cubicBezTo>
                  <a:lnTo>
                    <a:pt x="330" y="347"/>
                  </a:lnTo>
                  <a:cubicBezTo>
                    <a:pt x="336" y="349"/>
                    <a:pt x="342" y="352"/>
                    <a:pt x="348" y="356"/>
                  </a:cubicBezTo>
                  <a:lnTo>
                    <a:pt x="340" y="368"/>
                  </a:lnTo>
                  <a:close/>
                  <a:moveTo>
                    <a:pt x="501" y="161"/>
                  </a:moveTo>
                  <a:cubicBezTo>
                    <a:pt x="521" y="168"/>
                    <a:pt x="540" y="170"/>
                    <a:pt x="560" y="166"/>
                  </a:cubicBezTo>
                  <a:lnTo>
                    <a:pt x="564" y="182"/>
                  </a:lnTo>
                  <a:cubicBezTo>
                    <a:pt x="542" y="184"/>
                    <a:pt x="522" y="182"/>
                    <a:pt x="504" y="175"/>
                  </a:cubicBezTo>
                  <a:cubicBezTo>
                    <a:pt x="510" y="190"/>
                    <a:pt x="511" y="209"/>
                    <a:pt x="510" y="232"/>
                  </a:cubicBezTo>
                  <a:lnTo>
                    <a:pt x="494" y="227"/>
                  </a:lnTo>
                  <a:cubicBezTo>
                    <a:pt x="498" y="205"/>
                    <a:pt x="496" y="185"/>
                    <a:pt x="487" y="166"/>
                  </a:cubicBezTo>
                  <a:lnTo>
                    <a:pt x="498" y="158"/>
                  </a:lnTo>
                  <a:cubicBezTo>
                    <a:pt x="501" y="156"/>
                    <a:pt x="502" y="157"/>
                    <a:pt x="501" y="161"/>
                  </a:cubicBezTo>
                  <a:close/>
                  <a:moveTo>
                    <a:pt x="459" y="263"/>
                  </a:moveTo>
                  <a:lnTo>
                    <a:pt x="468" y="273"/>
                  </a:lnTo>
                  <a:lnTo>
                    <a:pt x="496" y="249"/>
                  </a:lnTo>
                  <a:lnTo>
                    <a:pt x="487" y="239"/>
                  </a:lnTo>
                  <a:lnTo>
                    <a:pt x="459" y="263"/>
                  </a:lnTo>
                  <a:close/>
                  <a:moveTo>
                    <a:pt x="475" y="281"/>
                  </a:moveTo>
                  <a:lnTo>
                    <a:pt x="484" y="291"/>
                  </a:lnTo>
                  <a:lnTo>
                    <a:pt x="511" y="267"/>
                  </a:lnTo>
                  <a:lnTo>
                    <a:pt x="503" y="257"/>
                  </a:lnTo>
                  <a:lnTo>
                    <a:pt x="475" y="281"/>
                  </a:lnTo>
                  <a:close/>
                  <a:moveTo>
                    <a:pt x="546" y="324"/>
                  </a:moveTo>
                  <a:lnTo>
                    <a:pt x="536" y="333"/>
                  </a:lnTo>
                  <a:lnTo>
                    <a:pt x="517" y="311"/>
                  </a:lnTo>
                  <a:lnTo>
                    <a:pt x="494" y="331"/>
                  </a:lnTo>
                  <a:lnTo>
                    <a:pt x="485" y="321"/>
                  </a:lnTo>
                  <a:lnTo>
                    <a:pt x="508" y="301"/>
                  </a:lnTo>
                  <a:lnTo>
                    <a:pt x="500" y="291"/>
                  </a:lnTo>
                  <a:lnTo>
                    <a:pt x="491" y="299"/>
                  </a:lnTo>
                  <a:lnTo>
                    <a:pt x="482" y="307"/>
                  </a:lnTo>
                  <a:lnTo>
                    <a:pt x="443" y="262"/>
                  </a:lnTo>
                  <a:lnTo>
                    <a:pt x="461" y="247"/>
                  </a:lnTo>
                  <a:lnTo>
                    <a:pt x="453" y="238"/>
                  </a:lnTo>
                  <a:lnTo>
                    <a:pt x="432" y="256"/>
                  </a:lnTo>
                  <a:lnTo>
                    <a:pt x="424" y="246"/>
                  </a:lnTo>
                  <a:lnTo>
                    <a:pt x="445" y="228"/>
                  </a:lnTo>
                  <a:lnTo>
                    <a:pt x="432" y="214"/>
                  </a:lnTo>
                  <a:lnTo>
                    <a:pt x="442" y="205"/>
                  </a:lnTo>
                  <a:cubicBezTo>
                    <a:pt x="445" y="203"/>
                    <a:pt x="446" y="204"/>
                    <a:pt x="445" y="208"/>
                  </a:cubicBezTo>
                  <a:lnTo>
                    <a:pt x="455" y="219"/>
                  </a:lnTo>
                  <a:lnTo>
                    <a:pt x="476" y="201"/>
                  </a:lnTo>
                  <a:lnTo>
                    <a:pt x="484" y="211"/>
                  </a:lnTo>
                  <a:lnTo>
                    <a:pt x="464" y="229"/>
                  </a:lnTo>
                  <a:lnTo>
                    <a:pt x="471" y="238"/>
                  </a:lnTo>
                  <a:lnTo>
                    <a:pt x="488" y="223"/>
                  </a:lnTo>
                  <a:lnTo>
                    <a:pt x="527" y="267"/>
                  </a:lnTo>
                  <a:lnTo>
                    <a:pt x="510" y="282"/>
                  </a:lnTo>
                  <a:lnTo>
                    <a:pt x="519" y="292"/>
                  </a:lnTo>
                  <a:lnTo>
                    <a:pt x="541" y="273"/>
                  </a:lnTo>
                  <a:lnTo>
                    <a:pt x="549" y="283"/>
                  </a:lnTo>
                  <a:lnTo>
                    <a:pt x="527" y="302"/>
                  </a:lnTo>
                  <a:lnTo>
                    <a:pt x="546" y="324"/>
                  </a:lnTo>
                  <a:close/>
                  <a:moveTo>
                    <a:pt x="528" y="255"/>
                  </a:moveTo>
                  <a:lnTo>
                    <a:pt x="550" y="236"/>
                  </a:lnTo>
                  <a:lnTo>
                    <a:pt x="534" y="218"/>
                  </a:lnTo>
                  <a:lnTo>
                    <a:pt x="522" y="229"/>
                  </a:lnTo>
                  <a:lnTo>
                    <a:pt x="513" y="219"/>
                  </a:lnTo>
                  <a:lnTo>
                    <a:pt x="549" y="189"/>
                  </a:lnTo>
                  <a:lnTo>
                    <a:pt x="557" y="198"/>
                  </a:lnTo>
                  <a:lnTo>
                    <a:pt x="545" y="209"/>
                  </a:lnTo>
                  <a:lnTo>
                    <a:pt x="560" y="227"/>
                  </a:lnTo>
                  <a:lnTo>
                    <a:pt x="586" y="205"/>
                  </a:lnTo>
                  <a:lnTo>
                    <a:pt x="594" y="215"/>
                  </a:lnTo>
                  <a:lnTo>
                    <a:pt x="569" y="237"/>
                  </a:lnTo>
                  <a:lnTo>
                    <a:pt x="602" y="275"/>
                  </a:lnTo>
                  <a:lnTo>
                    <a:pt x="592" y="284"/>
                  </a:lnTo>
                  <a:lnTo>
                    <a:pt x="558" y="246"/>
                  </a:lnTo>
                  <a:lnTo>
                    <a:pt x="537" y="265"/>
                  </a:lnTo>
                  <a:lnTo>
                    <a:pt x="528" y="255"/>
                  </a:lnTo>
                  <a:close/>
                  <a:moveTo>
                    <a:pt x="638" y="58"/>
                  </a:moveTo>
                  <a:lnTo>
                    <a:pt x="663" y="37"/>
                  </a:lnTo>
                  <a:lnTo>
                    <a:pt x="702" y="82"/>
                  </a:lnTo>
                  <a:lnTo>
                    <a:pt x="679" y="102"/>
                  </a:lnTo>
                  <a:lnTo>
                    <a:pt x="685" y="108"/>
                  </a:lnTo>
                  <a:cubicBezTo>
                    <a:pt x="687" y="111"/>
                    <a:pt x="693" y="113"/>
                    <a:pt x="702" y="116"/>
                  </a:cubicBezTo>
                  <a:lnTo>
                    <a:pt x="704" y="86"/>
                  </a:lnTo>
                  <a:lnTo>
                    <a:pt x="718" y="88"/>
                  </a:lnTo>
                  <a:cubicBezTo>
                    <a:pt x="720" y="90"/>
                    <a:pt x="720" y="91"/>
                    <a:pt x="717" y="92"/>
                  </a:cubicBezTo>
                  <a:lnTo>
                    <a:pt x="712" y="119"/>
                  </a:lnTo>
                  <a:cubicBezTo>
                    <a:pt x="724" y="121"/>
                    <a:pt x="737" y="121"/>
                    <a:pt x="751" y="119"/>
                  </a:cubicBezTo>
                  <a:lnTo>
                    <a:pt x="755" y="134"/>
                  </a:lnTo>
                  <a:cubicBezTo>
                    <a:pt x="738" y="137"/>
                    <a:pt x="720" y="135"/>
                    <a:pt x="702" y="128"/>
                  </a:cubicBezTo>
                  <a:lnTo>
                    <a:pt x="725" y="154"/>
                  </a:lnTo>
                  <a:cubicBezTo>
                    <a:pt x="729" y="159"/>
                    <a:pt x="729" y="164"/>
                    <a:pt x="725" y="167"/>
                  </a:cubicBezTo>
                  <a:lnTo>
                    <a:pt x="715" y="176"/>
                  </a:lnTo>
                  <a:lnTo>
                    <a:pt x="706" y="169"/>
                  </a:lnTo>
                  <a:lnTo>
                    <a:pt x="713" y="163"/>
                  </a:lnTo>
                  <a:cubicBezTo>
                    <a:pt x="715" y="162"/>
                    <a:pt x="715" y="160"/>
                    <a:pt x="714" y="159"/>
                  </a:cubicBezTo>
                  <a:lnTo>
                    <a:pt x="671" y="110"/>
                  </a:lnTo>
                  <a:lnTo>
                    <a:pt x="659" y="120"/>
                  </a:lnTo>
                  <a:lnTo>
                    <a:pt x="648" y="129"/>
                  </a:lnTo>
                  <a:lnTo>
                    <a:pt x="609" y="84"/>
                  </a:lnTo>
                  <a:lnTo>
                    <a:pt x="628" y="66"/>
                  </a:lnTo>
                  <a:lnTo>
                    <a:pt x="619" y="50"/>
                  </a:lnTo>
                  <a:lnTo>
                    <a:pt x="632" y="42"/>
                  </a:lnTo>
                  <a:cubicBezTo>
                    <a:pt x="636" y="41"/>
                    <a:pt x="636" y="42"/>
                    <a:pt x="634" y="46"/>
                  </a:cubicBezTo>
                  <a:lnTo>
                    <a:pt x="638" y="58"/>
                  </a:lnTo>
                  <a:close/>
                  <a:moveTo>
                    <a:pt x="678" y="126"/>
                  </a:moveTo>
                  <a:lnTo>
                    <a:pt x="680" y="129"/>
                  </a:lnTo>
                  <a:cubicBezTo>
                    <a:pt x="696" y="149"/>
                    <a:pt x="700" y="170"/>
                    <a:pt x="693" y="191"/>
                  </a:cubicBezTo>
                  <a:lnTo>
                    <a:pt x="679" y="189"/>
                  </a:lnTo>
                  <a:cubicBezTo>
                    <a:pt x="685" y="170"/>
                    <a:pt x="683" y="155"/>
                    <a:pt x="673" y="142"/>
                  </a:cubicBezTo>
                  <a:lnTo>
                    <a:pt x="659" y="153"/>
                  </a:lnTo>
                  <a:lnTo>
                    <a:pt x="652" y="145"/>
                  </a:lnTo>
                  <a:lnTo>
                    <a:pt x="667" y="132"/>
                  </a:lnTo>
                  <a:lnTo>
                    <a:pt x="667" y="129"/>
                  </a:lnTo>
                  <a:lnTo>
                    <a:pt x="678" y="126"/>
                  </a:lnTo>
                  <a:close/>
                  <a:moveTo>
                    <a:pt x="580" y="101"/>
                  </a:moveTo>
                  <a:cubicBezTo>
                    <a:pt x="583" y="119"/>
                    <a:pt x="584" y="130"/>
                    <a:pt x="585" y="136"/>
                  </a:cubicBezTo>
                  <a:lnTo>
                    <a:pt x="597" y="136"/>
                  </a:lnTo>
                  <a:lnTo>
                    <a:pt x="592" y="102"/>
                  </a:lnTo>
                  <a:lnTo>
                    <a:pt x="605" y="100"/>
                  </a:lnTo>
                  <a:cubicBezTo>
                    <a:pt x="608" y="101"/>
                    <a:pt x="608" y="102"/>
                    <a:pt x="606" y="104"/>
                  </a:cubicBezTo>
                  <a:cubicBezTo>
                    <a:pt x="608" y="126"/>
                    <a:pt x="610" y="143"/>
                    <a:pt x="610" y="155"/>
                  </a:cubicBezTo>
                  <a:lnTo>
                    <a:pt x="626" y="139"/>
                  </a:lnTo>
                  <a:lnTo>
                    <a:pt x="616" y="135"/>
                  </a:lnTo>
                  <a:lnTo>
                    <a:pt x="620" y="124"/>
                  </a:lnTo>
                  <a:cubicBezTo>
                    <a:pt x="631" y="126"/>
                    <a:pt x="641" y="130"/>
                    <a:pt x="650" y="135"/>
                  </a:cubicBezTo>
                  <a:lnTo>
                    <a:pt x="644" y="147"/>
                  </a:lnTo>
                  <a:lnTo>
                    <a:pt x="637" y="144"/>
                  </a:lnTo>
                  <a:lnTo>
                    <a:pt x="627" y="155"/>
                  </a:lnTo>
                  <a:lnTo>
                    <a:pt x="677" y="212"/>
                  </a:lnTo>
                  <a:lnTo>
                    <a:pt x="666" y="221"/>
                  </a:lnTo>
                  <a:lnTo>
                    <a:pt x="618" y="165"/>
                  </a:lnTo>
                  <a:lnTo>
                    <a:pt x="601" y="181"/>
                  </a:lnTo>
                  <a:cubicBezTo>
                    <a:pt x="601" y="185"/>
                    <a:pt x="600" y="185"/>
                    <a:pt x="596" y="182"/>
                  </a:cubicBezTo>
                  <a:lnTo>
                    <a:pt x="589" y="175"/>
                  </a:lnTo>
                  <a:lnTo>
                    <a:pt x="599" y="166"/>
                  </a:lnTo>
                  <a:lnTo>
                    <a:pt x="598" y="150"/>
                  </a:lnTo>
                  <a:lnTo>
                    <a:pt x="570" y="151"/>
                  </a:lnTo>
                  <a:lnTo>
                    <a:pt x="569" y="138"/>
                  </a:lnTo>
                  <a:lnTo>
                    <a:pt x="573" y="138"/>
                  </a:lnTo>
                  <a:cubicBezTo>
                    <a:pt x="570" y="121"/>
                    <a:pt x="568" y="108"/>
                    <a:pt x="566" y="100"/>
                  </a:cubicBezTo>
                  <a:lnTo>
                    <a:pt x="579" y="97"/>
                  </a:lnTo>
                  <a:cubicBezTo>
                    <a:pt x="582" y="97"/>
                    <a:pt x="582" y="98"/>
                    <a:pt x="580" y="101"/>
                  </a:cubicBezTo>
                  <a:close/>
                  <a:moveTo>
                    <a:pt x="635" y="222"/>
                  </a:moveTo>
                  <a:cubicBezTo>
                    <a:pt x="626" y="207"/>
                    <a:pt x="618" y="195"/>
                    <a:pt x="612" y="188"/>
                  </a:cubicBezTo>
                  <a:lnTo>
                    <a:pt x="622" y="180"/>
                  </a:lnTo>
                  <a:cubicBezTo>
                    <a:pt x="625" y="179"/>
                    <a:pt x="626" y="179"/>
                    <a:pt x="625" y="183"/>
                  </a:cubicBezTo>
                  <a:cubicBezTo>
                    <a:pt x="635" y="194"/>
                    <a:pt x="643" y="206"/>
                    <a:pt x="649" y="219"/>
                  </a:cubicBezTo>
                  <a:lnTo>
                    <a:pt x="635" y="222"/>
                  </a:lnTo>
                  <a:close/>
                  <a:moveTo>
                    <a:pt x="634" y="95"/>
                  </a:moveTo>
                  <a:lnTo>
                    <a:pt x="670" y="63"/>
                  </a:lnTo>
                  <a:lnTo>
                    <a:pt x="661" y="53"/>
                  </a:lnTo>
                  <a:lnTo>
                    <a:pt x="625" y="84"/>
                  </a:lnTo>
                  <a:lnTo>
                    <a:pt x="634" y="95"/>
                  </a:lnTo>
                  <a:close/>
                  <a:moveTo>
                    <a:pt x="686" y="82"/>
                  </a:moveTo>
                  <a:lnTo>
                    <a:pt x="677" y="71"/>
                  </a:lnTo>
                  <a:lnTo>
                    <a:pt x="641" y="103"/>
                  </a:lnTo>
                  <a:lnTo>
                    <a:pt x="650" y="113"/>
                  </a:lnTo>
                  <a:lnTo>
                    <a:pt x="686" y="82"/>
                  </a:lnTo>
                  <a:close/>
                  <a:moveTo>
                    <a:pt x="649" y="154"/>
                  </a:moveTo>
                  <a:cubicBezTo>
                    <a:pt x="656" y="157"/>
                    <a:pt x="664" y="163"/>
                    <a:pt x="673" y="171"/>
                  </a:cubicBezTo>
                  <a:lnTo>
                    <a:pt x="665" y="182"/>
                  </a:lnTo>
                  <a:cubicBezTo>
                    <a:pt x="660" y="176"/>
                    <a:pt x="652" y="170"/>
                    <a:pt x="642" y="164"/>
                  </a:cubicBezTo>
                  <a:lnTo>
                    <a:pt x="649" y="154"/>
                  </a:lnTo>
                  <a:close/>
                  <a:moveTo>
                    <a:pt x="781" y="70"/>
                  </a:moveTo>
                  <a:cubicBezTo>
                    <a:pt x="784" y="83"/>
                    <a:pt x="786" y="97"/>
                    <a:pt x="786" y="114"/>
                  </a:cubicBezTo>
                  <a:lnTo>
                    <a:pt x="775" y="114"/>
                  </a:lnTo>
                  <a:cubicBezTo>
                    <a:pt x="776" y="97"/>
                    <a:pt x="774" y="83"/>
                    <a:pt x="771" y="72"/>
                  </a:cubicBezTo>
                  <a:cubicBezTo>
                    <a:pt x="768" y="61"/>
                    <a:pt x="762" y="50"/>
                    <a:pt x="754" y="41"/>
                  </a:cubicBezTo>
                  <a:cubicBezTo>
                    <a:pt x="744" y="30"/>
                    <a:pt x="734" y="22"/>
                    <a:pt x="723" y="17"/>
                  </a:cubicBezTo>
                  <a:cubicBezTo>
                    <a:pt x="714" y="13"/>
                    <a:pt x="701" y="11"/>
                    <a:pt x="685" y="10"/>
                  </a:cubicBezTo>
                  <a:lnTo>
                    <a:pt x="687" y="0"/>
                  </a:lnTo>
                  <a:cubicBezTo>
                    <a:pt x="703" y="1"/>
                    <a:pt x="716" y="3"/>
                    <a:pt x="727" y="8"/>
                  </a:cubicBezTo>
                  <a:cubicBezTo>
                    <a:pt x="740" y="13"/>
                    <a:pt x="751" y="22"/>
                    <a:pt x="762" y="34"/>
                  </a:cubicBezTo>
                  <a:cubicBezTo>
                    <a:pt x="771" y="45"/>
                    <a:pt x="777" y="57"/>
                    <a:pt x="781" y="7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1" name="Rectangle 92"/>
            <p:cNvSpPr>
              <a:spLocks noChangeArrowheads="1"/>
            </p:cNvSpPr>
            <p:nvPr/>
          </p:nvSpPr>
          <p:spPr bwMode="auto">
            <a:xfrm>
              <a:off x="2469" y="3020"/>
              <a:ext cx="2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rPr>
                <a:t>阪高大和川線</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32" name="Freeform 93"/>
            <p:cNvSpPr>
              <a:spLocks noEditPoints="1"/>
            </p:cNvSpPr>
            <p:nvPr/>
          </p:nvSpPr>
          <p:spPr bwMode="auto">
            <a:xfrm>
              <a:off x="1856" y="2184"/>
              <a:ext cx="1368" cy="68"/>
            </a:xfrm>
            <a:custGeom>
              <a:avLst/>
              <a:gdLst>
                <a:gd name="T0" fmla="*/ 1316 w 1368"/>
                <a:gd name="T1" fmla="*/ 50 h 68"/>
                <a:gd name="T2" fmla="*/ 51 w 1368"/>
                <a:gd name="T3" fmla="*/ 37 h 68"/>
                <a:gd name="T4" fmla="*/ 51 w 1368"/>
                <a:gd name="T5" fmla="*/ 19 h 68"/>
                <a:gd name="T6" fmla="*/ 1316 w 1368"/>
                <a:gd name="T7" fmla="*/ 31 h 68"/>
                <a:gd name="T8" fmla="*/ 1316 w 1368"/>
                <a:gd name="T9" fmla="*/ 50 h 68"/>
                <a:gd name="T10" fmla="*/ 1307 w 1368"/>
                <a:gd name="T11" fmla="*/ 12 h 68"/>
                <a:gd name="T12" fmla="*/ 1368 w 1368"/>
                <a:gd name="T13" fmla="*/ 41 h 68"/>
                <a:gd name="T14" fmla="*/ 1306 w 1368"/>
                <a:gd name="T15" fmla="*/ 68 h 68"/>
                <a:gd name="T16" fmla="*/ 1307 w 1368"/>
                <a:gd name="T17" fmla="*/ 12 h 68"/>
                <a:gd name="T18" fmla="*/ 61 w 1368"/>
                <a:gd name="T19" fmla="*/ 56 h 68"/>
                <a:gd name="T20" fmla="*/ 0 w 1368"/>
                <a:gd name="T21" fmla="*/ 28 h 68"/>
                <a:gd name="T22" fmla="*/ 61 w 1368"/>
                <a:gd name="T23" fmla="*/ 0 h 68"/>
                <a:gd name="T24" fmla="*/ 61 w 1368"/>
                <a:gd name="T25" fmla="*/ 5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8" h="68">
                  <a:moveTo>
                    <a:pt x="1316" y="50"/>
                  </a:moveTo>
                  <a:lnTo>
                    <a:pt x="51" y="37"/>
                  </a:lnTo>
                  <a:lnTo>
                    <a:pt x="51" y="19"/>
                  </a:lnTo>
                  <a:lnTo>
                    <a:pt x="1316" y="31"/>
                  </a:lnTo>
                  <a:lnTo>
                    <a:pt x="1316" y="50"/>
                  </a:lnTo>
                  <a:close/>
                  <a:moveTo>
                    <a:pt x="1307" y="12"/>
                  </a:moveTo>
                  <a:lnTo>
                    <a:pt x="1368" y="41"/>
                  </a:lnTo>
                  <a:lnTo>
                    <a:pt x="1306" y="68"/>
                  </a:lnTo>
                  <a:lnTo>
                    <a:pt x="1307" y="12"/>
                  </a:lnTo>
                  <a:close/>
                  <a:moveTo>
                    <a:pt x="61" y="56"/>
                  </a:moveTo>
                  <a:lnTo>
                    <a:pt x="0" y="28"/>
                  </a:lnTo>
                  <a:lnTo>
                    <a:pt x="61" y="0"/>
                  </a:lnTo>
                  <a:lnTo>
                    <a:pt x="61" y="56"/>
                  </a:lnTo>
                  <a:close/>
                </a:path>
              </a:pathLst>
            </a:custGeom>
            <a:solidFill>
              <a:srgbClr val="99CCFF"/>
            </a:solidFill>
            <a:ln w="0" cap="flat">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3" name="Freeform 94"/>
            <p:cNvSpPr>
              <a:spLocks noEditPoints="1"/>
            </p:cNvSpPr>
            <p:nvPr/>
          </p:nvSpPr>
          <p:spPr bwMode="auto">
            <a:xfrm>
              <a:off x="2148" y="2489"/>
              <a:ext cx="1106" cy="63"/>
            </a:xfrm>
            <a:custGeom>
              <a:avLst/>
              <a:gdLst>
                <a:gd name="T0" fmla="*/ 0 w 1106"/>
                <a:gd name="T1" fmla="*/ 31 h 63"/>
                <a:gd name="T2" fmla="*/ 1048 w 1106"/>
                <a:gd name="T3" fmla="*/ 21 h 63"/>
                <a:gd name="T4" fmla="*/ 1049 w 1106"/>
                <a:gd name="T5" fmla="*/ 42 h 63"/>
                <a:gd name="T6" fmla="*/ 1 w 1106"/>
                <a:gd name="T7" fmla="*/ 52 h 63"/>
                <a:gd name="T8" fmla="*/ 0 w 1106"/>
                <a:gd name="T9" fmla="*/ 31 h 63"/>
                <a:gd name="T10" fmla="*/ 1037 w 1106"/>
                <a:gd name="T11" fmla="*/ 0 h 63"/>
                <a:gd name="T12" fmla="*/ 1106 w 1106"/>
                <a:gd name="T13" fmla="*/ 31 h 63"/>
                <a:gd name="T14" fmla="*/ 1037 w 1106"/>
                <a:gd name="T15" fmla="*/ 63 h 63"/>
                <a:gd name="T16" fmla="*/ 1037 w 1106"/>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6" h="63">
                  <a:moveTo>
                    <a:pt x="0" y="31"/>
                  </a:moveTo>
                  <a:lnTo>
                    <a:pt x="1048" y="21"/>
                  </a:lnTo>
                  <a:lnTo>
                    <a:pt x="1049" y="42"/>
                  </a:lnTo>
                  <a:lnTo>
                    <a:pt x="1" y="52"/>
                  </a:lnTo>
                  <a:lnTo>
                    <a:pt x="0" y="31"/>
                  </a:lnTo>
                  <a:close/>
                  <a:moveTo>
                    <a:pt x="1037" y="0"/>
                  </a:moveTo>
                  <a:lnTo>
                    <a:pt x="1106" y="31"/>
                  </a:lnTo>
                  <a:lnTo>
                    <a:pt x="1037" y="63"/>
                  </a:lnTo>
                  <a:lnTo>
                    <a:pt x="1037" y="0"/>
                  </a:lnTo>
                  <a:close/>
                </a:path>
              </a:pathLst>
            </a:custGeom>
            <a:solidFill>
              <a:srgbClr val="99CCFF"/>
            </a:solidFill>
            <a:ln w="0" cap="flat">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4" name="Freeform 95"/>
            <p:cNvSpPr>
              <a:spLocks noEditPoints="1"/>
            </p:cNvSpPr>
            <p:nvPr/>
          </p:nvSpPr>
          <p:spPr bwMode="auto">
            <a:xfrm>
              <a:off x="75" y="1851"/>
              <a:ext cx="960" cy="56"/>
            </a:xfrm>
            <a:custGeom>
              <a:avLst/>
              <a:gdLst>
                <a:gd name="T0" fmla="*/ 960 w 960"/>
                <a:gd name="T1" fmla="*/ 43 h 56"/>
                <a:gd name="T2" fmla="*/ 92 w 960"/>
                <a:gd name="T3" fmla="*/ 37 h 56"/>
                <a:gd name="T4" fmla="*/ 92 w 960"/>
                <a:gd name="T5" fmla="*/ 19 h 56"/>
                <a:gd name="T6" fmla="*/ 960 w 960"/>
                <a:gd name="T7" fmla="*/ 24 h 56"/>
                <a:gd name="T8" fmla="*/ 960 w 960"/>
                <a:gd name="T9" fmla="*/ 43 h 56"/>
                <a:gd name="T10" fmla="*/ 102 w 960"/>
                <a:gd name="T11" fmla="*/ 56 h 56"/>
                <a:gd name="T12" fmla="*/ 0 w 960"/>
                <a:gd name="T13" fmla="*/ 27 h 56"/>
                <a:gd name="T14" fmla="*/ 103 w 960"/>
                <a:gd name="T15" fmla="*/ 0 h 56"/>
                <a:gd name="T16" fmla="*/ 102 w 960"/>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56">
                  <a:moveTo>
                    <a:pt x="960" y="43"/>
                  </a:moveTo>
                  <a:lnTo>
                    <a:pt x="92" y="37"/>
                  </a:lnTo>
                  <a:lnTo>
                    <a:pt x="92" y="19"/>
                  </a:lnTo>
                  <a:lnTo>
                    <a:pt x="960" y="24"/>
                  </a:lnTo>
                  <a:lnTo>
                    <a:pt x="960" y="43"/>
                  </a:lnTo>
                  <a:close/>
                  <a:moveTo>
                    <a:pt x="102" y="56"/>
                  </a:moveTo>
                  <a:lnTo>
                    <a:pt x="0" y="27"/>
                  </a:lnTo>
                  <a:lnTo>
                    <a:pt x="103" y="0"/>
                  </a:lnTo>
                  <a:lnTo>
                    <a:pt x="102" y="56"/>
                  </a:lnTo>
                  <a:close/>
                </a:path>
              </a:pathLst>
            </a:custGeom>
            <a:solidFill>
              <a:srgbClr val="99CCFF"/>
            </a:solidFill>
            <a:ln w="0" cap="flat">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5" name="Freeform 96"/>
            <p:cNvSpPr>
              <a:spLocks/>
            </p:cNvSpPr>
            <p:nvPr/>
          </p:nvSpPr>
          <p:spPr bwMode="auto">
            <a:xfrm>
              <a:off x="1031" y="1875"/>
              <a:ext cx="1174" cy="664"/>
            </a:xfrm>
            <a:custGeom>
              <a:avLst/>
              <a:gdLst>
                <a:gd name="T0" fmla="*/ 51 w 1174"/>
                <a:gd name="T1" fmla="*/ 5 h 664"/>
                <a:gd name="T2" fmla="*/ 147 w 1174"/>
                <a:gd name="T3" fmla="*/ 26 h 664"/>
                <a:gd name="T4" fmla="*/ 193 w 1174"/>
                <a:gd name="T5" fmla="*/ 48 h 664"/>
                <a:gd name="T6" fmla="*/ 237 w 1174"/>
                <a:gd name="T7" fmla="*/ 83 h 664"/>
                <a:gd name="T8" fmla="*/ 315 w 1174"/>
                <a:gd name="T9" fmla="*/ 172 h 664"/>
                <a:gd name="T10" fmla="*/ 350 w 1174"/>
                <a:gd name="T11" fmla="*/ 212 h 664"/>
                <a:gd name="T12" fmla="*/ 378 w 1174"/>
                <a:gd name="T13" fmla="*/ 243 h 664"/>
                <a:gd name="T14" fmla="*/ 426 w 1174"/>
                <a:gd name="T15" fmla="*/ 297 h 664"/>
                <a:gd name="T16" fmla="*/ 459 w 1174"/>
                <a:gd name="T17" fmla="*/ 334 h 664"/>
                <a:gd name="T18" fmla="*/ 506 w 1174"/>
                <a:gd name="T19" fmla="*/ 386 h 664"/>
                <a:gd name="T20" fmla="*/ 590 w 1174"/>
                <a:gd name="T21" fmla="*/ 479 h 664"/>
                <a:gd name="T22" fmla="*/ 645 w 1174"/>
                <a:gd name="T23" fmla="*/ 533 h 664"/>
                <a:gd name="T24" fmla="*/ 690 w 1174"/>
                <a:gd name="T25" fmla="*/ 569 h 664"/>
                <a:gd name="T26" fmla="*/ 730 w 1174"/>
                <a:gd name="T27" fmla="*/ 589 h 664"/>
                <a:gd name="T28" fmla="*/ 786 w 1174"/>
                <a:gd name="T29" fmla="*/ 606 h 664"/>
                <a:gd name="T30" fmla="*/ 878 w 1174"/>
                <a:gd name="T31" fmla="*/ 626 h 664"/>
                <a:gd name="T32" fmla="*/ 985 w 1174"/>
                <a:gd name="T33" fmla="*/ 640 h 664"/>
                <a:gd name="T34" fmla="*/ 1072 w 1174"/>
                <a:gd name="T35" fmla="*/ 645 h 664"/>
                <a:gd name="T36" fmla="*/ 1140 w 1174"/>
                <a:gd name="T37" fmla="*/ 644 h 664"/>
                <a:gd name="T38" fmla="*/ 1174 w 1174"/>
                <a:gd name="T39" fmla="*/ 660 h 664"/>
                <a:gd name="T40" fmla="*/ 1108 w 1174"/>
                <a:gd name="T41" fmla="*/ 664 h 664"/>
                <a:gd name="T42" fmla="*/ 1030 w 1174"/>
                <a:gd name="T43" fmla="*/ 663 h 664"/>
                <a:gd name="T44" fmla="*/ 928 w 1174"/>
                <a:gd name="T45" fmla="*/ 652 h 664"/>
                <a:gd name="T46" fmla="*/ 823 w 1174"/>
                <a:gd name="T47" fmla="*/ 634 h 664"/>
                <a:gd name="T48" fmla="*/ 741 w 1174"/>
                <a:gd name="T49" fmla="*/ 613 h 664"/>
                <a:gd name="T50" fmla="*/ 700 w 1174"/>
                <a:gd name="T51" fmla="*/ 596 h 664"/>
                <a:gd name="T52" fmla="*/ 655 w 1174"/>
                <a:gd name="T53" fmla="*/ 568 h 664"/>
                <a:gd name="T54" fmla="*/ 602 w 1174"/>
                <a:gd name="T55" fmla="*/ 521 h 664"/>
                <a:gd name="T56" fmla="*/ 545 w 1174"/>
                <a:gd name="T57" fmla="*/ 460 h 664"/>
                <a:gd name="T58" fmla="*/ 465 w 1174"/>
                <a:gd name="T59" fmla="*/ 370 h 664"/>
                <a:gd name="T60" fmla="*/ 425 w 1174"/>
                <a:gd name="T61" fmla="*/ 326 h 664"/>
                <a:gd name="T62" fmla="*/ 385 w 1174"/>
                <a:gd name="T63" fmla="*/ 281 h 664"/>
                <a:gd name="T64" fmla="*/ 349 w 1174"/>
                <a:gd name="T65" fmla="*/ 240 h 664"/>
                <a:gd name="T66" fmla="*/ 317 w 1174"/>
                <a:gd name="T67" fmla="*/ 204 h 664"/>
                <a:gd name="T68" fmla="*/ 262 w 1174"/>
                <a:gd name="T69" fmla="*/ 138 h 664"/>
                <a:gd name="T70" fmla="*/ 203 w 1174"/>
                <a:gd name="T71" fmla="*/ 78 h 664"/>
                <a:gd name="T72" fmla="*/ 162 w 1174"/>
                <a:gd name="T73" fmla="*/ 53 h 664"/>
                <a:gd name="T74" fmla="*/ 96 w 1174"/>
                <a:gd name="T75" fmla="*/ 31 h 664"/>
                <a:gd name="T76" fmla="*/ 0 w 1174"/>
                <a:gd name="T77" fmla="*/ 19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4" h="664">
                  <a:moveTo>
                    <a:pt x="2" y="0"/>
                  </a:moveTo>
                  <a:lnTo>
                    <a:pt x="51" y="5"/>
                  </a:lnTo>
                  <a:lnTo>
                    <a:pt x="99" y="13"/>
                  </a:lnTo>
                  <a:lnTo>
                    <a:pt x="147" y="26"/>
                  </a:lnTo>
                  <a:lnTo>
                    <a:pt x="170" y="36"/>
                  </a:lnTo>
                  <a:lnTo>
                    <a:pt x="193" y="48"/>
                  </a:lnTo>
                  <a:lnTo>
                    <a:pt x="216" y="64"/>
                  </a:lnTo>
                  <a:lnTo>
                    <a:pt x="237" y="83"/>
                  </a:lnTo>
                  <a:lnTo>
                    <a:pt x="278" y="126"/>
                  </a:lnTo>
                  <a:lnTo>
                    <a:pt x="315" y="172"/>
                  </a:lnTo>
                  <a:lnTo>
                    <a:pt x="333" y="192"/>
                  </a:lnTo>
                  <a:lnTo>
                    <a:pt x="350" y="212"/>
                  </a:lnTo>
                  <a:lnTo>
                    <a:pt x="365" y="228"/>
                  </a:lnTo>
                  <a:lnTo>
                    <a:pt x="378" y="243"/>
                  </a:lnTo>
                  <a:lnTo>
                    <a:pt x="401" y="269"/>
                  </a:lnTo>
                  <a:lnTo>
                    <a:pt x="426" y="297"/>
                  </a:lnTo>
                  <a:lnTo>
                    <a:pt x="441" y="315"/>
                  </a:lnTo>
                  <a:lnTo>
                    <a:pt x="459" y="334"/>
                  </a:lnTo>
                  <a:lnTo>
                    <a:pt x="481" y="358"/>
                  </a:lnTo>
                  <a:lnTo>
                    <a:pt x="506" y="386"/>
                  </a:lnTo>
                  <a:lnTo>
                    <a:pt x="561" y="448"/>
                  </a:lnTo>
                  <a:lnTo>
                    <a:pt x="590" y="479"/>
                  </a:lnTo>
                  <a:lnTo>
                    <a:pt x="618" y="508"/>
                  </a:lnTo>
                  <a:lnTo>
                    <a:pt x="645" y="533"/>
                  </a:lnTo>
                  <a:lnTo>
                    <a:pt x="669" y="554"/>
                  </a:lnTo>
                  <a:lnTo>
                    <a:pt x="690" y="569"/>
                  </a:lnTo>
                  <a:lnTo>
                    <a:pt x="711" y="580"/>
                  </a:lnTo>
                  <a:lnTo>
                    <a:pt x="730" y="589"/>
                  </a:lnTo>
                  <a:lnTo>
                    <a:pt x="748" y="596"/>
                  </a:lnTo>
                  <a:lnTo>
                    <a:pt x="786" y="606"/>
                  </a:lnTo>
                  <a:lnTo>
                    <a:pt x="829" y="616"/>
                  </a:lnTo>
                  <a:lnTo>
                    <a:pt x="878" y="626"/>
                  </a:lnTo>
                  <a:lnTo>
                    <a:pt x="932" y="634"/>
                  </a:lnTo>
                  <a:lnTo>
                    <a:pt x="985" y="640"/>
                  </a:lnTo>
                  <a:lnTo>
                    <a:pt x="1032" y="644"/>
                  </a:lnTo>
                  <a:lnTo>
                    <a:pt x="1072" y="645"/>
                  </a:lnTo>
                  <a:lnTo>
                    <a:pt x="1108" y="645"/>
                  </a:lnTo>
                  <a:lnTo>
                    <a:pt x="1140" y="644"/>
                  </a:lnTo>
                  <a:lnTo>
                    <a:pt x="1172" y="641"/>
                  </a:lnTo>
                  <a:lnTo>
                    <a:pt x="1174" y="660"/>
                  </a:lnTo>
                  <a:lnTo>
                    <a:pt x="1142" y="663"/>
                  </a:lnTo>
                  <a:lnTo>
                    <a:pt x="1108" y="664"/>
                  </a:lnTo>
                  <a:lnTo>
                    <a:pt x="1071" y="664"/>
                  </a:lnTo>
                  <a:lnTo>
                    <a:pt x="1030" y="663"/>
                  </a:lnTo>
                  <a:lnTo>
                    <a:pt x="982" y="659"/>
                  </a:lnTo>
                  <a:lnTo>
                    <a:pt x="928" y="652"/>
                  </a:lnTo>
                  <a:lnTo>
                    <a:pt x="874" y="644"/>
                  </a:lnTo>
                  <a:lnTo>
                    <a:pt x="823" y="634"/>
                  </a:lnTo>
                  <a:lnTo>
                    <a:pt x="780" y="624"/>
                  </a:lnTo>
                  <a:lnTo>
                    <a:pt x="741" y="613"/>
                  </a:lnTo>
                  <a:lnTo>
                    <a:pt x="721" y="606"/>
                  </a:lnTo>
                  <a:lnTo>
                    <a:pt x="700" y="596"/>
                  </a:lnTo>
                  <a:lnTo>
                    <a:pt x="678" y="584"/>
                  </a:lnTo>
                  <a:lnTo>
                    <a:pt x="655" y="568"/>
                  </a:lnTo>
                  <a:lnTo>
                    <a:pt x="630" y="546"/>
                  </a:lnTo>
                  <a:lnTo>
                    <a:pt x="602" y="521"/>
                  </a:lnTo>
                  <a:lnTo>
                    <a:pt x="574" y="491"/>
                  </a:lnTo>
                  <a:lnTo>
                    <a:pt x="545" y="460"/>
                  </a:lnTo>
                  <a:lnTo>
                    <a:pt x="490" y="398"/>
                  </a:lnTo>
                  <a:lnTo>
                    <a:pt x="465" y="370"/>
                  </a:lnTo>
                  <a:lnTo>
                    <a:pt x="443" y="346"/>
                  </a:lnTo>
                  <a:lnTo>
                    <a:pt x="425" y="326"/>
                  </a:lnTo>
                  <a:lnTo>
                    <a:pt x="410" y="309"/>
                  </a:lnTo>
                  <a:lnTo>
                    <a:pt x="385" y="281"/>
                  </a:lnTo>
                  <a:lnTo>
                    <a:pt x="362" y="255"/>
                  </a:lnTo>
                  <a:lnTo>
                    <a:pt x="349" y="240"/>
                  </a:lnTo>
                  <a:lnTo>
                    <a:pt x="334" y="223"/>
                  </a:lnTo>
                  <a:lnTo>
                    <a:pt x="317" y="204"/>
                  </a:lnTo>
                  <a:lnTo>
                    <a:pt x="299" y="183"/>
                  </a:lnTo>
                  <a:lnTo>
                    <a:pt x="262" y="138"/>
                  </a:lnTo>
                  <a:lnTo>
                    <a:pt x="223" y="96"/>
                  </a:lnTo>
                  <a:lnTo>
                    <a:pt x="203" y="78"/>
                  </a:lnTo>
                  <a:lnTo>
                    <a:pt x="182" y="64"/>
                  </a:lnTo>
                  <a:lnTo>
                    <a:pt x="162" y="53"/>
                  </a:lnTo>
                  <a:lnTo>
                    <a:pt x="141" y="44"/>
                  </a:lnTo>
                  <a:lnTo>
                    <a:pt x="96" y="31"/>
                  </a:lnTo>
                  <a:lnTo>
                    <a:pt x="49" y="24"/>
                  </a:lnTo>
                  <a:lnTo>
                    <a:pt x="0" y="19"/>
                  </a:lnTo>
                  <a:lnTo>
                    <a:pt x="2" y="0"/>
                  </a:lnTo>
                  <a:close/>
                </a:path>
              </a:pathLst>
            </a:custGeom>
            <a:solidFill>
              <a:srgbClr val="99CCFF"/>
            </a:solidFill>
            <a:ln w="0" cap="flat">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6" name="Rectangle 97"/>
            <p:cNvSpPr>
              <a:spLocks noChangeArrowheads="1"/>
            </p:cNvSpPr>
            <p:nvPr/>
          </p:nvSpPr>
          <p:spPr bwMode="auto">
            <a:xfrm>
              <a:off x="1789" y="2543"/>
              <a:ext cx="2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rPr>
                <a:t>阪神なんば線</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37" name="Rectangle 98"/>
            <p:cNvSpPr>
              <a:spLocks noChangeArrowheads="1"/>
            </p:cNvSpPr>
            <p:nvPr/>
          </p:nvSpPr>
          <p:spPr bwMode="auto">
            <a:xfrm>
              <a:off x="2407" y="2357"/>
              <a:ext cx="25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rPr>
                <a:t>都心部</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38" name="Rectangle 99"/>
            <p:cNvSpPr>
              <a:spLocks noChangeArrowheads="1"/>
            </p:cNvSpPr>
            <p:nvPr/>
          </p:nvSpPr>
          <p:spPr bwMode="auto">
            <a:xfrm>
              <a:off x="1928" y="2238"/>
              <a:ext cx="2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rPr>
                <a:t>京阪中之島線</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15" name="Rectangle 76"/>
            <p:cNvSpPr>
              <a:spLocks noChangeArrowheads="1"/>
            </p:cNvSpPr>
            <p:nvPr/>
          </p:nvSpPr>
          <p:spPr bwMode="auto">
            <a:xfrm>
              <a:off x="2780" y="1600"/>
              <a:ext cx="65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700" dirty="0" smtClean="0">
                  <a:latin typeface="ＭＳ ゴシック" panose="020B0609070205080204" pitchFamily="49" charset="-128"/>
                  <a:ea typeface="ＭＳ ゴシック" panose="020B0609070205080204" pitchFamily="49" charset="-128"/>
                </a:rPr>
                <a:t>おおさか東</a:t>
              </a:r>
              <a:r>
                <a:rPr kumimoji="0" lang="ja-JP" altLang="ja-JP" sz="700" b="0" i="0" strike="noStrike" cap="none" normalizeH="0" baseline="0" dirty="0" smtClean="0">
                  <a:ln>
                    <a:noFill/>
                  </a:ln>
                  <a:effectLst/>
                  <a:latin typeface="ＭＳ ゴシック" panose="020B0609070205080204" pitchFamily="49" charset="-128"/>
                  <a:ea typeface="ＭＳ ゴシック" panose="020B0609070205080204" pitchFamily="49" charset="-128"/>
                </a:rPr>
                <a:t>線</a:t>
              </a:r>
              <a:r>
                <a:rPr kumimoji="0" lang="ja-JP" altLang="ja-JP" sz="700" b="0" i="0" u="none" strike="noStrike" cap="none" normalizeH="0" baseline="0" dirty="0" smtClean="0">
                  <a:ln>
                    <a:noFill/>
                  </a:ln>
                  <a:effectLst/>
                  <a:latin typeface="ＭＳ ゴシック" panose="020B0609070205080204" pitchFamily="49" charset="-128"/>
                  <a:ea typeface="ＭＳ ゴシック" panose="020B0609070205080204" pitchFamily="49" charset="-128"/>
                </a:rPr>
                <a:t>の</a:t>
              </a:r>
              <a:endParaRPr kumimoji="0" lang="ja-JP" altLang="ja-JP" sz="1800" b="0" i="0" u="none" strike="noStrike" cap="none" normalizeH="0" baseline="0" dirty="0" smtClean="0">
                <a:ln>
                  <a:noFill/>
                </a:ln>
                <a:effectLst/>
              </a:endParaRPr>
            </a:p>
          </p:txBody>
        </p:sp>
        <p:sp>
          <p:nvSpPr>
            <p:cNvPr id="126" name="Rectangle 87"/>
            <p:cNvSpPr>
              <a:spLocks noChangeArrowheads="1"/>
            </p:cNvSpPr>
            <p:nvPr/>
          </p:nvSpPr>
          <p:spPr bwMode="auto">
            <a:xfrm>
              <a:off x="1603" y="1142"/>
              <a:ext cx="102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smtClean="0">
                  <a:ln>
                    <a:noFill/>
                  </a:ln>
                  <a:effectLst/>
                  <a:latin typeface="ＭＳ Ｐゴシック" panose="020B0600070205080204" pitchFamily="50" charset="-128"/>
                  <a:ea typeface="ＭＳ Ｐゴシック" panose="020B0600070205080204" pitchFamily="50" charset="-128"/>
                </a:rPr>
                <a:t>・北陸新幹線や</a:t>
              </a:r>
              <a:r>
                <a:rPr kumimoji="0" lang="ja-JP" altLang="en-US" sz="700" b="0" i="0" strike="noStrike" cap="none" normalizeH="0" baseline="0" dirty="0" smtClean="0">
                  <a:ln>
                    <a:noFill/>
                  </a:ln>
                  <a:effectLst/>
                  <a:latin typeface="ＭＳ Ｐゴシック" panose="020B0600070205080204" pitchFamily="50" charset="-128"/>
                  <a:ea typeface="ＭＳ Ｐゴシック" panose="020B0600070205080204" pitchFamily="50" charset="-128"/>
                </a:rPr>
                <a:t>リニア中央</a:t>
              </a:r>
              <a:r>
                <a:rPr kumimoji="0" lang="ja-JP" altLang="ja-JP" sz="700" b="0" i="0" strike="noStrike" cap="none" normalizeH="0" baseline="0" dirty="0" smtClean="0">
                  <a:ln>
                    <a:noFill/>
                  </a:ln>
                  <a:effectLst/>
                  <a:latin typeface="ＭＳ Ｐゴシック" panose="020B0600070205080204" pitchFamily="50" charset="-128"/>
                  <a:ea typeface="ＭＳ Ｐゴシック" panose="020B0600070205080204" pitchFamily="50" charset="-128"/>
                </a:rPr>
                <a:t>新幹線</a:t>
              </a:r>
              <a:r>
                <a:rPr kumimoji="0" lang="ja-JP" altLang="ja-JP" sz="700" b="0" i="0" u="none" strike="noStrike" cap="none" normalizeH="0" baseline="0" dirty="0" smtClean="0">
                  <a:ln>
                    <a:noFill/>
                  </a:ln>
                  <a:effectLst/>
                  <a:latin typeface="ＭＳ Ｐゴシック" panose="020B0600070205080204" pitchFamily="50" charset="-128"/>
                  <a:ea typeface="ＭＳ Ｐゴシック" panose="020B0600070205080204" pitchFamily="50" charset="-128"/>
                </a:rPr>
                <a:t>の乗入れ</a:t>
              </a:r>
              <a:endParaRPr kumimoji="0" lang="ja-JP" altLang="ja-JP" sz="1800" b="0" i="0" u="none" strike="noStrike" cap="none" normalizeH="0" baseline="0" dirty="0" smtClean="0">
                <a:ln>
                  <a:noFill/>
                </a:ln>
                <a:effectLst/>
              </a:endParaRPr>
            </a:p>
          </p:txBody>
        </p:sp>
      </p:grpSp>
      <p:sp>
        <p:nvSpPr>
          <p:cNvPr id="142" name="フリーフォーム 141"/>
          <p:cNvSpPr/>
          <p:nvPr/>
        </p:nvSpPr>
        <p:spPr>
          <a:xfrm flipH="1" flipV="1">
            <a:off x="2644777" y="2389189"/>
            <a:ext cx="249236" cy="496886"/>
          </a:xfrm>
          <a:custGeom>
            <a:avLst/>
            <a:gdLst>
              <a:gd name="connsiteX0" fmla="*/ 0 w 232062"/>
              <a:gd name="connsiteY0" fmla="*/ 0 h 539750"/>
              <a:gd name="connsiteX1" fmla="*/ 231775 w 232062"/>
              <a:gd name="connsiteY1" fmla="*/ 403225 h 539750"/>
              <a:gd name="connsiteX2" fmla="*/ 38100 w 232062"/>
              <a:gd name="connsiteY2" fmla="*/ 539750 h 539750"/>
              <a:gd name="connsiteX0" fmla="*/ 146162 w 205959"/>
              <a:gd name="connsiteY0" fmla="*/ 0 h 539750"/>
              <a:gd name="connsiteX1" fmla="*/ 112 w 205959"/>
              <a:gd name="connsiteY1" fmla="*/ 174625 h 539750"/>
              <a:gd name="connsiteX2" fmla="*/ 184262 w 205959"/>
              <a:gd name="connsiteY2" fmla="*/ 539750 h 539750"/>
              <a:gd name="connsiteX0" fmla="*/ 0 w 470993"/>
              <a:gd name="connsiteY0" fmla="*/ 0 h 530225"/>
              <a:gd name="connsiteX1" fmla="*/ 260350 w 470993"/>
              <a:gd name="connsiteY1" fmla="*/ 165100 h 530225"/>
              <a:gd name="connsiteX2" fmla="*/ 444500 w 470993"/>
              <a:gd name="connsiteY2" fmla="*/ 530225 h 530225"/>
              <a:gd name="connsiteX0" fmla="*/ 0 w 482416"/>
              <a:gd name="connsiteY0" fmla="*/ 0 h 530225"/>
              <a:gd name="connsiteX1" fmla="*/ 349250 w 482416"/>
              <a:gd name="connsiteY1" fmla="*/ 196850 h 530225"/>
              <a:gd name="connsiteX2" fmla="*/ 444500 w 482416"/>
              <a:gd name="connsiteY2" fmla="*/ 530225 h 530225"/>
              <a:gd name="connsiteX0" fmla="*/ 0 w 444500"/>
              <a:gd name="connsiteY0" fmla="*/ 0 h 530225"/>
              <a:gd name="connsiteX1" fmla="*/ 444500 w 444500"/>
              <a:gd name="connsiteY1" fmla="*/ 530225 h 530225"/>
              <a:gd name="connsiteX0" fmla="*/ 0 w 247650"/>
              <a:gd name="connsiteY0" fmla="*/ 0 h 527050"/>
              <a:gd name="connsiteX1" fmla="*/ 247650 w 247650"/>
              <a:gd name="connsiteY1" fmla="*/ 527050 h 527050"/>
            </a:gdLst>
            <a:ahLst/>
            <a:cxnLst>
              <a:cxn ang="0">
                <a:pos x="connsiteX0" y="connsiteY0"/>
              </a:cxn>
              <a:cxn ang="0">
                <a:pos x="connsiteX1" y="connsiteY1"/>
              </a:cxn>
            </a:cxnLst>
            <a:rect l="l" t="t" r="r" b="b"/>
            <a:pathLst>
              <a:path w="247650" h="527050">
                <a:moveTo>
                  <a:pt x="0" y="0"/>
                </a:moveTo>
                <a:lnTo>
                  <a:pt x="247650" y="527050"/>
                </a:lnTo>
              </a:path>
            </a:pathLst>
          </a:custGeom>
          <a:noFill/>
          <a:ln w="44450">
            <a:solidFill>
              <a:schemeClr val="bg2">
                <a:lumMod val="90000"/>
              </a:schemeClr>
            </a:solidFill>
            <a:prstDash val="sysDash"/>
            <a:headEnd w="lg" len="lg"/>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Rectangle 56"/>
          <p:cNvSpPr>
            <a:spLocks noChangeArrowheads="1"/>
          </p:cNvSpPr>
          <p:nvPr/>
        </p:nvSpPr>
        <p:spPr bwMode="auto">
          <a:xfrm>
            <a:off x="2187973" y="2608443"/>
            <a:ext cx="62837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strike="noStrike" cap="none" normalizeH="0" baseline="0" dirty="0" smtClean="0">
                <a:ln>
                  <a:noFill/>
                </a:ln>
                <a:effectLst/>
                <a:latin typeface="ＭＳ ゴシック" panose="020B0609070205080204" pitchFamily="49" charset="-128"/>
                <a:ea typeface="ＭＳ ゴシック" panose="020B0609070205080204" pitchFamily="49" charset="-128"/>
              </a:rPr>
              <a:t>なにわ</a:t>
            </a:r>
            <a:r>
              <a:rPr kumimoji="0" lang="ja-JP" altLang="en-US" sz="700" b="0" i="0" strike="noStrike" cap="none" normalizeH="0" baseline="0" dirty="0" smtClean="0">
                <a:ln>
                  <a:noFill/>
                </a:ln>
                <a:effectLst/>
                <a:latin typeface="ＭＳ ゴシック" panose="020B0609070205080204" pitchFamily="49" charset="-128"/>
                <a:ea typeface="ＭＳ ゴシック" panose="020B0609070205080204" pitchFamily="49" charset="-128"/>
              </a:rPr>
              <a:t>筋連絡</a:t>
            </a:r>
            <a:r>
              <a:rPr kumimoji="0" lang="ja-JP" altLang="ja-JP" sz="700" b="0" i="0" strike="noStrike" cap="none" normalizeH="0" baseline="0" dirty="0" smtClean="0">
                <a:ln>
                  <a:noFill/>
                </a:ln>
                <a:effectLst/>
                <a:latin typeface="ＭＳ ゴシック" panose="020B0609070205080204" pitchFamily="49" charset="-128"/>
                <a:ea typeface="ＭＳ ゴシック" panose="020B0609070205080204" pitchFamily="49" charset="-128"/>
              </a:rPr>
              <a:t>線</a:t>
            </a:r>
            <a:endParaRPr kumimoji="0" lang="ja-JP" altLang="ja-JP" sz="700" b="0" i="0" strike="noStrike" cap="none" normalizeH="0" baseline="0" dirty="0" smtClean="0">
              <a:ln>
                <a:noFill/>
              </a:ln>
              <a:effectLst/>
            </a:endParaRPr>
          </a:p>
        </p:txBody>
      </p:sp>
      <p:sp>
        <p:nvSpPr>
          <p:cNvPr id="144" name="Rectangle 57"/>
          <p:cNvSpPr>
            <a:spLocks noChangeArrowheads="1"/>
          </p:cNvSpPr>
          <p:nvPr/>
        </p:nvSpPr>
        <p:spPr bwMode="auto">
          <a:xfrm>
            <a:off x="2200672" y="2724862"/>
            <a:ext cx="26930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strike="noStrike" cap="none" normalizeH="0" baseline="0" dirty="0" smtClean="0">
                <a:ln>
                  <a:noFill/>
                </a:ln>
                <a:effectLst/>
                <a:latin typeface="ＭＳ ゴシック" panose="020B0609070205080204" pitchFamily="49" charset="-128"/>
                <a:ea typeface="ＭＳ ゴシック" panose="020B0609070205080204" pitchFamily="49" charset="-128"/>
              </a:rPr>
              <a:t>の</a:t>
            </a:r>
            <a:r>
              <a:rPr kumimoji="0" lang="ja-JP" altLang="en-US" sz="700" b="0" i="0" strike="noStrike" cap="none" normalizeH="0" baseline="0" dirty="0" smtClean="0">
                <a:ln>
                  <a:noFill/>
                </a:ln>
                <a:effectLst/>
                <a:latin typeface="ＭＳ ゴシック" panose="020B0609070205080204" pitchFamily="49" charset="-128"/>
                <a:ea typeface="ＭＳ ゴシック" panose="020B0609070205080204" pitchFamily="49" charset="-128"/>
              </a:rPr>
              <a:t>検討</a:t>
            </a:r>
            <a:endParaRPr kumimoji="0" lang="ja-JP" altLang="ja-JP" sz="700" b="0" i="0" strike="noStrike" cap="none" normalizeH="0" baseline="0" dirty="0" smtClean="0">
              <a:ln>
                <a:noFill/>
              </a:ln>
              <a:effectLst/>
            </a:endParaRPr>
          </a:p>
        </p:txBody>
      </p:sp>
      <p:sp>
        <p:nvSpPr>
          <p:cNvPr id="145" name="Rectangle 41"/>
          <p:cNvSpPr>
            <a:spLocks noChangeArrowheads="1"/>
          </p:cNvSpPr>
          <p:nvPr/>
        </p:nvSpPr>
        <p:spPr bwMode="auto">
          <a:xfrm>
            <a:off x="200820" y="6419058"/>
            <a:ext cx="53860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空港機能強化</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40" name="スライド番号プレースホルダ 7"/>
          <p:cNvSpPr>
            <a:spLocks noGrp="1"/>
          </p:cNvSpPr>
          <p:nvPr>
            <p:ph type="sldNum" sz="quarter" idx="12"/>
          </p:nvPr>
        </p:nvSpPr>
        <p:spPr>
          <a:xfrm>
            <a:off x="8407474" y="6669360"/>
            <a:ext cx="720080" cy="177924"/>
          </a:xfrm>
        </p:spPr>
        <p:txBody>
          <a:bodyPr/>
          <a:lstStyle/>
          <a:p>
            <a:fld id="{0BA94060-825A-44F4-91B9-2DCC7743558A}" type="slidenum">
              <a:rPr kumimoji="1" lang="en-US" altLang="ja-JP" smtClean="0"/>
              <a:t>41</a:t>
            </a:fld>
            <a:endParaRPr kumimoji="1" lang="ja-JP" altLang="en-US" dirty="0"/>
          </a:p>
        </p:txBody>
      </p:sp>
      <p:sp>
        <p:nvSpPr>
          <p:cNvPr id="141" name="角丸四角形 140"/>
          <p:cNvSpPr/>
          <p:nvPr/>
        </p:nvSpPr>
        <p:spPr>
          <a:xfrm>
            <a:off x="3115539" y="1772832"/>
            <a:ext cx="684000" cy="144000"/>
          </a:xfrm>
          <a:prstGeom prst="roundRect">
            <a:avLst>
              <a:gd name="adj" fmla="val 3640"/>
            </a:avLst>
          </a:prstGeom>
          <a:solidFill>
            <a:schemeClr val="accent6">
              <a:lumMod val="60000"/>
              <a:lumOff val="40000"/>
              <a:alpha val="35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角丸四角形 145"/>
          <p:cNvSpPr/>
          <p:nvPr/>
        </p:nvSpPr>
        <p:spPr>
          <a:xfrm>
            <a:off x="4542753" y="1861159"/>
            <a:ext cx="1116000" cy="216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角丸四角形 149"/>
          <p:cNvSpPr/>
          <p:nvPr/>
        </p:nvSpPr>
        <p:spPr>
          <a:xfrm>
            <a:off x="381213" y="6142444"/>
            <a:ext cx="1098000" cy="144000"/>
          </a:xfrm>
          <a:prstGeom prst="roundRect">
            <a:avLst>
              <a:gd name="adj" fmla="val 3640"/>
            </a:avLst>
          </a:prstGeom>
          <a:solidFill>
            <a:schemeClr val="accent6">
              <a:lumMod val="60000"/>
              <a:lumOff val="40000"/>
              <a:alpha val="35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Rectangle 51"/>
          <p:cNvSpPr>
            <a:spLocks noChangeArrowheads="1"/>
          </p:cNvSpPr>
          <p:nvPr/>
        </p:nvSpPr>
        <p:spPr bwMode="auto">
          <a:xfrm>
            <a:off x="4463852" y="1916164"/>
            <a:ext cx="128240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strike="noStrike" cap="none" normalizeH="0" baseline="0" dirty="0" smtClean="0">
                <a:ln>
                  <a:noFill/>
                </a:ln>
                <a:effectLst/>
                <a:latin typeface="ＭＳ ゴシック" panose="020B0609070205080204" pitchFamily="49" charset="-128"/>
                <a:ea typeface="ＭＳ ゴシック" panose="020B0609070205080204" pitchFamily="49" charset="-128"/>
              </a:rPr>
              <a:t>（リニア</a:t>
            </a:r>
            <a:r>
              <a:rPr kumimoji="0" lang="ja-JP" altLang="en-US" sz="1000" b="0" i="0" strike="noStrike" cap="none" normalizeH="0" baseline="0" dirty="0" smtClean="0">
                <a:ln>
                  <a:noFill/>
                </a:ln>
                <a:effectLst/>
                <a:latin typeface="ＭＳ ゴシック" panose="020B0609070205080204" pitchFamily="49" charset="-128"/>
                <a:ea typeface="ＭＳ ゴシック" panose="020B0609070205080204" pitchFamily="49" charset="-128"/>
              </a:rPr>
              <a:t>中央</a:t>
            </a:r>
            <a:r>
              <a:rPr kumimoji="0" lang="ja-JP" altLang="ja-JP" sz="1000" b="0" i="0" strike="noStrike" cap="none" normalizeH="0" baseline="0" dirty="0" smtClean="0">
                <a:ln>
                  <a:noFill/>
                </a:ln>
                <a:effectLst/>
                <a:latin typeface="ＭＳ ゴシック" panose="020B0609070205080204" pitchFamily="49" charset="-128"/>
                <a:ea typeface="ＭＳ ゴシック" panose="020B0609070205080204" pitchFamily="49" charset="-128"/>
              </a:rPr>
              <a:t>新幹線）</a:t>
            </a:r>
            <a:endParaRPr kumimoji="0" lang="ja-JP" altLang="ja-JP" sz="1800" b="0" i="0" strike="noStrike" cap="none" normalizeH="0" baseline="0" dirty="0" smtClean="0">
              <a:ln>
                <a:noFill/>
              </a:ln>
              <a:effectLst/>
            </a:endParaRPr>
          </a:p>
        </p:txBody>
      </p:sp>
    </p:spTree>
    <p:extLst>
      <p:ext uri="{BB962C8B-B14F-4D97-AF65-F5344CB8AC3E}">
        <p14:creationId xmlns:p14="http://schemas.microsoft.com/office/powerpoint/2010/main" val="15464541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角丸四角形 83"/>
          <p:cNvSpPr/>
          <p:nvPr/>
        </p:nvSpPr>
        <p:spPr>
          <a:xfrm>
            <a:off x="4440988" y="1298190"/>
            <a:ext cx="4686566" cy="4591805"/>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角丸四角形 82"/>
          <p:cNvSpPr/>
          <p:nvPr/>
        </p:nvSpPr>
        <p:spPr>
          <a:xfrm>
            <a:off x="313662" y="1411814"/>
            <a:ext cx="3690956" cy="5446186"/>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34" name="Rectangle 147"/>
          <p:cNvSpPr txBox="1">
            <a:spLocks noChangeArrowheads="1"/>
          </p:cNvSpPr>
          <p:nvPr/>
        </p:nvSpPr>
        <p:spPr bwMode="auto">
          <a:xfrm>
            <a:off x="179512" y="223937"/>
            <a:ext cx="8928992" cy="612775"/>
          </a:xfrm>
          <a:prstGeom prst="rect">
            <a:avLst/>
          </a:prstGeom>
          <a:noFill/>
          <a:ln w="9525">
            <a:noFill/>
            <a:miter lim="800000"/>
            <a:headEnd/>
            <a:tailEnd/>
          </a:ln>
        </p:spPr>
        <p:txBody>
          <a:bodyPr anchor="ctr"/>
          <a:lstStyle/>
          <a:p>
            <a:pPr eaLnBrk="0" hangingPunct="0"/>
            <a:r>
              <a:rPr lang="ja-JP" altLang="en-US" sz="1600" b="1" dirty="0" smtClean="0">
                <a:latin typeface="ＭＳ ゴシック" pitchFamily="49" charset="-128"/>
                <a:ea typeface="ＭＳ ゴシック" pitchFamily="49" charset="-128"/>
              </a:rPr>
              <a:t>②（関空アクセス</a:t>
            </a:r>
            <a:r>
              <a:rPr lang="en-US" altLang="ja-JP" sz="1600" b="1" dirty="0" smtClean="0">
                <a:latin typeface="ＭＳ ゴシック" pitchFamily="49" charset="-128"/>
                <a:ea typeface="ＭＳ ゴシック" pitchFamily="49" charset="-128"/>
              </a:rPr>
              <a:t>)JR</a:t>
            </a:r>
            <a:r>
              <a:rPr lang="ja-JP" altLang="en-US" sz="1600" b="1" dirty="0" smtClean="0">
                <a:latin typeface="ＭＳ ゴシック" pitchFamily="49" charset="-128"/>
                <a:ea typeface="ＭＳ ゴシック" pitchFamily="49" charset="-128"/>
              </a:rPr>
              <a:t>東海道線支線の地下化やうめきた新駅設置、なにわ筋の</a:t>
            </a:r>
            <a:r>
              <a:rPr lang="ja-JP" altLang="en-US" sz="1600" b="1" dirty="0" smtClean="0">
                <a:latin typeface="Calibri" pitchFamily="34" charset="0"/>
              </a:rPr>
              <a:t>整備効果</a:t>
            </a:r>
            <a:endParaRPr lang="en-US" altLang="ja-JP" sz="1600" b="1" dirty="0" smtClean="0">
              <a:latin typeface="Calibri" pitchFamily="34" charset="0"/>
            </a:endParaRPr>
          </a:p>
        </p:txBody>
      </p:sp>
      <p:sp>
        <p:nvSpPr>
          <p:cNvPr id="18437" name="正方形/長方形 10"/>
          <p:cNvSpPr>
            <a:spLocks noChangeArrowheads="1"/>
          </p:cNvSpPr>
          <p:nvPr/>
        </p:nvSpPr>
        <p:spPr bwMode="auto">
          <a:xfrm>
            <a:off x="4788024" y="1303203"/>
            <a:ext cx="3327400" cy="307975"/>
          </a:xfrm>
          <a:prstGeom prst="rect">
            <a:avLst/>
          </a:prstGeom>
          <a:noFill/>
          <a:ln w="9525">
            <a:noFill/>
            <a:miter lim="800000"/>
            <a:headEnd/>
            <a:tailEnd/>
          </a:ln>
        </p:spPr>
        <p:txBody>
          <a:bodyPr wrap="none">
            <a:spAutoFit/>
          </a:bodyPr>
          <a:lstStyle/>
          <a:p>
            <a:pPr algn="ctr"/>
            <a:r>
              <a:rPr lang="ja-JP" altLang="en-US" sz="1400" dirty="0">
                <a:solidFill>
                  <a:srgbClr val="000000"/>
                </a:solidFill>
                <a:latin typeface="ＭＳ ゴシック" pitchFamily="49" charset="-128"/>
                <a:ea typeface="ＭＳ ゴシック" pitchFamily="49" charset="-128"/>
              </a:rPr>
              <a:t>＜主要国際空港からの都心アクセス＞</a:t>
            </a:r>
          </a:p>
        </p:txBody>
      </p:sp>
      <p:sp>
        <p:nvSpPr>
          <p:cNvPr id="18438" name="正方形/長方形 10"/>
          <p:cNvSpPr>
            <a:spLocks noChangeArrowheads="1"/>
          </p:cNvSpPr>
          <p:nvPr/>
        </p:nvSpPr>
        <p:spPr bwMode="auto">
          <a:xfrm>
            <a:off x="1575500" y="1298190"/>
            <a:ext cx="902811" cy="307777"/>
          </a:xfrm>
          <a:prstGeom prst="rect">
            <a:avLst/>
          </a:prstGeom>
          <a:noFill/>
          <a:ln w="9525">
            <a:noFill/>
            <a:miter lim="800000"/>
            <a:headEnd/>
            <a:tailEnd/>
          </a:ln>
        </p:spPr>
        <p:txBody>
          <a:bodyPr wrap="none">
            <a:spAutoFit/>
          </a:bodyPr>
          <a:lstStyle/>
          <a:p>
            <a:pPr algn="ctr"/>
            <a:r>
              <a:rPr lang="ja-JP" altLang="en-US" sz="1400" dirty="0" smtClean="0">
                <a:solidFill>
                  <a:srgbClr val="000000"/>
                </a:solidFill>
                <a:latin typeface="ＭＳ ゴシック" pitchFamily="49" charset="-128"/>
                <a:ea typeface="ＭＳ ゴシック" pitchFamily="49" charset="-128"/>
              </a:rPr>
              <a:t>＜概要＞</a:t>
            </a:r>
            <a:endParaRPr lang="ja-JP" altLang="en-US" sz="1400" dirty="0">
              <a:solidFill>
                <a:srgbClr val="000000"/>
              </a:solidFill>
              <a:latin typeface="ＭＳ ゴシック" pitchFamily="49" charset="-128"/>
              <a:ea typeface="ＭＳ ゴシック" pitchFamily="49" charset="-128"/>
            </a:endParaRPr>
          </a:p>
        </p:txBody>
      </p:sp>
      <p:sp>
        <p:nvSpPr>
          <p:cNvPr id="18450" name="AutoShape 70" descr="j120704_01_1.jpg"/>
          <p:cNvSpPr>
            <a:spLocks noChangeAspect="1" noChangeArrowheads="1"/>
          </p:cNvSpPr>
          <p:nvPr/>
        </p:nvSpPr>
        <p:spPr bwMode="auto">
          <a:xfrm>
            <a:off x="0" y="0"/>
            <a:ext cx="3390900" cy="1743075"/>
          </a:xfrm>
          <a:prstGeom prst="rect">
            <a:avLst/>
          </a:prstGeom>
          <a:noFill/>
          <a:ln w="9525">
            <a:noFill/>
            <a:miter lim="800000"/>
            <a:headEnd/>
            <a:tailEnd/>
          </a:ln>
        </p:spPr>
        <p:txBody>
          <a:bodyPr/>
          <a:lstStyle/>
          <a:p>
            <a:endParaRPr lang="ja-JP" altLang="en-US"/>
          </a:p>
        </p:txBody>
      </p:sp>
      <p:sp>
        <p:nvSpPr>
          <p:cNvPr id="69" name="テキスト ボックス 68"/>
          <p:cNvSpPr txBox="1"/>
          <p:nvPr/>
        </p:nvSpPr>
        <p:spPr>
          <a:xfrm>
            <a:off x="0" y="0"/>
            <a:ext cx="3491880" cy="261610"/>
          </a:xfrm>
          <a:prstGeom prst="rect">
            <a:avLst/>
          </a:prstGeom>
          <a:noFill/>
        </p:spPr>
        <p:txBody>
          <a:bodyPr wrap="square" rtlCol="0">
            <a:spAutoFit/>
          </a:bodyPr>
          <a:lstStyle/>
          <a:p>
            <a:r>
              <a:rPr kumimoji="1" lang="en-US" altLang="ja-JP" sz="1100" dirty="0" smtClean="0"/>
              <a:t>Ⅳ</a:t>
            </a:r>
            <a:r>
              <a:rPr kumimoji="1" lang="ja-JP" altLang="en-US" sz="1100" dirty="0" smtClean="0"/>
              <a:t>　政策の刷新・</a:t>
            </a:r>
            <a:r>
              <a:rPr lang="ja-JP" altLang="en-US" sz="1100" dirty="0" smtClean="0"/>
              <a:t>インフラ整備</a:t>
            </a:r>
            <a:endParaRPr kumimoji="1" lang="en-US" altLang="ja-JP" sz="1100" dirty="0" smtClean="0"/>
          </a:p>
        </p:txBody>
      </p:sp>
      <p:cxnSp>
        <p:nvCxnSpPr>
          <p:cNvPr id="72" name="直線コネクタ 71"/>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AutoShape 6"/>
          <p:cNvSpPr>
            <a:spLocks noChangeArrowheads="1"/>
          </p:cNvSpPr>
          <p:nvPr/>
        </p:nvSpPr>
        <p:spPr bwMode="auto">
          <a:xfrm>
            <a:off x="0" y="836712"/>
            <a:ext cx="9144000" cy="469900"/>
          </a:xfrm>
          <a:prstGeom prst="roundRect">
            <a:avLst>
              <a:gd name="adj" fmla="val 16667"/>
            </a:avLst>
          </a:prstGeom>
          <a:noFill/>
          <a:ln w="9525">
            <a:noFill/>
            <a:round/>
            <a:headEnd/>
            <a:tailEnd/>
          </a:ln>
        </p:spPr>
        <p:txBody>
          <a:bodyPr anchor="ctr"/>
          <a:lstStyle/>
          <a:p>
            <a:r>
              <a:rPr lang="en-US" altLang="ja-JP" sz="1600" dirty="0" smtClean="0"/>
              <a:t>JR</a:t>
            </a:r>
            <a:r>
              <a:rPr lang="ja-JP" altLang="en-US" sz="1600" dirty="0" smtClean="0"/>
              <a:t>東海道線支線の地下化や</a:t>
            </a:r>
            <a:r>
              <a:rPr lang="ja-JP" altLang="en-US" sz="1600" dirty="0" smtClean="0">
                <a:latin typeface="ＭＳ Ｐゴシック" charset="-128"/>
              </a:rPr>
              <a:t>うめきた地区と関空を直結する</a:t>
            </a:r>
            <a:r>
              <a:rPr lang="ja-JP" altLang="en-US" sz="1600" dirty="0" smtClean="0"/>
              <a:t>新駅設置、</a:t>
            </a:r>
            <a:r>
              <a:rPr lang="ja-JP" altLang="en-US" sz="1600" dirty="0" smtClean="0">
                <a:latin typeface="ＭＳ Ｐゴシック" charset="-128"/>
              </a:rPr>
              <a:t>なにわ</a:t>
            </a:r>
            <a:r>
              <a:rPr lang="ja-JP" altLang="en-US" sz="1600" dirty="0">
                <a:latin typeface="ＭＳ Ｐゴシック" charset="-128"/>
              </a:rPr>
              <a:t>筋</a:t>
            </a:r>
            <a:r>
              <a:rPr lang="ja-JP" altLang="en-US" sz="1600" dirty="0" smtClean="0">
                <a:latin typeface="ＭＳ Ｐゴシック" charset="-128"/>
              </a:rPr>
              <a:t>線の</a:t>
            </a:r>
            <a:r>
              <a:rPr lang="ja-JP" altLang="en-US" sz="1600" dirty="0">
                <a:latin typeface="ＭＳ Ｐゴシック" charset="-128"/>
              </a:rPr>
              <a:t>整備により、アクセス時間は</a:t>
            </a:r>
            <a:r>
              <a:rPr lang="ja-JP" altLang="en-US" sz="1600" dirty="0" smtClean="0">
                <a:latin typeface="ＭＳ Ｐゴシック" charset="-128"/>
              </a:rPr>
              <a:t>約</a:t>
            </a:r>
            <a:r>
              <a:rPr lang="en-US" altLang="ja-JP" sz="1600" dirty="0" smtClean="0">
                <a:latin typeface="ＭＳ Ｐゴシック" charset="-128"/>
              </a:rPr>
              <a:t>2/3</a:t>
            </a:r>
            <a:r>
              <a:rPr lang="ja-JP" altLang="en-US" sz="1600" dirty="0" smtClean="0">
                <a:latin typeface="ＭＳ Ｐゴシック" charset="-128"/>
              </a:rPr>
              <a:t>に</a:t>
            </a:r>
            <a:r>
              <a:rPr lang="ja-JP" altLang="en-US" sz="1600" dirty="0">
                <a:latin typeface="ＭＳ Ｐゴシック" charset="-128"/>
              </a:rPr>
              <a:t>短縮可能</a:t>
            </a:r>
          </a:p>
        </p:txBody>
      </p:sp>
      <p:pic>
        <p:nvPicPr>
          <p:cNvPr id="3" name="図 2"/>
          <p:cNvPicPr>
            <a:picLocks noChangeAspect="1"/>
          </p:cNvPicPr>
          <p:nvPr/>
        </p:nvPicPr>
        <p:blipFill>
          <a:blip r:embed="rId2"/>
          <a:stretch>
            <a:fillRect/>
          </a:stretch>
        </p:blipFill>
        <p:spPr>
          <a:xfrm>
            <a:off x="313662" y="1425643"/>
            <a:ext cx="3538258" cy="5441882"/>
          </a:xfrm>
          <a:prstGeom prst="rect">
            <a:avLst/>
          </a:prstGeom>
          <a:ln>
            <a:noFill/>
            <a:prstDash val="dash"/>
          </a:ln>
        </p:spPr>
      </p:pic>
      <p:sp>
        <p:nvSpPr>
          <p:cNvPr id="13" name="正方形/長方形 10"/>
          <p:cNvSpPr>
            <a:spLocks noChangeArrowheads="1"/>
          </p:cNvSpPr>
          <p:nvPr/>
        </p:nvSpPr>
        <p:spPr bwMode="auto">
          <a:xfrm>
            <a:off x="7836882" y="5643774"/>
            <a:ext cx="1210588" cy="246221"/>
          </a:xfrm>
          <a:prstGeom prst="rect">
            <a:avLst/>
          </a:prstGeom>
          <a:noFill/>
          <a:ln w="9525">
            <a:noFill/>
            <a:miter lim="800000"/>
            <a:headEnd/>
            <a:tailEnd/>
          </a:ln>
        </p:spPr>
        <p:txBody>
          <a:bodyPr wrap="none">
            <a:spAutoFit/>
          </a:bodyPr>
          <a:lstStyle/>
          <a:p>
            <a:pPr algn="ctr"/>
            <a:r>
              <a:rPr lang="en-US" altLang="ja-JP" sz="1000" dirty="0" smtClean="0">
                <a:solidFill>
                  <a:srgbClr val="000000"/>
                </a:solidFill>
                <a:latin typeface="ＭＳ ゴシック" pitchFamily="49" charset="-128"/>
                <a:ea typeface="ＭＳ ゴシック" pitchFamily="49" charset="-128"/>
              </a:rPr>
              <a:t>※JR</a:t>
            </a:r>
            <a:r>
              <a:rPr lang="ja-JP" altLang="en-US" sz="1000" dirty="0" smtClean="0">
                <a:solidFill>
                  <a:srgbClr val="000000"/>
                </a:solidFill>
                <a:latin typeface="ＭＳ ゴシック" pitchFamily="49" charset="-128"/>
                <a:ea typeface="ＭＳ ゴシック" pitchFamily="49" charset="-128"/>
              </a:rPr>
              <a:t>関空快速利用</a:t>
            </a:r>
            <a:endParaRPr lang="en-US" altLang="ja-JP" sz="1000" dirty="0" smtClean="0">
              <a:solidFill>
                <a:srgbClr val="000000"/>
              </a:solidFill>
              <a:latin typeface="ＭＳ ゴシック" pitchFamily="49" charset="-128"/>
              <a:ea typeface="ＭＳ ゴシック" pitchFamily="49" charset="-128"/>
            </a:endParaRPr>
          </a:p>
        </p:txBody>
      </p:sp>
      <p:sp>
        <p:nvSpPr>
          <p:cNvPr id="14" name="スライド番号プレースホルダ 7"/>
          <p:cNvSpPr>
            <a:spLocks noGrp="1"/>
          </p:cNvSpPr>
          <p:nvPr>
            <p:ph type="sldNum" sz="quarter" idx="12"/>
          </p:nvPr>
        </p:nvSpPr>
        <p:spPr>
          <a:xfrm>
            <a:off x="8407474" y="6669360"/>
            <a:ext cx="720080" cy="188640"/>
          </a:xfrm>
        </p:spPr>
        <p:txBody>
          <a:bodyPr/>
          <a:lstStyle/>
          <a:p>
            <a:fld id="{B42D1EDF-E51E-418E-ADCB-A811BCB3E6F9}" type="slidenum">
              <a:rPr kumimoji="1" lang="en-US" altLang="ja-JP" smtClean="0"/>
              <a:t>42</a:t>
            </a:fld>
            <a:endParaRPr kumimoji="1" lang="ja-JP" altLang="en-US" dirty="0"/>
          </a:p>
        </p:txBody>
      </p:sp>
      <p:grpSp>
        <p:nvGrpSpPr>
          <p:cNvPr id="85" name="Group 73"/>
          <p:cNvGrpSpPr>
            <a:grpSpLocks noChangeAspect="1"/>
          </p:cNvGrpSpPr>
          <p:nvPr/>
        </p:nvGrpSpPr>
        <p:grpSpPr bwMode="auto">
          <a:xfrm>
            <a:off x="4465638" y="1885950"/>
            <a:ext cx="5516562" cy="3757613"/>
            <a:chOff x="2813" y="1188"/>
            <a:chExt cx="3475" cy="2367"/>
          </a:xfrm>
        </p:grpSpPr>
        <p:sp>
          <p:nvSpPr>
            <p:cNvPr id="86" name="AutoShape 72"/>
            <p:cNvSpPr>
              <a:spLocks noChangeAspect="1" noChangeArrowheads="1" noTextEdit="1"/>
            </p:cNvSpPr>
            <p:nvPr/>
          </p:nvSpPr>
          <p:spPr bwMode="auto">
            <a:xfrm>
              <a:off x="2813" y="1188"/>
              <a:ext cx="3475" cy="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87" name="Group 101"/>
            <p:cNvGrpSpPr>
              <a:grpSpLocks/>
            </p:cNvGrpSpPr>
            <p:nvPr/>
          </p:nvGrpSpPr>
          <p:grpSpPr bwMode="auto">
            <a:xfrm>
              <a:off x="2783" y="1304"/>
              <a:ext cx="2701" cy="2300"/>
              <a:chOff x="2783" y="1304"/>
              <a:chExt cx="2701" cy="2300"/>
            </a:xfrm>
          </p:grpSpPr>
          <p:sp>
            <p:nvSpPr>
              <p:cNvPr id="18494" name="Rectangle 74"/>
              <p:cNvSpPr>
                <a:spLocks noChangeArrowheads="1"/>
              </p:cNvSpPr>
              <p:nvPr/>
            </p:nvSpPr>
            <p:spPr bwMode="auto">
              <a:xfrm>
                <a:off x="2783" y="1304"/>
                <a:ext cx="2701" cy="23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95" name="Freeform 75"/>
              <p:cNvSpPr>
                <a:spLocks noEditPoints="1"/>
              </p:cNvSpPr>
              <p:nvPr/>
            </p:nvSpPr>
            <p:spPr bwMode="auto">
              <a:xfrm>
                <a:off x="2998" y="1383"/>
                <a:ext cx="2367" cy="1741"/>
              </a:xfrm>
              <a:custGeom>
                <a:avLst/>
                <a:gdLst>
                  <a:gd name="T0" fmla="*/ 266 w 2367"/>
                  <a:gd name="T1" fmla="*/ 1741 h 1741"/>
                  <a:gd name="T2" fmla="*/ 520 w 2367"/>
                  <a:gd name="T3" fmla="*/ 1734 h 1741"/>
                  <a:gd name="T4" fmla="*/ 767 w 2367"/>
                  <a:gd name="T5" fmla="*/ 1741 h 1741"/>
                  <a:gd name="T6" fmla="*/ 1058 w 2367"/>
                  <a:gd name="T7" fmla="*/ 1734 h 1741"/>
                  <a:gd name="T8" fmla="*/ 1287 w 2367"/>
                  <a:gd name="T9" fmla="*/ 1734 h 1741"/>
                  <a:gd name="T10" fmla="*/ 1578 w 2367"/>
                  <a:gd name="T11" fmla="*/ 1741 h 1741"/>
                  <a:gd name="T12" fmla="*/ 1832 w 2367"/>
                  <a:gd name="T13" fmla="*/ 1734 h 1741"/>
                  <a:gd name="T14" fmla="*/ 2079 w 2367"/>
                  <a:gd name="T15" fmla="*/ 1741 h 1741"/>
                  <a:gd name="T16" fmla="*/ 2367 w 2367"/>
                  <a:gd name="T17" fmla="*/ 1734 h 1741"/>
                  <a:gd name="T18" fmla="*/ 222 w 2367"/>
                  <a:gd name="T19" fmla="*/ 1445 h 1741"/>
                  <a:gd name="T20" fmla="*/ 513 w 2367"/>
                  <a:gd name="T21" fmla="*/ 1451 h 1741"/>
                  <a:gd name="T22" fmla="*/ 767 w 2367"/>
                  <a:gd name="T23" fmla="*/ 1445 h 1741"/>
                  <a:gd name="T24" fmla="*/ 1015 w 2367"/>
                  <a:gd name="T25" fmla="*/ 1451 h 1741"/>
                  <a:gd name="T26" fmla="*/ 1306 w 2367"/>
                  <a:gd name="T27" fmla="*/ 1445 h 1741"/>
                  <a:gd name="T28" fmla="*/ 1535 w 2367"/>
                  <a:gd name="T29" fmla="*/ 1445 h 1741"/>
                  <a:gd name="T30" fmla="*/ 1826 w 2367"/>
                  <a:gd name="T31" fmla="*/ 1451 h 1741"/>
                  <a:gd name="T32" fmla="*/ 2079 w 2367"/>
                  <a:gd name="T33" fmla="*/ 1445 h 1741"/>
                  <a:gd name="T34" fmla="*/ 2327 w 2367"/>
                  <a:gd name="T35" fmla="*/ 1451 h 1741"/>
                  <a:gd name="T36" fmla="*/ 241 w 2367"/>
                  <a:gd name="T37" fmla="*/ 1156 h 1741"/>
                  <a:gd name="T38" fmla="*/ 470 w 2367"/>
                  <a:gd name="T39" fmla="*/ 1156 h 1741"/>
                  <a:gd name="T40" fmla="*/ 761 w 2367"/>
                  <a:gd name="T41" fmla="*/ 1163 h 1741"/>
                  <a:gd name="T42" fmla="*/ 1015 w 2367"/>
                  <a:gd name="T43" fmla="*/ 1156 h 1741"/>
                  <a:gd name="T44" fmla="*/ 1262 w 2367"/>
                  <a:gd name="T45" fmla="*/ 1163 h 1741"/>
                  <a:gd name="T46" fmla="*/ 1553 w 2367"/>
                  <a:gd name="T47" fmla="*/ 1156 h 1741"/>
                  <a:gd name="T48" fmla="*/ 1782 w 2367"/>
                  <a:gd name="T49" fmla="*/ 1156 h 1741"/>
                  <a:gd name="T50" fmla="*/ 2073 w 2367"/>
                  <a:gd name="T51" fmla="*/ 1163 h 1741"/>
                  <a:gd name="T52" fmla="*/ 2327 w 2367"/>
                  <a:gd name="T53" fmla="*/ 1156 h 1741"/>
                  <a:gd name="T54" fmla="*/ 198 w 2367"/>
                  <a:gd name="T55" fmla="*/ 873 h 1741"/>
                  <a:gd name="T56" fmla="*/ 489 w 2367"/>
                  <a:gd name="T57" fmla="*/ 867 h 1741"/>
                  <a:gd name="T58" fmla="*/ 718 w 2367"/>
                  <a:gd name="T59" fmla="*/ 867 h 1741"/>
                  <a:gd name="T60" fmla="*/ 1009 w 2367"/>
                  <a:gd name="T61" fmla="*/ 873 h 1741"/>
                  <a:gd name="T62" fmla="*/ 1262 w 2367"/>
                  <a:gd name="T63" fmla="*/ 867 h 1741"/>
                  <a:gd name="T64" fmla="*/ 1510 w 2367"/>
                  <a:gd name="T65" fmla="*/ 873 h 1741"/>
                  <a:gd name="T66" fmla="*/ 1801 w 2367"/>
                  <a:gd name="T67" fmla="*/ 867 h 1741"/>
                  <a:gd name="T68" fmla="*/ 2030 w 2367"/>
                  <a:gd name="T69" fmla="*/ 867 h 1741"/>
                  <a:gd name="T70" fmla="*/ 2321 w 2367"/>
                  <a:gd name="T71" fmla="*/ 873 h 1741"/>
                  <a:gd name="T72" fmla="*/ 198 w 2367"/>
                  <a:gd name="T73" fmla="*/ 578 h 1741"/>
                  <a:gd name="T74" fmla="*/ 445 w 2367"/>
                  <a:gd name="T75" fmla="*/ 585 h 1741"/>
                  <a:gd name="T76" fmla="*/ 736 w 2367"/>
                  <a:gd name="T77" fmla="*/ 578 h 1741"/>
                  <a:gd name="T78" fmla="*/ 965 w 2367"/>
                  <a:gd name="T79" fmla="*/ 578 h 1741"/>
                  <a:gd name="T80" fmla="*/ 1256 w 2367"/>
                  <a:gd name="T81" fmla="*/ 585 h 1741"/>
                  <a:gd name="T82" fmla="*/ 1510 w 2367"/>
                  <a:gd name="T83" fmla="*/ 578 h 1741"/>
                  <a:gd name="T84" fmla="*/ 1758 w 2367"/>
                  <a:gd name="T85" fmla="*/ 585 h 1741"/>
                  <a:gd name="T86" fmla="*/ 2049 w 2367"/>
                  <a:gd name="T87" fmla="*/ 578 h 1741"/>
                  <a:gd name="T88" fmla="*/ 2278 w 2367"/>
                  <a:gd name="T89" fmla="*/ 578 h 1741"/>
                  <a:gd name="T90" fmla="*/ 191 w 2367"/>
                  <a:gd name="T91" fmla="*/ 295 h 1741"/>
                  <a:gd name="T92" fmla="*/ 445 w 2367"/>
                  <a:gd name="T93" fmla="*/ 289 h 1741"/>
                  <a:gd name="T94" fmla="*/ 693 w 2367"/>
                  <a:gd name="T95" fmla="*/ 295 h 1741"/>
                  <a:gd name="T96" fmla="*/ 984 w 2367"/>
                  <a:gd name="T97" fmla="*/ 289 h 1741"/>
                  <a:gd name="T98" fmla="*/ 1213 w 2367"/>
                  <a:gd name="T99" fmla="*/ 289 h 1741"/>
                  <a:gd name="T100" fmla="*/ 1504 w 2367"/>
                  <a:gd name="T101" fmla="*/ 295 h 1741"/>
                  <a:gd name="T102" fmla="*/ 1758 w 2367"/>
                  <a:gd name="T103" fmla="*/ 289 h 1741"/>
                  <a:gd name="T104" fmla="*/ 2005 w 2367"/>
                  <a:gd name="T105" fmla="*/ 295 h 1741"/>
                  <a:gd name="T106" fmla="*/ 2296 w 2367"/>
                  <a:gd name="T107" fmla="*/ 289 h 1741"/>
                  <a:gd name="T108" fmla="*/ 148 w 2367"/>
                  <a:gd name="T109" fmla="*/ 0 h 1741"/>
                  <a:gd name="T110" fmla="*/ 439 w 2367"/>
                  <a:gd name="T111" fmla="*/ 6 h 1741"/>
                  <a:gd name="T112" fmla="*/ 693 w 2367"/>
                  <a:gd name="T113" fmla="*/ 0 h 1741"/>
                  <a:gd name="T114" fmla="*/ 940 w 2367"/>
                  <a:gd name="T115" fmla="*/ 6 h 1741"/>
                  <a:gd name="T116" fmla="*/ 1231 w 2367"/>
                  <a:gd name="T117" fmla="*/ 0 h 1741"/>
                  <a:gd name="T118" fmla="*/ 1460 w 2367"/>
                  <a:gd name="T119" fmla="*/ 0 h 1741"/>
                  <a:gd name="T120" fmla="*/ 1751 w 2367"/>
                  <a:gd name="T121" fmla="*/ 6 h 1741"/>
                  <a:gd name="T122" fmla="*/ 2005 w 2367"/>
                  <a:gd name="T123" fmla="*/ 0 h 1741"/>
                  <a:gd name="T124" fmla="*/ 2253 w 2367"/>
                  <a:gd name="T125" fmla="*/ 6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7" h="1741">
                    <a:moveTo>
                      <a:pt x="0" y="1734"/>
                    </a:moveTo>
                    <a:lnTo>
                      <a:pt x="18" y="1734"/>
                    </a:lnTo>
                    <a:lnTo>
                      <a:pt x="18" y="1741"/>
                    </a:lnTo>
                    <a:lnTo>
                      <a:pt x="0" y="1741"/>
                    </a:lnTo>
                    <a:lnTo>
                      <a:pt x="0" y="1734"/>
                    </a:lnTo>
                    <a:close/>
                    <a:moveTo>
                      <a:pt x="24" y="1734"/>
                    </a:moveTo>
                    <a:lnTo>
                      <a:pt x="43" y="1734"/>
                    </a:lnTo>
                    <a:lnTo>
                      <a:pt x="43" y="1741"/>
                    </a:lnTo>
                    <a:lnTo>
                      <a:pt x="24" y="1741"/>
                    </a:lnTo>
                    <a:lnTo>
                      <a:pt x="24" y="1734"/>
                    </a:lnTo>
                    <a:close/>
                    <a:moveTo>
                      <a:pt x="49" y="1734"/>
                    </a:moveTo>
                    <a:lnTo>
                      <a:pt x="68" y="1734"/>
                    </a:lnTo>
                    <a:lnTo>
                      <a:pt x="68" y="1741"/>
                    </a:lnTo>
                    <a:lnTo>
                      <a:pt x="49" y="1741"/>
                    </a:lnTo>
                    <a:lnTo>
                      <a:pt x="49" y="1734"/>
                    </a:lnTo>
                    <a:close/>
                    <a:moveTo>
                      <a:pt x="74" y="1734"/>
                    </a:moveTo>
                    <a:lnTo>
                      <a:pt x="92" y="1734"/>
                    </a:lnTo>
                    <a:lnTo>
                      <a:pt x="92" y="1741"/>
                    </a:lnTo>
                    <a:lnTo>
                      <a:pt x="74" y="1741"/>
                    </a:lnTo>
                    <a:lnTo>
                      <a:pt x="74" y="1734"/>
                    </a:lnTo>
                    <a:close/>
                    <a:moveTo>
                      <a:pt x="99" y="1734"/>
                    </a:moveTo>
                    <a:lnTo>
                      <a:pt x="117" y="1734"/>
                    </a:lnTo>
                    <a:lnTo>
                      <a:pt x="117" y="1741"/>
                    </a:lnTo>
                    <a:lnTo>
                      <a:pt x="99" y="1741"/>
                    </a:lnTo>
                    <a:lnTo>
                      <a:pt x="99" y="1734"/>
                    </a:lnTo>
                    <a:close/>
                    <a:moveTo>
                      <a:pt x="123" y="1734"/>
                    </a:moveTo>
                    <a:lnTo>
                      <a:pt x="142" y="1734"/>
                    </a:lnTo>
                    <a:lnTo>
                      <a:pt x="142" y="1741"/>
                    </a:lnTo>
                    <a:lnTo>
                      <a:pt x="123" y="1741"/>
                    </a:lnTo>
                    <a:lnTo>
                      <a:pt x="123" y="1734"/>
                    </a:lnTo>
                    <a:close/>
                    <a:moveTo>
                      <a:pt x="148" y="1734"/>
                    </a:moveTo>
                    <a:lnTo>
                      <a:pt x="167" y="1734"/>
                    </a:lnTo>
                    <a:lnTo>
                      <a:pt x="167" y="1741"/>
                    </a:lnTo>
                    <a:lnTo>
                      <a:pt x="148" y="1741"/>
                    </a:lnTo>
                    <a:lnTo>
                      <a:pt x="148" y="1734"/>
                    </a:lnTo>
                    <a:close/>
                    <a:moveTo>
                      <a:pt x="173" y="1734"/>
                    </a:moveTo>
                    <a:lnTo>
                      <a:pt x="191" y="1734"/>
                    </a:lnTo>
                    <a:lnTo>
                      <a:pt x="191" y="1741"/>
                    </a:lnTo>
                    <a:lnTo>
                      <a:pt x="173" y="1741"/>
                    </a:lnTo>
                    <a:lnTo>
                      <a:pt x="173" y="1734"/>
                    </a:lnTo>
                    <a:close/>
                    <a:moveTo>
                      <a:pt x="198" y="1734"/>
                    </a:moveTo>
                    <a:lnTo>
                      <a:pt x="216" y="1734"/>
                    </a:lnTo>
                    <a:lnTo>
                      <a:pt x="216" y="1741"/>
                    </a:lnTo>
                    <a:lnTo>
                      <a:pt x="198" y="1741"/>
                    </a:lnTo>
                    <a:lnTo>
                      <a:pt x="198" y="1734"/>
                    </a:lnTo>
                    <a:close/>
                    <a:moveTo>
                      <a:pt x="222" y="1734"/>
                    </a:moveTo>
                    <a:lnTo>
                      <a:pt x="241" y="1734"/>
                    </a:lnTo>
                    <a:lnTo>
                      <a:pt x="241" y="1741"/>
                    </a:lnTo>
                    <a:lnTo>
                      <a:pt x="222" y="1741"/>
                    </a:lnTo>
                    <a:lnTo>
                      <a:pt x="222" y="1734"/>
                    </a:lnTo>
                    <a:close/>
                    <a:moveTo>
                      <a:pt x="247" y="1734"/>
                    </a:moveTo>
                    <a:lnTo>
                      <a:pt x="266" y="1734"/>
                    </a:lnTo>
                    <a:lnTo>
                      <a:pt x="266" y="1741"/>
                    </a:lnTo>
                    <a:lnTo>
                      <a:pt x="247" y="1741"/>
                    </a:lnTo>
                    <a:lnTo>
                      <a:pt x="247" y="1734"/>
                    </a:lnTo>
                    <a:close/>
                    <a:moveTo>
                      <a:pt x="272" y="1734"/>
                    </a:moveTo>
                    <a:lnTo>
                      <a:pt x="290" y="1734"/>
                    </a:lnTo>
                    <a:lnTo>
                      <a:pt x="290" y="1741"/>
                    </a:lnTo>
                    <a:lnTo>
                      <a:pt x="272" y="1741"/>
                    </a:lnTo>
                    <a:lnTo>
                      <a:pt x="272" y="1734"/>
                    </a:lnTo>
                    <a:close/>
                    <a:moveTo>
                      <a:pt x="297" y="1734"/>
                    </a:moveTo>
                    <a:lnTo>
                      <a:pt x="315" y="1734"/>
                    </a:lnTo>
                    <a:lnTo>
                      <a:pt x="315" y="1741"/>
                    </a:lnTo>
                    <a:lnTo>
                      <a:pt x="297" y="1741"/>
                    </a:lnTo>
                    <a:lnTo>
                      <a:pt x="297" y="1734"/>
                    </a:lnTo>
                    <a:close/>
                    <a:moveTo>
                      <a:pt x="321" y="1734"/>
                    </a:moveTo>
                    <a:lnTo>
                      <a:pt x="340" y="1734"/>
                    </a:lnTo>
                    <a:lnTo>
                      <a:pt x="340" y="1741"/>
                    </a:lnTo>
                    <a:lnTo>
                      <a:pt x="321" y="1741"/>
                    </a:lnTo>
                    <a:lnTo>
                      <a:pt x="321" y="1734"/>
                    </a:lnTo>
                    <a:close/>
                    <a:moveTo>
                      <a:pt x="346" y="1734"/>
                    </a:moveTo>
                    <a:lnTo>
                      <a:pt x="365" y="1734"/>
                    </a:lnTo>
                    <a:lnTo>
                      <a:pt x="365" y="1741"/>
                    </a:lnTo>
                    <a:lnTo>
                      <a:pt x="346" y="1741"/>
                    </a:lnTo>
                    <a:lnTo>
                      <a:pt x="346" y="1734"/>
                    </a:lnTo>
                    <a:close/>
                    <a:moveTo>
                      <a:pt x="371" y="1734"/>
                    </a:moveTo>
                    <a:lnTo>
                      <a:pt x="390" y="1734"/>
                    </a:lnTo>
                    <a:lnTo>
                      <a:pt x="390" y="1741"/>
                    </a:lnTo>
                    <a:lnTo>
                      <a:pt x="371" y="1741"/>
                    </a:lnTo>
                    <a:lnTo>
                      <a:pt x="371" y="1734"/>
                    </a:lnTo>
                    <a:close/>
                    <a:moveTo>
                      <a:pt x="396" y="1734"/>
                    </a:moveTo>
                    <a:lnTo>
                      <a:pt x="414" y="1734"/>
                    </a:lnTo>
                    <a:lnTo>
                      <a:pt x="414" y="1741"/>
                    </a:lnTo>
                    <a:lnTo>
                      <a:pt x="396" y="1741"/>
                    </a:lnTo>
                    <a:lnTo>
                      <a:pt x="396" y="1734"/>
                    </a:lnTo>
                    <a:close/>
                    <a:moveTo>
                      <a:pt x="420" y="1734"/>
                    </a:moveTo>
                    <a:lnTo>
                      <a:pt x="439" y="1734"/>
                    </a:lnTo>
                    <a:lnTo>
                      <a:pt x="439" y="1741"/>
                    </a:lnTo>
                    <a:lnTo>
                      <a:pt x="420" y="1741"/>
                    </a:lnTo>
                    <a:lnTo>
                      <a:pt x="420" y="1734"/>
                    </a:lnTo>
                    <a:close/>
                    <a:moveTo>
                      <a:pt x="445" y="1734"/>
                    </a:moveTo>
                    <a:lnTo>
                      <a:pt x="464" y="1734"/>
                    </a:lnTo>
                    <a:lnTo>
                      <a:pt x="464" y="1741"/>
                    </a:lnTo>
                    <a:lnTo>
                      <a:pt x="445" y="1741"/>
                    </a:lnTo>
                    <a:lnTo>
                      <a:pt x="445" y="1734"/>
                    </a:lnTo>
                    <a:close/>
                    <a:moveTo>
                      <a:pt x="470" y="1734"/>
                    </a:moveTo>
                    <a:lnTo>
                      <a:pt x="489" y="1734"/>
                    </a:lnTo>
                    <a:lnTo>
                      <a:pt x="489" y="1741"/>
                    </a:lnTo>
                    <a:lnTo>
                      <a:pt x="470" y="1741"/>
                    </a:lnTo>
                    <a:lnTo>
                      <a:pt x="470" y="1734"/>
                    </a:lnTo>
                    <a:close/>
                    <a:moveTo>
                      <a:pt x="495" y="1734"/>
                    </a:moveTo>
                    <a:lnTo>
                      <a:pt x="513" y="1734"/>
                    </a:lnTo>
                    <a:lnTo>
                      <a:pt x="513" y="1741"/>
                    </a:lnTo>
                    <a:lnTo>
                      <a:pt x="495" y="1741"/>
                    </a:lnTo>
                    <a:lnTo>
                      <a:pt x="495" y="1734"/>
                    </a:lnTo>
                    <a:close/>
                    <a:moveTo>
                      <a:pt x="520" y="1734"/>
                    </a:moveTo>
                    <a:lnTo>
                      <a:pt x="538" y="1734"/>
                    </a:lnTo>
                    <a:lnTo>
                      <a:pt x="538" y="1741"/>
                    </a:lnTo>
                    <a:lnTo>
                      <a:pt x="520" y="1741"/>
                    </a:lnTo>
                    <a:lnTo>
                      <a:pt x="520" y="1734"/>
                    </a:lnTo>
                    <a:close/>
                    <a:moveTo>
                      <a:pt x="544" y="1734"/>
                    </a:moveTo>
                    <a:lnTo>
                      <a:pt x="563" y="1734"/>
                    </a:lnTo>
                    <a:lnTo>
                      <a:pt x="563" y="1741"/>
                    </a:lnTo>
                    <a:lnTo>
                      <a:pt x="544" y="1741"/>
                    </a:lnTo>
                    <a:lnTo>
                      <a:pt x="544" y="1734"/>
                    </a:lnTo>
                    <a:close/>
                    <a:moveTo>
                      <a:pt x="569" y="1734"/>
                    </a:moveTo>
                    <a:lnTo>
                      <a:pt x="588" y="1734"/>
                    </a:lnTo>
                    <a:lnTo>
                      <a:pt x="588" y="1741"/>
                    </a:lnTo>
                    <a:lnTo>
                      <a:pt x="569" y="1741"/>
                    </a:lnTo>
                    <a:lnTo>
                      <a:pt x="569" y="1734"/>
                    </a:lnTo>
                    <a:close/>
                    <a:moveTo>
                      <a:pt x="594" y="1734"/>
                    </a:moveTo>
                    <a:lnTo>
                      <a:pt x="612" y="1734"/>
                    </a:lnTo>
                    <a:lnTo>
                      <a:pt x="612" y="1741"/>
                    </a:lnTo>
                    <a:lnTo>
                      <a:pt x="594" y="1741"/>
                    </a:lnTo>
                    <a:lnTo>
                      <a:pt x="594" y="1734"/>
                    </a:lnTo>
                    <a:close/>
                    <a:moveTo>
                      <a:pt x="619" y="1734"/>
                    </a:moveTo>
                    <a:lnTo>
                      <a:pt x="637" y="1734"/>
                    </a:lnTo>
                    <a:lnTo>
                      <a:pt x="637" y="1741"/>
                    </a:lnTo>
                    <a:lnTo>
                      <a:pt x="619" y="1741"/>
                    </a:lnTo>
                    <a:lnTo>
                      <a:pt x="619" y="1734"/>
                    </a:lnTo>
                    <a:close/>
                    <a:moveTo>
                      <a:pt x="643" y="1734"/>
                    </a:moveTo>
                    <a:lnTo>
                      <a:pt x="662" y="1734"/>
                    </a:lnTo>
                    <a:lnTo>
                      <a:pt x="662" y="1741"/>
                    </a:lnTo>
                    <a:lnTo>
                      <a:pt x="643" y="1741"/>
                    </a:lnTo>
                    <a:lnTo>
                      <a:pt x="643" y="1734"/>
                    </a:lnTo>
                    <a:close/>
                    <a:moveTo>
                      <a:pt x="668" y="1734"/>
                    </a:moveTo>
                    <a:lnTo>
                      <a:pt x="687" y="1734"/>
                    </a:lnTo>
                    <a:lnTo>
                      <a:pt x="687" y="1741"/>
                    </a:lnTo>
                    <a:lnTo>
                      <a:pt x="668" y="1741"/>
                    </a:lnTo>
                    <a:lnTo>
                      <a:pt x="668" y="1734"/>
                    </a:lnTo>
                    <a:close/>
                    <a:moveTo>
                      <a:pt x="693" y="1734"/>
                    </a:moveTo>
                    <a:lnTo>
                      <a:pt x="711" y="1734"/>
                    </a:lnTo>
                    <a:lnTo>
                      <a:pt x="711" y="1741"/>
                    </a:lnTo>
                    <a:lnTo>
                      <a:pt x="693" y="1741"/>
                    </a:lnTo>
                    <a:lnTo>
                      <a:pt x="693" y="1734"/>
                    </a:lnTo>
                    <a:close/>
                    <a:moveTo>
                      <a:pt x="718" y="1734"/>
                    </a:moveTo>
                    <a:lnTo>
                      <a:pt x="736" y="1734"/>
                    </a:lnTo>
                    <a:lnTo>
                      <a:pt x="736" y="1741"/>
                    </a:lnTo>
                    <a:lnTo>
                      <a:pt x="718" y="1741"/>
                    </a:lnTo>
                    <a:lnTo>
                      <a:pt x="718" y="1734"/>
                    </a:lnTo>
                    <a:close/>
                    <a:moveTo>
                      <a:pt x="742" y="1734"/>
                    </a:moveTo>
                    <a:lnTo>
                      <a:pt x="761" y="1734"/>
                    </a:lnTo>
                    <a:lnTo>
                      <a:pt x="761" y="1741"/>
                    </a:lnTo>
                    <a:lnTo>
                      <a:pt x="742" y="1741"/>
                    </a:lnTo>
                    <a:lnTo>
                      <a:pt x="742" y="1734"/>
                    </a:lnTo>
                    <a:close/>
                    <a:moveTo>
                      <a:pt x="767" y="1734"/>
                    </a:moveTo>
                    <a:lnTo>
                      <a:pt x="786" y="1734"/>
                    </a:lnTo>
                    <a:lnTo>
                      <a:pt x="786" y="1741"/>
                    </a:lnTo>
                    <a:lnTo>
                      <a:pt x="767" y="1741"/>
                    </a:lnTo>
                    <a:lnTo>
                      <a:pt x="767" y="1734"/>
                    </a:lnTo>
                    <a:close/>
                    <a:moveTo>
                      <a:pt x="792" y="1734"/>
                    </a:moveTo>
                    <a:lnTo>
                      <a:pt x="810" y="1734"/>
                    </a:lnTo>
                    <a:lnTo>
                      <a:pt x="810" y="1741"/>
                    </a:lnTo>
                    <a:lnTo>
                      <a:pt x="792" y="1741"/>
                    </a:lnTo>
                    <a:lnTo>
                      <a:pt x="792" y="1734"/>
                    </a:lnTo>
                    <a:close/>
                    <a:moveTo>
                      <a:pt x="817" y="1734"/>
                    </a:moveTo>
                    <a:lnTo>
                      <a:pt x="835" y="1734"/>
                    </a:lnTo>
                    <a:lnTo>
                      <a:pt x="835" y="1741"/>
                    </a:lnTo>
                    <a:lnTo>
                      <a:pt x="817" y="1741"/>
                    </a:lnTo>
                    <a:lnTo>
                      <a:pt x="817" y="1734"/>
                    </a:lnTo>
                    <a:close/>
                    <a:moveTo>
                      <a:pt x="841" y="1734"/>
                    </a:moveTo>
                    <a:lnTo>
                      <a:pt x="860" y="1734"/>
                    </a:lnTo>
                    <a:lnTo>
                      <a:pt x="860" y="1741"/>
                    </a:lnTo>
                    <a:lnTo>
                      <a:pt x="841" y="1741"/>
                    </a:lnTo>
                    <a:lnTo>
                      <a:pt x="841" y="1734"/>
                    </a:lnTo>
                    <a:close/>
                    <a:moveTo>
                      <a:pt x="866" y="1734"/>
                    </a:moveTo>
                    <a:lnTo>
                      <a:pt x="885" y="1734"/>
                    </a:lnTo>
                    <a:lnTo>
                      <a:pt x="885" y="1741"/>
                    </a:lnTo>
                    <a:lnTo>
                      <a:pt x="866" y="1741"/>
                    </a:lnTo>
                    <a:lnTo>
                      <a:pt x="866" y="1734"/>
                    </a:lnTo>
                    <a:close/>
                    <a:moveTo>
                      <a:pt x="891" y="1734"/>
                    </a:moveTo>
                    <a:lnTo>
                      <a:pt x="910" y="1734"/>
                    </a:lnTo>
                    <a:lnTo>
                      <a:pt x="910" y="1741"/>
                    </a:lnTo>
                    <a:lnTo>
                      <a:pt x="891" y="1741"/>
                    </a:lnTo>
                    <a:lnTo>
                      <a:pt x="891" y="1734"/>
                    </a:lnTo>
                    <a:close/>
                    <a:moveTo>
                      <a:pt x="916" y="1734"/>
                    </a:moveTo>
                    <a:lnTo>
                      <a:pt x="934" y="1734"/>
                    </a:lnTo>
                    <a:lnTo>
                      <a:pt x="934" y="1741"/>
                    </a:lnTo>
                    <a:lnTo>
                      <a:pt x="916" y="1741"/>
                    </a:lnTo>
                    <a:lnTo>
                      <a:pt x="916" y="1734"/>
                    </a:lnTo>
                    <a:close/>
                    <a:moveTo>
                      <a:pt x="940" y="1734"/>
                    </a:moveTo>
                    <a:lnTo>
                      <a:pt x="959" y="1734"/>
                    </a:lnTo>
                    <a:lnTo>
                      <a:pt x="959" y="1741"/>
                    </a:lnTo>
                    <a:lnTo>
                      <a:pt x="940" y="1741"/>
                    </a:lnTo>
                    <a:lnTo>
                      <a:pt x="940" y="1734"/>
                    </a:lnTo>
                    <a:close/>
                    <a:moveTo>
                      <a:pt x="965" y="1734"/>
                    </a:moveTo>
                    <a:lnTo>
                      <a:pt x="984" y="1734"/>
                    </a:lnTo>
                    <a:lnTo>
                      <a:pt x="984" y="1741"/>
                    </a:lnTo>
                    <a:lnTo>
                      <a:pt x="965" y="1741"/>
                    </a:lnTo>
                    <a:lnTo>
                      <a:pt x="965" y="1734"/>
                    </a:lnTo>
                    <a:close/>
                    <a:moveTo>
                      <a:pt x="990" y="1734"/>
                    </a:moveTo>
                    <a:lnTo>
                      <a:pt x="1009" y="1734"/>
                    </a:lnTo>
                    <a:lnTo>
                      <a:pt x="1009" y="1741"/>
                    </a:lnTo>
                    <a:lnTo>
                      <a:pt x="990" y="1741"/>
                    </a:lnTo>
                    <a:lnTo>
                      <a:pt x="990" y="1734"/>
                    </a:lnTo>
                    <a:close/>
                    <a:moveTo>
                      <a:pt x="1015" y="1734"/>
                    </a:moveTo>
                    <a:lnTo>
                      <a:pt x="1033" y="1734"/>
                    </a:lnTo>
                    <a:lnTo>
                      <a:pt x="1033" y="1741"/>
                    </a:lnTo>
                    <a:lnTo>
                      <a:pt x="1015" y="1741"/>
                    </a:lnTo>
                    <a:lnTo>
                      <a:pt x="1015" y="1734"/>
                    </a:lnTo>
                    <a:close/>
                    <a:moveTo>
                      <a:pt x="1039" y="1734"/>
                    </a:moveTo>
                    <a:lnTo>
                      <a:pt x="1058" y="1734"/>
                    </a:lnTo>
                    <a:lnTo>
                      <a:pt x="1058" y="1741"/>
                    </a:lnTo>
                    <a:lnTo>
                      <a:pt x="1039" y="1741"/>
                    </a:lnTo>
                    <a:lnTo>
                      <a:pt x="1039" y="1734"/>
                    </a:lnTo>
                    <a:close/>
                    <a:moveTo>
                      <a:pt x="1064" y="1734"/>
                    </a:moveTo>
                    <a:lnTo>
                      <a:pt x="1083" y="1734"/>
                    </a:lnTo>
                    <a:lnTo>
                      <a:pt x="1083" y="1741"/>
                    </a:lnTo>
                    <a:lnTo>
                      <a:pt x="1064" y="1741"/>
                    </a:lnTo>
                    <a:lnTo>
                      <a:pt x="1064" y="1734"/>
                    </a:lnTo>
                    <a:close/>
                    <a:moveTo>
                      <a:pt x="1089" y="1734"/>
                    </a:moveTo>
                    <a:lnTo>
                      <a:pt x="1108" y="1734"/>
                    </a:lnTo>
                    <a:lnTo>
                      <a:pt x="1108" y="1741"/>
                    </a:lnTo>
                    <a:lnTo>
                      <a:pt x="1089" y="1741"/>
                    </a:lnTo>
                    <a:lnTo>
                      <a:pt x="1089" y="1734"/>
                    </a:lnTo>
                    <a:close/>
                    <a:moveTo>
                      <a:pt x="1114" y="1734"/>
                    </a:moveTo>
                    <a:lnTo>
                      <a:pt x="1132" y="1734"/>
                    </a:lnTo>
                    <a:lnTo>
                      <a:pt x="1132" y="1741"/>
                    </a:lnTo>
                    <a:lnTo>
                      <a:pt x="1114" y="1741"/>
                    </a:lnTo>
                    <a:lnTo>
                      <a:pt x="1114" y="1734"/>
                    </a:lnTo>
                    <a:close/>
                    <a:moveTo>
                      <a:pt x="1139" y="1734"/>
                    </a:moveTo>
                    <a:lnTo>
                      <a:pt x="1157" y="1734"/>
                    </a:lnTo>
                    <a:lnTo>
                      <a:pt x="1157" y="1741"/>
                    </a:lnTo>
                    <a:lnTo>
                      <a:pt x="1139" y="1741"/>
                    </a:lnTo>
                    <a:lnTo>
                      <a:pt x="1139" y="1734"/>
                    </a:lnTo>
                    <a:close/>
                    <a:moveTo>
                      <a:pt x="1163" y="1734"/>
                    </a:moveTo>
                    <a:lnTo>
                      <a:pt x="1182" y="1734"/>
                    </a:lnTo>
                    <a:lnTo>
                      <a:pt x="1182" y="1741"/>
                    </a:lnTo>
                    <a:lnTo>
                      <a:pt x="1163" y="1741"/>
                    </a:lnTo>
                    <a:lnTo>
                      <a:pt x="1163" y="1734"/>
                    </a:lnTo>
                    <a:close/>
                    <a:moveTo>
                      <a:pt x="1188" y="1734"/>
                    </a:moveTo>
                    <a:lnTo>
                      <a:pt x="1207" y="1734"/>
                    </a:lnTo>
                    <a:lnTo>
                      <a:pt x="1207" y="1741"/>
                    </a:lnTo>
                    <a:lnTo>
                      <a:pt x="1188" y="1741"/>
                    </a:lnTo>
                    <a:lnTo>
                      <a:pt x="1188" y="1734"/>
                    </a:lnTo>
                    <a:close/>
                    <a:moveTo>
                      <a:pt x="1213" y="1734"/>
                    </a:moveTo>
                    <a:lnTo>
                      <a:pt x="1231" y="1734"/>
                    </a:lnTo>
                    <a:lnTo>
                      <a:pt x="1231" y="1741"/>
                    </a:lnTo>
                    <a:lnTo>
                      <a:pt x="1213" y="1741"/>
                    </a:lnTo>
                    <a:lnTo>
                      <a:pt x="1213" y="1734"/>
                    </a:lnTo>
                    <a:close/>
                    <a:moveTo>
                      <a:pt x="1238" y="1734"/>
                    </a:moveTo>
                    <a:lnTo>
                      <a:pt x="1256" y="1734"/>
                    </a:lnTo>
                    <a:lnTo>
                      <a:pt x="1256" y="1741"/>
                    </a:lnTo>
                    <a:lnTo>
                      <a:pt x="1238" y="1741"/>
                    </a:lnTo>
                    <a:lnTo>
                      <a:pt x="1238" y="1734"/>
                    </a:lnTo>
                    <a:close/>
                    <a:moveTo>
                      <a:pt x="1262" y="1734"/>
                    </a:moveTo>
                    <a:lnTo>
                      <a:pt x="1281" y="1734"/>
                    </a:lnTo>
                    <a:lnTo>
                      <a:pt x="1281" y="1741"/>
                    </a:lnTo>
                    <a:lnTo>
                      <a:pt x="1262" y="1741"/>
                    </a:lnTo>
                    <a:lnTo>
                      <a:pt x="1262" y="1734"/>
                    </a:lnTo>
                    <a:close/>
                    <a:moveTo>
                      <a:pt x="1287" y="1734"/>
                    </a:moveTo>
                    <a:lnTo>
                      <a:pt x="1306" y="1734"/>
                    </a:lnTo>
                    <a:lnTo>
                      <a:pt x="1306" y="1741"/>
                    </a:lnTo>
                    <a:lnTo>
                      <a:pt x="1287" y="1741"/>
                    </a:lnTo>
                    <a:lnTo>
                      <a:pt x="1287" y="1734"/>
                    </a:lnTo>
                    <a:close/>
                    <a:moveTo>
                      <a:pt x="1312" y="1734"/>
                    </a:moveTo>
                    <a:lnTo>
                      <a:pt x="1330" y="1734"/>
                    </a:lnTo>
                    <a:lnTo>
                      <a:pt x="1330" y="1741"/>
                    </a:lnTo>
                    <a:lnTo>
                      <a:pt x="1312" y="1741"/>
                    </a:lnTo>
                    <a:lnTo>
                      <a:pt x="1312" y="1734"/>
                    </a:lnTo>
                    <a:close/>
                    <a:moveTo>
                      <a:pt x="1337" y="1734"/>
                    </a:moveTo>
                    <a:lnTo>
                      <a:pt x="1355" y="1734"/>
                    </a:lnTo>
                    <a:lnTo>
                      <a:pt x="1355" y="1741"/>
                    </a:lnTo>
                    <a:lnTo>
                      <a:pt x="1337" y="1741"/>
                    </a:lnTo>
                    <a:lnTo>
                      <a:pt x="1337" y="1734"/>
                    </a:lnTo>
                    <a:close/>
                    <a:moveTo>
                      <a:pt x="1361" y="1734"/>
                    </a:moveTo>
                    <a:lnTo>
                      <a:pt x="1380" y="1734"/>
                    </a:lnTo>
                    <a:lnTo>
                      <a:pt x="1380" y="1741"/>
                    </a:lnTo>
                    <a:lnTo>
                      <a:pt x="1361" y="1741"/>
                    </a:lnTo>
                    <a:lnTo>
                      <a:pt x="1361" y="1734"/>
                    </a:lnTo>
                    <a:close/>
                    <a:moveTo>
                      <a:pt x="1386" y="1734"/>
                    </a:moveTo>
                    <a:lnTo>
                      <a:pt x="1405" y="1734"/>
                    </a:lnTo>
                    <a:lnTo>
                      <a:pt x="1405" y="1741"/>
                    </a:lnTo>
                    <a:lnTo>
                      <a:pt x="1386" y="1741"/>
                    </a:lnTo>
                    <a:lnTo>
                      <a:pt x="1386" y="1734"/>
                    </a:lnTo>
                    <a:close/>
                    <a:moveTo>
                      <a:pt x="1411" y="1734"/>
                    </a:moveTo>
                    <a:lnTo>
                      <a:pt x="1429" y="1734"/>
                    </a:lnTo>
                    <a:lnTo>
                      <a:pt x="1429" y="1741"/>
                    </a:lnTo>
                    <a:lnTo>
                      <a:pt x="1411" y="1741"/>
                    </a:lnTo>
                    <a:lnTo>
                      <a:pt x="1411" y="1734"/>
                    </a:lnTo>
                    <a:close/>
                    <a:moveTo>
                      <a:pt x="1436" y="1734"/>
                    </a:moveTo>
                    <a:lnTo>
                      <a:pt x="1454" y="1734"/>
                    </a:lnTo>
                    <a:lnTo>
                      <a:pt x="1454" y="1741"/>
                    </a:lnTo>
                    <a:lnTo>
                      <a:pt x="1436" y="1741"/>
                    </a:lnTo>
                    <a:lnTo>
                      <a:pt x="1436" y="1734"/>
                    </a:lnTo>
                    <a:close/>
                    <a:moveTo>
                      <a:pt x="1460" y="1734"/>
                    </a:moveTo>
                    <a:lnTo>
                      <a:pt x="1479" y="1734"/>
                    </a:lnTo>
                    <a:lnTo>
                      <a:pt x="1479" y="1741"/>
                    </a:lnTo>
                    <a:lnTo>
                      <a:pt x="1460" y="1741"/>
                    </a:lnTo>
                    <a:lnTo>
                      <a:pt x="1460" y="1734"/>
                    </a:lnTo>
                    <a:close/>
                    <a:moveTo>
                      <a:pt x="1485" y="1734"/>
                    </a:moveTo>
                    <a:lnTo>
                      <a:pt x="1504" y="1734"/>
                    </a:lnTo>
                    <a:lnTo>
                      <a:pt x="1504" y="1741"/>
                    </a:lnTo>
                    <a:lnTo>
                      <a:pt x="1485" y="1741"/>
                    </a:lnTo>
                    <a:lnTo>
                      <a:pt x="1485" y="1734"/>
                    </a:lnTo>
                    <a:close/>
                    <a:moveTo>
                      <a:pt x="1510" y="1734"/>
                    </a:moveTo>
                    <a:lnTo>
                      <a:pt x="1529" y="1734"/>
                    </a:lnTo>
                    <a:lnTo>
                      <a:pt x="1529" y="1741"/>
                    </a:lnTo>
                    <a:lnTo>
                      <a:pt x="1510" y="1741"/>
                    </a:lnTo>
                    <a:lnTo>
                      <a:pt x="1510" y="1734"/>
                    </a:lnTo>
                    <a:close/>
                    <a:moveTo>
                      <a:pt x="1535" y="1734"/>
                    </a:moveTo>
                    <a:lnTo>
                      <a:pt x="1553" y="1734"/>
                    </a:lnTo>
                    <a:lnTo>
                      <a:pt x="1553" y="1741"/>
                    </a:lnTo>
                    <a:lnTo>
                      <a:pt x="1535" y="1741"/>
                    </a:lnTo>
                    <a:lnTo>
                      <a:pt x="1535" y="1734"/>
                    </a:lnTo>
                    <a:close/>
                    <a:moveTo>
                      <a:pt x="1559" y="1734"/>
                    </a:moveTo>
                    <a:lnTo>
                      <a:pt x="1578" y="1734"/>
                    </a:lnTo>
                    <a:lnTo>
                      <a:pt x="1578" y="1741"/>
                    </a:lnTo>
                    <a:lnTo>
                      <a:pt x="1559" y="1741"/>
                    </a:lnTo>
                    <a:lnTo>
                      <a:pt x="1559" y="1734"/>
                    </a:lnTo>
                    <a:close/>
                    <a:moveTo>
                      <a:pt x="1584" y="1734"/>
                    </a:moveTo>
                    <a:lnTo>
                      <a:pt x="1603" y="1734"/>
                    </a:lnTo>
                    <a:lnTo>
                      <a:pt x="1603" y="1741"/>
                    </a:lnTo>
                    <a:lnTo>
                      <a:pt x="1584" y="1741"/>
                    </a:lnTo>
                    <a:lnTo>
                      <a:pt x="1584" y="1734"/>
                    </a:lnTo>
                    <a:close/>
                    <a:moveTo>
                      <a:pt x="1609" y="1734"/>
                    </a:moveTo>
                    <a:lnTo>
                      <a:pt x="1628" y="1734"/>
                    </a:lnTo>
                    <a:lnTo>
                      <a:pt x="1628" y="1741"/>
                    </a:lnTo>
                    <a:lnTo>
                      <a:pt x="1609" y="1741"/>
                    </a:lnTo>
                    <a:lnTo>
                      <a:pt x="1609" y="1734"/>
                    </a:lnTo>
                    <a:close/>
                    <a:moveTo>
                      <a:pt x="1634" y="1734"/>
                    </a:moveTo>
                    <a:lnTo>
                      <a:pt x="1652" y="1734"/>
                    </a:lnTo>
                    <a:lnTo>
                      <a:pt x="1652" y="1741"/>
                    </a:lnTo>
                    <a:lnTo>
                      <a:pt x="1634" y="1741"/>
                    </a:lnTo>
                    <a:lnTo>
                      <a:pt x="1634" y="1734"/>
                    </a:lnTo>
                    <a:close/>
                    <a:moveTo>
                      <a:pt x="1659" y="1734"/>
                    </a:moveTo>
                    <a:lnTo>
                      <a:pt x="1677" y="1734"/>
                    </a:lnTo>
                    <a:lnTo>
                      <a:pt x="1677" y="1741"/>
                    </a:lnTo>
                    <a:lnTo>
                      <a:pt x="1659" y="1741"/>
                    </a:lnTo>
                    <a:lnTo>
                      <a:pt x="1659" y="1734"/>
                    </a:lnTo>
                    <a:close/>
                    <a:moveTo>
                      <a:pt x="1683" y="1734"/>
                    </a:moveTo>
                    <a:lnTo>
                      <a:pt x="1702" y="1734"/>
                    </a:lnTo>
                    <a:lnTo>
                      <a:pt x="1702" y="1741"/>
                    </a:lnTo>
                    <a:lnTo>
                      <a:pt x="1683" y="1741"/>
                    </a:lnTo>
                    <a:lnTo>
                      <a:pt x="1683" y="1734"/>
                    </a:lnTo>
                    <a:close/>
                    <a:moveTo>
                      <a:pt x="1708" y="1734"/>
                    </a:moveTo>
                    <a:lnTo>
                      <a:pt x="1727" y="1734"/>
                    </a:lnTo>
                    <a:lnTo>
                      <a:pt x="1727" y="1741"/>
                    </a:lnTo>
                    <a:lnTo>
                      <a:pt x="1708" y="1741"/>
                    </a:lnTo>
                    <a:lnTo>
                      <a:pt x="1708" y="1734"/>
                    </a:lnTo>
                    <a:close/>
                    <a:moveTo>
                      <a:pt x="1733" y="1734"/>
                    </a:moveTo>
                    <a:lnTo>
                      <a:pt x="1751" y="1734"/>
                    </a:lnTo>
                    <a:lnTo>
                      <a:pt x="1751" y="1741"/>
                    </a:lnTo>
                    <a:lnTo>
                      <a:pt x="1733" y="1741"/>
                    </a:lnTo>
                    <a:lnTo>
                      <a:pt x="1733" y="1734"/>
                    </a:lnTo>
                    <a:close/>
                    <a:moveTo>
                      <a:pt x="1758" y="1734"/>
                    </a:moveTo>
                    <a:lnTo>
                      <a:pt x="1776" y="1734"/>
                    </a:lnTo>
                    <a:lnTo>
                      <a:pt x="1776" y="1741"/>
                    </a:lnTo>
                    <a:lnTo>
                      <a:pt x="1758" y="1741"/>
                    </a:lnTo>
                    <a:lnTo>
                      <a:pt x="1758" y="1734"/>
                    </a:lnTo>
                    <a:close/>
                    <a:moveTo>
                      <a:pt x="1782" y="1734"/>
                    </a:moveTo>
                    <a:lnTo>
                      <a:pt x="1801" y="1734"/>
                    </a:lnTo>
                    <a:lnTo>
                      <a:pt x="1801" y="1741"/>
                    </a:lnTo>
                    <a:lnTo>
                      <a:pt x="1782" y="1741"/>
                    </a:lnTo>
                    <a:lnTo>
                      <a:pt x="1782" y="1734"/>
                    </a:lnTo>
                    <a:close/>
                    <a:moveTo>
                      <a:pt x="1807" y="1734"/>
                    </a:moveTo>
                    <a:lnTo>
                      <a:pt x="1826" y="1734"/>
                    </a:lnTo>
                    <a:lnTo>
                      <a:pt x="1826" y="1741"/>
                    </a:lnTo>
                    <a:lnTo>
                      <a:pt x="1807" y="1741"/>
                    </a:lnTo>
                    <a:lnTo>
                      <a:pt x="1807" y="1734"/>
                    </a:lnTo>
                    <a:close/>
                    <a:moveTo>
                      <a:pt x="1832" y="1734"/>
                    </a:moveTo>
                    <a:lnTo>
                      <a:pt x="1850" y="1734"/>
                    </a:lnTo>
                    <a:lnTo>
                      <a:pt x="1850" y="1741"/>
                    </a:lnTo>
                    <a:lnTo>
                      <a:pt x="1832" y="1741"/>
                    </a:lnTo>
                    <a:lnTo>
                      <a:pt x="1832" y="1734"/>
                    </a:lnTo>
                    <a:close/>
                    <a:moveTo>
                      <a:pt x="1857" y="1734"/>
                    </a:moveTo>
                    <a:lnTo>
                      <a:pt x="1875" y="1734"/>
                    </a:lnTo>
                    <a:lnTo>
                      <a:pt x="1875" y="1741"/>
                    </a:lnTo>
                    <a:lnTo>
                      <a:pt x="1857" y="1741"/>
                    </a:lnTo>
                    <a:lnTo>
                      <a:pt x="1857" y="1734"/>
                    </a:lnTo>
                    <a:close/>
                    <a:moveTo>
                      <a:pt x="1881" y="1734"/>
                    </a:moveTo>
                    <a:lnTo>
                      <a:pt x="1900" y="1734"/>
                    </a:lnTo>
                    <a:lnTo>
                      <a:pt x="1900" y="1741"/>
                    </a:lnTo>
                    <a:lnTo>
                      <a:pt x="1881" y="1741"/>
                    </a:lnTo>
                    <a:lnTo>
                      <a:pt x="1881" y="1734"/>
                    </a:lnTo>
                    <a:close/>
                    <a:moveTo>
                      <a:pt x="1906" y="1734"/>
                    </a:moveTo>
                    <a:lnTo>
                      <a:pt x="1925" y="1734"/>
                    </a:lnTo>
                    <a:lnTo>
                      <a:pt x="1925" y="1741"/>
                    </a:lnTo>
                    <a:lnTo>
                      <a:pt x="1906" y="1741"/>
                    </a:lnTo>
                    <a:lnTo>
                      <a:pt x="1906" y="1734"/>
                    </a:lnTo>
                    <a:close/>
                    <a:moveTo>
                      <a:pt x="1931" y="1734"/>
                    </a:moveTo>
                    <a:lnTo>
                      <a:pt x="1949" y="1734"/>
                    </a:lnTo>
                    <a:lnTo>
                      <a:pt x="1949" y="1741"/>
                    </a:lnTo>
                    <a:lnTo>
                      <a:pt x="1931" y="1741"/>
                    </a:lnTo>
                    <a:lnTo>
                      <a:pt x="1931" y="1734"/>
                    </a:lnTo>
                    <a:close/>
                    <a:moveTo>
                      <a:pt x="1956" y="1734"/>
                    </a:moveTo>
                    <a:lnTo>
                      <a:pt x="1974" y="1734"/>
                    </a:lnTo>
                    <a:lnTo>
                      <a:pt x="1974" y="1741"/>
                    </a:lnTo>
                    <a:lnTo>
                      <a:pt x="1956" y="1741"/>
                    </a:lnTo>
                    <a:lnTo>
                      <a:pt x="1956" y="1734"/>
                    </a:lnTo>
                    <a:close/>
                    <a:moveTo>
                      <a:pt x="1980" y="1734"/>
                    </a:moveTo>
                    <a:lnTo>
                      <a:pt x="1999" y="1734"/>
                    </a:lnTo>
                    <a:lnTo>
                      <a:pt x="1999" y="1741"/>
                    </a:lnTo>
                    <a:lnTo>
                      <a:pt x="1980" y="1741"/>
                    </a:lnTo>
                    <a:lnTo>
                      <a:pt x="1980" y="1734"/>
                    </a:lnTo>
                    <a:close/>
                    <a:moveTo>
                      <a:pt x="2005" y="1734"/>
                    </a:moveTo>
                    <a:lnTo>
                      <a:pt x="2024" y="1734"/>
                    </a:lnTo>
                    <a:lnTo>
                      <a:pt x="2024" y="1741"/>
                    </a:lnTo>
                    <a:lnTo>
                      <a:pt x="2005" y="1741"/>
                    </a:lnTo>
                    <a:lnTo>
                      <a:pt x="2005" y="1734"/>
                    </a:lnTo>
                    <a:close/>
                    <a:moveTo>
                      <a:pt x="2030" y="1734"/>
                    </a:moveTo>
                    <a:lnTo>
                      <a:pt x="2049" y="1734"/>
                    </a:lnTo>
                    <a:lnTo>
                      <a:pt x="2049" y="1741"/>
                    </a:lnTo>
                    <a:lnTo>
                      <a:pt x="2030" y="1741"/>
                    </a:lnTo>
                    <a:lnTo>
                      <a:pt x="2030" y="1734"/>
                    </a:lnTo>
                    <a:close/>
                    <a:moveTo>
                      <a:pt x="2055" y="1734"/>
                    </a:moveTo>
                    <a:lnTo>
                      <a:pt x="2073" y="1734"/>
                    </a:lnTo>
                    <a:lnTo>
                      <a:pt x="2073" y="1741"/>
                    </a:lnTo>
                    <a:lnTo>
                      <a:pt x="2055" y="1741"/>
                    </a:lnTo>
                    <a:lnTo>
                      <a:pt x="2055" y="1734"/>
                    </a:lnTo>
                    <a:close/>
                    <a:moveTo>
                      <a:pt x="2079" y="1734"/>
                    </a:moveTo>
                    <a:lnTo>
                      <a:pt x="2098" y="1734"/>
                    </a:lnTo>
                    <a:lnTo>
                      <a:pt x="2098" y="1741"/>
                    </a:lnTo>
                    <a:lnTo>
                      <a:pt x="2079" y="1741"/>
                    </a:lnTo>
                    <a:lnTo>
                      <a:pt x="2079" y="1734"/>
                    </a:lnTo>
                    <a:close/>
                    <a:moveTo>
                      <a:pt x="2104" y="1734"/>
                    </a:moveTo>
                    <a:lnTo>
                      <a:pt x="2123" y="1734"/>
                    </a:lnTo>
                    <a:lnTo>
                      <a:pt x="2123" y="1741"/>
                    </a:lnTo>
                    <a:lnTo>
                      <a:pt x="2104" y="1741"/>
                    </a:lnTo>
                    <a:lnTo>
                      <a:pt x="2104" y="1734"/>
                    </a:lnTo>
                    <a:close/>
                    <a:moveTo>
                      <a:pt x="2129" y="1734"/>
                    </a:moveTo>
                    <a:lnTo>
                      <a:pt x="2148" y="1734"/>
                    </a:lnTo>
                    <a:lnTo>
                      <a:pt x="2148" y="1741"/>
                    </a:lnTo>
                    <a:lnTo>
                      <a:pt x="2129" y="1741"/>
                    </a:lnTo>
                    <a:lnTo>
                      <a:pt x="2129" y="1734"/>
                    </a:lnTo>
                    <a:close/>
                    <a:moveTo>
                      <a:pt x="2154" y="1734"/>
                    </a:moveTo>
                    <a:lnTo>
                      <a:pt x="2172" y="1734"/>
                    </a:lnTo>
                    <a:lnTo>
                      <a:pt x="2172" y="1741"/>
                    </a:lnTo>
                    <a:lnTo>
                      <a:pt x="2154" y="1741"/>
                    </a:lnTo>
                    <a:lnTo>
                      <a:pt x="2154" y="1734"/>
                    </a:lnTo>
                    <a:close/>
                    <a:moveTo>
                      <a:pt x="2179" y="1734"/>
                    </a:moveTo>
                    <a:lnTo>
                      <a:pt x="2197" y="1734"/>
                    </a:lnTo>
                    <a:lnTo>
                      <a:pt x="2197" y="1741"/>
                    </a:lnTo>
                    <a:lnTo>
                      <a:pt x="2179" y="1741"/>
                    </a:lnTo>
                    <a:lnTo>
                      <a:pt x="2179" y="1734"/>
                    </a:lnTo>
                    <a:close/>
                    <a:moveTo>
                      <a:pt x="2203" y="1734"/>
                    </a:moveTo>
                    <a:lnTo>
                      <a:pt x="2222" y="1734"/>
                    </a:lnTo>
                    <a:lnTo>
                      <a:pt x="2222" y="1741"/>
                    </a:lnTo>
                    <a:lnTo>
                      <a:pt x="2203" y="1741"/>
                    </a:lnTo>
                    <a:lnTo>
                      <a:pt x="2203" y="1734"/>
                    </a:lnTo>
                    <a:close/>
                    <a:moveTo>
                      <a:pt x="2228" y="1734"/>
                    </a:moveTo>
                    <a:lnTo>
                      <a:pt x="2247" y="1734"/>
                    </a:lnTo>
                    <a:lnTo>
                      <a:pt x="2247" y="1741"/>
                    </a:lnTo>
                    <a:lnTo>
                      <a:pt x="2228" y="1741"/>
                    </a:lnTo>
                    <a:lnTo>
                      <a:pt x="2228" y="1734"/>
                    </a:lnTo>
                    <a:close/>
                    <a:moveTo>
                      <a:pt x="2253" y="1734"/>
                    </a:moveTo>
                    <a:lnTo>
                      <a:pt x="2271" y="1734"/>
                    </a:lnTo>
                    <a:lnTo>
                      <a:pt x="2271" y="1741"/>
                    </a:lnTo>
                    <a:lnTo>
                      <a:pt x="2253" y="1741"/>
                    </a:lnTo>
                    <a:lnTo>
                      <a:pt x="2253" y="1734"/>
                    </a:lnTo>
                    <a:close/>
                    <a:moveTo>
                      <a:pt x="2278" y="1734"/>
                    </a:moveTo>
                    <a:lnTo>
                      <a:pt x="2296" y="1734"/>
                    </a:lnTo>
                    <a:lnTo>
                      <a:pt x="2296" y="1741"/>
                    </a:lnTo>
                    <a:lnTo>
                      <a:pt x="2278" y="1741"/>
                    </a:lnTo>
                    <a:lnTo>
                      <a:pt x="2278" y="1734"/>
                    </a:lnTo>
                    <a:close/>
                    <a:moveTo>
                      <a:pt x="2302" y="1734"/>
                    </a:moveTo>
                    <a:lnTo>
                      <a:pt x="2321" y="1734"/>
                    </a:lnTo>
                    <a:lnTo>
                      <a:pt x="2321" y="1741"/>
                    </a:lnTo>
                    <a:lnTo>
                      <a:pt x="2302" y="1741"/>
                    </a:lnTo>
                    <a:lnTo>
                      <a:pt x="2302" y="1734"/>
                    </a:lnTo>
                    <a:close/>
                    <a:moveTo>
                      <a:pt x="2327" y="1734"/>
                    </a:moveTo>
                    <a:lnTo>
                      <a:pt x="2346" y="1734"/>
                    </a:lnTo>
                    <a:lnTo>
                      <a:pt x="2346" y="1741"/>
                    </a:lnTo>
                    <a:lnTo>
                      <a:pt x="2327" y="1741"/>
                    </a:lnTo>
                    <a:lnTo>
                      <a:pt x="2327" y="1734"/>
                    </a:lnTo>
                    <a:close/>
                    <a:moveTo>
                      <a:pt x="2352" y="1734"/>
                    </a:moveTo>
                    <a:lnTo>
                      <a:pt x="2367" y="1734"/>
                    </a:lnTo>
                    <a:lnTo>
                      <a:pt x="2367" y="1741"/>
                    </a:lnTo>
                    <a:lnTo>
                      <a:pt x="2352" y="1741"/>
                    </a:lnTo>
                    <a:lnTo>
                      <a:pt x="2352" y="1734"/>
                    </a:lnTo>
                    <a:close/>
                    <a:moveTo>
                      <a:pt x="0" y="1445"/>
                    </a:moveTo>
                    <a:lnTo>
                      <a:pt x="18" y="1445"/>
                    </a:lnTo>
                    <a:lnTo>
                      <a:pt x="18" y="1451"/>
                    </a:lnTo>
                    <a:lnTo>
                      <a:pt x="0" y="1451"/>
                    </a:lnTo>
                    <a:lnTo>
                      <a:pt x="0" y="1445"/>
                    </a:lnTo>
                    <a:close/>
                    <a:moveTo>
                      <a:pt x="24" y="1445"/>
                    </a:moveTo>
                    <a:lnTo>
                      <a:pt x="43" y="1445"/>
                    </a:lnTo>
                    <a:lnTo>
                      <a:pt x="43" y="1451"/>
                    </a:lnTo>
                    <a:lnTo>
                      <a:pt x="24" y="1451"/>
                    </a:lnTo>
                    <a:lnTo>
                      <a:pt x="24" y="1445"/>
                    </a:lnTo>
                    <a:close/>
                    <a:moveTo>
                      <a:pt x="49" y="1445"/>
                    </a:moveTo>
                    <a:lnTo>
                      <a:pt x="68" y="1445"/>
                    </a:lnTo>
                    <a:lnTo>
                      <a:pt x="68" y="1451"/>
                    </a:lnTo>
                    <a:lnTo>
                      <a:pt x="49" y="1451"/>
                    </a:lnTo>
                    <a:lnTo>
                      <a:pt x="49" y="1445"/>
                    </a:lnTo>
                    <a:close/>
                    <a:moveTo>
                      <a:pt x="74" y="1445"/>
                    </a:moveTo>
                    <a:lnTo>
                      <a:pt x="92" y="1445"/>
                    </a:lnTo>
                    <a:lnTo>
                      <a:pt x="92" y="1451"/>
                    </a:lnTo>
                    <a:lnTo>
                      <a:pt x="74" y="1451"/>
                    </a:lnTo>
                    <a:lnTo>
                      <a:pt x="74" y="1445"/>
                    </a:lnTo>
                    <a:close/>
                    <a:moveTo>
                      <a:pt x="99" y="1445"/>
                    </a:moveTo>
                    <a:lnTo>
                      <a:pt x="117" y="1445"/>
                    </a:lnTo>
                    <a:lnTo>
                      <a:pt x="117" y="1451"/>
                    </a:lnTo>
                    <a:lnTo>
                      <a:pt x="99" y="1451"/>
                    </a:lnTo>
                    <a:lnTo>
                      <a:pt x="99" y="1445"/>
                    </a:lnTo>
                    <a:close/>
                    <a:moveTo>
                      <a:pt x="123" y="1445"/>
                    </a:moveTo>
                    <a:lnTo>
                      <a:pt x="142" y="1445"/>
                    </a:lnTo>
                    <a:lnTo>
                      <a:pt x="142" y="1451"/>
                    </a:lnTo>
                    <a:lnTo>
                      <a:pt x="123" y="1451"/>
                    </a:lnTo>
                    <a:lnTo>
                      <a:pt x="123" y="1445"/>
                    </a:lnTo>
                    <a:close/>
                    <a:moveTo>
                      <a:pt x="148" y="1445"/>
                    </a:moveTo>
                    <a:lnTo>
                      <a:pt x="167" y="1445"/>
                    </a:lnTo>
                    <a:lnTo>
                      <a:pt x="167" y="1451"/>
                    </a:lnTo>
                    <a:lnTo>
                      <a:pt x="148" y="1451"/>
                    </a:lnTo>
                    <a:lnTo>
                      <a:pt x="148" y="1445"/>
                    </a:lnTo>
                    <a:close/>
                    <a:moveTo>
                      <a:pt x="173" y="1445"/>
                    </a:moveTo>
                    <a:lnTo>
                      <a:pt x="191" y="1445"/>
                    </a:lnTo>
                    <a:lnTo>
                      <a:pt x="191" y="1451"/>
                    </a:lnTo>
                    <a:lnTo>
                      <a:pt x="173" y="1451"/>
                    </a:lnTo>
                    <a:lnTo>
                      <a:pt x="173" y="1445"/>
                    </a:lnTo>
                    <a:close/>
                    <a:moveTo>
                      <a:pt x="198" y="1445"/>
                    </a:moveTo>
                    <a:lnTo>
                      <a:pt x="216" y="1445"/>
                    </a:lnTo>
                    <a:lnTo>
                      <a:pt x="216" y="1451"/>
                    </a:lnTo>
                    <a:lnTo>
                      <a:pt x="198" y="1451"/>
                    </a:lnTo>
                    <a:lnTo>
                      <a:pt x="198" y="1445"/>
                    </a:lnTo>
                    <a:close/>
                    <a:moveTo>
                      <a:pt x="222" y="1445"/>
                    </a:moveTo>
                    <a:lnTo>
                      <a:pt x="241" y="1445"/>
                    </a:lnTo>
                    <a:lnTo>
                      <a:pt x="241" y="1451"/>
                    </a:lnTo>
                    <a:lnTo>
                      <a:pt x="222" y="1451"/>
                    </a:lnTo>
                    <a:lnTo>
                      <a:pt x="222" y="1445"/>
                    </a:lnTo>
                    <a:close/>
                    <a:moveTo>
                      <a:pt x="247" y="1445"/>
                    </a:moveTo>
                    <a:lnTo>
                      <a:pt x="266" y="1445"/>
                    </a:lnTo>
                    <a:lnTo>
                      <a:pt x="266" y="1451"/>
                    </a:lnTo>
                    <a:lnTo>
                      <a:pt x="247" y="1451"/>
                    </a:lnTo>
                    <a:lnTo>
                      <a:pt x="247" y="1445"/>
                    </a:lnTo>
                    <a:close/>
                    <a:moveTo>
                      <a:pt x="272" y="1445"/>
                    </a:moveTo>
                    <a:lnTo>
                      <a:pt x="290" y="1445"/>
                    </a:lnTo>
                    <a:lnTo>
                      <a:pt x="290" y="1451"/>
                    </a:lnTo>
                    <a:lnTo>
                      <a:pt x="272" y="1451"/>
                    </a:lnTo>
                    <a:lnTo>
                      <a:pt x="272" y="1445"/>
                    </a:lnTo>
                    <a:close/>
                    <a:moveTo>
                      <a:pt x="297" y="1445"/>
                    </a:moveTo>
                    <a:lnTo>
                      <a:pt x="315" y="1445"/>
                    </a:lnTo>
                    <a:lnTo>
                      <a:pt x="315" y="1451"/>
                    </a:lnTo>
                    <a:lnTo>
                      <a:pt x="297" y="1451"/>
                    </a:lnTo>
                    <a:lnTo>
                      <a:pt x="297" y="1445"/>
                    </a:lnTo>
                    <a:close/>
                    <a:moveTo>
                      <a:pt x="321" y="1445"/>
                    </a:moveTo>
                    <a:lnTo>
                      <a:pt x="340" y="1445"/>
                    </a:lnTo>
                    <a:lnTo>
                      <a:pt x="340" y="1451"/>
                    </a:lnTo>
                    <a:lnTo>
                      <a:pt x="321" y="1451"/>
                    </a:lnTo>
                    <a:lnTo>
                      <a:pt x="321" y="1445"/>
                    </a:lnTo>
                    <a:close/>
                    <a:moveTo>
                      <a:pt x="346" y="1445"/>
                    </a:moveTo>
                    <a:lnTo>
                      <a:pt x="365" y="1445"/>
                    </a:lnTo>
                    <a:lnTo>
                      <a:pt x="365" y="1451"/>
                    </a:lnTo>
                    <a:lnTo>
                      <a:pt x="346" y="1451"/>
                    </a:lnTo>
                    <a:lnTo>
                      <a:pt x="346" y="1445"/>
                    </a:lnTo>
                    <a:close/>
                    <a:moveTo>
                      <a:pt x="371" y="1445"/>
                    </a:moveTo>
                    <a:lnTo>
                      <a:pt x="390" y="1445"/>
                    </a:lnTo>
                    <a:lnTo>
                      <a:pt x="390" y="1451"/>
                    </a:lnTo>
                    <a:lnTo>
                      <a:pt x="371" y="1451"/>
                    </a:lnTo>
                    <a:lnTo>
                      <a:pt x="371" y="1445"/>
                    </a:lnTo>
                    <a:close/>
                    <a:moveTo>
                      <a:pt x="396" y="1445"/>
                    </a:moveTo>
                    <a:lnTo>
                      <a:pt x="414" y="1445"/>
                    </a:lnTo>
                    <a:lnTo>
                      <a:pt x="414" y="1451"/>
                    </a:lnTo>
                    <a:lnTo>
                      <a:pt x="396" y="1451"/>
                    </a:lnTo>
                    <a:lnTo>
                      <a:pt x="396" y="1445"/>
                    </a:lnTo>
                    <a:close/>
                    <a:moveTo>
                      <a:pt x="420" y="1445"/>
                    </a:moveTo>
                    <a:lnTo>
                      <a:pt x="439" y="1445"/>
                    </a:lnTo>
                    <a:lnTo>
                      <a:pt x="439" y="1451"/>
                    </a:lnTo>
                    <a:lnTo>
                      <a:pt x="420" y="1451"/>
                    </a:lnTo>
                    <a:lnTo>
                      <a:pt x="420" y="1445"/>
                    </a:lnTo>
                    <a:close/>
                    <a:moveTo>
                      <a:pt x="445" y="1445"/>
                    </a:moveTo>
                    <a:lnTo>
                      <a:pt x="464" y="1445"/>
                    </a:lnTo>
                    <a:lnTo>
                      <a:pt x="464" y="1451"/>
                    </a:lnTo>
                    <a:lnTo>
                      <a:pt x="445" y="1451"/>
                    </a:lnTo>
                    <a:lnTo>
                      <a:pt x="445" y="1445"/>
                    </a:lnTo>
                    <a:close/>
                    <a:moveTo>
                      <a:pt x="470" y="1445"/>
                    </a:moveTo>
                    <a:lnTo>
                      <a:pt x="489" y="1445"/>
                    </a:lnTo>
                    <a:lnTo>
                      <a:pt x="489" y="1451"/>
                    </a:lnTo>
                    <a:lnTo>
                      <a:pt x="470" y="1451"/>
                    </a:lnTo>
                    <a:lnTo>
                      <a:pt x="470" y="1445"/>
                    </a:lnTo>
                    <a:close/>
                    <a:moveTo>
                      <a:pt x="495" y="1445"/>
                    </a:moveTo>
                    <a:lnTo>
                      <a:pt x="513" y="1445"/>
                    </a:lnTo>
                    <a:lnTo>
                      <a:pt x="513" y="1451"/>
                    </a:lnTo>
                    <a:lnTo>
                      <a:pt x="495" y="1451"/>
                    </a:lnTo>
                    <a:lnTo>
                      <a:pt x="495" y="1445"/>
                    </a:lnTo>
                    <a:close/>
                    <a:moveTo>
                      <a:pt x="520" y="1445"/>
                    </a:moveTo>
                    <a:lnTo>
                      <a:pt x="538" y="1445"/>
                    </a:lnTo>
                    <a:lnTo>
                      <a:pt x="538" y="1451"/>
                    </a:lnTo>
                    <a:lnTo>
                      <a:pt x="520" y="1451"/>
                    </a:lnTo>
                    <a:lnTo>
                      <a:pt x="520" y="1445"/>
                    </a:lnTo>
                    <a:close/>
                    <a:moveTo>
                      <a:pt x="544" y="1445"/>
                    </a:moveTo>
                    <a:lnTo>
                      <a:pt x="563" y="1445"/>
                    </a:lnTo>
                    <a:lnTo>
                      <a:pt x="563" y="1451"/>
                    </a:lnTo>
                    <a:lnTo>
                      <a:pt x="544" y="1451"/>
                    </a:lnTo>
                    <a:lnTo>
                      <a:pt x="544" y="1445"/>
                    </a:lnTo>
                    <a:close/>
                    <a:moveTo>
                      <a:pt x="569" y="1445"/>
                    </a:moveTo>
                    <a:lnTo>
                      <a:pt x="588" y="1445"/>
                    </a:lnTo>
                    <a:lnTo>
                      <a:pt x="588" y="1451"/>
                    </a:lnTo>
                    <a:lnTo>
                      <a:pt x="569" y="1451"/>
                    </a:lnTo>
                    <a:lnTo>
                      <a:pt x="569" y="1445"/>
                    </a:lnTo>
                    <a:close/>
                    <a:moveTo>
                      <a:pt x="594" y="1445"/>
                    </a:moveTo>
                    <a:lnTo>
                      <a:pt x="612" y="1445"/>
                    </a:lnTo>
                    <a:lnTo>
                      <a:pt x="612" y="1451"/>
                    </a:lnTo>
                    <a:lnTo>
                      <a:pt x="594" y="1451"/>
                    </a:lnTo>
                    <a:lnTo>
                      <a:pt x="594" y="1445"/>
                    </a:lnTo>
                    <a:close/>
                    <a:moveTo>
                      <a:pt x="619" y="1445"/>
                    </a:moveTo>
                    <a:lnTo>
                      <a:pt x="637" y="1445"/>
                    </a:lnTo>
                    <a:lnTo>
                      <a:pt x="637" y="1451"/>
                    </a:lnTo>
                    <a:lnTo>
                      <a:pt x="619" y="1451"/>
                    </a:lnTo>
                    <a:lnTo>
                      <a:pt x="619" y="1445"/>
                    </a:lnTo>
                    <a:close/>
                    <a:moveTo>
                      <a:pt x="643" y="1445"/>
                    </a:moveTo>
                    <a:lnTo>
                      <a:pt x="662" y="1445"/>
                    </a:lnTo>
                    <a:lnTo>
                      <a:pt x="662" y="1451"/>
                    </a:lnTo>
                    <a:lnTo>
                      <a:pt x="643" y="1451"/>
                    </a:lnTo>
                    <a:lnTo>
                      <a:pt x="643" y="1445"/>
                    </a:lnTo>
                    <a:close/>
                    <a:moveTo>
                      <a:pt x="668" y="1445"/>
                    </a:moveTo>
                    <a:lnTo>
                      <a:pt x="687" y="1445"/>
                    </a:lnTo>
                    <a:lnTo>
                      <a:pt x="687" y="1451"/>
                    </a:lnTo>
                    <a:lnTo>
                      <a:pt x="668" y="1451"/>
                    </a:lnTo>
                    <a:lnTo>
                      <a:pt x="668" y="1445"/>
                    </a:lnTo>
                    <a:close/>
                    <a:moveTo>
                      <a:pt x="693" y="1445"/>
                    </a:moveTo>
                    <a:lnTo>
                      <a:pt x="711" y="1445"/>
                    </a:lnTo>
                    <a:lnTo>
                      <a:pt x="711" y="1451"/>
                    </a:lnTo>
                    <a:lnTo>
                      <a:pt x="693" y="1451"/>
                    </a:lnTo>
                    <a:lnTo>
                      <a:pt x="693" y="1445"/>
                    </a:lnTo>
                    <a:close/>
                    <a:moveTo>
                      <a:pt x="718" y="1445"/>
                    </a:moveTo>
                    <a:lnTo>
                      <a:pt x="736" y="1445"/>
                    </a:lnTo>
                    <a:lnTo>
                      <a:pt x="736" y="1451"/>
                    </a:lnTo>
                    <a:lnTo>
                      <a:pt x="718" y="1451"/>
                    </a:lnTo>
                    <a:lnTo>
                      <a:pt x="718" y="1445"/>
                    </a:lnTo>
                    <a:close/>
                    <a:moveTo>
                      <a:pt x="742" y="1445"/>
                    </a:moveTo>
                    <a:lnTo>
                      <a:pt x="761" y="1445"/>
                    </a:lnTo>
                    <a:lnTo>
                      <a:pt x="761" y="1451"/>
                    </a:lnTo>
                    <a:lnTo>
                      <a:pt x="742" y="1451"/>
                    </a:lnTo>
                    <a:lnTo>
                      <a:pt x="742" y="1445"/>
                    </a:lnTo>
                    <a:close/>
                    <a:moveTo>
                      <a:pt x="767" y="1445"/>
                    </a:moveTo>
                    <a:lnTo>
                      <a:pt x="786" y="1445"/>
                    </a:lnTo>
                    <a:lnTo>
                      <a:pt x="786" y="1451"/>
                    </a:lnTo>
                    <a:lnTo>
                      <a:pt x="767" y="1451"/>
                    </a:lnTo>
                    <a:lnTo>
                      <a:pt x="767" y="1445"/>
                    </a:lnTo>
                    <a:close/>
                    <a:moveTo>
                      <a:pt x="792" y="1445"/>
                    </a:moveTo>
                    <a:lnTo>
                      <a:pt x="810" y="1445"/>
                    </a:lnTo>
                    <a:lnTo>
                      <a:pt x="810" y="1451"/>
                    </a:lnTo>
                    <a:lnTo>
                      <a:pt x="792" y="1451"/>
                    </a:lnTo>
                    <a:lnTo>
                      <a:pt x="792" y="1445"/>
                    </a:lnTo>
                    <a:close/>
                    <a:moveTo>
                      <a:pt x="817" y="1445"/>
                    </a:moveTo>
                    <a:lnTo>
                      <a:pt x="835" y="1445"/>
                    </a:lnTo>
                    <a:lnTo>
                      <a:pt x="835" y="1451"/>
                    </a:lnTo>
                    <a:lnTo>
                      <a:pt x="817" y="1451"/>
                    </a:lnTo>
                    <a:lnTo>
                      <a:pt x="817" y="1445"/>
                    </a:lnTo>
                    <a:close/>
                    <a:moveTo>
                      <a:pt x="841" y="1445"/>
                    </a:moveTo>
                    <a:lnTo>
                      <a:pt x="860" y="1445"/>
                    </a:lnTo>
                    <a:lnTo>
                      <a:pt x="860" y="1451"/>
                    </a:lnTo>
                    <a:lnTo>
                      <a:pt x="841" y="1451"/>
                    </a:lnTo>
                    <a:lnTo>
                      <a:pt x="841" y="1445"/>
                    </a:lnTo>
                    <a:close/>
                    <a:moveTo>
                      <a:pt x="866" y="1445"/>
                    </a:moveTo>
                    <a:lnTo>
                      <a:pt x="885" y="1445"/>
                    </a:lnTo>
                    <a:lnTo>
                      <a:pt x="885" y="1451"/>
                    </a:lnTo>
                    <a:lnTo>
                      <a:pt x="866" y="1451"/>
                    </a:lnTo>
                    <a:lnTo>
                      <a:pt x="866" y="1445"/>
                    </a:lnTo>
                    <a:close/>
                    <a:moveTo>
                      <a:pt x="891" y="1445"/>
                    </a:moveTo>
                    <a:lnTo>
                      <a:pt x="910" y="1445"/>
                    </a:lnTo>
                    <a:lnTo>
                      <a:pt x="910" y="1451"/>
                    </a:lnTo>
                    <a:lnTo>
                      <a:pt x="891" y="1451"/>
                    </a:lnTo>
                    <a:lnTo>
                      <a:pt x="891" y="1445"/>
                    </a:lnTo>
                    <a:close/>
                    <a:moveTo>
                      <a:pt x="916" y="1445"/>
                    </a:moveTo>
                    <a:lnTo>
                      <a:pt x="934" y="1445"/>
                    </a:lnTo>
                    <a:lnTo>
                      <a:pt x="934" y="1451"/>
                    </a:lnTo>
                    <a:lnTo>
                      <a:pt x="916" y="1451"/>
                    </a:lnTo>
                    <a:lnTo>
                      <a:pt x="916" y="1445"/>
                    </a:lnTo>
                    <a:close/>
                    <a:moveTo>
                      <a:pt x="940" y="1445"/>
                    </a:moveTo>
                    <a:lnTo>
                      <a:pt x="959" y="1445"/>
                    </a:lnTo>
                    <a:lnTo>
                      <a:pt x="959" y="1451"/>
                    </a:lnTo>
                    <a:lnTo>
                      <a:pt x="940" y="1451"/>
                    </a:lnTo>
                    <a:lnTo>
                      <a:pt x="940" y="1445"/>
                    </a:lnTo>
                    <a:close/>
                    <a:moveTo>
                      <a:pt x="965" y="1445"/>
                    </a:moveTo>
                    <a:lnTo>
                      <a:pt x="984" y="1445"/>
                    </a:lnTo>
                    <a:lnTo>
                      <a:pt x="984" y="1451"/>
                    </a:lnTo>
                    <a:lnTo>
                      <a:pt x="965" y="1451"/>
                    </a:lnTo>
                    <a:lnTo>
                      <a:pt x="965" y="1445"/>
                    </a:lnTo>
                    <a:close/>
                    <a:moveTo>
                      <a:pt x="990" y="1445"/>
                    </a:moveTo>
                    <a:lnTo>
                      <a:pt x="1009" y="1445"/>
                    </a:lnTo>
                    <a:lnTo>
                      <a:pt x="1009" y="1451"/>
                    </a:lnTo>
                    <a:lnTo>
                      <a:pt x="990" y="1451"/>
                    </a:lnTo>
                    <a:lnTo>
                      <a:pt x="990" y="1445"/>
                    </a:lnTo>
                    <a:close/>
                    <a:moveTo>
                      <a:pt x="1015" y="1445"/>
                    </a:moveTo>
                    <a:lnTo>
                      <a:pt x="1033" y="1445"/>
                    </a:lnTo>
                    <a:lnTo>
                      <a:pt x="1033" y="1451"/>
                    </a:lnTo>
                    <a:lnTo>
                      <a:pt x="1015" y="1451"/>
                    </a:lnTo>
                    <a:lnTo>
                      <a:pt x="1015" y="1445"/>
                    </a:lnTo>
                    <a:close/>
                    <a:moveTo>
                      <a:pt x="1039" y="1445"/>
                    </a:moveTo>
                    <a:lnTo>
                      <a:pt x="1058" y="1445"/>
                    </a:lnTo>
                    <a:lnTo>
                      <a:pt x="1058" y="1451"/>
                    </a:lnTo>
                    <a:lnTo>
                      <a:pt x="1039" y="1451"/>
                    </a:lnTo>
                    <a:lnTo>
                      <a:pt x="1039" y="1445"/>
                    </a:lnTo>
                    <a:close/>
                    <a:moveTo>
                      <a:pt x="1064" y="1445"/>
                    </a:moveTo>
                    <a:lnTo>
                      <a:pt x="1083" y="1445"/>
                    </a:lnTo>
                    <a:lnTo>
                      <a:pt x="1083" y="1451"/>
                    </a:lnTo>
                    <a:lnTo>
                      <a:pt x="1064" y="1451"/>
                    </a:lnTo>
                    <a:lnTo>
                      <a:pt x="1064" y="1445"/>
                    </a:lnTo>
                    <a:close/>
                    <a:moveTo>
                      <a:pt x="1089" y="1445"/>
                    </a:moveTo>
                    <a:lnTo>
                      <a:pt x="1108" y="1445"/>
                    </a:lnTo>
                    <a:lnTo>
                      <a:pt x="1108" y="1451"/>
                    </a:lnTo>
                    <a:lnTo>
                      <a:pt x="1089" y="1451"/>
                    </a:lnTo>
                    <a:lnTo>
                      <a:pt x="1089" y="1445"/>
                    </a:lnTo>
                    <a:close/>
                    <a:moveTo>
                      <a:pt x="1114" y="1445"/>
                    </a:moveTo>
                    <a:lnTo>
                      <a:pt x="1132" y="1445"/>
                    </a:lnTo>
                    <a:lnTo>
                      <a:pt x="1132" y="1451"/>
                    </a:lnTo>
                    <a:lnTo>
                      <a:pt x="1114" y="1451"/>
                    </a:lnTo>
                    <a:lnTo>
                      <a:pt x="1114" y="1445"/>
                    </a:lnTo>
                    <a:close/>
                    <a:moveTo>
                      <a:pt x="1139" y="1445"/>
                    </a:moveTo>
                    <a:lnTo>
                      <a:pt x="1157" y="1445"/>
                    </a:lnTo>
                    <a:lnTo>
                      <a:pt x="1157" y="1451"/>
                    </a:lnTo>
                    <a:lnTo>
                      <a:pt x="1139" y="1451"/>
                    </a:lnTo>
                    <a:lnTo>
                      <a:pt x="1139" y="1445"/>
                    </a:lnTo>
                    <a:close/>
                    <a:moveTo>
                      <a:pt x="1163" y="1445"/>
                    </a:moveTo>
                    <a:lnTo>
                      <a:pt x="1182" y="1445"/>
                    </a:lnTo>
                    <a:lnTo>
                      <a:pt x="1182" y="1451"/>
                    </a:lnTo>
                    <a:lnTo>
                      <a:pt x="1163" y="1451"/>
                    </a:lnTo>
                    <a:lnTo>
                      <a:pt x="1163" y="1445"/>
                    </a:lnTo>
                    <a:close/>
                    <a:moveTo>
                      <a:pt x="1188" y="1445"/>
                    </a:moveTo>
                    <a:lnTo>
                      <a:pt x="1207" y="1445"/>
                    </a:lnTo>
                    <a:lnTo>
                      <a:pt x="1207" y="1451"/>
                    </a:lnTo>
                    <a:lnTo>
                      <a:pt x="1188" y="1451"/>
                    </a:lnTo>
                    <a:lnTo>
                      <a:pt x="1188" y="1445"/>
                    </a:lnTo>
                    <a:close/>
                    <a:moveTo>
                      <a:pt x="1213" y="1445"/>
                    </a:moveTo>
                    <a:lnTo>
                      <a:pt x="1231" y="1445"/>
                    </a:lnTo>
                    <a:lnTo>
                      <a:pt x="1231" y="1451"/>
                    </a:lnTo>
                    <a:lnTo>
                      <a:pt x="1213" y="1451"/>
                    </a:lnTo>
                    <a:lnTo>
                      <a:pt x="1213" y="1445"/>
                    </a:lnTo>
                    <a:close/>
                    <a:moveTo>
                      <a:pt x="1238" y="1445"/>
                    </a:moveTo>
                    <a:lnTo>
                      <a:pt x="1256" y="1445"/>
                    </a:lnTo>
                    <a:lnTo>
                      <a:pt x="1256" y="1451"/>
                    </a:lnTo>
                    <a:lnTo>
                      <a:pt x="1238" y="1451"/>
                    </a:lnTo>
                    <a:lnTo>
                      <a:pt x="1238" y="1445"/>
                    </a:lnTo>
                    <a:close/>
                    <a:moveTo>
                      <a:pt x="1262" y="1445"/>
                    </a:moveTo>
                    <a:lnTo>
                      <a:pt x="1281" y="1445"/>
                    </a:lnTo>
                    <a:lnTo>
                      <a:pt x="1281" y="1451"/>
                    </a:lnTo>
                    <a:lnTo>
                      <a:pt x="1262" y="1451"/>
                    </a:lnTo>
                    <a:lnTo>
                      <a:pt x="1262" y="1445"/>
                    </a:lnTo>
                    <a:close/>
                    <a:moveTo>
                      <a:pt x="1287" y="1445"/>
                    </a:moveTo>
                    <a:lnTo>
                      <a:pt x="1306" y="1445"/>
                    </a:lnTo>
                    <a:lnTo>
                      <a:pt x="1306" y="1451"/>
                    </a:lnTo>
                    <a:lnTo>
                      <a:pt x="1287" y="1451"/>
                    </a:lnTo>
                    <a:lnTo>
                      <a:pt x="1287" y="1445"/>
                    </a:lnTo>
                    <a:close/>
                    <a:moveTo>
                      <a:pt x="1312" y="1445"/>
                    </a:moveTo>
                    <a:lnTo>
                      <a:pt x="1330" y="1445"/>
                    </a:lnTo>
                    <a:lnTo>
                      <a:pt x="1330" y="1451"/>
                    </a:lnTo>
                    <a:lnTo>
                      <a:pt x="1312" y="1451"/>
                    </a:lnTo>
                    <a:lnTo>
                      <a:pt x="1312" y="1445"/>
                    </a:lnTo>
                    <a:close/>
                    <a:moveTo>
                      <a:pt x="1337" y="1445"/>
                    </a:moveTo>
                    <a:lnTo>
                      <a:pt x="1355" y="1445"/>
                    </a:lnTo>
                    <a:lnTo>
                      <a:pt x="1355" y="1451"/>
                    </a:lnTo>
                    <a:lnTo>
                      <a:pt x="1337" y="1451"/>
                    </a:lnTo>
                    <a:lnTo>
                      <a:pt x="1337" y="1445"/>
                    </a:lnTo>
                    <a:close/>
                    <a:moveTo>
                      <a:pt x="1361" y="1445"/>
                    </a:moveTo>
                    <a:lnTo>
                      <a:pt x="1380" y="1445"/>
                    </a:lnTo>
                    <a:lnTo>
                      <a:pt x="1380" y="1451"/>
                    </a:lnTo>
                    <a:lnTo>
                      <a:pt x="1361" y="1451"/>
                    </a:lnTo>
                    <a:lnTo>
                      <a:pt x="1361" y="1445"/>
                    </a:lnTo>
                    <a:close/>
                    <a:moveTo>
                      <a:pt x="1386" y="1445"/>
                    </a:moveTo>
                    <a:lnTo>
                      <a:pt x="1405" y="1445"/>
                    </a:lnTo>
                    <a:lnTo>
                      <a:pt x="1405" y="1451"/>
                    </a:lnTo>
                    <a:lnTo>
                      <a:pt x="1386" y="1451"/>
                    </a:lnTo>
                    <a:lnTo>
                      <a:pt x="1386" y="1445"/>
                    </a:lnTo>
                    <a:close/>
                    <a:moveTo>
                      <a:pt x="1411" y="1445"/>
                    </a:moveTo>
                    <a:lnTo>
                      <a:pt x="1429" y="1445"/>
                    </a:lnTo>
                    <a:lnTo>
                      <a:pt x="1429" y="1451"/>
                    </a:lnTo>
                    <a:lnTo>
                      <a:pt x="1411" y="1451"/>
                    </a:lnTo>
                    <a:lnTo>
                      <a:pt x="1411" y="1445"/>
                    </a:lnTo>
                    <a:close/>
                    <a:moveTo>
                      <a:pt x="1436" y="1445"/>
                    </a:moveTo>
                    <a:lnTo>
                      <a:pt x="1454" y="1445"/>
                    </a:lnTo>
                    <a:lnTo>
                      <a:pt x="1454" y="1451"/>
                    </a:lnTo>
                    <a:lnTo>
                      <a:pt x="1436" y="1451"/>
                    </a:lnTo>
                    <a:lnTo>
                      <a:pt x="1436" y="1445"/>
                    </a:lnTo>
                    <a:close/>
                    <a:moveTo>
                      <a:pt x="1460" y="1445"/>
                    </a:moveTo>
                    <a:lnTo>
                      <a:pt x="1479" y="1445"/>
                    </a:lnTo>
                    <a:lnTo>
                      <a:pt x="1479" y="1451"/>
                    </a:lnTo>
                    <a:lnTo>
                      <a:pt x="1460" y="1451"/>
                    </a:lnTo>
                    <a:lnTo>
                      <a:pt x="1460" y="1445"/>
                    </a:lnTo>
                    <a:close/>
                    <a:moveTo>
                      <a:pt x="1485" y="1445"/>
                    </a:moveTo>
                    <a:lnTo>
                      <a:pt x="1504" y="1445"/>
                    </a:lnTo>
                    <a:lnTo>
                      <a:pt x="1504" y="1451"/>
                    </a:lnTo>
                    <a:lnTo>
                      <a:pt x="1485" y="1451"/>
                    </a:lnTo>
                    <a:lnTo>
                      <a:pt x="1485" y="1445"/>
                    </a:lnTo>
                    <a:close/>
                    <a:moveTo>
                      <a:pt x="1510" y="1445"/>
                    </a:moveTo>
                    <a:lnTo>
                      <a:pt x="1529" y="1445"/>
                    </a:lnTo>
                    <a:lnTo>
                      <a:pt x="1529" y="1451"/>
                    </a:lnTo>
                    <a:lnTo>
                      <a:pt x="1510" y="1451"/>
                    </a:lnTo>
                    <a:lnTo>
                      <a:pt x="1510" y="1445"/>
                    </a:lnTo>
                    <a:close/>
                    <a:moveTo>
                      <a:pt x="1535" y="1445"/>
                    </a:moveTo>
                    <a:lnTo>
                      <a:pt x="1553" y="1445"/>
                    </a:lnTo>
                    <a:lnTo>
                      <a:pt x="1553" y="1451"/>
                    </a:lnTo>
                    <a:lnTo>
                      <a:pt x="1535" y="1451"/>
                    </a:lnTo>
                    <a:lnTo>
                      <a:pt x="1535" y="1445"/>
                    </a:lnTo>
                    <a:close/>
                    <a:moveTo>
                      <a:pt x="1559" y="1445"/>
                    </a:moveTo>
                    <a:lnTo>
                      <a:pt x="1578" y="1445"/>
                    </a:lnTo>
                    <a:lnTo>
                      <a:pt x="1578" y="1451"/>
                    </a:lnTo>
                    <a:lnTo>
                      <a:pt x="1559" y="1451"/>
                    </a:lnTo>
                    <a:lnTo>
                      <a:pt x="1559" y="1445"/>
                    </a:lnTo>
                    <a:close/>
                    <a:moveTo>
                      <a:pt x="1584" y="1445"/>
                    </a:moveTo>
                    <a:lnTo>
                      <a:pt x="1603" y="1445"/>
                    </a:lnTo>
                    <a:lnTo>
                      <a:pt x="1603" y="1451"/>
                    </a:lnTo>
                    <a:lnTo>
                      <a:pt x="1584" y="1451"/>
                    </a:lnTo>
                    <a:lnTo>
                      <a:pt x="1584" y="1445"/>
                    </a:lnTo>
                    <a:close/>
                    <a:moveTo>
                      <a:pt x="1609" y="1445"/>
                    </a:moveTo>
                    <a:lnTo>
                      <a:pt x="1628" y="1445"/>
                    </a:lnTo>
                    <a:lnTo>
                      <a:pt x="1628" y="1451"/>
                    </a:lnTo>
                    <a:lnTo>
                      <a:pt x="1609" y="1451"/>
                    </a:lnTo>
                    <a:lnTo>
                      <a:pt x="1609" y="1445"/>
                    </a:lnTo>
                    <a:close/>
                    <a:moveTo>
                      <a:pt x="1634" y="1445"/>
                    </a:moveTo>
                    <a:lnTo>
                      <a:pt x="1652" y="1445"/>
                    </a:lnTo>
                    <a:lnTo>
                      <a:pt x="1652" y="1451"/>
                    </a:lnTo>
                    <a:lnTo>
                      <a:pt x="1634" y="1451"/>
                    </a:lnTo>
                    <a:lnTo>
                      <a:pt x="1634" y="1445"/>
                    </a:lnTo>
                    <a:close/>
                    <a:moveTo>
                      <a:pt x="1659" y="1445"/>
                    </a:moveTo>
                    <a:lnTo>
                      <a:pt x="1677" y="1445"/>
                    </a:lnTo>
                    <a:lnTo>
                      <a:pt x="1677" y="1451"/>
                    </a:lnTo>
                    <a:lnTo>
                      <a:pt x="1659" y="1451"/>
                    </a:lnTo>
                    <a:lnTo>
                      <a:pt x="1659" y="1445"/>
                    </a:lnTo>
                    <a:close/>
                    <a:moveTo>
                      <a:pt x="1683" y="1445"/>
                    </a:moveTo>
                    <a:lnTo>
                      <a:pt x="1702" y="1445"/>
                    </a:lnTo>
                    <a:lnTo>
                      <a:pt x="1702" y="1451"/>
                    </a:lnTo>
                    <a:lnTo>
                      <a:pt x="1683" y="1451"/>
                    </a:lnTo>
                    <a:lnTo>
                      <a:pt x="1683" y="1445"/>
                    </a:lnTo>
                    <a:close/>
                    <a:moveTo>
                      <a:pt x="1708" y="1445"/>
                    </a:moveTo>
                    <a:lnTo>
                      <a:pt x="1727" y="1445"/>
                    </a:lnTo>
                    <a:lnTo>
                      <a:pt x="1727" y="1451"/>
                    </a:lnTo>
                    <a:lnTo>
                      <a:pt x="1708" y="1451"/>
                    </a:lnTo>
                    <a:lnTo>
                      <a:pt x="1708" y="1445"/>
                    </a:lnTo>
                    <a:close/>
                    <a:moveTo>
                      <a:pt x="1733" y="1445"/>
                    </a:moveTo>
                    <a:lnTo>
                      <a:pt x="1751" y="1445"/>
                    </a:lnTo>
                    <a:lnTo>
                      <a:pt x="1751" y="1451"/>
                    </a:lnTo>
                    <a:lnTo>
                      <a:pt x="1733" y="1451"/>
                    </a:lnTo>
                    <a:lnTo>
                      <a:pt x="1733" y="1445"/>
                    </a:lnTo>
                    <a:close/>
                    <a:moveTo>
                      <a:pt x="1758" y="1445"/>
                    </a:moveTo>
                    <a:lnTo>
                      <a:pt x="1776" y="1445"/>
                    </a:lnTo>
                    <a:lnTo>
                      <a:pt x="1776" y="1451"/>
                    </a:lnTo>
                    <a:lnTo>
                      <a:pt x="1758" y="1451"/>
                    </a:lnTo>
                    <a:lnTo>
                      <a:pt x="1758" y="1445"/>
                    </a:lnTo>
                    <a:close/>
                    <a:moveTo>
                      <a:pt x="1782" y="1445"/>
                    </a:moveTo>
                    <a:lnTo>
                      <a:pt x="1801" y="1445"/>
                    </a:lnTo>
                    <a:lnTo>
                      <a:pt x="1801" y="1451"/>
                    </a:lnTo>
                    <a:lnTo>
                      <a:pt x="1782" y="1451"/>
                    </a:lnTo>
                    <a:lnTo>
                      <a:pt x="1782" y="1445"/>
                    </a:lnTo>
                    <a:close/>
                    <a:moveTo>
                      <a:pt x="1807" y="1445"/>
                    </a:moveTo>
                    <a:lnTo>
                      <a:pt x="1826" y="1445"/>
                    </a:lnTo>
                    <a:lnTo>
                      <a:pt x="1826" y="1451"/>
                    </a:lnTo>
                    <a:lnTo>
                      <a:pt x="1807" y="1451"/>
                    </a:lnTo>
                    <a:lnTo>
                      <a:pt x="1807" y="1445"/>
                    </a:lnTo>
                    <a:close/>
                    <a:moveTo>
                      <a:pt x="1832" y="1445"/>
                    </a:moveTo>
                    <a:lnTo>
                      <a:pt x="1850" y="1445"/>
                    </a:lnTo>
                    <a:lnTo>
                      <a:pt x="1850" y="1451"/>
                    </a:lnTo>
                    <a:lnTo>
                      <a:pt x="1832" y="1451"/>
                    </a:lnTo>
                    <a:lnTo>
                      <a:pt x="1832" y="1445"/>
                    </a:lnTo>
                    <a:close/>
                    <a:moveTo>
                      <a:pt x="1857" y="1445"/>
                    </a:moveTo>
                    <a:lnTo>
                      <a:pt x="1875" y="1445"/>
                    </a:lnTo>
                    <a:lnTo>
                      <a:pt x="1875" y="1451"/>
                    </a:lnTo>
                    <a:lnTo>
                      <a:pt x="1857" y="1451"/>
                    </a:lnTo>
                    <a:lnTo>
                      <a:pt x="1857" y="1445"/>
                    </a:lnTo>
                    <a:close/>
                    <a:moveTo>
                      <a:pt x="1881" y="1445"/>
                    </a:moveTo>
                    <a:lnTo>
                      <a:pt x="1900" y="1445"/>
                    </a:lnTo>
                    <a:lnTo>
                      <a:pt x="1900" y="1451"/>
                    </a:lnTo>
                    <a:lnTo>
                      <a:pt x="1881" y="1451"/>
                    </a:lnTo>
                    <a:lnTo>
                      <a:pt x="1881" y="1445"/>
                    </a:lnTo>
                    <a:close/>
                    <a:moveTo>
                      <a:pt x="1906" y="1445"/>
                    </a:moveTo>
                    <a:lnTo>
                      <a:pt x="1925" y="1445"/>
                    </a:lnTo>
                    <a:lnTo>
                      <a:pt x="1925" y="1451"/>
                    </a:lnTo>
                    <a:lnTo>
                      <a:pt x="1906" y="1451"/>
                    </a:lnTo>
                    <a:lnTo>
                      <a:pt x="1906" y="1445"/>
                    </a:lnTo>
                    <a:close/>
                    <a:moveTo>
                      <a:pt x="1931" y="1445"/>
                    </a:moveTo>
                    <a:lnTo>
                      <a:pt x="1949" y="1445"/>
                    </a:lnTo>
                    <a:lnTo>
                      <a:pt x="1949" y="1451"/>
                    </a:lnTo>
                    <a:lnTo>
                      <a:pt x="1931" y="1451"/>
                    </a:lnTo>
                    <a:lnTo>
                      <a:pt x="1931" y="1445"/>
                    </a:lnTo>
                    <a:close/>
                    <a:moveTo>
                      <a:pt x="1956" y="1445"/>
                    </a:moveTo>
                    <a:lnTo>
                      <a:pt x="1974" y="1445"/>
                    </a:lnTo>
                    <a:lnTo>
                      <a:pt x="1974" y="1451"/>
                    </a:lnTo>
                    <a:lnTo>
                      <a:pt x="1956" y="1451"/>
                    </a:lnTo>
                    <a:lnTo>
                      <a:pt x="1956" y="1445"/>
                    </a:lnTo>
                    <a:close/>
                    <a:moveTo>
                      <a:pt x="1980" y="1445"/>
                    </a:moveTo>
                    <a:lnTo>
                      <a:pt x="1999" y="1445"/>
                    </a:lnTo>
                    <a:lnTo>
                      <a:pt x="1999" y="1451"/>
                    </a:lnTo>
                    <a:lnTo>
                      <a:pt x="1980" y="1451"/>
                    </a:lnTo>
                    <a:lnTo>
                      <a:pt x="1980" y="1445"/>
                    </a:lnTo>
                    <a:close/>
                    <a:moveTo>
                      <a:pt x="2005" y="1445"/>
                    </a:moveTo>
                    <a:lnTo>
                      <a:pt x="2024" y="1445"/>
                    </a:lnTo>
                    <a:lnTo>
                      <a:pt x="2024" y="1451"/>
                    </a:lnTo>
                    <a:lnTo>
                      <a:pt x="2005" y="1451"/>
                    </a:lnTo>
                    <a:lnTo>
                      <a:pt x="2005" y="1445"/>
                    </a:lnTo>
                    <a:close/>
                    <a:moveTo>
                      <a:pt x="2030" y="1445"/>
                    </a:moveTo>
                    <a:lnTo>
                      <a:pt x="2049" y="1445"/>
                    </a:lnTo>
                    <a:lnTo>
                      <a:pt x="2049" y="1451"/>
                    </a:lnTo>
                    <a:lnTo>
                      <a:pt x="2030" y="1451"/>
                    </a:lnTo>
                    <a:lnTo>
                      <a:pt x="2030" y="1445"/>
                    </a:lnTo>
                    <a:close/>
                    <a:moveTo>
                      <a:pt x="2055" y="1445"/>
                    </a:moveTo>
                    <a:lnTo>
                      <a:pt x="2073" y="1445"/>
                    </a:lnTo>
                    <a:lnTo>
                      <a:pt x="2073" y="1451"/>
                    </a:lnTo>
                    <a:lnTo>
                      <a:pt x="2055" y="1451"/>
                    </a:lnTo>
                    <a:lnTo>
                      <a:pt x="2055" y="1445"/>
                    </a:lnTo>
                    <a:close/>
                    <a:moveTo>
                      <a:pt x="2079" y="1445"/>
                    </a:moveTo>
                    <a:lnTo>
                      <a:pt x="2098" y="1445"/>
                    </a:lnTo>
                    <a:lnTo>
                      <a:pt x="2098" y="1451"/>
                    </a:lnTo>
                    <a:lnTo>
                      <a:pt x="2079" y="1451"/>
                    </a:lnTo>
                    <a:lnTo>
                      <a:pt x="2079" y="1445"/>
                    </a:lnTo>
                    <a:close/>
                    <a:moveTo>
                      <a:pt x="2104" y="1445"/>
                    </a:moveTo>
                    <a:lnTo>
                      <a:pt x="2123" y="1445"/>
                    </a:lnTo>
                    <a:lnTo>
                      <a:pt x="2123" y="1451"/>
                    </a:lnTo>
                    <a:lnTo>
                      <a:pt x="2104" y="1451"/>
                    </a:lnTo>
                    <a:lnTo>
                      <a:pt x="2104" y="1445"/>
                    </a:lnTo>
                    <a:close/>
                    <a:moveTo>
                      <a:pt x="2129" y="1445"/>
                    </a:moveTo>
                    <a:lnTo>
                      <a:pt x="2148" y="1445"/>
                    </a:lnTo>
                    <a:lnTo>
                      <a:pt x="2148" y="1451"/>
                    </a:lnTo>
                    <a:lnTo>
                      <a:pt x="2129" y="1451"/>
                    </a:lnTo>
                    <a:lnTo>
                      <a:pt x="2129" y="1445"/>
                    </a:lnTo>
                    <a:close/>
                    <a:moveTo>
                      <a:pt x="2154" y="1445"/>
                    </a:moveTo>
                    <a:lnTo>
                      <a:pt x="2172" y="1445"/>
                    </a:lnTo>
                    <a:lnTo>
                      <a:pt x="2172" y="1451"/>
                    </a:lnTo>
                    <a:lnTo>
                      <a:pt x="2154" y="1451"/>
                    </a:lnTo>
                    <a:lnTo>
                      <a:pt x="2154" y="1445"/>
                    </a:lnTo>
                    <a:close/>
                    <a:moveTo>
                      <a:pt x="2179" y="1445"/>
                    </a:moveTo>
                    <a:lnTo>
                      <a:pt x="2197" y="1445"/>
                    </a:lnTo>
                    <a:lnTo>
                      <a:pt x="2197" y="1451"/>
                    </a:lnTo>
                    <a:lnTo>
                      <a:pt x="2179" y="1451"/>
                    </a:lnTo>
                    <a:lnTo>
                      <a:pt x="2179" y="1445"/>
                    </a:lnTo>
                    <a:close/>
                    <a:moveTo>
                      <a:pt x="2203" y="1445"/>
                    </a:moveTo>
                    <a:lnTo>
                      <a:pt x="2222" y="1445"/>
                    </a:lnTo>
                    <a:lnTo>
                      <a:pt x="2222" y="1451"/>
                    </a:lnTo>
                    <a:lnTo>
                      <a:pt x="2203" y="1451"/>
                    </a:lnTo>
                    <a:lnTo>
                      <a:pt x="2203" y="1445"/>
                    </a:lnTo>
                    <a:close/>
                    <a:moveTo>
                      <a:pt x="2228" y="1445"/>
                    </a:moveTo>
                    <a:lnTo>
                      <a:pt x="2247" y="1445"/>
                    </a:lnTo>
                    <a:lnTo>
                      <a:pt x="2247" y="1451"/>
                    </a:lnTo>
                    <a:lnTo>
                      <a:pt x="2228" y="1451"/>
                    </a:lnTo>
                    <a:lnTo>
                      <a:pt x="2228" y="1445"/>
                    </a:lnTo>
                    <a:close/>
                    <a:moveTo>
                      <a:pt x="2253" y="1445"/>
                    </a:moveTo>
                    <a:lnTo>
                      <a:pt x="2271" y="1445"/>
                    </a:lnTo>
                    <a:lnTo>
                      <a:pt x="2271" y="1451"/>
                    </a:lnTo>
                    <a:lnTo>
                      <a:pt x="2253" y="1451"/>
                    </a:lnTo>
                    <a:lnTo>
                      <a:pt x="2253" y="1445"/>
                    </a:lnTo>
                    <a:close/>
                    <a:moveTo>
                      <a:pt x="2278" y="1445"/>
                    </a:moveTo>
                    <a:lnTo>
                      <a:pt x="2296" y="1445"/>
                    </a:lnTo>
                    <a:lnTo>
                      <a:pt x="2296" y="1451"/>
                    </a:lnTo>
                    <a:lnTo>
                      <a:pt x="2278" y="1451"/>
                    </a:lnTo>
                    <a:lnTo>
                      <a:pt x="2278" y="1445"/>
                    </a:lnTo>
                    <a:close/>
                    <a:moveTo>
                      <a:pt x="2302" y="1445"/>
                    </a:moveTo>
                    <a:lnTo>
                      <a:pt x="2321" y="1445"/>
                    </a:lnTo>
                    <a:lnTo>
                      <a:pt x="2321" y="1451"/>
                    </a:lnTo>
                    <a:lnTo>
                      <a:pt x="2302" y="1451"/>
                    </a:lnTo>
                    <a:lnTo>
                      <a:pt x="2302" y="1445"/>
                    </a:lnTo>
                    <a:close/>
                    <a:moveTo>
                      <a:pt x="2327" y="1445"/>
                    </a:moveTo>
                    <a:lnTo>
                      <a:pt x="2346" y="1445"/>
                    </a:lnTo>
                    <a:lnTo>
                      <a:pt x="2346" y="1451"/>
                    </a:lnTo>
                    <a:lnTo>
                      <a:pt x="2327" y="1451"/>
                    </a:lnTo>
                    <a:lnTo>
                      <a:pt x="2327" y="1445"/>
                    </a:lnTo>
                    <a:close/>
                    <a:moveTo>
                      <a:pt x="2352" y="1445"/>
                    </a:moveTo>
                    <a:lnTo>
                      <a:pt x="2367" y="1445"/>
                    </a:lnTo>
                    <a:lnTo>
                      <a:pt x="2367" y="1451"/>
                    </a:lnTo>
                    <a:lnTo>
                      <a:pt x="2352" y="1451"/>
                    </a:lnTo>
                    <a:lnTo>
                      <a:pt x="2352" y="1445"/>
                    </a:lnTo>
                    <a:close/>
                    <a:moveTo>
                      <a:pt x="0" y="1156"/>
                    </a:moveTo>
                    <a:lnTo>
                      <a:pt x="18" y="1156"/>
                    </a:lnTo>
                    <a:lnTo>
                      <a:pt x="18" y="1163"/>
                    </a:lnTo>
                    <a:lnTo>
                      <a:pt x="0" y="1163"/>
                    </a:lnTo>
                    <a:lnTo>
                      <a:pt x="0" y="1156"/>
                    </a:lnTo>
                    <a:close/>
                    <a:moveTo>
                      <a:pt x="24" y="1156"/>
                    </a:moveTo>
                    <a:lnTo>
                      <a:pt x="43" y="1156"/>
                    </a:lnTo>
                    <a:lnTo>
                      <a:pt x="43" y="1163"/>
                    </a:lnTo>
                    <a:lnTo>
                      <a:pt x="24" y="1163"/>
                    </a:lnTo>
                    <a:lnTo>
                      <a:pt x="24" y="1156"/>
                    </a:lnTo>
                    <a:close/>
                    <a:moveTo>
                      <a:pt x="49" y="1156"/>
                    </a:moveTo>
                    <a:lnTo>
                      <a:pt x="68" y="1156"/>
                    </a:lnTo>
                    <a:lnTo>
                      <a:pt x="68" y="1163"/>
                    </a:lnTo>
                    <a:lnTo>
                      <a:pt x="49" y="1163"/>
                    </a:lnTo>
                    <a:lnTo>
                      <a:pt x="49" y="1156"/>
                    </a:lnTo>
                    <a:close/>
                    <a:moveTo>
                      <a:pt x="74" y="1156"/>
                    </a:moveTo>
                    <a:lnTo>
                      <a:pt x="92" y="1156"/>
                    </a:lnTo>
                    <a:lnTo>
                      <a:pt x="92" y="1163"/>
                    </a:lnTo>
                    <a:lnTo>
                      <a:pt x="74" y="1163"/>
                    </a:lnTo>
                    <a:lnTo>
                      <a:pt x="74" y="1156"/>
                    </a:lnTo>
                    <a:close/>
                    <a:moveTo>
                      <a:pt x="99" y="1156"/>
                    </a:moveTo>
                    <a:lnTo>
                      <a:pt x="117" y="1156"/>
                    </a:lnTo>
                    <a:lnTo>
                      <a:pt x="117" y="1163"/>
                    </a:lnTo>
                    <a:lnTo>
                      <a:pt x="99" y="1163"/>
                    </a:lnTo>
                    <a:lnTo>
                      <a:pt x="99" y="1156"/>
                    </a:lnTo>
                    <a:close/>
                    <a:moveTo>
                      <a:pt x="123" y="1156"/>
                    </a:moveTo>
                    <a:lnTo>
                      <a:pt x="142" y="1156"/>
                    </a:lnTo>
                    <a:lnTo>
                      <a:pt x="142" y="1163"/>
                    </a:lnTo>
                    <a:lnTo>
                      <a:pt x="123" y="1163"/>
                    </a:lnTo>
                    <a:lnTo>
                      <a:pt x="123" y="1156"/>
                    </a:lnTo>
                    <a:close/>
                    <a:moveTo>
                      <a:pt x="148" y="1156"/>
                    </a:moveTo>
                    <a:lnTo>
                      <a:pt x="167" y="1156"/>
                    </a:lnTo>
                    <a:lnTo>
                      <a:pt x="167" y="1163"/>
                    </a:lnTo>
                    <a:lnTo>
                      <a:pt x="148" y="1163"/>
                    </a:lnTo>
                    <a:lnTo>
                      <a:pt x="148" y="1156"/>
                    </a:lnTo>
                    <a:close/>
                    <a:moveTo>
                      <a:pt x="173" y="1156"/>
                    </a:moveTo>
                    <a:lnTo>
                      <a:pt x="191" y="1156"/>
                    </a:lnTo>
                    <a:lnTo>
                      <a:pt x="191" y="1163"/>
                    </a:lnTo>
                    <a:lnTo>
                      <a:pt x="173" y="1163"/>
                    </a:lnTo>
                    <a:lnTo>
                      <a:pt x="173" y="1156"/>
                    </a:lnTo>
                    <a:close/>
                    <a:moveTo>
                      <a:pt x="198" y="1156"/>
                    </a:moveTo>
                    <a:lnTo>
                      <a:pt x="216" y="1156"/>
                    </a:lnTo>
                    <a:lnTo>
                      <a:pt x="216" y="1163"/>
                    </a:lnTo>
                    <a:lnTo>
                      <a:pt x="198" y="1163"/>
                    </a:lnTo>
                    <a:lnTo>
                      <a:pt x="198" y="1156"/>
                    </a:lnTo>
                    <a:close/>
                    <a:moveTo>
                      <a:pt x="222" y="1156"/>
                    </a:moveTo>
                    <a:lnTo>
                      <a:pt x="241" y="1156"/>
                    </a:lnTo>
                    <a:lnTo>
                      <a:pt x="241" y="1163"/>
                    </a:lnTo>
                    <a:lnTo>
                      <a:pt x="222" y="1163"/>
                    </a:lnTo>
                    <a:lnTo>
                      <a:pt x="222" y="1156"/>
                    </a:lnTo>
                    <a:close/>
                    <a:moveTo>
                      <a:pt x="247" y="1156"/>
                    </a:moveTo>
                    <a:lnTo>
                      <a:pt x="266" y="1156"/>
                    </a:lnTo>
                    <a:lnTo>
                      <a:pt x="266" y="1163"/>
                    </a:lnTo>
                    <a:lnTo>
                      <a:pt x="247" y="1163"/>
                    </a:lnTo>
                    <a:lnTo>
                      <a:pt x="247" y="1156"/>
                    </a:lnTo>
                    <a:close/>
                    <a:moveTo>
                      <a:pt x="272" y="1156"/>
                    </a:moveTo>
                    <a:lnTo>
                      <a:pt x="290" y="1156"/>
                    </a:lnTo>
                    <a:lnTo>
                      <a:pt x="290" y="1163"/>
                    </a:lnTo>
                    <a:lnTo>
                      <a:pt x="272" y="1163"/>
                    </a:lnTo>
                    <a:lnTo>
                      <a:pt x="272" y="1156"/>
                    </a:lnTo>
                    <a:close/>
                    <a:moveTo>
                      <a:pt x="297" y="1156"/>
                    </a:moveTo>
                    <a:lnTo>
                      <a:pt x="315" y="1156"/>
                    </a:lnTo>
                    <a:lnTo>
                      <a:pt x="315" y="1163"/>
                    </a:lnTo>
                    <a:lnTo>
                      <a:pt x="297" y="1163"/>
                    </a:lnTo>
                    <a:lnTo>
                      <a:pt x="297" y="1156"/>
                    </a:lnTo>
                    <a:close/>
                    <a:moveTo>
                      <a:pt x="321" y="1156"/>
                    </a:moveTo>
                    <a:lnTo>
                      <a:pt x="340" y="1156"/>
                    </a:lnTo>
                    <a:lnTo>
                      <a:pt x="340" y="1163"/>
                    </a:lnTo>
                    <a:lnTo>
                      <a:pt x="321" y="1163"/>
                    </a:lnTo>
                    <a:lnTo>
                      <a:pt x="321" y="1156"/>
                    </a:lnTo>
                    <a:close/>
                    <a:moveTo>
                      <a:pt x="346" y="1156"/>
                    </a:moveTo>
                    <a:lnTo>
                      <a:pt x="365" y="1156"/>
                    </a:lnTo>
                    <a:lnTo>
                      <a:pt x="365" y="1163"/>
                    </a:lnTo>
                    <a:lnTo>
                      <a:pt x="346" y="1163"/>
                    </a:lnTo>
                    <a:lnTo>
                      <a:pt x="346" y="1156"/>
                    </a:lnTo>
                    <a:close/>
                    <a:moveTo>
                      <a:pt x="371" y="1156"/>
                    </a:moveTo>
                    <a:lnTo>
                      <a:pt x="390" y="1156"/>
                    </a:lnTo>
                    <a:lnTo>
                      <a:pt x="390" y="1163"/>
                    </a:lnTo>
                    <a:lnTo>
                      <a:pt x="371" y="1163"/>
                    </a:lnTo>
                    <a:lnTo>
                      <a:pt x="371" y="1156"/>
                    </a:lnTo>
                    <a:close/>
                    <a:moveTo>
                      <a:pt x="396" y="1156"/>
                    </a:moveTo>
                    <a:lnTo>
                      <a:pt x="414" y="1156"/>
                    </a:lnTo>
                    <a:lnTo>
                      <a:pt x="414" y="1163"/>
                    </a:lnTo>
                    <a:lnTo>
                      <a:pt x="396" y="1163"/>
                    </a:lnTo>
                    <a:lnTo>
                      <a:pt x="396" y="1156"/>
                    </a:lnTo>
                    <a:close/>
                    <a:moveTo>
                      <a:pt x="420" y="1156"/>
                    </a:moveTo>
                    <a:lnTo>
                      <a:pt x="439" y="1156"/>
                    </a:lnTo>
                    <a:lnTo>
                      <a:pt x="439" y="1163"/>
                    </a:lnTo>
                    <a:lnTo>
                      <a:pt x="420" y="1163"/>
                    </a:lnTo>
                    <a:lnTo>
                      <a:pt x="420" y="1156"/>
                    </a:lnTo>
                    <a:close/>
                    <a:moveTo>
                      <a:pt x="445" y="1156"/>
                    </a:moveTo>
                    <a:lnTo>
                      <a:pt x="464" y="1156"/>
                    </a:lnTo>
                    <a:lnTo>
                      <a:pt x="464" y="1163"/>
                    </a:lnTo>
                    <a:lnTo>
                      <a:pt x="445" y="1163"/>
                    </a:lnTo>
                    <a:lnTo>
                      <a:pt x="445" y="1156"/>
                    </a:lnTo>
                    <a:close/>
                    <a:moveTo>
                      <a:pt x="470" y="1156"/>
                    </a:moveTo>
                    <a:lnTo>
                      <a:pt x="489" y="1156"/>
                    </a:lnTo>
                    <a:lnTo>
                      <a:pt x="489" y="1163"/>
                    </a:lnTo>
                    <a:lnTo>
                      <a:pt x="470" y="1163"/>
                    </a:lnTo>
                    <a:lnTo>
                      <a:pt x="470" y="1156"/>
                    </a:lnTo>
                    <a:close/>
                    <a:moveTo>
                      <a:pt x="495" y="1156"/>
                    </a:moveTo>
                    <a:lnTo>
                      <a:pt x="513" y="1156"/>
                    </a:lnTo>
                    <a:lnTo>
                      <a:pt x="513" y="1163"/>
                    </a:lnTo>
                    <a:lnTo>
                      <a:pt x="495" y="1163"/>
                    </a:lnTo>
                    <a:lnTo>
                      <a:pt x="495" y="1156"/>
                    </a:lnTo>
                    <a:close/>
                    <a:moveTo>
                      <a:pt x="520" y="1156"/>
                    </a:moveTo>
                    <a:lnTo>
                      <a:pt x="538" y="1156"/>
                    </a:lnTo>
                    <a:lnTo>
                      <a:pt x="538" y="1163"/>
                    </a:lnTo>
                    <a:lnTo>
                      <a:pt x="520" y="1163"/>
                    </a:lnTo>
                    <a:lnTo>
                      <a:pt x="520" y="1156"/>
                    </a:lnTo>
                    <a:close/>
                    <a:moveTo>
                      <a:pt x="544" y="1156"/>
                    </a:moveTo>
                    <a:lnTo>
                      <a:pt x="563" y="1156"/>
                    </a:lnTo>
                    <a:lnTo>
                      <a:pt x="563" y="1163"/>
                    </a:lnTo>
                    <a:lnTo>
                      <a:pt x="544" y="1163"/>
                    </a:lnTo>
                    <a:lnTo>
                      <a:pt x="544" y="1156"/>
                    </a:lnTo>
                    <a:close/>
                    <a:moveTo>
                      <a:pt x="569" y="1156"/>
                    </a:moveTo>
                    <a:lnTo>
                      <a:pt x="588" y="1156"/>
                    </a:lnTo>
                    <a:lnTo>
                      <a:pt x="588" y="1163"/>
                    </a:lnTo>
                    <a:lnTo>
                      <a:pt x="569" y="1163"/>
                    </a:lnTo>
                    <a:lnTo>
                      <a:pt x="569" y="1156"/>
                    </a:lnTo>
                    <a:close/>
                    <a:moveTo>
                      <a:pt x="594" y="1156"/>
                    </a:moveTo>
                    <a:lnTo>
                      <a:pt x="612" y="1156"/>
                    </a:lnTo>
                    <a:lnTo>
                      <a:pt x="612" y="1163"/>
                    </a:lnTo>
                    <a:lnTo>
                      <a:pt x="594" y="1163"/>
                    </a:lnTo>
                    <a:lnTo>
                      <a:pt x="594" y="1156"/>
                    </a:lnTo>
                    <a:close/>
                    <a:moveTo>
                      <a:pt x="619" y="1156"/>
                    </a:moveTo>
                    <a:lnTo>
                      <a:pt x="637" y="1156"/>
                    </a:lnTo>
                    <a:lnTo>
                      <a:pt x="637" y="1163"/>
                    </a:lnTo>
                    <a:lnTo>
                      <a:pt x="619" y="1163"/>
                    </a:lnTo>
                    <a:lnTo>
                      <a:pt x="619" y="1156"/>
                    </a:lnTo>
                    <a:close/>
                    <a:moveTo>
                      <a:pt x="643" y="1156"/>
                    </a:moveTo>
                    <a:lnTo>
                      <a:pt x="662" y="1156"/>
                    </a:lnTo>
                    <a:lnTo>
                      <a:pt x="662" y="1163"/>
                    </a:lnTo>
                    <a:lnTo>
                      <a:pt x="643" y="1163"/>
                    </a:lnTo>
                    <a:lnTo>
                      <a:pt x="643" y="1156"/>
                    </a:lnTo>
                    <a:close/>
                    <a:moveTo>
                      <a:pt x="668" y="1156"/>
                    </a:moveTo>
                    <a:lnTo>
                      <a:pt x="687" y="1156"/>
                    </a:lnTo>
                    <a:lnTo>
                      <a:pt x="687" y="1163"/>
                    </a:lnTo>
                    <a:lnTo>
                      <a:pt x="668" y="1163"/>
                    </a:lnTo>
                    <a:lnTo>
                      <a:pt x="668" y="1156"/>
                    </a:lnTo>
                    <a:close/>
                    <a:moveTo>
                      <a:pt x="693" y="1156"/>
                    </a:moveTo>
                    <a:lnTo>
                      <a:pt x="711" y="1156"/>
                    </a:lnTo>
                    <a:lnTo>
                      <a:pt x="711" y="1163"/>
                    </a:lnTo>
                    <a:lnTo>
                      <a:pt x="693" y="1163"/>
                    </a:lnTo>
                    <a:lnTo>
                      <a:pt x="693" y="1156"/>
                    </a:lnTo>
                    <a:close/>
                    <a:moveTo>
                      <a:pt x="718" y="1156"/>
                    </a:moveTo>
                    <a:lnTo>
                      <a:pt x="736" y="1156"/>
                    </a:lnTo>
                    <a:lnTo>
                      <a:pt x="736" y="1163"/>
                    </a:lnTo>
                    <a:lnTo>
                      <a:pt x="718" y="1163"/>
                    </a:lnTo>
                    <a:lnTo>
                      <a:pt x="718" y="1156"/>
                    </a:lnTo>
                    <a:close/>
                    <a:moveTo>
                      <a:pt x="742" y="1156"/>
                    </a:moveTo>
                    <a:lnTo>
                      <a:pt x="761" y="1156"/>
                    </a:lnTo>
                    <a:lnTo>
                      <a:pt x="761" y="1163"/>
                    </a:lnTo>
                    <a:lnTo>
                      <a:pt x="742" y="1163"/>
                    </a:lnTo>
                    <a:lnTo>
                      <a:pt x="742" y="1156"/>
                    </a:lnTo>
                    <a:close/>
                    <a:moveTo>
                      <a:pt x="767" y="1156"/>
                    </a:moveTo>
                    <a:lnTo>
                      <a:pt x="786" y="1156"/>
                    </a:lnTo>
                    <a:lnTo>
                      <a:pt x="786" y="1163"/>
                    </a:lnTo>
                    <a:lnTo>
                      <a:pt x="767" y="1163"/>
                    </a:lnTo>
                    <a:lnTo>
                      <a:pt x="767" y="1156"/>
                    </a:lnTo>
                    <a:close/>
                    <a:moveTo>
                      <a:pt x="792" y="1156"/>
                    </a:moveTo>
                    <a:lnTo>
                      <a:pt x="810" y="1156"/>
                    </a:lnTo>
                    <a:lnTo>
                      <a:pt x="810" y="1163"/>
                    </a:lnTo>
                    <a:lnTo>
                      <a:pt x="792" y="1163"/>
                    </a:lnTo>
                    <a:lnTo>
                      <a:pt x="792" y="1156"/>
                    </a:lnTo>
                    <a:close/>
                    <a:moveTo>
                      <a:pt x="817" y="1156"/>
                    </a:moveTo>
                    <a:lnTo>
                      <a:pt x="835" y="1156"/>
                    </a:lnTo>
                    <a:lnTo>
                      <a:pt x="835" y="1163"/>
                    </a:lnTo>
                    <a:lnTo>
                      <a:pt x="817" y="1163"/>
                    </a:lnTo>
                    <a:lnTo>
                      <a:pt x="817" y="1156"/>
                    </a:lnTo>
                    <a:close/>
                    <a:moveTo>
                      <a:pt x="841" y="1156"/>
                    </a:moveTo>
                    <a:lnTo>
                      <a:pt x="860" y="1156"/>
                    </a:lnTo>
                    <a:lnTo>
                      <a:pt x="860" y="1163"/>
                    </a:lnTo>
                    <a:lnTo>
                      <a:pt x="841" y="1163"/>
                    </a:lnTo>
                    <a:lnTo>
                      <a:pt x="841" y="1156"/>
                    </a:lnTo>
                    <a:close/>
                    <a:moveTo>
                      <a:pt x="866" y="1156"/>
                    </a:moveTo>
                    <a:lnTo>
                      <a:pt x="885" y="1156"/>
                    </a:lnTo>
                    <a:lnTo>
                      <a:pt x="885" y="1163"/>
                    </a:lnTo>
                    <a:lnTo>
                      <a:pt x="866" y="1163"/>
                    </a:lnTo>
                    <a:lnTo>
                      <a:pt x="866" y="1156"/>
                    </a:lnTo>
                    <a:close/>
                    <a:moveTo>
                      <a:pt x="891" y="1156"/>
                    </a:moveTo>
                    <a:lnTo>
                      <a:pt x="910" y="1156"/>
                    </a:lnTo>
                    <a:lnTo>
                      <a:pt x="910" y="1163"/>
                    </a:lnTo>
                    <a:lnTo>
                      <a:pt x="891" y="1163"/>
                    </a:lnTo>
                    <a:lnTo>
                      <a:pt x="891" y="1156"/>
                    </a:lnTo>
                    <a:close/>
                    <a:moveTo>
                      <a:pt x="916" y="1156"/>
                    </a:moveTo>
                    <a:lnTo>
                      <a:pt x="934" y="1156"/>
                    </a:lnTo>
                    <a:lnTo>
                      <a:pt x="934" y="1163"/>
                    </a:lnTo>
                    <a:lnTo>
                      <a:pt x="916" y="1163"/>
                    </a:lnTo>
                    <a:lnTo>
                      <a:pt x="916" y="1156"/>
                    </a:lnTo>
                    <a:close/>
                    <a:moveTo>
                      <a:pt x="940" y="1156"/>
                    </a:moveTo>
                    <a:lnTo>
                      <a:pt x="959" y="1156"/>
                    </a:lnTo>
                    <a:lnTo>
                      <a:pt x="959" y="1163"/>
                    </a:lnTo>
                    <a:lnTo>
                      <a:pt x="940" y="1163"/>
                    </a:lnTo>
                    <a:lnTo>
                      <a:pt x="940" y="1156"/>
                    </a:lnTo>
                    <a:close/>
                    <a:moveTo>
                      <a:pt x="965" y="1156"/>
                    </a:moveTo>
                    <a:lnTo>
                      <a:pt x="984" y="1156"/>
                    </a:lnTo>
                    <a:lnTo>
                      <a:pt x="984" y="1163"/>
                    </a:lnTo>
                    <a:lnTo>
                      <a:pt x="965" y="1163"/>
                    </a:lnTo>
                    <a:lnTo>
                      <a:pt x="965" y="1156"/>
                    </a:lnTo>
                    <a:close/>
                    <a:moveTo>
                      <a:pt x="990" y="1156"/>
                    </a:moveTo>
                    <a:lnTo>
                      <a:pt x="1009" y="1156"/>
                    </a:lnTo>
                    <a:lnTo>
                      <a:pt x="1009" y="1163"/>
                    </a:lnTo>
                    <a:lnTo>
                      <a:pt x="990" y="1163"/>
                    </a:lnTo>
                    <a:lnTo>
                      <a:pt x="990" y="1156"/>
                    </a:lnTo>
                    <a:close/>
                    <a:moveTo>
                      <a:pt x="1015" y="1156"/>
                    </a:moveTo>
                    <a:lnTo>
                      <a:pt x="1033" y="1156"/>
                    </a:lnTo>
                    <a:lnTo>
                      <a:pt x="1033" y="1163"/>
                    </a:lnTo>
                    <a:lnTo>
                      <a:pt x="1015" y="1163"/>
                    </a:lnTo>
                    <a:lnTo>
                      <a:pt x="1015" y="1156"/>
                    </a:lnTo>
                    <a:close/>
                    <a:moveTo>
                      <a:pt x="1039" y="1156"/>
                    </a:moveTo>
                    <a:lnTo>
                      <a:pt x="1058" y="1156"/>
                    </a:lnTo>
                    <a:lnTo>
                      <a:pt x="1058" y="1163"/>
                    </a:lnTo>
                    <a:lnTo>
                      <a:pt x="1039" y="1163"/>
                    </a:lnTo>
                    <a:lnTo>
                      <a:pt x="1039" y="1156"/>
                    </a:lnTo>
                    <a:close/>
                    <a:moveTo>
                      <a:pt x="1064" y="1156"/>
                    </a:moveTo>
                    <a:lnTo>
                      <a:pt x="1083" y="1156"/>
                    </a:lnTo>
                    <a:lnTo>
                      <a:pt x="1083" y="1163"/>
                    </a:lnTo>
                    <a:lnTo>
                      <a:pt x="1064" y="1163"/>
                    </a:lnTo>
                    <a:lnTo>
                      <a:pt x="1064" y="1156"/>
                    </a:lnTo>
                    <a:close/>
                    <a:moveTo>
                      <a:pt x="1089" y="1156"/>
                    </a:moveTo>
                    <a:lnTo>
                      <a:pt x="1108" y="1156"/>
                    </a:lnTo>
                    <a:lnTo>
                      <a:pt x="1108" y="1163"/>
                    </a:lnTo>
                    <a:lnTo>
                      <a:pt x="1089" y="1163"/>
                    </a:lnTo>
                    <a:lnTo>
                      <a:pt x="1089" y="1156"/>
                    </a:lnTo>
                    <a:close/>
                    <a:moveTo>
                      <a:pt x="1114" y="1156"/>
                    </a:moveTo>
                    <a:lnTo>
                      <a:pt x="1132" y="1156"/>
                    </a:lnTo>
                    <a:lnTo>
                      <a:pt x="1132" y="1163"/>
                    </a:lnTo>
                    <a:lnTo>
                      <a:pt x="1114" y="1163"/>
                    </a:lnTo>
                    <a:lnTo>
                      <a:pt x="1114" y="1156"/>
                    </a:lnTo>
                    <a:close/>
                    <a:moveTo>
                      <a:pt x="1139" y="1156"/>
                    </a:moveTo>
                    <a:lnTo>
                      <a:pt x="1157" y="1156"/>
                    </a:lnTo>
                    <a:lnTo>
                      <a:pt x="1157" y="1163"/>
                    </a:lnTo>
                    <a:lnTo>
                      <a:pt x="1139" y="1163"/>
                    </a:lnTo>
                    <a:lnTo>
                      <a:pt x="1139" y="1156"/>
                    </a:lnTo>
                    <a:close/>
                    <a:moveTo>
                      <a:pt x="1163" y="1156"/>
                    </a:moveTo>
                    <a:lnTo>
                      <a:pt x="1182" y="1156"/>
                    </a:lnTo>
                    <a:lnTo>
                      <a:pt x="1182" y="1163"/>
                    </a:lnTo>
                    <a:lnTo>
                      <a:pt x="1163" y="1163"/>
                    </a:lnTo>
                    <a:lnTo>
                      <a:pt x="1163" y="1156"/>
                    </a:lnTo>
                    <a:close/>
                    <a:moveTo>
                      <a:pt x="1188" y="1156"/>
                    </a:moveTo>
                    <a:lnTo>
                      <a:pt x="1207" y="1156"/>
                    </a:lnTo>
                    <a:lnTo>
                      <a:pt x="1207" y="1163"/>
                    </a:lnTo>
                    <a:lnTo>
                      <a:pt x="1188" y="1163"/>
                    </a:lnTo>
                    <a:lnTo>
                      <a:pt x="1188" y="1156"/>
                    </a:lnTo>
                    <a:close/>
                    <a:moveTo>
                      <a:pt x="1213" y="1156"/>
                    </a:moveTo>
                    <a:lnTo>
                      <a:pt x="1231" y="1156"/>
                    </a:lnTo>
                    <a:lnTo>
                      <a:pt x="1231" y="1163"/>
                    </a:lnTo>
                    <a:lnTo>
                      <a:pt x="1213" y="1163"/>
                    </a:lnTo>
                    <a:lnTo>
                      <a:pt x="1213" y="1156"/>
                    </a:lnTo>
                    <a:close/>
                    <a:moveTo>
                      <a:pt x="1238" y="1156"/>
                    </a:moveTo>
                    <a:lnTo>
                      <a:pt x="1256" y="1156"/>
                    </a:lnTo>
                    <a:lnTo>
                      <a:pt x="1256" y="1163"/>
                    </a:lnTo>
                    <a:lnTo>
                      <a:pt x="1238" y="1163"/>
                    </a:lnTo>
                    <a:lnTo>
                      <a:pt x="1238" y="1156"/>
                    </a:lnTo>
                    <a:close/>
                    <a:moveTo>
                      <a:pt x="1262" y="1156"/>
                    </a:moveTo>
                    <a:lnTo>
                      <a:pt x="1281" y="1156"/>
                    </a:lnTo>
                    <a:lnTo>
                      <a:pt x="1281" y="1163"/>
                    </a:lnTo>
                    <a:lnTo>
                      <a:pt x="1262" y="1163"/>
                    </a:lnTo>
                    <a:lnTo>
                      <a:pt x="1262" y="1156"/>
                    </a:lnTo>
                    <a:close/>
                    <a:moveTo>
                      <a:pt x="1287" y="1156"/>
                    </a:moveTo>
                    <a:lnTo>
                      <a:pt x="1306" y="1156"/>
                    </a:lnTo>
                    <a:lnTo>
                      <a:pt x="1306" y="1163"/>
                    </a:lnTo>
                    <a:lnTo>
                      <a:pt x="1287" y="1163"/>
                    </a:lnTo>
                    <a:lnTo>
                      <a:pt x="1287" y="1156"/>
                    </a:lnTo>
                    <a:close/>
                    <a:moveTo>
                      <a:pt x="1312" y="1156"/>
                    </a:moveTo>
                    <a:lnTo>
                      <a:pt x="1330" y="1156"/>
                    </a:lnTo>
                    <a:lnTo>
                      <a:pt x="1330" y="1163"/>
                    </a:lnTo>
                    <a:lnTo>
                      <a:pt x="1312" y="1163"/>
                    </a:lnTo>
                    <a:lnTo>
                      <a:pt x="1312" y="1156"/>
                    </a:lnTo>
                    <a:close/>
                    <a:moveTo>
                      <a:pt x="1337" y="1156"/>
                    </a:moveTo>
                    <a:lnTo>
                      <a:pt x="1355" y="1156"/>
                    </a:lnTo>
                    <a:lnTo>
                      <a:pt x="1355" y="1163"/>
                    </a:lnTo>
                    <a:lnTo>
                      <a:pt x="1337" y="1163"/>
                    </a:lnTo>
                    <a:lnTo>
                      <a:pt x="1337" y="1156"/>
                    </a:lnTo>
                    <a:close/>
                    <a:moveTo>
                      <a:pt x="1361" y="1156"/>
                    </a:moveTo>
                    <a:lnTo>
                      <a:pt x="1380" y="1156"/>
                    </a:lnTo>
                    <a:lnTo>
                      <a:pt x="1380" y="1163"/>
                    </a:lnTo>
                    <a:lnTo>
                      <a:pt x="1361" y="1163"/>
                    </a:lnTo>
                    <a:lnTo>
                      <a:pt x="1361" y="1156"/>
                    </a:lnTo>
                    <a:close/>
                    <a:moveTo>
                      <a:pt x="1386" y="1156"/>
                    </a:moveTo>
                    <a:lnTo>
                      <a:pt x="1405" y="1156"/>
                    </a:lnTo>
                    <a:lnTo>
                      <a:pt x="1405" y="1163"/>
                    </a:lnTo>
                    <a:lnTo>
                      <a:pt x="1386" y="1163"/>
                    </a:lnTo>
                    <a:lnTo>
                      <a:pt x="1386" y="1156"/>
                    </a:lnTo>
                    <a:close/>
                    <a:moveTo>
                      <a:pt x="1411" y="1156"/>
                    </a:moveTo>
                    <a:lnTo>
                      <a:pt x="1429" y="1156"/>
                    </a:lnTo>
                    <a:lnTo>
                      <a:pt x="1429" y="1163"/>
                    </a:lnTo>
                    <a:lnTo>
                      <a:pt x="1411" y="1163"/>
                    </a:lnTo>
                    <a:lnTo>
                      <a:pt x="1411" y="1156"/>
                    </a:lnTo>
                    <a:close/>
                    <a:moveTo>
                      <a:pt x="1436" y="1156"/>
                    </a:moveTo>
                    <a:lnTo>
                      <a:pt x="1454" y="1156"/>
                    </a:lnTo>
                    <a:lnTo>
                      <a:pt x="1454" y="1163"/>
                    </a:lnTo>
                    <a:lnTo>
                      <a:pt x="1436" y="1163"/>
                    </a:lnTo>
                    <a:lnTo>
                      <a:pt x="1436" y="1156"/>
                    </a:lnTo>
                    <a:close/>
                    <a:moveTo>
                      <a:pt x="1460" y="1156"/>
                    </a:moveTo>
                    <a:lnTo>
                      <a:pt x="1479" y="1156"/>
                    </a:lnTo>
                    <a:lnTo>
                      <a:pt x="1479" y="1163"/>
                    </a:lnTo>
                    <a:lnTo>
                      <a:pt x="1460" y="1163"/>
                    </a:lnTo>
                    <a:lnTo>
                      <a:pt x="1460" y="1156"/>
                    </a:lnTo>
                    <a:close/>
                    <a:moveTo>
                      <a:pt x="1485" y="1156"/>
                    </a:moveTo>
                    <a:lnTo>
                      <a:pt x="1504" y="1156"/>
                    </a:lnTo>
                    <a:lnTo>
                      <a:pt x="1504" y="1163"/>
                    </a:lnTo>
                    <a:lnTo>
                      <a:pt x="1485" y="1163"/>
                    </a:lnTo>
                    <a:lnTo>
                      <a:pt x="1485" y="1156"/>
                    </a:lnTo>
                    <a:close/>
                    <a:moveTo>
                      <a:pt x="1510" y="1156"/>
                    </a:moveTo>
                    <a:lnTo>
                      <a:pt x="1529" y="1156"/>
                    </a:lnTo>
                    <a:lnTo>
                      <a:pt x="1529" y="1163"/>
                    </a:lnTo>
                    <a:lnTo>
                      <a:pt x="1510" y="1163"/>
                    </a:lnTo>
                    <a:lnTo>
                      <a:pt x="1510" y="1156"/>
                    </a:lnTo>
                    <a:close/>
                    <a:moveTo>
                      <a:pt x="1535" y="1156"/>
                    </a:moveTo>
                    <a:lnTo>
                      <a:pt x="1553" y="1156"/>
                    </a:lnTo>
                    <a:lnTo>
                      <a:pt x="1553" y="1163"/>
                    </a:lnTo>
                    <a:lnTo>
                      <a:pt x="1535" y="1163"/>
                    </a:lnTo>
                    <a:lnTo>
                      <a:pt x="1535" y="1156"/>
                    </a:lnTo>
                    <a:close/>
                    <a:moveTo>
                      <a:pt x="1559" y="1156"/>
                    </a:moveTo>
                    <a:lnTo>
                      <a:pt x="1578" y="1156"/>
                    </a:lnTo>
                    <a:lnTo>
                      <a:pt x="1578" y="1163"/>
                    </a:lnTo>
                    <a:lnTo>
                      <a:pt x="1559" y="1163"/>
                    </a:lnTo>
                    <a:lnTo>
                      <a:pt x="1559" y="1156"/>
                    </a:lnTo>
                    <a:close/>
                    <a:moveTo>
                      <a:pt x="1584" y="1156"/>
                    </a:moveTo>
                    <a:lnTo>
                      <a:pt x="1603" y="1156"/>
                    </a:lnTo>
                    <a:lnTo>
                      <a:pt x="1603" y="1163"/>
                    </a:lnTo>
                    <a:lnTo>
                      <a:pt x="1584" y="1163"/>
                    </a:lnTo>
                    <a:lnTo>
                      <a:pt x="1584" y="1156"/>
                    </a:lnTo>
                    <a:close/>
                    <a:moveTo>
                      <a:pt x="1609" y="1156"/>
                    </a:moveTo>
                    <a:lnTo>
                      <a:pt x="1628" y="1156"/>
                    </a:lnTo>
                    <a:lnTo>
                      <a:pt x="1628" y="1163"/>
                    </a:lnTo>
                    <a:lnTo>
                      <a:pt x="1609" y="1163"/>
                    </a:lnTo>
                    <a:lnTo>
                      <a:pt x="1609" y="1156"/>
                    </a:lnTo>
                    <a:close/>
                    <a:moveTo>
                      <a:pt x="1634" y="1156"/>
                    </a:moveTo>
                    <a:lnTo>
                      <a:pt x="1652" y="1156"/>
                    </a:lnTo>
                    <a:lnTo>
                      <a:pt x="1652" y="1163"/>
                    </a:lnTo>
                    <a:lnTo>
                      <a:pt x="1634" y="1163"/>
                    </a:lnTo>
                    <a:lnTo>
                      <a:pt x="1634" y="1156"/>
                    </a:lnTo>
                    <a:close/>
                    <a:moveTo>
                      <a:pt x="1659" y="1156"/>
                    </a:moveTo>
                    <a:lnTo>
                      <a:pt x="1677" y="1156"/>
                    </a:lnTo>
                    <a:lnTo>
                      <a:pt x="1677" y="1163"/>
                    </a:lnTo>
                    <a:lnTo>
                      <a:pt x="1659" y="1163"/>
                    </a:lnTo>
                    <a:lnTo>
                      <a:pt x="1659" y="1156"/>
                    </a:lnTo>
                    <a:close/>
                    <a:moveTo>
                      <a:pt x="1683" y="1156"/>
                    </a:moveTo>
                    <a:lnTo>
                      <a:pt x="1702" y="1156"/>
                    </a:lnTo>
                    <a:lnTo>
                      <a:pt x="1702" y="1163"/>
                    </a:lnTo>
                    <a:lnTo>
                      <a:pt x="1683" y="1163"/>
                    </a:lnTo>
                    <a:lnTo>
                      <a:pt x="1683" y="1156"/>
                    </a:lnTo>
                    <a:close/>
                    <a:moveTo>
                      <a:pt x="1708" y="1156"/>
                    </a:moveTo>
                    <a:lnTo>
                      <a:pt x="1727" y="1156"/>
                    </a:lnTo>
                    <a:lnTo>
                      <a:pt x="1727" y="1163"/>
                    </a:lnTo>
                    <a:lnTo>
                      <a:pt x="1708" y="1163"/>
                    </a:lnTo>
                    <a:lnTo>
                      <a:pt x="1708" y="1156"/>
                    </a:lnTo>
                    <a:close/>
                    <a:moveTo>
                      <a:pt x="1733" y="1156"/>
                    </a:moveTo>
                    <a:lnTo>
                      <a:pt x="1751" y="1156"/>
                    </a:lnTo>
                    <a:lnTo>
                      <a:pt x="1751" y="1163"/>
                    </a:lnTo>
                    <a:lnTo>
                      <a:pt x="1733" y="1163"/>
                    </a:lnTo>
                    <a:lnTo>
                      <a:pt x="1733" y="1156"/>
                    </a:lnTo>
                    <a:close/>
                    <a:moveTo>
                      <a:pt x="1758" y="1156"/>
                    </a:moveTo>
                    <a:lnTo>
                      <a:pt x="1776" y="1156"/>
                    </a:lnTo>
                    <a:lnTo>
                      <a:pt x="1776" y="1163"/>
                    </a:lnTo>
                    <a:lnTo>
                      <a:pt x="1758" y="1163"/>
                    </a:lnTo>
                    <a:lnTo>
                      <a:pt x="1758" y="1156"/>
                    </a:lnTo>
                    <a:close/>
                    <a:moveTo>
                      <a:pt x="1782" y="1156"/>
                    </a:moveTo>
                    <a:lnTo>
                      <a:pt x="1801" y="1156"/>
                    </a:lnTo>
                    <a:lnTo>
                      <a:pt x="1801" y="1163"/>
                    </a:lnTo>
                    <a:lnTo>
                      <a:pt x="1782" y="1163"/>
                    </a:lnTo>
                    <a:lnTo>
                      <a:pt x="1782" y="1156"/>
                    </a:lnTo>
                    <a:close/>
                    <a:moveTo>
                      <a:pt x="1807" y="1156"/>
                    </a:moveTo>
                    <a:lnTo>
                      <a:pt x="1826" y="1156"/>
                    </a:lnTo>
                    <a:lnTo>
                      <a:pt x="1826" y="1163"/>
                    </a:lnTo>
                    <a:lnTo>
                      <a:pt x="1807" y="1163"/>
                    </a:lnTo>
                    <a:lnTo>
                      <a:pt x="1807" y="1156"/>
                    </a:lnTo>
                    <a:close/>
                    <a:moveTo>
                      <a:pt x="1832" y="1156"/>
                    </a:moveTo>
                    <a:lnTo>
                      <a:pt x="1850" y="1156"/>
                    </a:lnTo>
                    <a:lnTo>
                      <a:pt x="1850" y="1163"/>
                    </a:lnTo>
                    <a:lnTo>
                      <a:pt x="1832" y="1163"/>
                    </a:lnTo>
                    <a:lnTo>
                      <a:pt x="1832" y="1156"/>
                    </a:lnTo>
                    <a:close/>
                    <a:moveTo>
                      <a:pt x="1857" y="1156"/>
                    </a:moveTo>
                    <a:lnTo>
                      <a:pt x="1875" y="1156"/>
                    </a:lnTo>
                    <a:lnTo>
                      <a:pt x="1875" y="1163"/>
                    </a:lnTo>
                    <a:lnTo>
                      <a:pt x="1857" y="1163"/>
                    </a:lnTo>
                    <a:lnTo>
                      <a:pt x="1857" y="1156"/>
                    </a:lnTo>
                    <a:close/>
                    <a:moveTo>
                      <a:pt x="1881" y="1156"/>
                    </a:moveTo>
                    <a:lnTo>
                      <a:pt x="1900" y="1156"/>
                    </a:lnTo>
                    <a:lnTo>
                      <a:pt x="1900" y="1163"/>
                    </a:lnTo>
                    <a:lnTo>
                      <a:pt x="1881" y="1163"/>
                    </a:lnTo>
                    <a:lnTo>
                      <a:pt x="1881" y="1156"/>
                    </a:lnTo>
                    <a:close/>
                    <a:moveTo>
                      <a:pt x="1906" y="1156"/>
                    </a:moveTo>
                    <a:lnTo>
                      <a:pt x="1925" y="1156"/>
                    </a:lnTo>
                    <a:lnTo>
                      <a:pt x="1925" y="1163"/>
                    </a:lnTo>
                    <a:lnTo>
                      <a:pt x="1906" y="1163"/>
                    </a:lnTo>
                    <a:lnTo>
                      <a:pt x="1906" y="1156"/>
                    </a:lnTo>
                    <a:close/>
                    <a:moveTo>
                      <a:pt x="1931" y="1156"/>
                    </a:moveTo>
                    <a:lnTo>
                      <a:pt x="1949" y="1156"/>
                    </a:lnTo>
                    <a:lnTo>
                      <a:pt x="1949" y="1163"/>
                    </a:lnTo>
                    <a:lnTo>
                      <a:pt x="1931" y="1163"/>
                    </a:lnTo>
                    <a:lnTo>
                      <a:pt x="1931" y="1156"/>
                    </a:lnTo>
                    <a:close/>
                    <a:moveTo>
                      <a:pt x="1956" y="1156"/>
                    </a:moveTo>
                    <a:lnTo>
                      <a:pt x="1974" y="1156"/>
                    </a:lnTo>
                    <a:lnTo>
                      <a:pt x="1974" y="1163"/>
                    </a:lnTo>
                    <a:lnTo>
                      <a:pt x="1956" y="1163"/>
                    </a:lnTo>
                    <a:lnTo>
                      <a:pt x="1956" y="1156"/>
                    </a:lnTo>
                    <a:close/>
                    <a:moveTo>
                      <a:pt x="1980" y="1156"/>
                    </a:moveTo>
                    <a:lnTo>
                      <a:pt x="1999" y="1156"/>
                    </a:lnTo>
                    <a:lnTo>
                      <a:pt x="1999" y="1163"/>
                    </a:lnTo>
                    <a:lnTo>
                      <a:pt x="1980" y="1163"/>
                    </a:lnTo>
                    <a:lnTo>
                      <a:pt x="1980" y="1156"/>
                    </a:lnTo>
                    <a:close/>
                    <a:moveTo>
                      <a:pt x="2005" y="1156"/>
                    </a:moveTo>
                    <a:lnTo>
                      <a:pt x="2024" y="1156"/>
                    </a:lnTo>
                    <a:lnTo>
                      <a:pt x="2024" y="1163"/>
                    </a:lnTo>
                    <a:lnTo>
                      <a:pt x="2005" y="1163"/>
                    </a:lnTo>
                    <a:lnTo>
                      <a:pt x="2005" y="1156"/>
                    </a:lnTo>
                    <a:close/>
                    <a:moveTo>
                      <a:pt x="2030" y="1156"/>
                    </a:moveTo>
                    <a:lnTo>
                      <a:pt x="2049" y="1156"/>
                    </a:lnTo>
                    <a:lnTo>
                      <a:pt x="2049" y="1163"/>
                    </a:lnTo>
                    <a:lnTo>
                      <a:pt x="2030" y="1163"/>
                    </a:lnTo>
                    <a:lnTo>
                      <a:pt x="2030" y="1156"/>
                    </a:lnTo>
                    <a:close/>
                    <a:moveTo>
                      <a:pt x="2055" y="1156"/>
                    </a:moveTo>
                    <a:lnTo>
                      <a:pt x="2073" y="1156"/>
                    </a:lnTo>
                    <a:lnTo>
                      <a:pt x="2073" y="1163"/>
                    </a:lnTo>
                    <a:lnTo>
                      <a:pt x="2055" y="1163"/>
                    </a:lnTo>
                    <a:lnTo>
                      <a:pt x="2055" y="1156"/>
                    </a:lnTo>
                    <a:close/>
                    <a:moveTo>
                      <a:pt x="2079" y="1156"/>
                    </a:moveTo>
                    <a:lnTo>
                      <a:pt x="2098" y="1156"/>
                    </a:lnTo>
                    <a:lnTo>
                      <a:pt x="2098" y="1163"/>
                    </a:lnTo>
                    <a:lnTo>
                      <a:pt x="2079" y="1163"/>
                    </a:lnTo>
                    <a:lnTo>
                      <a:pt x="2079" y="1156"/>
                    </a:lnTo>
                    <a:close/>
                    <a:moveTo>
                      <a:pt x="2104" y="1156"/>
                    </a:moveTo>
                    <a:lnTo>
                      <a:pt x="2123" y="1156"/>
                    </a:lnTo>
                    <a:lnTo>
                      <a:pt x="2123" y="1163"/>
                    </a:lnTo>
                    <a:lnTo>
                      <a:pt x="2104" y="1163"/>
                    </a:lnTo>
                    <a:lnTo>
                      <a:pt x="2104" y="1156"/>
                    </a:lnTo>
                    <a:close/>
                    <a:moveTo>
                      <a:pt x="2129" y="1156"/>
                    </a:moveTo>
                    <a:lnTo>
                      <a:pt x="2148" y="1156"/>
                    </a:lnTo>
                    <a:lnTo>
                      <a:pt x="2148" y="1163"/>
                    </a:lnTo>
                    <a:lnTo>
                      <a:pt x="2129" y="1163"/>
                    </a:lnTo>
                    <a:lnTo>
                      <a:pt x="2129" y="1156"/>
                    </a:lnTo>
                    <a:close/>
                    <a:moveTo>
                      <a:pt x="2154" y="1156"/>
                    </a:moveTo>
                    <a:lnTo>
                      <a:pt x="2172" y="1156"/>
                    </a:lnTo>
                    <a:lnTo>
                      <a:pt x="2172" y="1163"/>
                    </a:lnTo>
                    <a:lnTo>
                      <a:pt x="2154" y="1163"/>
                    </a:lnTo>
                    <a:lnTo>
                      <a:pt x="2154" y="1156"/>
                    </a:lnTo>
                    <a:close/>
                    <a:moveTo>
                      <a:pt x="2179" y="1156"/>
                    </a:moveTo>
                    <a:lnTo>
                      <a:pt x="2197" y="1156"/>
                    </a:lnTo>
                    <a:lnTo>
                      <a:pt x="2197" y="1163"/>
                    </a:lnTo>
                    <a:lnTo>
                      <a:pt x="2179" y="1163"/>
                    </a:lnTo>
                    <a:lnTo>
                      <a:pt x="2179" y="1156"/>
                    </a:lnTo>
                    <a:close/>
                    <a:moveTo>
                      <a:pt x="2203" y="1156"/>
                    </a:moveTo>
                    <a:lnTo>
                      <a:pt x="2222" y="1156"/>
                    </a:lnTo>
                    <a:lnTo>
                      <a:pt x="2222" y="1163"/>
                    </a:lnTo>
                    <a:lnTo>
                      <a:pt x="2203" y="1163"/>
                    </a:lnTo>
                    <a:lnTo>
                      <a:pt x="2203" y="1156"/>
                    </a:lnTo>
                    <a:close/>
                    <a:moveTo>
                      <a:pt x="2228" y="1156"/>
                    </a:moveTo>
                    <a:lnTo>
                      <a:pt x="2247" y="1156"/>
                    </a:lnTo>
                    <a:lnTo>
                      <a:pt x="2247" y="1163"/>
                    </a:lnTo>
                    <a:lnTo>
                      <a:pt x="2228" y="1163"/>
                    </a:lnTo>
                    <a:lnTo>
                      <a:pt x="2228" y="1156"/>
                    </a:lnTo>
                    <a:close/>
                    <a:moveTo>
                      <a:pt x="2253" y="1156"/>
                    </a:moveTo>
                    <a:lnTo>
                      <a:pt x="2271" y="1156"/>
                    </a:lnTo>
                    <a:lnTo>
                      <a:pt x="2271" y="1163"/>
                    </a:lnTo>
                    <a:lnTo>
                      <a:pt x="2253" y="1163"/>
                    </a:lnTo>
                    <a:lnTo>
                      <a:pt x="2253" y="1156"/>
                    </a:lnTo>
                    <a:close/>
                    <a:moveTo>
                      <a:pt x="2278" y="1156"/>
                    </a:moveTo>
                    <a:lnTo>
                      <a:pt x="2296" y="1156"/>
                    </a:lnTo>
                    <a:lnTo>
                      <a:pt x="2296" y="1163"/>
                    </a:lnTo>
                    <a:lnTo>
                      <a:pt x="2278" y="1163"/>
                    </a:lnTo>
                    <a:lnTo>
                      <a:pt x="2278" y="1156"/>
                    </a:lnTo>
                    <a:close/>
                    <a:moveTo>
                      <a:pt x="2302" y="1156"/>
                    </a:moveTo>
                    <a:lnTo>
                      <a:pt x="2321" y="1156"/>
                    </a:lnTo>
                    <a:lnTo>
                      <a:pt x="2321" y="1163"/>
                    </a:lnTo>
                    <a:lnTo>
                      <a:pt x="2302" y="1163"/>
                    </a:lnTo>
                    <a:lnTo>
                      <a:pt x="2302" y="1156"/>
                    </a:lnTo>
                    <a:close/>
                    <a:moveTo>
                      <a:pt x="2327" y="1156"/>
                    </a:moveTo>
                    <a:lnTo>
                      <a:pt x="2346" y="1156"/>
                    </a:lnTo>
                    <a:lnTo>
                      <a:pt x="2346" y="1163"/>
                    </a:lnTo>
                    <a:lnTo>
                      <a:pt x="2327" y="1163"/>
                    </a:lnTo>
                    <a:lnTo>
                      <a:pt x="2327" y="1156"/>
                    </a:lnTo>
                    <a:close/>
                    <a:moveTo>
                      <a:pt x="2352" y="1156"/>
                    </a:moveTo>
                    <a:lnTo>
                      <a:pt x="2367" y="1156"/>
                    </a:lnTo>
                    <a:lnTo>
                      <a:pt x="2367" y="1163"/>
                    </a:lnTo>
                    <a:lnTo>
                      <a:pt x="2352" y="1163"/>
                    </a:lnTo>
                    <a:lnTo>
                      <a:pt x="2352" y="1156"/>
                    </a:lnTo>
                    <a:close/>
                    <a:moveTo>
                      <a:pt x="0" y="867"/>
                    </a:moveTo>
                    <a:lnTo>
                      <a:pt x="18" y="867"/>
                    </a:lnTo>
                    <a:lnTo>
                      <a:pt x="18" y="873"/>
                    </a:lnTo>
                    <a:lnTo>
                      <a:pt x="0" y="873"/>
                    </a:lnTo>
                    <a:lnTo>
                      <a:pt x="0" y="867"/>
                    </a:lnTo>
                    <a:close/>
                    <a:moveTo>
                      <a:pt x="24" y="867"/>
                    </a:moveTo>
                    <a:lnTo>
                      <a:pt x="43" y="867"/>
                    </a:lnTo>
                    <a:lnTo>
                      <a:pt x="43" y="873"/>
                    </a:lnTo>
                    <a:lnTo>
                      <a:pt x="24" y="873"/>
                    </a:lnTo>
                    <a:lnTo>
                      <a:pt x="24" y="867"/>
                    </a:lnTo>
                    <a:close/>
                    <a:moveTo>
                      <a:pt x="49" y="867"/>
                    </a:moveTo>
                    <a:lnTo>
                      <a:pt x="68" y="867"/>
                    </a:lnTo>
                    <a:lnTo>
                      <a:pt x="68" y="873"/>
                    </a:lnTo>
                    <a:lnTo>
                      <a:pt x="49" y="873"/>
                    </a:lnTo>
                    <a:lnTo>
                      <a:pt x="49" y="867"/>
                    </a:lnTo>
                    <a:close/>
                    <a:moveTo>
                      <a:pt x="74" y="867"/>
                    </a:moveTo>
                    <a:lnTo>
                      <a:pt x="92" y="867"/>
                    </a:lnTo>
                    <a:lnTo>
                      <a:pt x="92" y="873"/>
                    </a:lnTo>
                    <a:lnTo>
                      <a:pt x="74" y="873"/>
                    </a:lnTo>
                    <a:lnTo>
                      <a:pt x="74" y="867"/>
                    </a:lnTo>
                    <a:close/>
                    <a:moveTo>
                      <a:pt x="99" y="867"/>
                    </a:moveTo>
                    <a:lnTo>
                      <a:pt x="117" y="867"/>
                    </a:lnTo>
                    <a:lnTo>
                      <a:pt x="117" y="873"/>
                    </a:lnTo>
                    <a:lnTo>
                      <a:pt x="99" y="873"/>
                    </a:lnTo>
                    <a:lnTo>
                      <a:pt x="99" y="867"/>
                    </a:lnTo>
                    <a:close/>
                    <a:moveTo>
                      <a:pt x="123" y="867"/>
                    </a:moveTo>
                    <a:lnTo>
                      <a:pt x="142" y="867"/>
                    </a:lnTo>
                    <a:lnTo>
                      <a:pt x="142" y="873"/>
                    </a:lnTo>
                    <a:lnTo>
                      <a:pt x="123" y="873"/>
                    </a:lnTo>
                    <a:lnTo>
                      <a:pt x="123" y="867"/>
                    </a:lnTo>
                    <a:close/>
                    <a:moveTo>
                      <a:pt x="148" y="867"/>
                    </a:moveTo>
                    <a:lnTo>
                      <a:pt x="167" y="867"/>
                    </a:lnTo>
                    <a:lnTo>
                      <a:pt x="167" y="873"/>
                    </a:lnTo>
                    <a:lnTo>
                      <a:pt x="148" y="873"/>
                    </a:lnTo>
                    <a:lnTo>
                      <a:pt x="148" y="867"/>
                    </a:lnTo>
                    <a:close/>
                    <a:moveTo>
                      <a:pt x="173" y="867"/>
                    </a:moveTo>
                    <a:lnTo>
                      <a:pt x="191" y="867"/>
                    </a:lnTo>
                    <a:lnTo>
                      <a:pt x="191" y="873"/>
                    </a:lnTo>
                    <a:lnTo>
                      <a:pt x="173" y="873"/>
                    </a:lnTo>
                    <a:lnTo>
                      <a:pt x="173" y="867"/>
                    </a:lnTo>
                    <a:close/>
                    <a:moveTo>
                      <a:pt x="198" y="867"/>
                    </a:moveTo>
                    <a:lnTo>
                      <a:pt x="216" y="867"/>
                    </a:lnTo>
                    <a:lnTo>
                      <a:pt x="216" y="873"/>
                    </a:lnTo>
                    <a:lnTo>
                      <a:pt x="198" y="873"/>
                    </a:lnTo>
                    <a:lnTo>
                      <a:pt x="198" y="867"/>
                    </a:lnTo>
                    <a:close/>
                    <a:moveTo>
                      <a:pt x="222" y="867"/>
                    </a:moveTo>
                    <a:lnTo>
                      <a:pt x="241" y="867"/>
                    </a:lnTo>
                    <a:lnTo>
                      <a:pt x="241" y="873"/>
                    </a:lnTo>
                    <a:lnTo>
                      <a:pt x="222" y="873"/>
                    </a:lnTo>
                    <a:lnTo>
                      <a:pt x="222" y="867"/>
                    </a:lnTo>
                    <a:close/>
                    <a:moveTo>
                      <a:pt x="247" y="867"/>
                    </a:moveTo>
                    <a:lnTo>
                      <a:pt x="266" y="867"/>
                    </a:lnTo>
                    <a:lnTo>
                      <a:pt x="266" y="873"/>
                    </a:lnTo>
                    <a:lnTo>
                      <a:pt x="247" y="873"/>
                    </a:lnTo>
                    <a:lnTo>
                      <a:pt x="247" y="867"/>
                    </a:lnTo>
                    <a:close/>
                    <a:moveTo>
                      <a:pt x="272" y="867"/>
                    </a:moveTo>
                    <a:lnTo>
                      <a:pt x="290" y="867"/>
                    </a:lnTo>
                    <a:lnTo>
                      <a:pt x="290" y="873"/>
                    </a:lnTo>
                    <a:lnTo>
                      <a:pt x="272" y="873"/>
                    </a:lnTo>
                    <a:lnTo>
                      <a:pt x="272" y="867"/>
                    </a:lnTo>
                    <a:close/>
                    <a:moveTo>
                      <a:pt x="297" y="867"/>
                    </a:moveTo>
                    <a:lnTo>
                      <a:pt x="315" y="867"/>
                    </a:lnTo>
                    <a:lnTo>
                      <a:pt x="315" y="873"/>
                    </a:lnTo>
                    <a:lnTo>
                      <a:pt x="297" y="873"/>
                    </a:lnTo>
                    <a:lnTo>
                      <a:pt x="297" y="867"/>
                    </a:lnTo>
                    <a:close/>
                    <a:moveTo>
                      <a:pt x="321" y="867"/>
                    </a:moveTo>
                    <a:lnTo>
                      <a:pt x="340" y="867"/>
                    </a:lnTo>
                    <a:lnTo>
                      <a:pt x="340" y="873"/>
                    </a:lnTo>
                    <a:lnTo>
                      <a:pt x="321" y="873"/>
                    </a:lnTo>
                    <a:lnTo>
                      <a:pt x="321" y="867"/>
                    </a:lnTo>
                    <a:close/>
                    <a:moveTo>
                      <a:pt x="346" y="867"/>
                    </a:moveTo>
                    <a:lnTo>
                      <a:pt x="365" y="867"/>
                    </a:lnTo>
                    <a:lnTo>
                      <a:pt x="365" y="873"/>
                    </a:lnTo>
                    <a:lnTo>
                      <a:pt x="346" y="873"/>
                    </a:lnTo>
                    <a:lnTo>
                      <a:pt x="346" y="867"/>
                    </a:lnTo>
                    <a:close/>
                    <a:moveTo>
                      <a:pt x="371" y="867"/>
                    </a:moveTo>
                    <a:lnTo>
                      <a:pt x="390" y="867"/>
                    </a:lnTo>
                    <a:lnTo>
                      <a:pt x="390" y="873"/>
                    </a:lnTo>
                    <a:lnTo>
                      <a:pt x="371" y="873"/>
                    </a:lnTo>
                    <a:lnTo>
                      <a:pt x="371" y="867"/>
                    </a:lnTo>
                    <a:close/>
                    <a:moveTo>
                      <a:pt x="396" y="867"/>
                    </a:moveTo>
                    <a:lnTo>
                      <a:pt x="414" y="867"/>
                    </a:lnTo>
                    <a:lnTo>
                      <a:pt x="414" y="873"/>
                    </a:lnTo>
                    <a:lnTo>
                      <a:pt x="396" y="873"/>
                    </a:lnTo>
                    <a:lnTo>
                      <a:pt x="396" y="867"/>
                    </a:lnTo>
                    <a:close/>
                    <a:moveTo>
                      <a:pt x="420" y="867"/>
                    </a:moveTo>
                    <a:lnTo>
                      <a:pt x="439" y="867"/>
                    </a:lnTo>
                    <a:lnTo>
                      <a:pt x="439" y="873"/>
                    </a:lnTo>
                    <a:lnTo>
                      <a:pt x="420" y="873"/>
                    </a:lnTo>
                    <a:lnTo>
                      <a:pt x="420" y="867"/>
                    </a:lnTo>
                    <a:close/>
                    <a:moveTo>
                      <a:pt x="445" y="867"/>
                    </a:moveTo>
                    <a:lnTo>
                      <a:pt x="464" y="867"/>
                    </a:lnTo>
                    <a:lnTo>
                      <a:pt x="464" y="873"/>
                    </a:lnTo>
                    <a:lnTo>
                      <a:pt x="445" y="873"/>
                    </a:lnTo>
                    <a:lnTo>
                      <a:pt x="445" y="867"/>
                    </a:lnTo>
                    <a:close/>
                    <a:moveTo>
                      <a:pt x="470" y="867"/>
                    </a:moveTo>
                    <a:lnTo>
                      <a:pt x="489" y="867"/>
                    </a:lnTo>
                    <a:lnTo>
                      <a:pt x="489" y="873"/>
                    </a:lnTo>
                    <a:lnTo>
                      <a:pt x="470" y="873"/>
                    </a:lnTo>
                    <a:lnTo>
                      <a:pt x="470" y="867"/>
                    </a:lnTo>
                    <a:close/>
                    <a:moveTo>
                      <a:pt x="495" y="867"/>
                    </a:moveTo>
                    <a:lnTo>
                      <a:pt x="513" y="867"/>
                    </a:lnTo>
                    <a:lnTo>
                      <a:pt x="513" y="873"/>
                    </a:lnTo>
                    <a:lnTo>
                      <a:pt x="495" y="873"/>
                    </a:lnTo>
                    <a:lnTo>
                      <a:pt x="495" y="867"/>
                    </a:lnTo>
                    <a:close/>
                    <a:moveTo>
                      <a:pt x="520" y="867"/>
                    </a:moveTo>
                    <a:lnTo>
                      <a:pt x="538" y="867"/>
                    </a:lnTo>
                    <a:lnTo>
                      <a:pt x="538" y="873"/>
                    </a:lnTo>
                    <a:lnTo>
                      <a:pt x="520" y="873"/>
                    </a:lnTo>
                    <a:lnTo>
                      <a:pt x="520" y="867"/>
                    </a:lnTo>
                    <a:close/>
                    <a:moveTo>
                      <a:pt x="544" y="867"/>
                    </a:moveTo>
                    <a:lnTo>
                      <a:pt x="563" y="867"/>
                    </a:lnTo>
                    <a:lnTo>
                      <a:pt x="563" y="873"/>
                    </a:lnTo>
                    <a:lnTo>
                      <a:pt x="544" y="873"/>
                    </a:lnTo>
                    <a:lnTo>
                      <a:pt x="544" y="867"/>
                    </a:lnTo>
                    <a:close/>
                    <a:moveTo>
                      <a:pt x="569" y="867"/>
                    </a:moveTo>
                    <a:lnTo>
                      <a:pt x="588" y="867"/>
                    </a:lnTo>
                    <a:lnTo>
                      <a:pt x="588" y="873"/>
                    </a:lnTo>
                    <a:lnTo>
                      <a:pt x="569" y="873"/>
                    </a:lnTo>
                    <a:lnTo>
                      <a:pt x="569" y="867"/>
                    </a:lnTo>
                    <a:close/>
                    <a:moveTo>
                      <a:pt x="594" y="867"/>
                    </a:moveTo>
                    <a:lnTo>
                      <a:pt x="612" y="867"/>
                    </a:lnTo>
                    <a:lnTo>
                      <a:pt x="612" y="873"/>
                    </a:lnTo>
                    <a:lnTo>
                      <a:pt x="594" y="873"/>
                    </a:lnTo>
                    <a:lnTo>
                      <a:pt x="594" y="867"/>
                    </a:lnTo>
                    <a:close/>
                    <a:moveTo>
                      <a:pt x="619" y="867"/>
                    </a:moveTo>
                    <a:lnTo>
                      <a:pt x="637" y="867"/>
                    </a:lnTo>
                    <a:lnTo>
                      <a:pt x="637" y="873"/>
                    </a:lnTo>
                    <a:lnTo>
                      <a:pt x="619" y="873"/>
                    </a:lnTo>
                    <a:lnTo>
                      <a:pt x="619" y="867"/>
                    </a:lnTo>
                    <a:close/>
                    <a:moveTo>
                      <a:pt x="643" y="867"/>
                    </a:moveTo>
                    <a:lnTo>
                      <a:pt x="662" y="867"/>
                    </a:lnTo>
                    <a:lnTo>
                      <a:pt x="662" y="873"/>
                    </a:lnTo>
                    <a:lnTo>
                      <a:pt x="643" y="873"/>
                    </a:lnTo>
                    <a:lnTo>
                      <a:pt x="643" y="867"/>
                    </a:lnTo>
                    <a:close/>
                    <a:moveTo>
                      <a:pt x="668" y="867"/>
                    </a:moveTo>
                    <a:lnTo>
                      <a:pt x="687" y="867"/>
                    </a:lnTo>
                    <a:lnTo>
                      <a:pt x="687" y="873"/>
                    </a:lnTo>
                    <a:lnTo>
                      <a:pt x="668" y="873"/>
                    </a:lnTo>
                    <a:lnTo>
                      <a:pt x="668" y="867"/>
                    </a:lnTo>
                    <a:close/>
                    <a:moveTo>
                      <a:pt x="693" y="867"/>
                    </a:moveTo>
                    <a:lnTo>
                      <a:pt x="711" y="867"/>
                    </a:lnTo>
                    <a:lnTo>
                      <a:pt x="711" y="873"/>
                    </a:lnTo>
                    <a:lnTo>
                      <a:pt x="693" y="873"/>
                    </a:lnTo>
                    <a:lnTo>
                      <a:pt x="693" y="867"/>
                    </a:lnTo>
                    <a:close/>
                    <a:moveTo>
                      <a:pt x="718" y="867"/>
                    </a:moveTo>
                    <a:lnTo>
                      <a:pt x="736" y="867"/>
                    </a:lnTo>
                    <a:lnTo>
                      <a:pt x="736" y="873"/>
                    </a:lnTo>
                    <a:lnTo>
                      <a:pt x="718" y="873"/>
                    </a:lnTo>
                    <a:lnTo>
                      <a:pt x="718" y="867"/>
                    </a:lnTo>
                    <a:close/>
                    <a:moveTo>
                      <a:pt x="742" y="867"/>
                    </a:moveTo>
                    <a:lnTo>
                      <a:pt x="761" y="867"/>
                    </a:lnTo>
                    <a:lnTo>
                      <a:pt x="761" y="873"/>
                    </a:lnTo>
                    <a:lnTo>
                      <a:pt x="742" y="873"/>
                    </a:lnTo>
                    <a:lnTo>
                      <a:pt x="742" y="867"/>
                    </a:lnTo>
                    <a:close/>
                    <a:moveTo>
                      <a:pt x="767" y="867"/>
                    </a:moveTo>
                    <a:lnTo>
                      <a:pt x="786" y="867"/>
                    </a:lnTo>
                    <a:lnTo>
                      <a:pt x="786" y="873"/>
                    </a:lnTo>
                    <a:lnTo>
                      <a:pt x="767" y="873"/>
                    </a:lnTo>
                    <a:lnTo>
                      <a:pt x="767" y="867"/>
                    </a:lnTo>
                    <a:close/>
                    <a:moveTo>
                      <a:pt x="792" y="867"/>
                    </a:moveTo>
                    <a:lnTo>
                      <a:pt x="810" y="867"/>
                    </a:lnTo>
                    <a:lnTo>
                      <a:pt x="810" y="873"/>
                    </a:lnTo>
                    <a:lnTo>
                      <a:pt x="792" y="873"/>
                    </a:lnTo>
                    <a:lnTo>
                      <a:pt x="792" y="867"/>
                    </a:lnTo>
                    <a:close/>
                    <a:moveTo>
                      <a:pt x="817" y="867"/>
                    </a:moveTo>
                    <a:lnTo>
                      <a:pt x="835" y="867"/>
                    </a:lnTo>
                    <a:lnTo>
                      <a:pt x="835" y="873"/>
                    </a:lnTo>
                    <a:lnTo>
                      <a:pt x="817" y="873"/>
                    </a:lnTo>
                    <a:lnTo>
                      <a:pt x="817" y="867"/>
                    </a:lnTo>
                    <a:close/>
                    <a:moveTo>
                      <a:pt x="841" y="867"/>
                    </a:moveTo>
                    <a:lnTo>
                      <a:pt x="860" y="867"/>
                    </a:lnTo>
                    <a:lnTo>
                      <a:pt x="860" y="873"/>
                    </a:lnTo>
                    <a:lnTo>
                      <a:pt x="841" y="873"/>
                    </a:lnTo>
                    <a:lnTo>
                      <a:pt x="841" y="867"/>
                    </a:lnTo>
                    <a:close/>
                    <a:moveTo>
                      <a:pt x="866" y="867"/>
                    </a:moveTo>
                    <a:lnTo>
                      <a:pt x="885" y="867"/>
                    </a:lnTo>
                    <a:lnTo>
                      <a:pt x="885" y="873"/>
                    </a:lnTo>
                    <a:lnTo>
                      <a:pt x="866" y="873"/>
                    </a:lnTo>
                    <a:lnTo>
                      <a:pt x="866" y="867"/>
                    </a:lnTo>
                    <a:close/>
                    <a:moveTo>
                      <a:pt x="891" y="867"/>
                    </a:moveTo>
                    <a:lnTo>
                      <a:pt x="910" y="867"/>
                    </a:lnTo>
                    <a:lnTo>
                      <a:pt x="910" y="873"/>
                    </a:lnTo>
                    <a:lnTo>
                      <a:pt x="891" y="873"/>
                    </a:lnTo>
                    <a:lnTo>
                      <a:pt x="891" y="867"/>
                    </a:lnTo>
                    <a:close/>
                    <a:moveTo>
                      <a:pt x="916" y="867"/>
                    </a:moveTo>
                    <a:lnTo>
                      <a:pt x="934" y="867"/>
                    </a:lnTo>
                    <a:lnTo>
                      <a:pt x="934" y="873"/>
                    </a:lnTo>
                    <a:lnTo>
                      <a:pt x="916" y="873"/>
                    </a:lnTo>
                    <a:lnTo>
                      <a:pt x="916" y="867"/>
                    </a:lnTo>
                    <a:close/>
                    <a:moveTo>
                      <a:pt x="940" y="867"/>
                    </a:moveTo>
                    <a:lnTo>
                      <a:pt x="959" y="867"/>
                    </a:lnTo>
                    <a:lnTo>
                      <a:pt x="959" y="873"/>
                    </a:lnTo>
                    <a:lnTo>
                      <a:pt x="940" y="873"/>
                    </a:lnTo>
                    <a:lnTo>
                      <a:pt x="940" y="867"/>
                    </a:lnTo>
                    <a:close/>
                    <a:moveTo>
                      <a:pt x="965" y="867"/>
                    </a:moveTo>
                    <a:lnTo>
                      <a:pt x="984" y="867"/>
                    </a:lnTo>
                    <a:lnTo>
                      <a:pt x="984" y="873"/>
                    </a:lnTo>
                    <a:lnTo>
                      <a:pt x="965" y="873"/>
                    </a:lnTo>
                    <a:lnTo>
                      <a:pt x="965" y="867"/>
                    </a:lnTo>
                    <a:close/>
                    <a:moveTo>
                      <a:pt x="990" y="867"/>
                    </a:moveTo>
                    <a:lnTo>
                      <a:pt x="1009" y="867"/>
                    </a:lnTo>
                    <a:lnTo>
                      <a:pt x="1009" y="873"/>
                    </a:lnTo>
                    <a:lnTo>
                      <a:pt x="990" y="873"/>
                    </a:lnTo>
                    <a:lnTo>
                      <a:pt x="990" y="867"/>
                    </a:lnTo>
                    <a:close/>
                    <a:moveTo>
                      <a:pt x="1015" y="867"/>
                    </a:moveTo>
                    <a:lnTo>
                      <a:pt x="1033" y="867"/>
                    </a:lnTo>
                    <a:lnTo>
                      <a:pt x="1033" y="873"/>
                    </a:lnTo>
                    <a:lnTo>
                      <a:pt x="1015" y="873"/>
                    </a:lnTo>
                    <a:lnTo>
                      <a:pt x="1015" y="867"/>
                    </a:lnTo>
                    <a:close/>
                    <a:moveTo>
                      <a:pt x="1039" y="867"/>
                    </a:moveTo>
                    <a:lnTo>
                      <a:pt x="1058" y="867"/>
                    </a:lnTo>
                    <a:lnTo>
                      <a:pt x="1058" y="873"/>
                    </a:lnTo>
                    <a:lnTo>
                      <a:pt x="1039" y="873"/>
                    </a:lnTo>
                    <a:lnTo>
                      <a:pt x="1039" y="867"/>
                    </a:lnTo>
                    <a:close/>
                    <a:moveTo>
                      <a:pt x="1064" y="867"/>
                    </a:moveTo>
                    <a:lnTo>
                      <a:pt x="1083" y="867"/>
                    </a:lnTo>
                    <a:lnTo>
                      <a:pt x="1083" y="873"/>
                    </a:lnTo>
                    <a:lnTo>
                      <a:pt x="1064" y="873"/>
                    </a:lnTo>
                    <a:lnTo>
                      <a:pt x="1064" y="867"/>
                    </a:lnTo>
                    <a:close/>
                    <a:moveTo>
                      <a:pt x="1089" y="867"/>
                    </a:moveTo>
                    <a:lnTo>
                      <a:pt x="1108" y="867"/>
                    </a:lnTo>
                    <a:lnTo>
                      <a:pt x="1108" y="873"/>
                    </a:lnTo>
                    <a:lnTo>
                      <a:pt x="1089" y="873"/>
                    </a:lnTo>
                    <a:lnTo>
                      <a:pt x="1089" y="867"/>
                    </a:lnTo>
                    <a:close/>
                    <a:moveTo>
                      <a:pt x="1114" y="867"/>
                    </a:moveTo>
                    <a:lnTo>
                      <a:pt x="1132" y="867"/>
                    </a:lnTo>
                    <a:lnTo>
                      <a:pt x="1132" y="873"/>
                    </a:lnTo>
                    <a:lnTo>
                      <a:pt x="1114" y="873"/>
                    </a:lnTo>
                    <a:lnTo>
                      <a:pt x="1114" y="867"/>
                    </a:lnTo>
                    <a:close/>
                    <a:moveTo>
                      <a:pt x="1139" y="867"/>
                    </a:moveTo>
                    <a:lnTo>
                      <a:pt x="1157" y="867"/>
                    </a:lnTo>
                    <a:lnTo>
                      <a:pt x="1157" y="873"/>
                    </a:lnTo>
                    <a:lnTo>
                      <a:pt x="1139" y="873"/>
                    </a:lnTo>
                    <a:lnTo>
                      <a:pt x="1139" y="867"/>
                    </a:lnTo>
                    <a:close/>
                    <a:moveTo>
                      <a:pt x="1163" y="867"/>
                    </a:moveTo>
                    <a:lnTo>
                      <a:pt x="1182" y="867"/>
                    </a:lnTo>
                    <a:lnTo>
                      <a:pt x="1182" y="873"/>
                    </a:lnTo>
                    <a:lnTo>
                      <a:pt x="1163" y="873"/>
                    </a:lnTo>
                    <a:lnTo>
                      <a:pt x="1163" y="867"/>
                    </a:lnTo>
                    <a:close/>
                    <a:moveTo>
                      <a:pt x="1188" y="867"/>
                    </a:moveTo>
                    <a:lnTo>
                      <a:pt x="1207" y="867"/>
                    </a:lnTo>
                    <a:lnTo>
                      <a:pt x="1207" y="873"/>
                    </a:lnTo>
                    <a:lnTo>
                      <a:pt x="1188" y="873"/>
                    </a:lnTo>
                    <a:lnTo>
                      <a:pt x="1188" y="867"/>
                    </a:lnTo>
                    <a:close/>
                    <a:moveTo>
                      <a:pt x="1213" y="867"/>
                    </a:moveTo>
                    <a:lnTo>
                      <a:pt x="1231" y="867"/>
                    </a:lnTo>
                    <a:lnTo>
                      <a:pt x="1231" y="873"/>
                    </a:lnTo>
                    <a:lnTo>
                      <a:pt x="1213" y="873"/>
                    </a:lnTo>
                    <a:lnTo>
                      <a:pt x="1213" y="867"/>
                    </a:lnTo>
                    <a:close/>
                    <a:moveTo>
                      <a:pt x="1238" y="867"/>
                    </a:moveTo>
                    <a:lnTo>
                      <a:pt x="1256" y="867"/>
                    </a:lnTo>
                    <a:lnTo>
                      <a:pt x="1256" y="873"/>
                    </a:lnTo>
                    <a:lnTo>
                      <a:pt x="1238" y="873"/>
                    </a:lnTo>
                    <a:lnTo>
                      <a:pt x="1238" y="867"/>
                    </a:lnTo>
                    <a:close/>
                    <a:moveTo>
                      <a:pt x="1262" y="867"/>
                    </a:moveTo>
                    <a:lnTo>
                      <a:pt x="1281" y="867"/>
                    </a:lnTo>
                    <a:lnTo>
                      <a:pt x="1281" y="873"/>
                    </a:lnTo>
                    <a:lnTo>
                      <a:pt x="1262" y="873"/>
                    </a:lnTo>
                    <a:lnTo>
                      <a:pt x="1262" y="867"/>
                    </a:lnTo>
                    <a:close/>
                    <a:moveTo>
                      <a:pt x="1287" y="867"/>
                    </a:moveTo>
                    <a:lnTo>
                      <a:pt x="1306" y="867"/>
                    </a:lnTo>
                    <a:lnTo>
                      <a:pt x="1306" y="873"/>
                    </a:lnTo>
                    <a:lnTo>
                      <a:pt x="1287" y="873"/>
                    </a:lnTo>
                    <a:lnTo>
                      <a:pt x="1287" y="867"/>
                    </a:lnTo>
                    <a:close/>
                    <a:moveTo>
                      <a:pt x="1312" y="867"/>
                    </a:moveTo>
                    <a:lnTo>
                      <a:pt x="1330" y="867"/>
                    </a:lnTo>
                    <a:lnTo>
                      <a:pt x="1330" y="873"/>
                    </a:lnTo>
                    <a:lnTo>
                      <a:pt x="1312" y="873"/>
                    </a:lnTo>
                    <a:lnTo>
                      <a:pt x="1312" y="867"/>
                    </a:lnTo>
                    <a:close/>
                    <a:moveTo>
                      <a:pt x="1337" y="867"/>
                    </a:moveTo>
                    <a:lnTo>
                      <a:pt x="1355" y="867"/>
                    </a:lnTo>
                    <a:lnTo>
                      <a:pt x="1355" y="873"/>
                    </a:lnTo>
                    <a:lnTo>
                      <a:pt x="1337" y="873"/>
                    </a:lnTo>
                    <a:lnTo>
                      <a:pt x="1337" y="867"/>
                    </a:lnTo>
                    <a:close/>
                    <a:moveTo>
                      <a:pt x="1361" y="867"/>
                    </a:moveTo>
                    <a:lnTo>
                      <a:pt x="1380" y="867"/>
                    </a:lnTo>
                    <a:lnTo>
                      <a:pt x="1380" y="873"/>
                    </a:lnTo>
                    <a:lnTo>
                      <a:pt x="1361" y="873"/>
                    </a:lnTo>
                    <a:lnTo>
                      <a:pt x="1361" y="867"/>
                    </a:lnTo>
                    <a:close/>
                    <a:moveTo>
                      <a:pt x="1386" y="867"/>
                    </a:moveTo>
                    <a:lnTo>
                      <a:pt x="1405" y="867"/>
                    </a:lnTo>
                    <a:lnTo>
                      <a:pt x="1405" y="873"/>
                    </a:lnTo>
                    <a:lnTo>
                      <a:pt x="1386" y="873"/>
                    </a:lnTo>
                    <a:lnTo>
                      <a:pt x="1386" y="867"/>
                    </a:lnTo>
                    <a:close/>
                    <a:moveTo>
                      <a:pt x="1411" y="867"/>
                    </a:moveTo>
                    <a:lnTo>
                      <a:pt x="1429" y="867"/>
                    </a:lnTo>
                    <a:lnTo>
                      <a:pt x="1429" y="873"/>
                    </a:lnTo>
                    <a:lnTo>
                      <a:pt x="1411" y="873"/>
                    </a:lnTo>
                    <a:lnTo>
                      <a:pt x="1411" y="867"/>
                    </a:lnTo>
                    <a:close/>
                    <a:moveTo>
                      <a:pt x="1436" y="867"/>
                    </a:moveTo>
                    <a:lnTo>
                      <a:pt x="1454" y="867"/>
                    </a:lnTo>
                    <a:lnTo>
                      <a:pt x="1454" y="873"/>
                    </a:lnTo>
                    <a:lnTo>
                      <a:pt x="1436" y="873"/>
                    </a:lnTo>
                    <a:lnTo>
                      <a:pt x="1436" y="867"/>
                    </a:lnTo>
                    <a:close/>
                    <a:moveTo>
                      <a:pt x="1460" y="867"/>
                    </a:moveTo>
                    <a:lnTo>
                      <a:pt x="1479" y="867"/>
                    </a:lnTo>
                    <a:lnTo>
                      <a:pt x="1479" y="873"/>
                    </a:lnTo>
                    <a:lnTo>
                      <a:pt x="1460" y="873"/>
                    </a:lnTo>
                    <a:lnTo>
                      <a:pt x="1460" y="867"/>
                    </a:lnTo>
                    <a:close/>
                    <a:moveTo>
                      <a:pt x="1485" y="867"/>
                    </a:moveTo>
                    <a:lnTo>
                      <a:pt x="1504" y="867"/>
                    </a:lnTo>
                    <a:lnTo>
                      <a:pt x="1504" y="873"/>
                    </a:lnTo>
                    <a:lnTo>
                      <a:pt x="1485" y="873"/>
                    </a:lnTo>
                    <a:lnTo>
                      <a:pt x="1485" y="867"/>
                    </a:lnTo>
                    <a:close/>
                    <a:moveTo>
                      <a:pt x="1510" y="867"/>
                    </a:moveTo>
                    <a:lnTo>
                      <a:pt x="1529" y="867"/>
                    </a:lnTo>
                    <a:lnTo>
                      <a:pt x="1529" y="873"/>
                    </a:lnTo>
                    <a:lnTo>
                      <a:pt x="1510" y="873"/>
                    </a:lnTo>
                    <a:lnTo>
                      <a:pt x="1510" y="867"/>
                    </a:lnTo>
                    <a:close/>
                    <a:moveTo>
                      <a:pt x="1535" y="867"/>
                    </a:moveTo>
                    <a:lnTo>
                      <a:pt x="1553" y="867"/>
                    </a:lnTo>
                    <a:lnTo>
                      <a:pt x="1553" y="873"/>
                    </a:lnTo>
                    <a:lnTo>
                      <a:pt x="1535" y="873"/>
                    </a:lnTo>
                    <a:lnTo>
                      <a:pt x="1535" y="867"/>
                    </a:lnTo>
                    <a:close/>
                    <a:moveTo>
                      <a:pt x="1559" y="867"/>
                    </a:moveTo>
                    <a:lnTo>
                      <a:pt x="1578" y="867"/>
                    </a:lnTo>
                    <a:lnTo>
                      <a:pt x="1578" y="873"/>
                    </a:lnTo>
                    <a:lnTo>
                      <a:pt x="1559" y="873"/>
                    </a:lnTo>
                    <a:lnTo>
                      <a:pt x="1559" y="867"/>
                    </a:lnTo>
                    <a:close/>
                    <a:moveTo>
                      <a:pt x="1584" y="867"/>
                    </a:moveTo>
                    <a:lnTo>
                      <a:pt x="1603" y="867"/>
                    </a:lnTo>
                    <a:lnTo>
                      <a:pt x="1603" y="873"/>
                    </a:lnTo>
                    <a:lnTo>
                      <a:pt x="1584" y="873"/>
                    </a:lnTo>
                    <a:lnTo>
                      <a:pt x="1584" y="867"/>
                    </a:lnTo>
                    <a:close/>
                    <a:moveTo>
                      <a:pt x="1609" y="867"/>
                    </a:moveTo>
                    <a:lnTo>
                      <a:pt x="1628" y="867"/>
                    </a:lnTo>
                    <a:lnTo>
                      <a:pt x="1628" y="873"/>
                    </a:lnTo>
                    <a:lnTo>
                      <a:pt x="1609" y="873"/>
                    </a:lnTo>
                    <a:lnTo>
                      <a:pt x="1609" y="867"/>
                    </a:lnTo>
                    <a:close/>
                    <a:moveTo>
                      <a:pt x="1634" y="867"/>
                    </a:moveTo>
                    <a:lnTo>
                      <a:pt x="1652" y="867"/>
                    </a:lnTo>
                    <a:lnTo>
                      <a:pt x="1652" y="873"/>
                    </a:lnTo>
                    <a:lnTo>
                      <a:pt x="1634" y="873"/>
                    </a:lnTo>
                    <a:lnTo>
                      <a:pt x="1634" y="867"/>
                    </a:lnTo>
                    <a:close/>
                    <a:moveTo>
                      <a:pt x="1659" y="867"/>
                    </a:moveTo>
                    <a:lnTo>
                      <a:pt x="1677" y="867"/>
                    </a:lnTo>
                    <a:lnTo>
                      <a:pt x="1677" y="873"/>
                    </a:lnTo>
                    <a:lnTo>
                      <a:pt x="1659" y="873"/>
                    </a:lnTo>
                    <a:lnTo>
                      <a:pt x="1659" y="867"/>
                    </a:lnTo>
                    <a:close/>
                    <a:moveTo>
                      <a:pt x="1683" y="867"/>
                    </a:moveTo>
                    <a:lnTo>
                      <a:pt x="1702" y="867"/>
                    </a:lnTo>
                    <a:lnTo>
                      <a:pt x="1702" y="873"/>
                    </a:lnTo>
                    <a:lnTo>
                      <a:pt x="1683" y="873"/>
                    </a:lnTo>
                    <a:lnTo>
                      <a:pt x="1683" y="867"/>
                    </a:lnTo>
                    <a:close/>
                    <a:moveTo>
                      <a:pt x="1708" y="867"/>
                    </a:moveTo>
                    <a:lnTo>
                      <a:pt x="1727" y="867"/>
                    </a:lnTo>
                    <a:lnTo>
                      <a:pt x="1727" y="873"/>
                    </a:lnTo>
                    <a:lnTo>
                      <a:pt x="1708" y="873"/>
                    </a:lnTo>
                    <a:lnTo>
                      <a:pt x="1708" y="867"/>
                    </a:lnTo>
                    <a:close/>
                    <a:moveTo>
                      <a:pt x="1733" y="867"/>
                    </a:moveTo>
                    <a:lnTo>
                      <a:pt x="1751" y="867"/>
                    </a:lnTo>
                    <a:lnTo>
                      <a:pt x="1751" y="873"/>
                    </a:lnTo>
                    <a:lnTo>
                      <a:pt x="1733" y="873"/>
                    </a:lnTo>
                    <a:lnTo>
                      <a:pt x="1733" y="867"/>
                    </a:lnTo>
                    <a:close/>
                    <a:moveTo>
                      <a:pt x="1758" y="867"/>
                    </a:moveTo>
                    <a:lnTo>
                      <a:pt x="1776" y="867"/>
                    </a:lnTo>
                    <a:lnTo>
                      <a:pt x="1776" y="873"/>
                    </a:lnTo>
                    <a:lnTo>
                      <a:pt x="1758" y="873"/>
                    </a:lnTo>
                    <a:lnTo>
                      <a:pt x="1758" y="867"/>
                    </a:lnTo>
                    <a:close/>
                    <a:moveTo>
                      <a:pt x="1782" y="867"/>
                    </a:moveTo>
                    <a:lnTo>
                      <a:pt x="1801" y="867"/>
                    </a:lnTo>
                    <a:lnTo>
                      <a:pt x="1801" y="873"/>
                    </a:lnTo>
                    <a:lnTo>
                      <a:pt x="1782" y="873"/>
                    </a:lnTo>
                    <a:lnTo>
                      <a:pt x="1782" y="867"/>
                    </a:lnTo>
                    <a:close/>
                    <a:moveTo>
                      <a:pt x="1807" y="867"/>
                    </a:moveTo>
                    <a:lnTo>
                      <a:pt x="1826" y="867"/>
                    </a:lnTo>
                    <a:lnTo>
                      <a:pt x="1826" y="873"/>
                    </a:lnTo>
                    <a:lnTo>
                      <a:pt x="1807" y="873"/>
                    </a:lnTo>
                    <a:lnTo>
                      <a:pt x="1807" y="867"/>
                    </a:lnTo>
                    <a:close/>
                    <a:moveTo>
                      <a:pt x="1832" y="867"/>
                    </a:moveTo>
                    <a:lnTo>
                      <a:pt x="1850" y="867"/>
                    </a:lnTo>
                    <a:lnTo>
                      <a:pt x="1850" y="873"/>
                    </a:lnTo>
                    <a:lnTo>
                      <a:pt x="1832" y="873"/>
                    </a:lnTo>
                    <a:lnTo>
                      <a:pt x="1832" y="867"/>
                    </a:lnTo>
                    <a:close/>
                    <a:moveTo>
                      <a:pt x="1857" y="867"/>
                    </a:moveTo>
                    <a:lnTo>
                      <a:pt x="1875" y="867"/>
                    </a:lnTo>
                    <a:lnTo>
                      <a:pt x="1875" y="873"/>
                    </a:lnTo>
                    <a:lnTo>
                      <a:pt x="1857" y="873"/>
                    </a:lnTo>
                    <a:lnTo>
                      <a:pt x="1857" y="867"/>
                    </a:lnTo>
                    <a:close/>
                    <a:moveTo>
                      <a:pt x="1881" y="867"/>
                    </a:moveTo>
                    <a:lnTo>
                      <a:pt x="1900" y="867"/>
                    </a:lnTo>
                    <a:lnTo>
                      <a:pt x="1900" y="873"/>
                    </a:lnTo>
                    <a:lnTo>
                      <a:pt x="1881" y="873"/>
                    </a:lnTo>
                    <a:lnTo>
                      <a:pt x="1881" y="867"/>
                    </a:lnTo>
                    <a:close/>
                    <a:moveTo>
                      <a:pt x="1906" y="867"/>
                    </a:moveTo>
                    <a:lnTo>
                      <a:pt x="1925" y="867"/>
                    </a:lnTo>
                    <a:lnTo>
                      <a:pt x="1925" y="873"/>
                    </a:lnTo>
                    <a:lnTo>
                      <a:pt x="1906" y="873"/>
                    </a:lnTo>
                    <a:lnTo>
                      <a:pt x="1906" y="867"/>
                    </a:lnTo>
                    <a:close/>
                    <a:moveTo>
                      <a:pt x="1931" y="867"/>
                    </a:moveTo>
                    <a:lnTo>
                      <a:pt x="1949" y="867"/>
                    </a:lnTo>
                    <a:lnTo>
                      <a:pt x="1949" y="873"/>
                    </a:lnTo>
                    <a:lnTo>
                      <a:pt x="1931" y="873"/>
                    </a:lnTo>
                    <a:lnTo>
                      <a:pt x="1931" y="867"/>
                    </a:lnTo>
                    <a:close/>
                    <a:moveTo>
                      <a:pt x="1956" y="867"/>
                    </a:moveTo>
                    <a:lnTo>
                      <a:pt x="1974" y="867"/>
                    </a:lnTo>
                    <a:lnTo>
                      <a:pt x="1974" y="873"/>
                    </a:lnTo>
                    <a:lnTo>
                      <a:pt x="1956" y="873"/>
                    </a:lnTo>
                    <a:lnTo>
                      <a:pt x="1956" y="867"/>
                    </a:lnTo>
                    <a:close/>
                    <a:moveTo>
                      <a:pt x="1980" y="867"/>
                    </a:moveTo>
                    <a:lnTo>
                      <a:pt x="1999" y="867"/>
                    </a:lnTo>
                    <a:lnTo>
                      <a:pt x="1999" y="873"/>
                    </a:lnTo>
                    <a:lnTo>
                      <a:pt x="1980" y="873"/>
                    </a:lnTo>
                    <a:lnTo>
                      <a:pt x="1980" y="867"/>
                    </a:lnTo>
                    <a:close/>
                    <a:moveTo>
                      <a:pt x="2005" y="867"/>
                    </a:moveTo>
                    <a:lnTo>
                      <a:pt x="2024" y="867"/>
                    </a:lnTo>
                    <a:lnTo>
                      <a:pt x="2024" y="873"/>
                    </a:lnTo>
                    <a:lnTo>
                      <a:pt x="2005" y="873"/>
                    </a:lnTo>
                    <a:lnTo>
                      <a:pt x="2005" y="867"/>
                    </a:lnTo>
                    <a:close/>
                    <a:moveTo>
                      <a:pt x="2030" y="867"/>
                    </a:moveTo>
                    <a:lnTo>
                      <a:pt x="2049" y="867"/>
                    </a:lnTo>
                    <a:lnTo>
                      <a:pt x="2049" y="873"/>
                    </a:lnTo>
                    <a:lnTo>
                      <a:pt x="2030" y="873"/>
                    </a:lnTo>
                    <a:lnTo>
                      <a:pt x="2030" y="867"/>
                    </a:lnTo>
                    <a:close/>
                    <a:moveTo>
                      <a:pt x="2055" y="867"/>
                    </a:moveTo>
                    <a:lnTo>
                      <a:pt x="2073" y="867"/>
                    </a:lnTo>
                    <a:lnTo>
                      <a:pt x="2073" y="873"/>
                    </a:lnTo>
                    <a:lnTo>
                      <a:pt x="2055" y="873"/>
                    </a:lnTo>
                    <a:lnTo>
                      <a:pt x="2055" y="867"/>
                    </a:lnTo>
                    <a:close/>
                    <a:moveTo>
                      <a:pt x="2079" y="867"/>
                    </a:moveTo>
                    <a:lnTo>
                      <a:pt x="2098" y="867"/>
                    </a:lnTo>
                    <a:lnTo>
                      <a:pt x="2098" y="873"/>
                    </a:lnTo>
                    <a:lnTo>
                      <a:pt x="2079" y="873"/>
                    </a:lnTo>
                    <a:lnTo>
                      <a:pt x="2079" y="867"/>
                    </a:lnTo>
                    <a:close/>
                    <a:moveTo>
                      <a:pt x="2104" y="867"/>
                    </a:moveTo>
                    <a:lnTo>
                      <a:pt x="2123" y="867"/>
                    </a:lnTo>
                    <a:lnTo>
                      <a:pt x="2123" y="873"/>
                    </a:lnTo>
                    <a:lnTo>
                      <a:pt x="2104" y="873"/>
                    </a:lnTo>
                    <a:lnTo>
                      <a:pt x="2104" y="867"/>
                    </a:lnTo>
                    <a:close/>
                    <a:moveTo>
                      <a:pt x="2129" y="867"/>
                    </a:moveTo>
                    <a:lnTo>
                      <a:pt x="2148" y="867"/>
                    </a:lnTo>
                    <a:lnTo>
                      <a:pt x="2148" y="873"/>
                    </a:lnTo>
                    <a:lnTo>
                      <a:pt x="2129" y="873"/>
                    </a:lnTo>
                    <a:lnTo>
                      <a:pt x="2129" y="867"/>
                    </a:lnTo>
                    <a:close/>
                    <a:moveTo>
                      <a:pt x="2154" y="867"/>
                    </a:moveTo>
                    <a:lnTo>
                      <a:pt x="2172" y="867"/>
                    </a:lnTo>
                    <a:lnTo>
                      <a:pt x="2172" y="873"/>
                    </a:lnTo>
                    <a:lnTo>
                      <a:pt x="2154" y="873"/>
                    </a:lnTo>
                    <a:lnTo>
                      <a:pt x="2154" y="867"/>
                    </a:lnTo>
                    <a:close/>
                    <a:moveTo>
                      <a:pt x="2179" y="867"/>
                    </a:moveTo>
                    <a:lnTo>
                      <a:pt x="2197" y="867"/>
                    </a:lnTo>
                    <a:lnTo>
                      <a:pt x="2197" y="873"/>
                    </a:lnTo>
                    <a:lnTo>
                      <a:pt x="2179" y="873"/>
                    </a:lnTo>
                    <a:lnTo>
                      <a:pt x="2179" y="867"/>
                    </a:lnTo>
                    <a:close/>
                    <a:moveTo>
                      <a:pt x="2203" y="867"/>
                    </a:moveTo>
                    <a:lnTo>
                      <a:pt x="2222" y="867"/>
                    </a:lnTo>
                    <a:lnTo>
                      <a:pt x="2222" y="873"/>
                    </a:lnTo>
                    <a:lnTo>
                      <a:pt x="2203" y="873"/>
                    </a:lnTo>
                    <a:lnTo>
                      <a:pt x="2203" y="867"/>
                    </a:lnTo>
                    <a:close/>
                    <a:moveTo>
                      <a:pt x="2228" y="867"/>
                    </a:moveTo>
                    <a:lnTo>
                      <a:pt x="2247" y="867"/>
                    </a:lnTo>
                    <a:lnTo>
                      <a:pt x="2247" y="873"/>
                    </a:lnTo>
                    <a:lnTo>
                      <a:pt x="2228" y="873"/>
                    </a:lnTo>
                    <a:lnTo>
                      <a:pt x="2228" y="867"/>
                    </a:lnTo>
                    <a:close/>
                    <a:moveTo>
                      <a:pt x="2253" y="867"/>
                    </a:moveTo>
                    <a:lnTo>
                      <a:pt x="2271" y="867"/>
                    </a:lnTo>
                    <a:lnTo>
                      <a:pt x="2271" y="873"/>
                    </a:lnTo>
                    <a:lnTo>
                      <a:pt x="2253" y="873"/>
                    </a:lnTo>
                    <a:lnTo>
                      <a:pt x="2253" y="867"/>
                    </a:lnTo>
                    <a:close/>
                    <a:moveTo>
                      <a:pt x="2278" y="867"/>
                    </a:moveTo>
                    <a:lnTo>
                      <a:pt x="2296" y="867"/>
                    </a:lnTo>
                    <a:lnTo>
                      <a:pt x="2296" y="873"/>
                    </a:lnTo>
                    <a:lnTo>
                      <a:pt x="2278" y="873"/>
                    </a:lnTo>
                    <a:lnTo>
                      <a:pt x="2278" y="867"/>
                    </a:lnTo>
                    <a:close/>
                    <a:moveTo>
                      <a:pt x="2302" y="867"/>
                    </a:moveTo>
                    <a:lnTo>
                      <a:pt x="2321" y="867"/>
                    </a:lnTo>
                    <a:lnTo>
                      <a:pt x="2321" y="873"/>
                    </a:lnTo>
                    <a:lnTo>
                      <a:pt x="2302" y="873"/>
                    </a:lnTo>
                    <a:lnTo>
                      <a:pt x="2302" y="867"/>
                    </a:lnTo>
                    <a:close/>
                    <a:moveTo>
                      <a:pt x="2327" y="867"/>
                    </a:moveTo>
                    <a:lnTo>
                      <a:pt x="2346" y="867"/>
                    </a:lnTo>
                    <a:lnTo>
                      <a:pt x="2346" y="873"/>
                    </a:lnTo>
                    <a:lnTo>
                      <a:pt x="2327" y="873"/>
                    </a:lnTo>
                    <a:lnTo>
                      <a:pt x="2327" y="867"/>
                    </a:lnTo>
                    <a:close/>
                    <a:moveTo>
                      <a:pt x="2352" y="867"/>
                    </a:moveTo>
                    <a:lnTo>
                      <a:pt x="2367" y="867"/>
                    </a:lnTo>
                    <a:lnTo>
                      <a:pt x="2367" y="873"/>
                    </a:lnTo>
                    <a:lnTo>
                      <a:pt x="2352" y="873"/>
                    </a:lnTo>
                    <a:lnTo>
                      <a:pt x="2352" y="867"/>
                    </a:lnTo>
                    <a:close/>
                    <a:moveTo>
                      <a:pt x="0" y="578"/>
                    </a:moveTo>
                    <a:lnTo>
                      <a:pt x="18" y="578"/>
                    </a:lnTo>
                    <a:lnTo>
                      <a:pt x="18" y="585"/>
                    </a:lnTo>
                    <a:lnTo>
                      <a:pt x="0" y="585"/>
                    </a:lnTo>
                    <a:lnTo>
                      <a:pt x="0" y="578"/>
                    </a:lnTo>
                    <a:close/>
                    <a:moveTo>
                      <a:pt x="24" y="578"/>
                    </a:moveTo>
                    <a:lnTo>
                      <a:pt x="43" y="578"/>
                    </a:lnTo>
                    <a:lnTo>
                      <a:pt x="43" y="585"/>
                    </a:lnTo>
                    <a:lnTo>
                      <a:pt x="24" y="585"/>
                    </a:lnTo>
                    <a:lnTo>
                      <a:pt x="24" y="578"/>
                    </a:lnTo>
                    <a:close/>
                    <a:moveTo>
                      <a:pt x="49" y="578"/>
                    </a:moveTo>
                    <a:lnTo>
                      <a:pt x="68" y="578"/>
                    </a:lnTo>
                    <a:lnTo>
                      <a:pt x="68" y="585"/>
                    </a:lnTo>
                    <a:lnTo>
                      <a:pt x="49" y="585"/>
                    </a:lnTo>
                    <a:lnTo>
                      <a:pt x="49" y="578"/>
                    </a:lnTo>
                    <a:close/>
                    <a:moveTo>
                      <a:pt x="74" y="578"/>
                    </a:moveTo>
                    <a:lnTo>
                      <a:pt x="92" y="578"/>
                    </a:lnTo>
                    <a:lnTo>
                      <a:pt x="92" y="585"/>
                    </a:lnTo>
                    <a:lnTo>
                      <a:pt x="74" y="585"/>
                    </a:lnTo>
                    <a:lnTo>
                      <a:pt x="74" y="578"/>
                    </a:lnTo>
                    <a:close/>
                    <a:moveTo>
                      <a:pt x="99" y="578"/>
                    </a:moveTo>
                    <a:lnTo>
                      <a:pt x="117" y="578"/>
                    </a:lnTo>
                    <a:lnTo>
                      <a:pt x="117" y="585"/>
                    </a:lnTo>
                    <a:lnTo>
                      <a:pt x="99" y="585"/>
                    </a:lnTo>
                    <a:lnTo>
                      <a:pt x="99" y="578"/>
                    </a:lnTo>
                    <a:close/>
                    <a:moveTo>
                      <a:pt x="123" y="578"/>
                    </a:moveTo>
                    <a:lnTo>
                      <a:pt x="142" y="578"/>
                    </a:lnTo>
                    <a:lnTo>
                      <a:pt x="142" y="585"/>
                    </a:lnTo>
                    <a:lnTo>
                      <a:pt x="123" y="585"/>
                    </a:lnTo>
                    <a:lnTo>
                      <a:pt x="123" y="578"/>
                    </a:lnTo>
                    <a:close/>
                    <a:moveTo>
                      <a:pt x="148" y="578"/>
                    </a:moveTo>
                    <a:lnTo>
                      <a:pt x="167" y="578"/>
                    </a:lnTo>
                    <a:lnTo>
                      <a:pt x="167" y="585"/>
                    </a:lnTo>
                    <a:lnTo>
                      <a:pt x="148" y="585"/>
                    </a:lnTo>
                    <a:lnTo>
                      <a:pt x="148" y="578"/>
                    </a:lnTo>
                    <a:close/>
                    <a:moveTo>
                      <a:pt x="173" y="578"/>
                    </a:moveTo>
                    <a:lnTo>
                      <a:pt x="191" y="578"/>
                    </a:lnTo>
                    <a:lnTo>
                      <a:pt x="191" y="585"/>
                    </a:lnTo>
                    <a:lnTo>
                      <a:pt x="173" y="585"/>
                    </a:lnTo>
                    <a:lnTo>
                      <a:pt x="173" y="578"/>
                    </a:lnTo>
                    <a:close/>
                    <a:moveTo>
                      <a:pt x="198" y="578"/>
                    </a:moveTo>
                    <a:lnTo>
                      <a:pt x="216" y="578"/>
                    </a:lnTo>
                    <a:lnTo>
                      <a:pt x="216" y="585"/>
                    </a:lnTo>
                    <a:lnTo>
                      <a:pt x="198" y="585"/>
                    </a:lnTo>
                    <a:lnTo>
                      <a:pt x="198" y="578"/>
                    </a:lnTo>
                    <a:close/>
                    <a:moveTo>
                      <a:pt x="222" y="578"/>
                    </a:moveTo>
                    <a:lnTo>
                      <a:pt x="241" y="578"/>
                    </a:lnTo>
                    <a:lnTo>
                      <a:pt x="241" y="585"/>
                    </a:lnTo>
                    <a:lnTo>
                      <a:pt x="222" y="585"/>
                    </a:lnTo>
                    <a:lnTo>
                      <a:pt x="222" y="578"/>
                    </a:lnTo>
                    <a:close/>
                    <a:moveTo>
                      <a:pt x="247" y="578"/>
                    </a:moveTo>
                    <a:lnTo>
                      <a:pt x="266" y="578"/>
                    </a:lnTo>
                    <a:lnTo>
                      <a:pt x="266" y="585"/>
                    </a:lnTo>
                    <a:lnTo>
                      <a:pt x="247" y="585"/>
                    </a:lnTo>
                    <a:lnTo>
                      <a:pt x="247" y="578"/>
                    </a:lnTo>
                    <a:close/>
                    <a:moveTo>
                      <a:pt x="272" y="578"/>
                    </a:moveTo>
                    <a:lnTo>
                      <a:pt x="290" y="578"/>
                    </a:lnTo>
                    <a:lnTo>
                      <a:pt x="290" y="585"/>
                    </a:lnTo>
                    <a:lnTo>
                      <a:pt x="272" y="585"/>
                    </a:lnTo>
                    <a:lnTo>
                      <a:pt x="272" y="578"/>
                    </a:lnTo>
                    <a:close/>
                    <a:moveTo>
                      <a:pt x="297" y="578"/>
                    </a:moveTo>
                    <a:lnTo>
                      <a:pt x="315" y="578"/>
                    </a:lnTo>
                    <a:lnTo>
                      <a:pt x="315" y="585"/>
                    </a:lnTo>
                    <a:lnTo>
                      <a:pt x="297" y="585"/>
                    </a:lnTo>
                    <a:lnTo>
                      <a:pt x="297" y="578"/>
                    </a:lnTo>
                    <a:close/>
                    <a:moveTo>
                      <a:pt x="321" y="578"/>
                    </a:moveTo>
                    <a:lnTo>
                      <a:pt x="340" y="578"/>
                    </a:lnTo>
                    <a:lnTo>
                      <a:pt x="340" y="585"/>
                    </a:lnTo>
                    <a:lnTo>
                      <a:pt x="321" y="585"/>
                    </a:lnTo>
                    <a:lnTo>
                      <a:pt x="321" y="578"/>
                    </a:lnTo>
                    <a:close/>
                    <a:moveTo>
                      <a:pt x="346" y="578"/>
                    </a:moveTo>
                    <a:lnTo>
                      <a:pt x="365" y="578"/>
                    </a:lnTo>
                    <a:lnTo>
                      <a:pt x="365" y="585"/>
                    </a:lnTo>
                    <a:lnTo>
                      <a:pt x="346" y="585"/>
                    </a:lnTo>
                    <a:lnTo>
                      <a:pt x="346" y="578"/>
                    </a:lnTo>
                    <a:close/>
                    <a:moveTo>
                      <a:pt x="371" y="578"/>
                    </a:moveTo>
                    <a:lnTo>
                      <a:pt x="390" y="578"/>
                    </a:lnTo>
                    <a:lnTo>
                      <a:pt x="390" y="585"/>
                    </a:lnTo>
                    <a:lnTo>
                      <a:pt x="371" y="585"/>
                    </a:lnTo>
                    <a:lnTo>
                      <a:pt x="371" y="578"/>
                    </a:lnTo>
                    <a:close/>
                    <a:moveTo>
                      <a:pt x="396" y="578"/>
                    </a:moveTo>
                    <a:lnTo>
                      <a:pt x="414" y="578"/>
                    </a:lnTo>
                    <a:lnTo>
                      <a:pt x="414" y="585"/>
                    </a:lnTo>
                    <a:lnTo>
                      <a:pt x="396" y="585"/>
                    </a:lnTo>
                    <a:lnTo>
                      <a:pt x="396" y="578"/>
                    </a:lnTo>
                    <a:close/>
                    <a:moveTo>
                      <a:pt x="420" y="578"/>
                    </a:moveTo>
                    <a:lnTo>
                      <a:pt x="439" y="578"/>
                    </a:lnTo>
                    <a:lnTo>
                      <a:pt x="439" y="585"/>
                    </a:lnTo>
                    <a:lnTo>
                      <a:pt x="420" y="585"/>
                    </a:lnTo>
                    <a:lnTo>
                      <a:pt x="420" y="578"/>
                    </a:lnTo>
                    <a:close/>
                    <a:moveTo>
                      <a:pt x="445" y="578"/>
                    </a:moveTo>
                    <a:lnTo>
                      <a:pt x="464" y="578"/>
                    </a:lnTo>
                    <a:lnTo>
                      <a:pt x="464" y="585"/>
                    </a:lnTo>
                    <a:lnTo>
                      <a:pt x="445" y="585"/>
                    </a:lnTo>
                    <a:lnTo>
                      <a:pt x="445" y="578"/>
                    </a:lnTo>
                    <a:close/>
                    <a:moveTo>
                      <a:pt x="470" y="578"/>
                    </a:moveTo>
                    <a:lnTo>
                      <a:pt x="489" y="578"/>
                    </a:lnTo>
                    <a:lnTo>
                      <a:pt x="489" y="585"/>
                    </a:lnTo>
                    <a:lnTo>
                      <a:pt x="470" y="585"/>
                    </a:lnTo>
                    <a:lnTo>
                      <a:pt x="470" y="578"/>
                    </a:lnTo>
                    <a:close/>
                    <a:moveTo>
                      <a:pt x="495" y="578"/>
                    </a:moveTo>
                    <a:lnTo>
                      <a:pt x="513" y="578"/>
                    </a:lnTo>
                    <a:lnTo>
                      <a:pt x="513" y="585"/>
                    </a:lnTo>
                    <a:lnTo>
                      <a:pt x="495" y="585"/>
                    </a:lnTo>
                    <a:lnTo>
                      <a:pt x="495" y="578"/>
                    </a:lnTo>
                    <a:close/>
                    <a:moveTo>
                      <a:pt x="520" y="578"/>
                    </a:moveTo>
                    <a:lnTo>
                      <a:pt x="538" y="578"/>
                    </a:lnTo>
                    <a:lnTo>
                      <a:pt x="538" y="585"/>
                    </a:lnTo>
                    <a:lnTo>
                      <a:pt x="520" y="585"/>
                    </a:lnTo>
                    <a:lnTo>
                      <a:pt x="520" y="578"/>
                    </a:lnTo>
                    <a:close/>
                    <a:moveTo>
                      <a:pt x="544" y="578"/>
                    </a:moveTo>
                    <a:lnTo>
                      <a:pt x="563" y="578"/>
                    </a:lnTo>
                    <a:lnTo>
                      <a:pt x="563" y="585"/>
                    </a:lnTo>
                    <a:lnTo>
                      <a:pt x="544" y="585"/>
                    </a:lnTo>
                    <a:lnTo>
                      <a:pt x="544" y="578"/>
                    </a:lnTo>
                    <a:close/>
                    <a:moveTo>
                      <a:pt x="569" y="578"/>
                    </a:moveTo>
                    <a:lnTo>
                      <a:pt x="588" y="578"/>
                    </a:lnTo>
                    <a:lnTo>
                      <a:pt x="588" y="585"/>
                    </a:lnTo>
                    <a:lnTo>
                      <a:pt x="569" y="585"/>
                    </a:lnTo>
                    <a:lnTo>
                      <a:pt x="569" y="578"/>
                    </a:lnTo>
                    <a:close/>
                    <a:moveTo>
                      <a:pt x="594" y="578"/>
                    </a:moveTo>
                    <a:lnTo>
                      <a:pt x="612" y="578"/>
                    </a:lnTo>
                    <a:lnTo>
                      <a:pt x="612" y="585"/>
                    </a:lnTo>
                    <a:lnTo>
                      <a:pt x="594" y="585"/>
                    </a:lnTo>
                    <a:lnTo>
                      <a:pt x="594" y="578"/>
                    </a:lnTo>
                    <a:close/>
                    <a:moveTo>
                      <a:pt x="619" y="578"/>
                    </a:moveTo>
                    <a:lnTo>
                      <a:pt x="637" y="578"/>
                    </a:lnTo>
                    <a:lnTo>
                      <a:pt x="637" y="585"/>
                    </a:lnTo>
                    <a:lnTo>
                      <a:pt x="619" y="585"/>
                    </a:lnTo>
                    <a:lnTo>
                      <a:pt x="619" y="578"/>
                    </a:lnTo>
                    <a:close/>
                    <a:moveTo>
                      <a:pt x="643" y="578"/>
                    </a:moveTo>
                    <a:lnTo>
                      <a:pt x="662" y="578"/>
                    </a:lnTo>
                    <a:lnTo>
                      <a:pt x="662" y="585"/>
                    </a:lnTo>
                    <a:lnTo>
                      <a:pt x="643" y="585"/>
                    </a:lnTo>
                    <a:lnTo>
                      <a:pt x="643" y="578"/>
                    </a:lnTo>
                    <a:close/>
                    <a:moveTo>
                      <a:pt x="668" y="578"/>
                    </a:moveTo>
                    <a:lnTo>
                      <a:pt x="687" y="578"/>
                    </a:lnTo>
                    <a:lnTo>
                      <a:pt x="687" y="585"/>
                    </a:lnTo>
                    <a:lnTo>
                      <a:pt x="668" y="585"/>
                    </a:lnTo>
                    <a:lnTo>
                      <a:pt x="668" y="578"/>
                    </a:lnTo>
                    <a:close/>
                    <a:moveTo>
                      <a:pt x="693" y="578"/>
                    </a:moveTo>
                    <a:lnTo>
                      <a:pt x="711" y="578"/>
                    </a:lnTo>
                    <a:lnTo>
                      <a:pt x="711" y="585"/>
                    </a:lnTo>
                    <a:lnTo>
                      <a:pt x="693" y="585"/>
                    </a:lnTo>
                    <a:lnTo>
                      <a:pt x="693" y="578"/>
                    </a:lnTo>
                    <a:close/>
                    <a:moveTo>
                      <a:pt x="718" y="578"/>
                    </a:moveTo>
                    <a:lnTo>
                      <a:pt x="736" y="578"/>
                    </a:lnTo>
                    <a:lnTo>
                      <a:pt x="736" y="585"/>
                    </a:lnTo>
                    <a:lnTo>
                      <a:pt x="718" y="585"/>
                    </a:lnTo>
                    <a:lnTo>
                      <a:pt x="718" y="578"/>
                    </a:lnTo>
                    <a:close/>
                    <a:moveTo>
                      <a:pt x="742" y="578"/>
                    </a:moveTo>
                    <a:lnTo>
                      <a:pt x="761" y="578"/>
                    </a:lnTo>
                    <a:lnTo>
                      <a:pt x="761" y="585"/>
                    </a:lnTo>
                    <a:lnTo>
                      <a:pt x="742" y="585"/>
                    </a:lnTo>
                    <a:lnTo>
                      <a:pt x="742" y="578"/>
                    </a:lnTo>
                    <a:close/>
                    <a:moveTo>
                      <a:pt x="767" y="578"/>
                    </a:moveTo>
                    <a:lnTo>
                      <a:pt x="786" y="578"/>
                    </a:lnTo>
                    <a:lnTo>
                      <a:pt x="786" y="585"/>
                    </a:lnTo>
                    <a:lnTo>
                      <a:pt x="767" y="585"/>
                    </a:lnTo>
                    <a:lnTo>
                      <a:pt x="767" y="578"/>
                    </a:lnTo>
                    <a:close/>
                    <a:moveTo>
                      <a:pt x="792" y="578"/>
                    </a:moveTo>
                    <a:lnTo>
                      <a:pt x="810" y="578"/>
                    </a:lnTo>
                    <a:lnTo>
                      <a:pt x="810" y="585"/>
                    </a:lnTo>
                    <a:lnTo>
                      <a:pt x="792" y="585"/>
                    </a:lnTo>
                    <a:lnTo>
                      <a:pt x="792" y="578"/>
                    </a:lnTo>
                    <a:close/>
                    <a:moveTo>
                      <a:pt x="817" y="578"/>
                    </a:moveTo>
                    <a:lnTo>
                      <a:pt x="835" y="578"/>
                    </a:lnTo>
                    <a:lnTo>
                      <a:pt x="835" y="585"/>
                    </a:lnTo>
                    <a:lnTo>
                      <a:pt x="817" y="585"/>
                    </a:lnTo>
                    <a:lnTo>
                      <a:pt x="817" y="578"/>
                    </a:lnTo>
                    <a:close/>
                    <a:moveTo>
                      <a:pt x="841" y="578"/>
                    </a:moveTo>
                    <a:lnTo>
                      <a:pt x="860" y="578"/>
                    </a:lnTo>
                    <a:lnTo>
                      <a:pt x="860" y="585"/>
                    </a:lnTo>
                    <a:lnTo>
                      <a:pt x="841" y="585"/>
                    </a:lnTo>
                    <a:lnTo>
                      <a:pt x="841" y="578"/>
                    </a:lnTo>
                    <a:close/>
                    <a:moveTo>
                      <a:pt x="866" y="578"/>
                    </a:moveTo>
                    <a:lnTo>
                      <a:pt x="885" y="578"/>
                    </a:lnTo>
                    <a:lnTo>
                      <a:pt x="885" y="585"/>
                    </a:lnTo>
                    <a:lnTo>
                      <a:pt x="866" y="585"/>
                    </a:lnTo>
                    <a:lnTo>
                      <a:pt x="866" y="578"/>
                    </a:lnTo>
                    <a:close/>
                    <a:moveTo>
                      <a:pt x="891" y="578"/>
                    </a:moveTo>
                    <a:lnTo>
                      <a:pt x="910" y="578"/>
                    </a:lnTo>
                    <a:lnTo>
                      <a:pt x="910" y="585"/>
                    </a:lnTo>
                    <a:lnTo>
                      <a:pt x="891" y="585"/>
                    </a:lnTo>
                    <a:lnTo>
                      <a:pt x="891" y="578"/>
                    </a:lnTo>
                    <a:close/>
                    <a:moveTo>
                      <a:pt x="916" y="578"/>
                    </a:moveTo>
                    <a:lnTo>
                      <a:pt x="934" y="578"/>
                    </a:lnTo>
                    <a:lnTo>
                      <a:pt x="934" y="585"/>
                    </a:lnTo>
                    <a:lnTo>
                      <a:pt x="916" y="585"/>
                    </a:lnTo>
                    <a:lnTo>
                      <a:pt x="916" y="578"/>
                    </a:lnTo>
                    <a:close/>
                    <a:moveTo>
                      <a:pt x="940" y="578"/>
                    </a:moveTo>
                    <a:lnTo>
                      <a:pt x="959" y="578"/>
                    </a:lnTo>
                    <a:lnTo>
                      <a:pt x="959" y="585"/>
                    </a:lnTo>
                    <a:lnTo>
                      <a:pt x="940" y="585"/>
                    </a:lnTo>
                    <a:lnTo>
                      <a:pt x="940" y="578"/>
                    </a:lnTo>
                    <a:close/>
                    <a:moveTo>
                      <a:pt x="965" y="578"/>
                    </a:moveTo>
                    <a:lnTo>
                      <a:pt x="984" y="578"/>
                    </a:lnTo>
                    <a:lnTo>
                      <a:pt x="984" y="585"/>
                    </a:lnTo>
                    <a:lnTo>
                      <a:pt x="965" y="585"/>
                    </a:lnTo>
                    <a:lnTo>
                      <a:pt x="965" y="578"/>
                    </a:lnTo>
                    <a:close/>
                    <a:moveTo>
                      <a:pt x="990" y="578"/>
                    </a:moveTo>
                    <a:lnTo>
                      <a:pt x="1009" y="578"/>
                    </a:lnTo>
                    <a:lnTo>
                      <a:pt x="1009" y="585"/>
                    </a:lnTo>
                    <a:lnTo>
                      <a:pt x="990" y="585"/>
                    </a:lnTo>
                    <a:lnTo>
                      <a:pt x="990" y="578"/>
                    </a:lnTo>
                    <a:close/>
                    <a:moveTo>
                      <a:pt x="1015" y="578"/>
                    </a:moveTo>
                    <a:lnTo>
                      <a:pt x="1033" y="578"/>
                    </a:lnTo>
                    <a:lnTo>
                      <a:pt x="1033" y="585"/>
                    </a:lnTo>
                    <a:lnTo>
                      <a:pt x="1015" y="585"/>
                    </a:lnTo>
                    <a:lnTo>
                      <a:pt x="1015" y="578"/>
                    </a:lnTo>
                    <a:close/>
                    <a:moveTo>
                      <a:pt x="1039" y="578"/>
                    </a:moveTo>
                    <a:lnTo>
                      <a:pt x="1058" y="578"/>
                    </a:lnTo>
                    <a:lnTo>
                      <a:pt x="1058" y="585"/>
                    </a:lnTo>
                    <a:lnTo>
                      <a:pt x="1039" y="585"/>
                    </a:lnTo>
                    <a:lnTo>
                      <a:pt x="1039" y="578"/>
                    </a:lnTo>
                    <a:close/>
                    <a:moveTo>
                      <a:pt x="1064" y="578"/>
                    </a:moveTo>
                    <a:lnTo>
                      <a:pt x="1083" y="578"/>
                    </a:lnTo>
                    <a:lnTo>
                      <a:pt x="1083" y="585"/>
                    </a:lnTo>
                    <a:lnTo>
                      <a:pt x="1064" y="585"/>
                    </a:lnTo>
                    <a:lnTo>
                      <a:pt x="1064" y="578"/>
                    </a:lnTo>
                    <a:close/>
                    <a:moveTo>
                      <a:pt x="1089" y="578"/>
                    </a:moveTo>
                    <a:lnTo>
                      <a:pt x="1108" y="578"/>
                    </a:lnTo>
                    <a:lnTo>
                      <a:pt x="1108" y="585"/>
                    </a:lnTo>
                    <a:lnTo>
                      <a:pt x="1089" y="585"/>
                    </a:lnTo>
                    <a:lnTo>
                      <a:pt x="1089" y="578"/>
                    </a:lnTo>
                    <a:close/>
                    <a:moveTo>
                      <a:pt x="1114" y="578"/>
                    </a:moveTo>
                    <a:lnTo>
                      <a:pt x="1132" y="578"/>
                    </a:lnTo>
                    <a:lnTo>
                      <a:pt x="1132" y="585"/>
                    </a:lnTo>
                    <a:lnTo>
                      <a:pt x="1114" y="585"/>
                    </a:lnTo>
                    <a:lnTo>
                      <a:pt x="1114" y="578"/>
                    </a:lnTo>
                    <a:close/>
                    <a:moveTo>
                      <a:pt x="1139" y="578"/>
                    </a:moveTo>
                    <a:lnTo>
                      <a:pt x="1157" y="578"/>
                    </a:lnTo>
                    <a:lnTo>
                      <a:pt x="1157" y="585"/>
                    </a:lnTo>
                    <a:lnTo>
                      <a:pt x="1139" y="585"/>
                    </a:lnTo>
                    <a:lnTo>
                      <a:pt x="1139" y="578"/>
                    </a:lnTo>
                    <a:close/>
                    <a:moveTo>
                      <a:pt x="1163" y="578"/>
                    </a:moveTo>
                    <a:lnTo>
                      <a:pt x="1182" y="578"/>
                    </a:lnTo>
                    <a:lnTo>
                      <a:pt x="1182" y="585"/>
                    </a:lnTo>
                    <a:lnTo>
                      <a:pt x="1163" y="585"/>
                    </a:lnTo>
                    <a:lnTo>
                      <a:pt x="1163" y="578"/>
                    </a:lnTo>
                    <a:close/>
                    <a:moveTo>
                      <a:pt x="1188" y="578"/>
                    </a:moveTo>
                    <a:lnTo>
                      <a:pt x="1207" y="578"/>
                    </a:lnTo>
                    <a:lnTo>
                      <a:pt x="1207" y="585"/>
                    </a:lnTo>
                    <a:lnTo>
                      <a:pt x="1188" y="585"/>
                    </a:lnTo>
                    <a:lnTo>
                      <a:pt x="1188" y="578"/>
                    </a:lnTo>
                    <a:close/>
                    <a:moveTo>
                      <a:pt x="1213" y="578"/>
                    </a:moveTo>
                    <a:lnTo>
                      <a:pt x="1231" y="578"/>
                    </a:lnTo>
                    <a:lnTo>
                      <a:pt x="1231" y="585"/>
                    </a:lnTo>
                    <a:lnTo>
                      <a:pt x="1213" y="585"/>
                    </a:lnTo>
                    <a:lnTo>
                      <a:pt x="1213" y="578"/>
                    </a:lnTo>
                    <a:close/>
                    <a:moveTo>
                      <a:pt x="1238" y="578"/>
                    </a:moveTo>
                    <a:lnTo>
                      <a:pt x="1256" y="578"/>
                    </a:lnTo>
                    <a:lnTo>
                      <a:pt x="1256" y="585"/>
                    </a:lnTo>
                    <a:lnTo>
                      <a:pt x="1238" y="585"/>
                    </a:lnTo>
                    <a:lnTo>
                      <a:pt x="1238" y="578"/>
                    </a:lnTo>
                    <a:close/>
                    <a:moveTo>
                      <a:pt x="1262" y="578"/>
                    </a:moveTo>
                    <a:lnTo>
                      <a:pt x="1281" y="578"/>
                    </a:lnTo>
                    <a:lnTo>
                      <a:pt x="1281" y="585"/>
                    </a:lnTo>
                    <a:lnTo>
                      <a:pt x="1262" y="585"/>
                    </a:lnTo>
                    <a:lnTo>
                      <a:pt x="1262" y="578"/>
                    </a:lnTo>
                    <a:close/>
                    <a:moveTo>
                      <a:pt x="1287" y="578"/>
                    </a:moveTo>
                    <a:lnTo>
                      <a:pt x="1306" y="578"/>
                    </a:lnTo>
                    <a:lnTo>
                      <a:pt x="1306" y="585"/>
                    </a:lnTo>
                    <a:lnTo>
                      <a:pt x="1287" y="585"/>
                    </a:lnTo>
                    <a:lnTo>
                      <a:pt x="1287" y="578"/>
                    </a:lnTo>
                    <a:close/>
                    <a:moveTo>
                      <a:pt x="1312" y="578"/>
                    </a:moveTo>
                    <a:lnTo>
                      <a:pt x="1330" y="578"/>
                    </a:lnTo>
                    <a:lnTo>
                      <a:pt x="1330" y="585"/>
                    </a:lnTo>
                    <a:lnTo>
                      <a:pt x="1312" y="585"/>
                    </a:lnTo>
                    <a:lnTo>
                      <a:pt x="1312" y="578"/>
                    </a:lnTo>
                    <a:close/>
                    <a:moveTo>
                      <a:pt x="1337" y="578"/>
                    </a:moveTo>
                    <a:lnTo>
                      <a:pt x="1355" y="578"/>
                    </a:lnTo>
                    <a:lnTo>
                      <a:pt x="1355" y="585"/>
                    </a:lnTo>
                    <a:lnTo>
                      <a:pt x="1337" y="585"/>
                    </a:lnTo>
                    <a:lnTo>
                      <a:pt x="1337" y="578"/>
                    </a:lnTo>
                    <a:close/>
                    <a:moveTo>
                      <a:pt x="1361" y="578"/>
                    </a:moveTo>
                    <a:lnTo>
                      <a:pt x="1380" y="578"/>
                    </a:lnTo>
                    <a:lnTo>
                      <a:pt x="1380" y="585"/>
                    </a:lnTo>
                    <a:lnTo>
                      <a:pt x="1361" y="585"/>
                    </a:lnTo>
                    <a:lnTo>
                      <a:pt x="1361" y="578"/>
                    </a:lnTo>
                    <a:close/>
                    <a:moveTo>
                      <a:pt x="1386" y="578"/>
                    </a:moveTo>
                    <a:lnTo>
                      <a:pt x="1405" y="578"/>
                    </a:lnTo>
                    <a:lnTo>
                      <a:pt x="1405" y="585"/>
                    </a:lnTo>
                    <a:lnTo>
                      <a:pt x="1386" y="585"/>
                    </a:lnTo>
                    <a:lnTo>
                      <a:pt x="1386" y="578"/>
                    </a:lnTo>
                    <a:close/>
                    <a:moveTo>
                      <a:pt x="1411" y="578"/>
                    </a:moveTo>
                    <a:lnTo>
                      <a:pt x="1429" y="578"/>
                    </a:lnTo>
                    <a:lnTo>
                      <a:pt x="1429" y="585"/>
                    </a:lnTo>
                    <a:lnTo>
                      <a:pt x="1411" y="585"/>
                    </a:lnTo>
                    <a:lnTo>
                      <a:pt x="1411" y="578"/>
                    </a:lnTo>
                    <a:close/>
                    <a:moveTo>
                      <a:pt x="1436" y="578"/>
                    </a:moveTo>
                    <a:lnTo>
                      <a:pt x="1454" y="578"/>
                    </a:lnTo>
                    <a:lnTo>
                      <a:pt x="1454" y="585"/>
                    </a:lnTo>
                    <a:lnTo>
                      <a:pt x="1436" y="585"/>
                    </a:lnTo>
                    <a:lnTo>
                      <a:pt x="1436" y="578"/>
                    </a:lnTo>
                    <a:close/>
                    <a:moveTo>
                      <a:pt x="1460" y="578"/>
                    </a:moveTo>
                    <a:lnTo>
                      <a:pt x="1479" y="578"/>
                    </a:lnTo>
                    <a:lnTo>
                      <a:pt x="1479" y="585"/>
                    </a:lnTo>
                    <a:lnTo>
                      <a:pt x="1460" y="585"/>
                    </a:lnTo>
                    <a:lnTo>
                      <a:pt x="1460" y="578"/>
                    </a:lnTo>
                    <a:close/>
                    <a:moveTo>
                      <a:pt x="1485" y="578"/>
                    </a:moveTo>
                    <a:lnTo>
                      <a:pt x="1504" y="578"/>
                    </a:lnTo>
                    <a:lnTo>
                      <a:pt x="1504" y="585"/>
                    </a:lnTo>
                    <a:lnTo>
                      <a:pt x="1485" y="585"/>
                    </a:lnTo>
                    <a:lnTo>
                      <a:pt x="1485" y="578"/>
                    </a:lnTo>
                    <a:close/>
                    <a:moveTo>
                      <a:pt x="1510" y="578"/>
                    </a:moveTo>
                    <a:lnTo>
                      <a:pt x="1529" y="578"/>
                    </a:lnTo>
                    <a:lnTo>
                      <a:pt x="1529" y="585"/>
                    </a:lnTo>
                    <a:lnTo>
                      <a:pt x="1510" y="585"/>
                    </a:lnTo>
                    <a:lnTo>
                      <a:pt x="1510" y="578"/>
                    </a:lnTo>
                    <a:close/>
                    <a:moveTo>
                      <a:pt x="1535" y="578"/>
                    </a:moveTo>
                    <a:lnTo>
                      <a:pt x="1553" y="578"/>
                    </a:lnTo>
                    <a:lnTo>
                      <a:pt x="1553" y="585"/>
                    </a:lnTo>
                    <a:lnTo>
                      <a:pt x="1535" y="585"/>
                    </a:lnTo>
                    <a:lnTo>
                      <a:pt x="1535" y="578"/>
                    </a:lnTo>
                    <a:close/>
                    <a:moveTo>
                      <a:pt x="1559" y="578"/>
                    </a:moveTo>
                    <a:lnTo>
                      <a:pt x="1578" y="578"/>
                    </a:lnTo>
                    <a:lnTo>
                      <a:pt x="1578" y="585"/>
                    </a:lnTo>
                    <a:lnTo>
                      <a:pt x="1559" y="585"/>
                    </a:lnTo>
                    <a:lnTo>
                      <a:pt x="1559" y="578"/>
                    </a:lnTo>
                    <a:close/>
                    <a:moveTo>
                      <a:pt x="1584" y="578"/>
                    </a:moveTo>
                    <a:lnTo>
                      <a:pt x="1603" y="578"/>
                    </a:lnTo>
                    <a:lnTo>
                      <a:pt x="1603" y="585"/>
                    </a:lnTo>
                    <a:lnTo>
                      <a:pt x="1584" y="585"/>
                    </a:lnTo>
                    <a:lnTo>
                      <a:pt x="1584" y="578"/>
                    </a:lnTo>
                    <a:close/>
                    <a:moveTo>
                      <a:pt x="1609" y="578"/>
                    </a:moveTo>
                    <a:lnTo>
                      <a:pt x="1628" y="578"/>
                    </a:lnTo>
                    <a:lnTo>
                      <a:pt x="1628" y="585"/>
                    </a:lnTo>
                    <a:lnTo>
                      <a:pt x="1609" y="585"/>
                    </a:lnTo>
                    <a:lnTo>
                      <a:pt x="1609" y="578"/>
                    </a:lnTo>
                    <a:close/>
                    <a:moveTo>
                      <a:pt x="1634" y="578"/>
                    </a:moveTo>
                    <a:lnTo>
                      <a:pt x="1652" y="578"/>
                    </a:lnTo>
                    <a:lnTo>
                      <a:pt x="1652" y="585"/>
                    </a:lnTo>
                    <a:lnTo>
                      <a:pt x="1634" y="585"/>
                    </a:lnTo>
                    <a:lnTo>
                      <a:pt x="1634" y="578"/>
                    </a:lnTo>
                    <a:close/>
                    <a:moveTo>
                      <a:pt x="1659" y="578"/>
                    </a:moveTo>
                    <a:lnTo>
                      <a:pt x="1677" y="578"/>
                    </a:lnTo>
                    <a:lnTo>
                      <a:pt x="1677" y="585"/>
                    </a:lnTo>
                    <a:lnTo>
                      <a:pt x="1659" y="585"/>
                    </a:lnTo>
                    <a:lnTo>
                      <a:pt x="1659" y="578"/>
                    </a:lnTo>
                    <a:close/>
                    <a:moveTo>
                      <a:pt x="1683" y="578"/>
                    </a:moveTo>
                    <a:lnTo>
                      <a:pt x="1702" y="578"/>
                    </a:lnTo>
                    <a:lnTo>
                      <a:pt x="1702" y="585"/>
                    </a:lnTo>
                    <a:lnTo>
                      <a:pt x="1683" y="585"/>
                    </a:lnTo>
                    <a:lnTo>
                      <a:pt x="1683" y="578"/>
                    </a:lnTo>
                    <a:close/>
                    <a:moveTo>
                      <a:pt x="1708" y="578"/>
                    </a:moveTo>
                    <a:lnTo>
                      <a:pt x="1727" y="578"/>
                    </a:lnTo>
                    <a:lnTo>
                      <a:pt x="1727" y="585"/>
                    </a:lnTo>
                    <a:lnTo>
                      <a:pt x="1708" y="585"/>
                    </a:lnTo>
                    <a:lnTo>
                      <a:pt x="1708" y="578"/>
                    </a:lnTo>
                    <a:close/>
                    <a:moveTo>
                      <a:pt x="1733" y="578"/>
                    </a:moveTo>
                    <a:lnTo>
                      <a:pt x="1751" y="578"/>
                    </a:lnTo>
                    <a:lnTo>
                      <a:pt x="1751" y="585"/>
                    </a:lnTo>
                    <a:lnTo>
                      <a:pt x="1733" y="585"/>
                    </a:lnTo>
                    <a:lnTo>
                      <a:pt x="1733" y="578"/>
                    </a:lnTo>
                    <a:close/>
                    <a:moveTo>
                      <a:pt x="1758" y="578"/>
                    </a:moveTo>
                    <a:lnTo>
                      <a:pt x="1776" y="578"/>
                    </a:lnTo>
                    <a:lnTo>
                      <a:pt x="1776" y="585"/>
                    </a:lnTo>
                    <a:lnTo>
                      <a:pt x="1758" y="585"/>
                    </a:lnTo>
                    <a:lnTo>
                      <a:pt x="1758" y="578"/>
                    </a:lnTo>
                    <a:close/>
                    <a:moveTo>
                      <a:pt x="1782" y="578"/>
                    </a:moveTo>
                    <a:lnTo>
                      <a:pt x="1801" y="578"/>
                    </a:lnTo>
                    <a:lnTo>
                      <a:pt x="1801" y="585"/>
                    </a:lnTo>
                    <a:lnTo>
                      <a:pt x="1782" y="585"/>
                    </a:lnTo>
                    <a:lnTo>
                      <a:pt x="1782" y="578"/>
                    </a:lnTo>
                    <a:close/>
                    <a:moveTo>
                      <a:pt x="1807" y="578"/>
                    </a:moveTo>
                    <a:lnTo>
                      <a:pt x="1826" y="578"/>
                    </a:lnTo>
                    <a:lnTo>
                      <a:pt x="1826" y="585"/>
                    </a:lnTo>
                    <a:lnTo>
                      <a:pt x="1807" y="585"/>
                    </a:lnTo>
                    <a:lnTo>
                      <a:pt x="1807" y="578"/>
                    </a:lnTo>
                    <a:close/>
                    <a:moveTo>
                      <a:pt x="1832" y="578"/>
                    </a:moveTo>
                    <a:lnTo>
                      <a:pt x="1850" y="578"/>
                    </a:lnTo>
                    <a:lnTo>
                      <a:pt x="1850" y="585"/>
                    </a:lnTo>
                    <a:lnTo>
                      <a:pt x="1832" y="585"/>
                    </a:lnTo>
                    <a:lnTo>
                      <a:pt x="1832" y="578"/>
                    </a:lnTo>
                    <a:close/>
                    <a:moveTo>
                      <a:pt x="1857" y="578"/>
                    </a:moveTo>
                    <a:lnTo>
                      <a:pt x="1875" y="578"/>
                    </a:lnTo>
                    <a:lnTo>
                      <a:pt x="1875" y="585"/>
                    </a:lnTo>
                    <a:lnTo>
                      <a:pt x="1857" y="585"/>
                    </a:lnTo>
                    <a:lnTo>
                      <a:pt x="1857" y="578"/>
                    </a:lnTo>
                    <a:close/>
                    <a:moveTo>
                      <a:pt x="1881" y="578"/>
                    </a:moveTo>
                    <a:lnTo>
                      <a:pt x="1900" y="578"/>
                    </a:lnTo>
                    <a:lnTo>
                      <a:pt x="1900" y="585"/>
                    </a:lnTo>
                    <a:lnTo>
                      <a:pt x="1881" y="585"/>
                    </a:lnTo>
                    <a:lnTo>
                      <a:pt x="1881" y="578"/>
                    </a:lnTo>
                    <a:close/>
                    <a:moveTo>
                      <a:pt x="1906" y="578"/>
                    </a:moveTo>
                    <a:lnTo>
                      <a:pt x="1925" y="578"/>
                    </a:lnTo>
                    <a:lnTo>
                      <a:pt x="1925" y="585"/>
                    </a:lnTo>
                    <a:lnTo>
                      <a:pt x="1906" y="585"/>
                    </a:lnTo>
                    <a:lnTo>
                      <a:pt x="1906" y="578"/>
                    </a:lnTo>
                    <a:close/>
                    <a:moveTo>
                      <a:pt x="1931" y="578"/>
                    </a:moveTo>
                    <a:lnTo>
                      <a:pt x="1949" y="578"/>
                    </a:lnTo>
                    <a:lnTo>
                      <a:pt x="1949" y="585"/>
                    </a:lnTo>
                    <a:lnTo>
                      <a:pt x="1931" y="585"/>
                    </a:lnTo>
                    <a:lnTo>
                      <a:pt x="1931" y="578"/>
                    </a:lnTo>
                    <a:close/>
                    <a:moveTo>
                      <a:pt x="1956" y="578"/>
                    </a:moveTo>
                    <a:lnTo>
                      <a:pt x="1974" y="578"/>
                    </a:lnTo>
                    <a:lnTo>
                      <a:pt x="1974" y="585"/>
                    </a:lnTo>
                    <a:lnTo>
                      <a:pt x="1956" y="585"/>
                    </a:lnTo>
                    <a:lnTo>
                      <a:pt x="1956" y="578"/>
                    </a:lnTo>
                    <a:close/>
                    <a:moveTo>
                      <a:pt x="1980" y="578"/>
                    </a:moveTo>
                    <a:lnTo>
                      <a:pt x="1999" y="578"/>
                    </a:lnTo>
                    <a:lnTo>
                      <a:pt x="1999" y="585"/>
                    </a:lnTo>
                    <a:lnTo>
                      <a:pt x="1980" y="585"/>
                    </a:lnTo>
                    <a:lnTo>
                      <a:pt x="1980" y="578"/>
                    </a:lnTo>
                    <a:close/>
                    <a:moveTo>
                      <a:pt x="2005" y="578"/>
                    </a:moveTo>
                    <a:lnTo>
                      <a:pt x="2024" y="578"/>
                    </a:lnTo>
                    <a:lnTo>
                      <a:pt x="2024" y="585"/>
                    </a:lnTo>
                    <a:lnTo>
                      <a:pt x="2005" y="585"/>
                    </a:lnTo>
                    <a:lnTo>
                      <a:pt x="2005" y="578"/>
                    </a:lnTo>
                    <a:close/>
                    <a:moveTo>
                      <a:pt x="2030" y="578"/>
                    </a:moveTo>
                    <a:lnTo>
                      <a:pt x="2049" y="578"/>
                    </a:lnTo>
                    <a:lnTo>
                      <a:pt x="2049" y="585"/>
                    </a:lnTo>
                    <a:lnTo>
                      <a:pt x="2030" y="585"/>
                    </a:lnTo>
                    <a:lnTo>
                      <a:pt x="2030" y="578"/>
                    </a:lnTo>
                    <a:close/>
                    <a:moveTo>
                      <a:pt x="2055" y="578"/>
                    </a:moveTo>
                    <a:lnTo>
                      <a:pt x="2073" y="578"/>
                    </a:lnTo>
                    <a:lnTo>
                      <a:pt x="2073" y="585"/>
                    </a:lnTo>
                    <a:lnTo>
                      <a:pt x="2055" y="585"/>
                    </a:lnTo>
                    <a:lnTo>
                      <a:pt x="2055" y="578"/>
                    </a:lnTo>
                    <a:close/>
                    <a:moveTo>
                      <a:pt x="2079" y="578"/>
                    </a:moveTo>
                    <a:lnTo>
                      <a:pt x="2098" y="578"/>
                    </a:lnTo>
                    <a:lnTo>
                      <a:pt x="2098" y="585"/>
                    </a:lnTo>
                    <a:lnTo>
                      <a:pt x="2079" y="585"/>
                    </a:lnTo>
                    <a:lnTo>
                      <a:pt x="2079" y="578"/>
                    </a:lnTo>
                    <a:close/>
                    <a:moveTo>
                      <a:pt x="2104" y="578"/>
                    </a:moveTo>
                    <a:lnTo>
                      <a:pt x="2123" y="578"/>
                    </a:lnTo>
                    <a:lnTo>
                      <a:pt x="2123" y="585"/>
                    </a:lnTo>
                    <a:lnTo>
                      <a:pt x="2104" y="585"/>
                    </a:lnTo>
                    <a:lnTo>
                      <a:pt x="2104" y="578"/>
                    </a:lnTo>
                    <a:close/>
                    <a:moveTo>
                      <a:pt x="2129" y="578"/>
                    </a:moveTo>
                    <a:lnTo>
                      <a:pt x="2148" y="578"/>
                    </a:lnTo>
                    <a:lnTo>
                      <a:pt x="2148" y="585"/>
                    </a:lnTo>
                    <a:lnTo>
                      <a:pt x="2129" y="585"/>
                    </a:lnTo>
                    <a:lnTo>
                      <a:pt x="2129" y="578"/>
                    </a:lnTo>
                    <a:close/>
                    <a:moveTo>
                      <a:pt x="2154" y="578"/>
                    </a:moveTo>
                    <a:lnTo>
                      <a:pt x="2172" y="578"/>
                    </a:lnTo>
                    <a:lnTo>
                      <a:pt x="2172" y="585"/>
                    </a:lnTo>
                    <a:lnTo>
                      <a:pt x="2154" y="585"/>
                    </a:lnTo>
                    <a:lnTo>
                      <a:pt x="2154" y="578"/>
                    </a:lnTo>
                    <a:close/>
                    <a:moveTo>
                      <a:pt x="2179" y="578"/>
                    </a:moveTo>
                    <a:lnTo>
                      <a:pt x="2197" y="578"/>
                    </a:lnTo>
                    <a:lnTo>
                      <a:pt x="2197" y="585"/>
                    </a:lnTo>
                    <a:lnTo>
                      <a:pt x="2179" y="585"/>
                    </a:lnTo>
                    <a:lnTo>
                      <a:pt x="2179" y="578"/>
                    </a:lnTo>
                    <a:close/>
                    <a:moveTo>
                      <a:pt x="2203" y="578"/>
                    </a:moveTo>
                    <a:lnTo>
                      <a:pt x="2222" y="578"/>
                    </a:lnTo>
                    <a:lnTo>
                      <a:pt x="2222" y="585"/>
                    </a:lnTo>
                    <a:lnTo>
                      <a:pt x="2203" y="585"/>
                    </a:lnTo>
                    <a:lnTo>
                      <a:pt x="2203" y="578"/>
                    </a:lnTo>
                    <a:close/>
                    <a:moveTo>
                      <a:pt x="2228" y="578"/>
                    </a:moveTo>
                    <a:lnTo>
                      <a:pt x="2247" y="578"/>
                    </a:lnTo>
                    <a:lnTo>
                      <a:pt x="2247" y="585"/>
                    </a:lnTo>
                    <a:lnTo>
                      <a:pt x="2228" y="585"/>
                    </a:lnTo>
                    <a:lnTo>
                      <a:pt x="2228" y="578"/>
                    </a:lnTo>
                    <a:close/>
                    <a:moveTo>
                      <a:pt x="2253" y="578"/>
                    </a:moveTo>
                    <a:lnTo>
                      <a:pt x="2271" y="578"/>
                    </a:lnTo>
                    <a:lnTo>
                      <a:pt x="2271" y="585"/>
                    </a:lnTo>
                    <a:lnTo>
                      <a:pt x="2253" y="585"/>
                    </a:lnTo>
                    <a:lnTo>
                      <a:pt x="2253" y="578"/>
                    </a:lnTo>
                    <a:close/>
                    <a:moveTo>
                      <a:pt x="2278" y="578"/>
                    </a:moveTo>
                    <a:lnTo>
                      <a:pt x="2296" y="578"/>
                    </a:lnTo>
                    <a:lnTo>
                      <a:pt x="2296" y="585"/>
                    </a:lnTo>
                    <a:lnTo>
                      <a:pt x="2278" y="585"/>
                    </a:lnTo>
                    <a:lnTo>
                      <a:pt x="2278" y="578"/>
                    </a:lnTo>
                    <a:close/>
                    <a:moveTo>
                      <a:pt x="2302" y="578"/>
                    </a:moveTo>
                    <a:lnTo>
                      <a:pt x="2321" y="578"/>
                    </a:lnTo>
                    <a:lnTo>
                      <a:pt x="2321" y="585"/>
                    </a:lnTo>
                    <a:lnTo>
                      <a:pt x="2302" y="585"/>
                    </a:lnTo>
                    <a:lnTo>
                      <a:pt x="2302" y="578"/>
                    </a:lnTo>
                    <a:close/>
                    <a:moveTo>
                      <a:pt x="2327" y="578"/>
                    </a:moveTo>
                    <a:lnTo>
                      <a:pt x="2346" y="578"/>
                    </a:lnTo>
                    <a:lnTo>
                      <a:pt x="2346" y="585"/>
                    </a:lnTo>
                    <a:lnTo>
                      <a:pt x="2327" y="585"/>
                    </a:lnTo>
                    <a:lnTo>
                      <a:pt x="2327" y="578"/>
                    </a:lnTo>
                    <a:close/>
                    <a:moveTo>
                      <a:pt x="2352" y="578"/>
                    </a:moveTo>
                    <a:lnTo>
                      <a:pt x="2367" y="578"/>
                    </a:lnTo>
                    <a:lnTo>
                      <a:pt x="2367" y="585"/>
                    </a:lnTo>
                    <a:lnTo>
                      <a:pt x="2352" y="585"/>
                    </a:lnTo>
                    <a:lnTo>
                      <a:pt x="2352" y="578"/>
                    </a:lnTo>
                    <a:close/>
                    <a:moveTo>
                      <a:pt x="0" y="289"/>
                    </a:moveTo>
                    <a:lnTo>
                      <a:pt x="18" y="289"/>
                    </a:lnTo>
                    <a:lnTo>
                      <a:pt x="18" y="295"/>
                    </a:lnTo>
                    <a:lnTo>
                      <a:pt x="0" y="295"/>
                    </a:lnTo>
                    <a:lnTo>
                      <a:pt x="0" y="289"/>
                    </a:lnTo>
                    <a:close/>
                    <a:moveTo>
                      <a:pt x="24" y="289"/>
                    </a:moveTo>
                    <a:lnTo>
                      <a:pt x="43" y="289"/>
                    </a:lnTo>
                    <a:lnTo>
                      <a:pt x="43" y="295"/>
                    </a:lnTo>
                    <a:lnTo>
                      <a:pt x="24" y="295"/>
                    </a:lnTo>
                    <a:lnTo>
                      <a:pt x="24" y="289"/>
                    </a:lnTo>
                    <a:close/>
                    <a:moveTo>
                      <a:pt x="49" y="289"/>
                    </a:moveTo>
                    <a:lnTo>
                      <a:pt x="68" y="289"/>
                    </a:lnTo>
                    <a:lnTo>
                      <a:pt x="68" y="295"/>
                    </a:lnTo>
                    <a:lnTo>
                      <a:pt x="49" y="295"/>
                    </a:lnTo>
                    <a:lnTo>
                      <a:pt x="49" y="289"/>
                    </a:lnTo>
                    <a:close/>
                    <a:moveTo>
                      <a:pt x="74" y="289"/>
                    </a:moveTo>
                    <a:lnTo>
                      <a:pt x="92" y="289"/>
                    </a:lnTo>
                    <a:lnTo>
                      <a:pt x="92" y="295"/>
                    </a:lnTo>
                    <a:lnTo>
                      <a:pt x="74" y="295"/>
                    </a:lnTo>
                    <a:lnTo>
                      <a:pt x="74" y="289"/>
                    </a:lnTo>
                    <a:close/>
                    <a:moveTo>
                      <a:pt x="99" y="289"/>
                    </a:moveTo>
                    <a:lnTo>
                      <a:pt x="117" y="289"/>
                    </a:lnTo>
                    <a:lnTo>
                      <a:pt x="117" y="295"/>
                    </a:lnTo>
                    <a:lnTo>
                      <a:pt x="99" y="295"/>
                    </a:lnTo>
                    <a:lnTo>
                      <a:pt x="99" y="289"/>
                    </a:lnTo>
                    <a:close/>
                    <a:moveTo>
                      <a:pt x="123" y="289"/>
                    </a:moveTo>
                    <a:lnTo>
                      <a:pt x="142" y="289"/>
                    </a:lnTo>
                    <a:lnTo>
                      <a:pt x="142" y="295"/>
                    </a:lnTo>
                    <a:lnTo>
                      <a:pt x="123" y="295"/>
                    </a:lnTo>
                    <a:lnTo>
                      <a:pt x="123" y="289"/>
                    </a:lnTo>
                    <a:close/>
                    <a:moveTo>
                      <a:pt x="148" y="289"/>
                    </a:moveTo>
                    <a:lnTo>
                      <a:pt x="167" y="289"/>
                    </a:lnTo>
                    <a:lnTo>
                      <a:pt x="167" y="295"/>
                    </a:lnTo>
                    <a:lnTo>
                      <a:pt x="148" y="295"/>
                    </a:lnTo>
                    <a:lnTo>
                      <a:pt x="148" y="289"/>
                    </a:lnTo>
                    <a:close/>
                    <a:moveTo>
                      <a:pt x="173" y="289"/>
                    </a:moveTo>
                    <a:lnTo>
                      <a:pt x="191" y="289"/>
                    </a:lnTo>
                    <a:lnTo>
                      <a:pt x="191" y="295"/>
                    </a:lnTo>
                    <a:lnTo>
                      <a:pt x="173" y="295"/>
                    </a:lnTo>
                    <a:lnTo>
                      <a:pt x="173" y="289"/>
                    </a:lnTo>
                    <a:close/>
                    <a:moveTo>
                      <a:pt x="198" y="289"/>
                    </a:moveTo>
                    <a:lnTo>
                      <a:pt x="216" y="289"/>
                    </a:lnTo>
                    <a:lnTo>
                      <a:pt x="216" y="295"/>
                    </a:lnTo>
                    <a:lnTo>
                      <a:pt x="198" y="295"/>
                    </a:lnTo>
                    <a:lnTo>
                      <a:pt x="198" y="289"/>
                    </a:lnTo>
                    <a:close/>
                    <a:moveTo>
                      <a:pt x="222" y="289"/>
                    </a:moveTo>
                    <a:lnTo>
                      <a:pt x="241" y="289"/>
                    </a:lnTo>
                    <a:lnTo>
                      <a:pt x="241" y="295"/>
                    </a:lnTo>
                    <a:lnTo>
                      <a:pt x="222" y="295"/>
                    </a:lnTo>
                    <a:lnTo>
                      <a:pt x="222" y="289"/>
                    </a:lnTo>
                    <a:close/>
                    <a:moveTo>
                      <a:pt x="247" y="289"/>
                    </a:moveTo>
                    <a:lnTo>
                      <a:pt x="266" y="289"/>
                    </a:lnTo>
                    <a:lnTo>
                      <a:pt x="266" y="295"/>
                    </a:lnTo>
                    <a:lnTo>
                      <a:pt x="247" y="295"/>
                    </a:lnTo>
                    <a:lnTo>
                      <a:pt x="247" y="289"/>
                    </a:lnTo>
                    <a:close/>
                    <a:moveTo>
                      <a:pt x="272" y="289"/>
                    </a:moveTo>
                    <a:lnTo>
                      <a:pt x="290" y="289"/>
                    </a:lnTo>
                    <a:lnTo>
                      <a:pt x="290" y="295"/>
                    </a:lnTo>
                    <a:lnTo>
                      <a:pt x="272" y="295"/>
                    </a:lnTo>
                    <a:lnTo>
                      <a:pt x="272" y="289"/>
                    </a:lnTo>
                    <a:close/>
                    <a:moveTo>
                      <a:pt x="297" y="289"/>
                    </a:moveTo>
                    <a:lnTo>
                      <a:pt x="315" y="289"/>
                    </a:lnTo>
                    <a:lnTo>
                      <a:pt x="315" y="295"/>
                    </a:lnTo>
                    <a:lnTo>
                      <a:pt x="297" y="295"/>
                    </a:lnTo>
                    <a:lnTo>
                      <a:pt x="297" y="289"/>
                    </a:lnTo>
                    <a:close/>
                    <a:moveTo>
                      <a:pt x="321" y="289"/>
                    </a:moveTo>
                    <a:lnTo>
                      <a:pt x="340" y="289"/>
                    </a:lnTo>
                    <a:lnTo>
                      <a:pt x="340" y="295"/>
                    </a:lnTo>
                    <a:lnTo>
                      <a:pt x="321" y="295"/>
                    </a:lnTo>
                    <a:lnTo>
                      <a:pt x="321" y="289"/>
                    </a:lnTo>
                    <a:close/>
                    <a:moveTo>
                      <a:pt x="346" y="289"/>
                    </a:moveTo>
                    <a:lnTo>
                      <a:pt x="365" y="289"/>
                    </a:lnTo>
                    <a:lnTo>
                      <a:pt x="365" y="295"/>
                    </a:lnTo>
                    <a:lnTo>
                      <a:pt x="346" y="295"/>
                    </a:lnTo>
                    <a:lnTo>
                      <a:pt x="346" y="289"/>
                    </a:lnTo>
                    <a:close/>
                    <a:moveTo>
                      <a:pt x="371" y="289"/>
                    </a:moveTo>
                    <a:lnTo>
                      <a:pt x="390" y="289"/>
                    </a:lnTo>
                    <a:lnTo>
                      <a:pt x="390" y="295"/>
                    </a:lnTo>
                    <a:lnTo>
                      <a:pt x="371" y="295"/>
                    </a:lnTo>
                    <a:lnTo>
                      <a:pt x="371" y="289"/>
                    </a:lnTo>
                    <a:close/>
                    <a:moveTo>
                      <a:pt x="396" y="289"/>
                    </a:moveTo>
                    <a:lnTo>
                      <a:pt x="414" y="289"/>
                    </a:lnTo>
                    <a:lnTo>
                      <a:pt x="414" y="295"/>
                    </a:lnTo>
                    <a:lnTo>
                      <a:pt x="396" y="295"/>
                    </a:lnTo>
                    <a:lnTo>
                      <a:pt x="396" y="289"/>
                    </a:lnTo>
                    <a:close/>
                    <a:moveTo>
                      <a:pt x="420" y="289"/>
                    </a:moveTo>
                    <a:lnTo>
                      <a:pt x="439" y="289"/>
                    </a:lnTo>
                    <a:lnTo>
                      <a:pt x="439" y="295"/>
                    </a:lnTo>
                    <a:lnTo>
                      <a:pt x="420" y="295"/>
                    </a:lnTo>
                    <a:lnTo>
                      <a:pt x="420" y="289"/>
                    </a:lnTo>
                    <a:close/>
                    <a:moveTo>
                      <a:pt x="445" y="289"/>
                    </a:moveTo>
                    <a:lnTo>
                      <a:pt x="464" y="289"/>
                    </a:lnTo>
                    <a:lnTo>
                      <a:pt x="464" y="295"/>
                    </a:lnTo>
                    <a:lnTo>
                      <a:pt x="445" y="295"/>
                    </a:lnTo>
                    <a:lnTo>
                      <a:pt x="445" y="289"/>
                    </a:lnTo>
                    <a:close/>
                    <a:moveTo>
                      <a:pt x="470" y="289"/>
                    </a:moveTo>
                    <a:lnTo>
                      <a:pt x="489" y="289"/>
                    </a:lnTo>
                    <a:lnTo>
                      <a:pt x="489" y="295"/>
                    </a:lnTo>
                    <a:lnTo>
                      <a:pt x="470" y="295"/>
                    </a:lnTo>
                    <a:lnTo>
                      <a:pt x="470" y="289"/>
                    </a:lnTo>
                    <a:close/>
                    <a:moveTo>
                      <a:pt x="495" y="289"/>
                    </a:moveTo>
                    <a:lnTo>
                      <a:pt x="513" y="289"/>
                    </a:lnTo>
                    <a:lnTo>
                      <a:pt x="513" y="295"/>
                    </a:lnTo>
                    <a:lnTo>
                      <a:pt x="495" y="295"/>
                    </a:lnTo>
                    <a:lnTo>
                      <a:pt x="495" y="289"/>
                    </a:lnTo>
                    <a:close/>
                    <a:moveTo>
                      <a:pt x="520" y="289"/>
                    </a:moveTo>
                    <a:lnTo>
                      <a:pt x="538" y="289"/>
                    </a:lnTo>
                    <a:lnTo>
                      <a:pt x="538" y="295"/>
                    </a:lnTo>
                    <a:lnTo>
                      <a:pt x="520" y="295"/>
                    </a:lnTo>
                    <a:lnTo>
                      <a:pt x="520" y="289"/>
                    </a:lnTo>
                    <a:close/>
                    <a:moveTo>
                      <a:pt x="544" y="289"/>
                    </a:moveTo>
                    <a:lnTo>
                      <a:pt x="563" y="289"/>
                    </a:lnTo>
                    <a:lnTo>
                      <a:pt x="563" y="295"/>
                    </a:lnTo>
                    <a:lnTo>
                      <a:pt x="544" y="295"/>
                    </a:lnTo>
                    <a:lnTo>
                      <a:pt x="544" y="289"/>
                    </a:lnTo>
                    <a:close/>
                    <a:moveTo>
                      <a:pt x="569" y="289"/>
                    </a:moveTo>
                    <a:lnTo>
                      <a:pt x="588" y="289"/>
                    </a:lnTo>
                    <a:lnTo>
                      <a:pt x="588" y="295"/>
                    </a:lnTo>
                    <a:lnTo>
                      <a:pt x="569" y="295"/>
                    </a:lnTo>
                    <a:lnTo>
                      <a:pt x="569" y="289"/>
                    </a:lnTo>
                    <a:close/>
                    <a:moveTo>
                      <a:pt x="594" y="289"/>
                    </a:moveTo>
                    <a:lnTo>
                      <a:pt x="612" y="289"/>
                    </a:lnTo>
                    <a:lnTo>
                      <a:pt x="612" y="295"/>
                    </a:lnTo>
                    <a:lnTo>
                      <a:pt x="594" y="295"/>
                    </a:lnTo>
                    <a:lnTo>
                      <a:pt x="594" y="289"/>
                    </a:lnTo>
                    <a:close/>
                    <a:moveTo>
                      <a:pt x="619" y="289"/>
                    </a:moveTo>
                    <a:lnTo>
                      <a:pt x="637" y="289"/>
                    </a:lnTo>
                    <a:lnTo>
                      <a:pt x="637" y="295"/>
                    </a:lnTo>
                    <a:lnTo>
                      <a:pt x="619" y="295"/>
                    </a:lnTo>
                    <a:lnTo>
                      <a:pt x="619" y="289"/>
                    </a:lnTo>
                    <a:close/>
                    <a:moveTo>
                      <a:pt x="643" y="289"/>
                    </a:moveTo>
                    <a:lnTo>
                      <a:pt x="662" y="289"/>
                    </a:lnTo>
                    <a:lnTo>
                      <a:pt x="662" y="295"/>
                    </a:lnTo>
                    <a:lnTo>
                      <a:pt x="643" y="295"/>
                    </a:lnTo>
                    <a:lnTo>
                      <a:pt x="643" y="289"/>
                    </a:lnTo>
                    <a:close/>
                    <a:moveTo>
                      <a:pt x="668" y="289"/>
                    </a:moveTo>
                    <a:lnTo>
                      <a:pt x="687" y="289"/>
                    </a:lnTo>
                    <a:lnTo>
                      <a:pt x="687" y="295"/>
                    </a:lnTo>
                    <a:lnTo>
                      <a:pt x="668" y="295"/>
                    </a:lnTo>
                    <a:lnTo>
                      <a:pt x="668" y="289"/>
                    </a:lnTo>
                    <a:close/>
                    <a:moveTo>
                      <a:pt x="693" y="289"/>
                    </a:moveTo>
                    <a:lnTo>
                      <a:pt x="711" y="289"/>
                    </a:lnTo>
                    <a:lnTo>
                      <a:pt x="711" y="295"/>
                    </a:lnTo>
                    <a:lnTo>
                      <a:pt x="693" y="295"/>
                    </a:lnTo>
                    <a:lnTo>
                      <a:pt x="693" y="289"/>
                    </a:lnTo>
                    <a:close/>
                    <a:moveTo>
                      <a:pt x="718" y="289"/>
                    </a:moveTo>
                    <a:lnTo>
                      <a:pt x="736" y="289"/>
                    </a:lnTo>
                    <a:lnTo>
                      <a:pt x="736" y="295"/>
                    </a:lnTo>
                    <a:lnTo>
                      <a:pt x="718" y="295"/>
                    </a:lnTo>
                    <a:lnTo>
                      <a:pt x="718" y="289"/>
                    </a:lnTo>
                    <a:close/>
                    <a:moveTo>
                      <a:pt x="742" y="289"/>
                    </a:moveTo>
                    <a:lnTo>
                      <a:pt x="761" y="289"/>
                    </a:lnTo>
                    <a:lnTo>
                      <a:pt x="761" y="295"/>
                    </a:lnTo>
                    <a:lnTo>
                      <a:pt x="742" y="295"/>
                    </a:lnTo>
                    <a:lnTo>
                      <a:pt x="742" y="289"/>
                    </a:lnTo>
                    <a:close/>
                    <a:moveTo>
                      <a:pt x="767" y="289"/>
                    </a:moveTo>
                    <a:lnTo>
                      <a:pt x="786" y="289"/>
                    </a:lnTo>
                    <a:lnTo>
                      <a:pt x="786" y="295"/>
                    </a:lnTo>
                    <a:lnTo>
                      <a:pt x="767" y="295"/>
                    </a:lnTo>
                    <a:lnTo>
                      <a:pt x="767" y="289"/>
                    </a:lnTo>
                    <a:close/>
                    <a:moveTo>
                      <a:pt x="792" y="289"/>
                    </a:moveTo>
                    <a:lnTo>
                      <a:pt x="810" y="289"/>
                    </a:lnTo>
                    <a:lnTo>
                      <a:pt x="810" y="295"/>
                    </a:lnTo>
                    <a:lnTo>
                      <a:pt x="792" y="295"/>
                    </a:lnTo>
                    <a:lnTo>
                      <a:pt x="792" y="289"/>
                    </a:lnTo>
                    <a:close/>
                    <a:moveTo>
                      <a:pt x="817" y="289"/>
                    </a:moveTo>
                    <a:lnTo>
                      <a:pt x="835" y="289"/>
                    </a:lnTo>
                    <a:lnTo>
                      <a:pt x="835" y="295"/>
                    </a:lnTo>
                    <a:lnTo>
                      <a:pt x="817" y="295"/>
                    </a:lnTo>
                    <a:lnTo>
                      <a:pt x="817" y="289"/>
                    </a:lnTo>
                    <a:close/>
                    <a:moveTo>
                      <a:pt x="841" y="289"/>
                    </a:moveTo>
                    <a:lnTo>
                      <a:pt x="860" y="289"/>
                    </a:lnTo>
                    <a:lnTo>
                      <a:pt x="860" y="295"/>
                    </a:lnTo>
                    <a:lnTo>
                      <a:pt x="841" y="295"/>
                    </a:lnTo>
                    <a:lnTo>
                      <a:pt x="841" y="289"/>
                    </a:lnTo>
                    <a:close/>
                    <a:moveTo>
                      <a:pt x="866" y="289"/>
                    </a:moveTo>
                    <a:lnTo>
                      <a:pt x="885" y="289"/>
                    </a:lnTo>
                    <a:lnTo>
                      <a:pt x="885" y="295"/>
                    </a:lnTo>
                    <a:lnTo>
                      <a:pt x="866" y="295"/>
                    </a:lnTo>
                    <a:lnTo>
                      <a:pt x="866" y="289"/>
                    </a:lnTo>
                    <a:close/>
                    <a:moveTo>
                      <a:pt x="891" y="289"/>
                    </a:moveTo>
                    <a:lnTo>
                      <a:pt x="910" y="289"/>
                    </a:lnTo>
                    <a:lnTo>
                      <a:pt x="910" y="295"/>
                    </a:lnTo>
                    <a:lnTo>
                      <a:pt x="891" y="295"/>
                    </a:lnTo>
                    <a:lnTo>
                      <a:pt x="891" y="289"/>
                    </a:lnTo>
                    <a:close/>
                    <a:moveTo>
                      <a:pt x="916" y="289"/>
                    </a:moveTo>
                    <a:lnTo>
                      <a:pt x="934" y="289"/>
                    </a:lnTo>
                    <a:lnTo>
                      <a:pt x="934" y="295"/>
                    </a:lnTo>
                    <a:lnTo>
                      <a:pt x="916" y="295"/>
                    </a:lnTo>
                    <a:lnTo>
                      <a:pt x="916" y="289"/>
                    </a:lnTo>
                    <a:close/>
                    <a:moveTo>
                      <a:pt x="940" y="289"/>
                    </a:moveTo>
                    <a:lnTo>
                      <a:pt x="959" y="289"/>
                    </a:lnTo>
                    <a:lnTo>
                      <a:pt x="959" y="295"/>
                    </a:lnTo>
                    <a:lnTo>
                      <a:pt x="940" y="295"/>
                    </a:lnTo>
                    <a:lnTo>
                      <a:pt x="940" y="289"/>
                    </a:lnTo>
                    <a:close/>
                    <a:moveTo>
                      <a:pt x="965" y="289"/>
                    </a:moveTo>
                    <a:lnTo>
                      <a:pt x="984" y="289"/>
                    </a:lnTo>
                    <a:lnTo>
                      <a:pt x="984" y="295"/>
                    </a:lnTo>
                    <a:lnTo>
                      <a:pt x="965" y="295"/>
                    </a:lnTo>
                    <a:lnTo>
                      <a:pt x="965" y="289"/>
                    </a:lnTo>
                    <a:close/>
                    <a:moveTo>
                      <a:pt x="990" y="289"/>
                    </a:moveTo>
                    <a:lnTo>
                      <a:pt x="1009" y="289"/>
                    </a:lnTo>
                    <a:lnTo>
                      <a:pt x="1009" y="295"/>
                    </a:lnTo>
                    <a:lnTo>
                      <a:pt x="990" y="295"/>
                    </a:lnTo>
                    <a:lnTo>
                      <a:pt x="990" y="289"/>
                    </a:lnTo>
                    <a:close/>
                    <a:moveTo>
                      <a:pt x="1015" y="289"/>
                    </a:moveTo>
                    <a:lnTo>
                      <a:pt x="1033" y="289"/>
                    </a:lnTo>
                    <a:lnTo>
                      <a:pt x="1033" y="295"/>
                    </a:lnTo>
                    <a:lnTo>
                      <a:pt x="1015" y="295"/>
                    </a:lnTo>
                    <a:lnTo>
                      <a:pt x="1015" y="289"/>
                    </a:lnTo>
                    <a:close/>
                    <a:moveTo>
                      <a:pt x="1039" y="289"/>
                    </a:moveTo>
                    <a:lnTo>
                      <a:pt x="1058" y="289"/>
                    </a:lnTo>
                    <a:lnTo>
                      <a:pt x="1058" y="295"/>
                    </a:lnTo>
                    <a:lnTo>
                      <a:pt x="1039" y="295"/>
                    </a:lnTo>
                    <a:lnTo>
                      <a:pt x="1039" y="289"/>
                    </a:lnTo>
                    <a:close/>
                    <a:moveTo>
                      <a:pt x="1064" y="289"/>
                    </a:moveTo>
                    <a:lnTo>
                      <a:pt x="1083" y="289"/>
                    </a:lnTo>
                    <a:lnTo>
                      <a:pt x="1083" y="295"/>
                    </a:lnTo>
                    <a:lnTo>
                      <a:pt x="1064" y="295"/>
                    </a:lnTo>
                    <a:lnTo>
                      <a:pt x="1064" y="289"/>
                    </a:lnTo>
                    <a:close/>
                    <a:moveTo>
                      <a:pt x="1089" y="289"/>
                    </a:moveTo>
                    <a:lnTo>
                      <a:pt x="1108" y="289"/>
                    </a:lnTo>
                    <a:lnTo>
                      <a:pt x="1108" y="295"/>
                    </a:lnTo>
                    <a:lnTo>
                      <a:pt x="1089" y="295"/>
                    </a:lnTo>
                    <a:lnTo>
                      <a:pt x="1089" y="289"/>
                    </a:lnTo>
                    <a:close/>
                    <a:moveTo>
                      <a:pt x="1114" y="289"/>
                    </a:moveTo>
                    <a:lnTo>
                      <a:pt x="1132" y="289"/>
                    </a:lnTo>
                    <a:lnTo>
                      <a:pt x="1132" y="295"/>
                    </a:lnTo>
                    <a:lnTo>
                      <a:pt x="1114" y="295"/>
                    </a:lnTo>
                    <a:lnTo>
                      <a:pt x="1114" y="289"/>
                    </a:lnTo>
                    <a:close/>
                    <a:moveTo>
                      <a:pt x="1139" y="289"/>
                    </a:moveTo>
                    <a:lnTo>
                      <a:pt x="1157" y="289"/>
                    </a:lnTo>
                    <a:lnTo>
                      <a:pt x="1157" y="295"/>
                    </a:lnTo>
                    <a:lnTo>
                      <a:pt x="1139" y="295"/>
                    </a:lnTo>
                    <a:lnTo>
                      <a:pt x="1139" y="289"/>
                    </a:lnTo>
                    <a:close/>
                    <a:moveTo>
                      <a:pt x="1163" y="289"/>
                    </a:moveTo>
                    <a:lnTo>
                      <a:pt x="1182" y="289"/>
                    </a:lnTo>
                    <a:lnTo>
                      <a:pt x="1182" y="295"/>
                    </a:lnTo>
                    <a:lnTo>
                      <a:pt x="1163" y="295"/>
                    </a:lnTo>
                    <a:lnTo>
                      <a:pt x="1163" y="289"/>
                    </a:lnTo>
                    <a:close/>
                    <a:moveTo>
                      <a:pt x="1188" y="289"/>
                    </a:moveTo>
                    <a:lnTo>
                      <a:pt x="1207" y="289"/>
                    </a:lnTo>
                    <a:lnTo>
                      <a:pt x="1207" y="295"/>
                    </a:lnTo>
                    <a:lnTo>
                      <a:pt x="1188" y="295"/>
                    </a:lnTo>
                    <a:lnTo>
                      <a:pt x="1188" y="289"/>
                    </a:lnTo>
                    <a:close/>
                    <a:moveTo>
                      <a:pt x="1213" y="289"/>
                    </a:moveTo>
                    <a:lnTo>
                      <a:pt x="1231" y="289"/>
                    </a:lnTo>
                    <a:lnTo>
                      <a:pt x="1231" y="295"/>
                    </a:lnTo>
                    <a:lnTo>
                      <a:pt x="1213" y="295"/>
                    </a:lnTo>
                    <a:lnTo>
                      <a:pt x="1213" y="289"/>
                    </a:lnTo>
                    <a:close/>
                    <a:moveTo>
                      <a:pt x="1238" y="289"/>
                    </a:moveTo>
                    <a:lnTo>
                      <a:pt x="1256" y="289"/>
                    </a:lnTo>
                    <a:lnTo>
                      <a:pt x="1256" y="295"/>
                    </a:lnTo>
                    <a:lnTo>
                      <a:pt x="1238" y="295"/>
                    </a:lnTo>
                    <a:lnTo>
                      <a:pt x="1238" y="289"/>
                    </a:lnTo>
                    <a:close/>
                    <a:moveTo>
                      <a:pt x="1262" y="289"/>
                    </a:moveTo>
                    <a:lnTo>
                      <a:pt x="1281" y="289"/>
                    </a:lnTo>
                    <a:lnTo>
                      <a:pt x="1281" y="295"/>
                    </a:lnTo>
                    <a:lnTo>
                      <a:pt x="1262" y="295"/>
                    </a:lnTo>
                    <a:lnTo>
                      <a:pt x="1262" y="289"/>
                    </a:lnTo>
                    <a:close/>
                    <a:moveTo>
                      <a:pt x="1287" y="289"/>
                    </a:moveTo>
                    <a:lnTo>
                      <a:pt x="1306" y="289"/>
                    </a:lnTo>
                    <a:lnTo>
                      <a:pt x="1306" y="295"/>
                    </a:lnTo>
                    <a:lnTo>
                      <a:pt x="1287" y="295"/>
                    </a:lnTo>
                    <a:lnTo>
                      <a:pt x="1287" y="289"/>
                    </a:lnTo>
                    <a:close/>
                    <a:moveTo>
                      <a:pt x="1312" y="289"/>
                    </a:moveTo>
                    <a:lnTo>
                      <a:pt x="1330" y="289"/>
                    </a:lnTo>
                    <a:lnTo>
                      <a:pt x="1330" y="295"/>
                    </a:lnTo>
                    <a:lnTo>
                      <a:pt x="1312" y="295"/>
                    </a:lnTo>
                    <a:lnTo>
                      <a:pt x="1312" y="289"/>
                    </a:lnTo>
                    <a:close/>
                    <a:moveTo>
                      <a:pt x="1337" y="289"/>
                    </a:moveTo>
                    <a:lnTo>
                      <a:pt x="1355" y="289"/>
                    </a:lnTo>
                    <a:lnTo>
                      <a:pt x="1355" y="295"/>
                    </a:lnTo>
                    <a:lnTo>
                      <a:pt x="1337" y="295"/>
                    </a:lnTo>
                    <a:lnTo>
                      <a:pt x="1337" y="289"/>
                    </a:lnTo>
                    <a:close/>
                    <a:moveTo>
                      <a:pt x="1361" y="289"/>
                    </a:moveTo>
                    <a:lnTo>
                      <a:pt x="1380" y="289"/>
                    </a:lnTo>
                    <a:lnTo>
                      <a:pt x="1380" y="295"/>
                    </a:lnTo>
                    <a:lnTo>
                      <a:pt x="1361" y="295"/>
                    </a:lnTo>
                    <a:lnTo>
                      <a:pt x="1361" y="289"/>
                    </a:lnTo>
                    <a:close/>
                    <a:moveTo>
                      <a:pt x="1386" y="289"/>
                    </a:moveTo>
                    <a:lnTo>
                      <a:pt x="1405" y="289"/>
                    </a:lnTo>
                    <a:lnTo>
                      <a:pt x="1405" y="295"/>
                    </a:lnTo>
                    <a:lnTo>
                      <a:pt x="1386" y="295"/>
                    </a:lnTo>
                    <a:lnTo>
                      <a:pt x="1386" y="289"/>
                    </a:lnTo>
                    <a:close/>
                    <a:moveTo>
                      <a:pt x="1411" y="289"/>
                    </a:moveTo>
                    <a:lnTo>
                      <a:pt x="1429" y="289"/>
                    </a:lnTo>
                    <a:lnTo>
                      <a:pt x="1429" y="295"/>
                    </a:lnTo>
                    <a:lnTo>
                      <a:pt x="1411" y="295"/>
                    </a:lnTo>
                    <a:lnTo>
                      <a:pt x="1411" y="289"/>
                    </a:lnTo>
                    <a:close/>
                    <a:moveTo>
                      <a:pt x="1436" y="289"/>
                    </a:moveTo>
                    <a:lnTo>
                      <a:pt x="1454" y="289"/>
                    </a:lnTo>
                    <a:lnTo>
                      <a:pt x="1454" y="295"/>
                    </a:lnTo>
                    <a:lnTo>
                      <a:pt x="1436" y="295"/>
                    </a:lnTo>
                    <a:lnTo>
                      <a:pt x="1436" y="289"/>
                    </a:lnTo>
                    <a:close/>
                    <a:moveTo>
                      <a:pt x="1460" y="289"/>
                    </a:moveTo>
                    <a:lnTo>
                      <a:pt x="1479" y="289"/>
                    </a:lnTo>
                    <a:lnTo>
                      <a:pt x="1479" y="295"/>
                    </a:lnTo>
                    <a:lnTo>
                      <a:pt x="1460" y="295"/>
                    </a:lnTo>
                    <a:lnTo>
                      <a:pt x="1460" y="289"/>
                    </a:lnTo>
                    <a:close/>
                    <a:moveTo>
                      <a:pt x="1485" y="289"/>
                    </a:moveTo>
                    <a:lnTo>
                      <a:pt x="1504" y="289"/>
                    </a:lnTo>
                    <a:lnTo>
                      <a:pt x="1504" y="295"/>
                    </a:lnTo>
                    <a:lnTo>
                      <a:pt x="1485" y="295"/>
                    </a:lnTo>
                    <a:lnTo>
                      <a:pt x="1485" y="289"/>
                    </a:lnTo>
                    <a:close/>
                    <a:moveTo>
                      <a:pt x="1510" y="289"/>
                    </a:moveTo>
                    <a:lnTo>
                      <a:pt x="1529" y="289"/>
                    </a:lnTo>
                    <a:lnTo>
                      <a:pt x="1529" y="295"/>
                    </a:lnTo>
                    <a:lnTo>
                      <a:pt x="1510" y="295"/>
                    </a:lnTo>
                    <a:lnTo>
                      <a:pt x="1510" y="289"/>
                    </a:lnTo>
                    <a:close/>
                    <a:moveTo>
                      <a:pt x="1535" y="289"/>
                    </a:moveTo>
                    <a:lnTo>
                      <a:pt x="1553" y="289"/>
                    </a:lnTo>
                    <a:lnTo>
                      <a:pt x="1553" y="295"/>
                    </a:lnTo>
                    <a:lnTo>
                      <a:pt x="1535" y="295"/>
                    </a:lnTo>
                    <a:lnTo>
                      <a:pt x="1535" y="289"/>
                    </a:lnTo>
                    <a:close/>
                    <a:moveTo>
                      <a:pt x="1559" y="289"/>
                    </a:moveTo>
                    <a:lnTo>
                      <a:pt x="1578" y="289"/>
                    </a:lnTo>
                    <a:lnTo>
                      <a:pt x="1578" y="295"/>
                    </a:lnTo>
                    <a:lnTo>
                      <a:pt x="1559" y="295"/>
                    </a:lnTo>
                    <a:lnTo>
                      <a:pt x="1559" y="289"/>
                    </a:lnTo>
                    <a:close/>
                    <a:moveTo>
                      <a:pt x="1584" y="289"/>
                    </a:moveTo>
                    <a:lnTo>
                      <a:pt x="1603" y="289"/>
                    </a:lnTo>
                    <a:lnTo>
                      <a:pt x="1603" y="295"/>
                    </a:lnTo>
                    <a:lnTo>
                      <a:pt x="1584" y="295"/>
                    </a:lnTo>
                    <a:lnTo>
                      <a:pt x="1584" y="289"/>
                    </a:lnTo>
                    <a:close/>
                    <a:moveTo>
                      <a:pt x="1609" y="289"/>
                    </a:moveTo>
                    <a:lnTo>
                      <a:pt x="1628" y="289"/>
                    </a:lnTo>
                    <a:lnTo>
                      <a:pt x="1628" y="295"/>
                    </a:lnTo>
                    <a:lnTo>
                      <a:pt x="1609" y="295"/>
                    </a:lnTo>
                    <a:lnTo>
                      <a:pt x="1609" y="289"/>
                    </a:lnTo>
                    <a:close/>
                    <a:moveTo>
                      <a:pt x="1634" y="289"/>
                    </a:moveTo>
                    <a:lnTo>
                      <a:pt x="1652" y="289"/>
                    </a:lnTo>
                    <a:lnTo>
                      <a:pt x="1652" y="295"/>
                    </a:lnTo>
                    <a:lnTo>
                      <a:pt x="1634" y="295"/>
                    </a:lnTo>
                    <a:lnTo>
                      <a:pt x="1634" y="289"/>
                    </a:lnTo>
                    <a:close/>
                    <a:moveTo>
                      <a:pt x="1659" y="289"/>
                    </a:moveTo>
                    <a:lnTo>
                      <a:pt x="1677" y="289"/>
                    </a:lnTo>
                    <a:lnTo>
                      <a:pt x="1677" y="295"/>
                    </a:lnTo>
                    <a:lnTo>
                      <a:pt x="1659" y="295"/>
                    </a:lnTo>
                    <a:lnTo>
                      <a:pt x="1659" y="289"/>
                    </a:lnTo>
                    <a:close/>
                    <a:moveTo>
                      <a:pt x="1683" y="289"/>
                    </a:moveTo>
                    <a:lnTo>
                      <a:pt x="1702" y="289"/>
                    </a:lnTo>
                    <a:lnTo>
                      <a:pt x="1702" y="295"/>
                    </a:lnTo>
                    <a:lnTo>
                      <a:pt x="1683" y="295"/>
                    </a:lnTo>
                    <a:lnTo>
                      <a:pt x="1683" y="289"/>
                    </a:lnTo>
                    <a:close/>
                    <a:moveTo>
                      <a:pt x="1708" y="289"/>
                    </a:moveTo>
                    <a:lnTo>
                      <a:pt x="1727" y="289"/>
                    </a:lnTo>
                    <a:lnTo>
                      <a:pt x="1727" y="295"/>
                    </a:lnTo>
                    <a:lnTo>
                      <a:pt x="1708" y="295"/>
                    </a:lnTo>
                    <a:lnTo>
                      <a:pt x="1708" y="289"/>
                    </a:lnTo>
                    <a:close/>
                    <a:moveTo>
                      <a:pt x="1733" y="289"/>
                    </a:moveTo>
                    <a:lnTo>
                      <a:pt x="1751" y="289"/>
                    </a:lnTo>
                    <a:lnTo>
                      <a:pt x="1751" y="295"/>
                    </a:lnTo>
                    <a:lnTo>
                      <a:pt x="1733" y="295"/>
                    </a:lnTo>
                    <a:lnTo>
                      <a:pt x="1733" y="289"/>
                    </a:lnTo>
                    <a:close/>
                    <a:moveTo>
                      <a:pt x="1758" y="289"/>
                    </a:moveTo>
                    <a:lnTo>
                      <a:pt x="1776" y="289"/>
                    </a:lnTo>
                    <a:lnTo>
                      <a:pt x="1776" y="295"/>
                    </a:lnTo>
                    <a:lnTo>
                      <a:pt x="1758" y="295"/>
                    </a:lnTo>
                    <a:lnTo>
                      <a:pt x="1758" y="289"/>
                    </a:lnTo>
                    <a:close/>
                    <a:moveTo>
                      <a:pt x="1782" y="289"/>
                    </a:moveTo>
                    <a:lnTo>
                      <a:pt x="1801" y="289"/>
                    </a:lnTo>
                    <a:lnTo>
                      <a:pt x="1801" y="295"/>
                    </a:lnTo>
                    <a:lnTo>
                      <a:pt x="1782" y="295"/>
                    </a:lnTo>
                    <a:lnTo>
                      <a:pt x="1782" y="289"/>
                    </a:lnTo>
                    <a:close/>
                    <a:moveTo>
                      <a:pt x="1807" y="289"/>
                    </a:moveTo>
                    <a:lnTo>
                      <a:pt x="1826" y="289"/>
                    </a:lnTo>
                    <a:lnTo>
                      <a:pt x="1826" y="295"/>
                    </a:lnTo>
                    <a:lnTo>
                      <a:pt x="1807" y="295"/>
                    </a:lnTo>
                    <a:lnTo>
                      <a:pt x="1807" y="289"/>
                    </a:lnTo>
                    <a:close/>
                    <a:moveTo>
                      <a:pt x="1832" y="289"/>
                    </a:moveTo>
                    <a:lnTo>
                      <a:pt x="1850" y="289"/>
                    </a:lnTo>
                    <a:lnTo>
                      <a:pt x="1850" y="295"/>
                    </a:lnTo>
                    <a:lnTo>
                      <a:pt x="1832" y="295"/>
                    </a:lnTo>
                    <a:lnTo>
                      <a:pt x="1832" y="289"/>
                    </a:lnTo>
                    <a:close/>
                    <a:moveTo>
                      <a:pt x="1857" y="289"/>
                    </a:moveTo>
                    <a:lnTo>
                      <a:pt x="1875" y="289"/>
                    </a:lnTo>
                    <a:lnTo>
                      <a:pt x="1875" y="295"/>
                    </a:lnTo>
                    <a:lnTo>
                      <a:pt x="1857" y="295"/>
                    </a:lnTo>
                    <a:lnTo>
                      <a:pt x="1857" y="289"/>
                    </a:lnTo>
                    <a:close/>
                    <a:moveTo>
                      <a:pt x="1881" y="289"/>
                    </a:moveTo>
                    <a:lnTo>
                      <a:pt x="1900" y="289"/>
                    </a:lnTo>
                    <a:lnTo>
                      <a:pt x="1900" y="295"/>
                    </a:lnTo>
                    <a:lnTo>
                      <a:pt x="1881" y="295"/>
                    </a:lnTo>
                    <a:lnTo>
                      <a:pt x="1881" y="289"/>
                    </a:lnTo>
                    <a:close/>
                    <a:moveTo>
                      <a:pt x="1906" y="289"/>
                    </a:moveTo>
                    <a:lnTo>
                      <a:pt x="1925" y="289"/>
                    </a:lnTo>
                    <a:lnTo>
                      <a:pt x="1925" y="295"/>
                    </a:lnTo>
                    <a:lnTo>
                      <a:pt x="1906" y="295"/>
                    </a:lnTo>
                    <a:lnTo>
                      <a:pt x="1906" y="289"/>
                    </a:lnTo>
                    <a:close/>
                    <a:moveTo>
                      <a:pt x="1931" y="289"/>
                    </a:moveTo>
                    <a:lnTo>
                      <a:pt x="1949" y="289"/>
                    </a:lnTo>
                    <a:lnTo>
                      <a:pt x="1949" y="295"/>
                    </a:lnTo>
                    <a:lnTo>
                      <a:pt x="1931" y="295"/>
                    </a:lnTo>
                    <a:lnTo>
                      <a:pt x="1931" y="289"/>
                    </a:lnTo>
                    <a:close/>
                    <a:moveTo>
                      <a:pt x="1956" y="289"/>
                    </a:moveTo>
                    <a:lnTo>
                      <a:pt x="1974" y="289"/>
                    </a:lnTo>
                    <a:lnTo>
                      <a:pt x="1974" y="295"/>
                    </a:lnTo>
                    <a:lnTo>
                      <a:pt x="1956" y="295"/>
                    </a:lnTo>
                    <a:lnTo>
                      <a:pt x="1956" y="289"/>
                    </a:lnTo>
                    <a:close/>
                    <a:moveTo>
                      <a:pt x="1980" y="289"/>
                    </a:moveTo>
                    <a:lnTo>
                      <a:pt x="1999" y="289"/>
                    </a:lnTo>
                    <a:lnTo>
                      <a:pt x="1999" y="295"/>
                    </a:lnTo>
                    <a:lnTo>
                      <a:pt x="1980" y="295"/>
                    </a:lnTo>
                    <a:lnTo>
                      <a:pt x="1980" y="289"/>
                    </a:lnTo>
                    <a:close/>
                    <a:moveTo>
                      <a:pt x="2005" y="289"/>
                    </a:moveTo>
                    <a:lnTo>
                      <a:pt x="2024" y="289"/>
                    </a:lnTo>
                    <a:lnTo>
                      <a:pt x="2024" y="295"/>
                    </a:lnTo>
                    <a:lnTo>
                      <a:pt x="2005" y="295"/>
                    </a:lnTo>
                    <a:lnTo>
                      <a:pt x="2005" y="289"/>
                    </a:lnTo>
                    <a:close/>
                    <a:moveTo>
                      <a:pt x="2030" y="289"/>
                    </a:moveTo>
                    <a:lnTo>
                      <a:pt x="2049" y="289"/>
                    </a:lnTo>
                    <a:lnTo>
                      <a:pt x="2049" y="295"/>
                    </a:lnTo>
                    <a:lnTo>
                      <a:pt x="2030" y="295"/>
                    </a:lnTo>
                    <a:lnTo>
                      <a:pt x="2030" y="289"/>
                    </a:lnTo>
                    <a:close/>
                    <a:moveTo>
                      <a:pt x="2055" y="289"/>
                    </a:moveTo>
                    <a:lnTo>
                      <a:pt x="2073" y="289"/>
                    </a:lnTo>
                    <a:lnTo>
                      <a:pt x="2073" y="295"/>
                    </a:lnTo>
                    <a:lnTo>
                      <a:pt x="2055" y="295"/>
                    </a:lnTo>
                    <a:lnTo>
                      <a:pt x="2055" y="289"/>
                    </a:lnTo>
                    <a:close/>
                    <a:moveTo>
                      <a:pt x="2079" y="289"/>
                    </a:moveTo>
                    <a:lnTo>
                      <a:pt x="2098" y="289"/>
                    </a:lnTo>
                    <a:lnTo>
                      <a:pt x="2098" y="295"/>
                    </a:lnTo>
                    <a:lnTo>
                      <a:pt x="2079" y="295"/>
                    </a:lnTo>
                    <a:lnTo>
                      <a:pt x="2079" y="289"/>
                    </a:lnTo>
                    <a:close/>
                    <a:moveTo>
                      <a:pt x="2104" y="289"/>
                    </a:moveTo>
                    <a:lnTo>
                      <a:pt x="2123" y="289"/>
                    </a:lnTo>
                    <a:lnTo>
                      <a:pt x="2123" y="295"/>
                    </a:lnTo>
                    <a:lnTo>
                      <a:pt x="2104" y="295"/>
                    </a:lnTo>
                    <a:lnTo>
                      <a:pt x="2104" y="289"/>
                    </a:lnTo>
                    <a:close/>
                    <a:moveTo>
                      <a:pt x="2129" y="289"/>
                    </a:moveTo>
                    <a:lnTo>
                      <a:pt x="2148" y="289"/>
                    </a:lnTo>
                    <a:lnTo>
                      <a:pt x="2148" y="295"/>
                    </a:lnTo>
                    <a:lnTo>
                      <a:pt x="2129" y="295"/>
                    </a:lnTo>
                    <a:lnTo>
                      <a:pt x="2129" y="289"/>
                    </a:lnTo>
                    <a:close/>
                    <a:moveTo>
                      <a:pt x="2154" y="289"/>
                    </a:moveTo>
                    <a:lnTo>
                      <a:pt x="2172" y="289"/>
                    </a:lnTo>
                    <a:lnTo>
                      <a:pt x="2172" y="295"/>
                    </a:lnTo>
                    <a:lnTo>
                      <a:pt x="2154" y="295"/>
                    </a:lnTo>
                    <a:lnTo>
                      <a:pt x="2154" y="289"/>
                    </a:lnTo>
                    <a:close/>
                    <a:moveTo>
                      <a:pt x="2179" y="289"/>
                    </a:moveTo>
                    <a:lnTo>
                      <a:pt x="2197" y="289"/>
                    </a:lnTo>
                    <a:lnTo>
                      <a:pt x="2197" y="295"/>
                    </a:lnTo>
                    <a:lnTo>
                      <a:pt x="2179" y="295"/>
                    </a:lnTo>
                    <a:lnTo>
                      <a:pt x="2179" y="289"/>
                    </a:lnTo>
                    <a:close/>
                    <a:moveTo>
                      <a:pt x="2203" y="289"/>
                    </a:moveTo>
                    <a:lnTo>
                      <a:pt x="2222" y="289"/>
                    </a:lnTo>
                    <a:lnTo>
                      <a:pt x="2222" y="295"/>
                    </a:lnTo>
                    <a:lnTo>
                      <a:pt x="2203" y="295"/>
                    </a:lnTo>
                    <a:lnTo>
                      <a:pt x="2203" y="289"/>
                    </a:lnTo>
                    <a:close/>
                    <a:moveTo>
                      <a:pt x="2228" y="289"/>
                    </a:moveTo>
                    <a:lnTo>
                      <a:pt x="2247" y="289"/>
                    </a:lnTo>
                    <a:lnTo>
                      <a:pt x="2247" y="295"/>
                    </a:lnTo>
                    <a:lnTo>
                      <a:pt x="2228" y="295"/>
                    </a:lnTo>
                    <a:lnTo>
                      <a:pt x="2228" y="289"/>
                    </a:lnTo>
                    <a:close/>
                    <a:moveTo>
                      <a:pt x="2253" y="289"/>
                    </a:moveTo>
                    <a:lnTo>
                      <a:pt x="2271" y="289"/>
                    </a:lnTo>
                    <a:lnTo>
                      <a:pt x="2271" y="295"/>
                    </a:lnTo>
                    <a:lnTo>
                      <a:pt x="2253" y="295"/>
                    </a:lnTo>
                    <a:lnTo>
                      <a:pt x="2253" y="289"/>
                    </a:lnTo>
                    <a:close/>
                    <a:moveTo>
                      <a:pt x="2278" y="289"/>
                    </a:moveTo>
                    <a:lnTo>
                      <a:pt x="2296" y="289"/>
                    </a:lnTo>
                    <a:lnTo>
                      <a:pt x="2296" y="295"/>
                    </a:lnTo>
                    <a:lnTo>
                      <a:pt x="2278" y="295"/>
                    </a:lnTo>
                    <a:lnTo>
                      <a:pt x="2278" y="289"/>
                    </a:lnTo>
                    <a:close/>
                    <a:moveTo>
                      <a:pt x="2302" y="289"/>
                    </a:moveTo>
                    <a:lnTo>
                      <a:pt x="2321" y="289"/>
                    </a:lnTo>
                    <a:lnTo>
                      <a:pt x="2321" y="295"/>
                    </a:lnTo>
                    <a:lnTo>
                      <a:pt x="2302" y="295"/>
                    </a:lnTo>
                    <a:lnTo>
                      <a:pt x="2302" y="289"/>
                    </a:lnTo>
                    <a:close/>
                    <a:moveTo>
                      <a:pt x="2327" y="289"/>
                    </a:moveTo>
                    <a:lnTo>
                      <a:pt x="2346" y="289"/>
                    </a:lnTo>
                    <a:lnTo>
                      <a:pt x="2346" y="295"/>
                    </a:lnTo>
                    <a:lnTo>
                      <a:pt x="2327" y="295"/>
                    </a:lnTo>
                    <a:lnTo>
                      <a:pt x="2327" y="289"/>
                    </a:lnTo>
                    <a:close/>
                    <a:moveTo>
                      <a:pt x="2352" y="289"/>
                    </a:moveTo>
                    <a:lnTo>
                      <a:pt x="2367" y="289"/>
                    </a:lnTo>
                    <a:lnTo>
                      <a:pt x="2367" y="295"/>
                    </a:lnTo>
                    <a:lnTo>
                      <a:pt x="2352" y="295"/>
                    </a:lnTo>
                    <a:lnTo>
                      <a:pt x="2352" y="289"/>
                    </a:lnTo>
                    <a:close/>
                    <a:moveTo>
                      <a:pt x="0" y="0"/>
                    </a:moveTo>
                    <a:lnTo>
                      <a:pt x="18" y="0"/>
                    </a:lnTo>
                    <a:lnTo>
                      <a:pt x="18" y="6"/>
                    </a:lnTo>
                    <a:lnTo>
                      <a:pt x="0" y="6"/>
                    </a:lnTo>
                    <a:lnTo>
                      <a:pt x="0" y="0"/>
                    </a:lnTo>
                    <a:close/>
                    <a:moveTo>
                      <a:pt x="24" y="0"/>
                    </a:moveTo>
                    <a:lnTo>
                      <a:pt x="43" y="0"/>
                    </a:lnTo>
                    <a:lnTo>
                      <a:pt x="43" y="6"/>
                    </a:lnTo>
                    <a:lnTo>
                      <a:pt x="24" y="6"/>
                    </a:lnTo>
                    <a:lnTo>
                      <a:pt x="24" y="0"/>
                    </a:lnTo>
                    <a:close/>
                    <a:moveTo>
                      <a:pt x="49" y="0"/>
                    </a:moveTo>
                    <a:lnTo>
                      <a:pt x="68" y="0"/>
                    </a:lnTo>
                    <a:lnTo>
                      <a:pt x="68" y="6"/>
                    </a:lnTo>
                    <a:lnTo>
                      <a:pt x="49" y="6"/>
                    </a:lnTo>
                    <a:lnTo>
                      <a:pt x="49" y="0"/>
                    </a:lnTo>
                    <a:close/>
                    <a:moveTo>
                      <a:pt x="74" y="0"/>
                    </a:moveTo>
                    <a:lnTo>
                      <a:pt x="92" y="0"/>
                    </a:lnTo>
                    <a:lnTo>
                      <a:pt x="92" y="6"/>
                    </a:lnTo>
                    <a:lnTo>
                      <a:pt x="74" y="6"/>
                    </a:lnTo>
                    <a:lnTo>
                      <a:pt x="74" y="0"/>
                    </a:lnTo>
                    <a:close/>
                    <a:moveTo>
                      <a:pt x="99" y="0"/>
                    </a:moveTo>
                    <a:lnTo>
                      <a:pt x="117" y="0"/>
                    </a:lnTo>
                    <a:lnTo>
                      <a:pt x="117" y="6"/>
                    </a:lnTo>
                    <a:lnTo>
                      <a:pt x="99" y="6"/>
                    </a:lnTo>
                    <a:lnTo>
                      <a:pt x="99" y="0"/>
                    </a:lnTo>
                    <a:close/>
                    <a:moveTo>
                      <a:pt x="123" y="0"/>
                    </a:moveTo>
                    <a:lnTo>
                      <a:pt x="142" y="0"/>
                    </a:lnTo>
                    <a:lnTo>
                      <a:pt x="142" y="6"/>
                    </a:lnTo>
                    <a:lnTo>
                      <a:pt x="123" y="6"/>
                    </a:lnTo>
                    <a:lnTo>
                      <a:pt x="123" y="0"/>
                    </a:lnTo>
                    <a:close/>
                    <a:moveTo>
                      <a:pt x="148" y="0"/>
                    </a:moveTo>
                    <a:lnTo>
                      <a:pt x="167" y="0"/>
                    </a:lnTo>
                    <a:lnTo>
                      <a:pt x="167" y="6"/>
                    </a:lnTo>
                    <a:lnTo>
                      <a:pt x="148" y="6"/>
                    </a:lnTo>
                    <a:lnTo>
                      <a:pt x="148" y="0"/>
                    </a:lnTo>
                    <a:close/>
                    <a:moveTo>
                      <a:pt x="173" y="0"/>
                    </a:moveTo>
                    <a:lnTo>
                      <a:pt x="191" y="0"/>
                    </a:lnTo>
                    <a:lnTo>
                      <a:pt x="191" y="6"/>
                    </a:lnTo>
                    <a:lnTo>
                      <a:pt x="173" y="6"/>
                    </a:lnTo>
                    <a:lnTo>
                      <a:pt x="173" y="0"/>
                    </a:lnTo>
                    <a:close/>
                    <a:moveTo>
                      <a:pt x="198" y="0"/>
                    </a:moveTo>
                    <a:lnTo>
                      <a:pt x="216" y="0"/>
                    </a:lnTo>
                    <a:lnTo>
                      <a:pt x="216" y="6"/>
                    </a:lnTo>
                    <a:lnTo>
                      <a:pt x="198" y="6"/>
                    </a:lnTo>
                    <a:lnTo>
                      <a:pt x="198" y="0"/>
                    </a:lnTo>
                    <a:close/>
                    <a:moveTo>
                      <a:pt x="222" y="0"/>
                    </a:moveTo>
                    <a:lnTo>
                      <a:pt x="241" y="0"/>
                    </a:lnTo>
                    <a:lnTo>
                      <a:pt x="241" y="6"/>
                    </a:lnTo>
                    <a:lnTo>
                      <a:pt x="222" y="6"/>
                    </a:lnTo>
                    <a:lnTo>
                      <a:pt x="222" y="0"/>
                    </a:lnTo>
                    <a:close/>
                    <a:moveTo>
                      <a:pt x="247" y="0"/>
                    </a:moveTo>
                    <a:lnTo>
                      <a:pt x="266" y="0"/>
                    </a:lnTo>
                    <a:lnTo>
                      <a:pt x="266" y="6"/>
                    </a:lnTo>
                    <a:lnTo>
                      <a:pt x="247" y="6"/>
                    </a:lnTo>
                    <a:lnTo>
                      <a:pt x="247" y="0"/>
                    </a:lnTo>
                    <a:close/>
                    <a:moveTo>
                      <a:pt x="272" y="0"/>
                    </a:moveTo>
                    <a:lnTo>
                      <a:pt x="290" y="0"/>
                    </a:lnTo>
                    <a:lnTo>
                      <a:pt x="290" y="6"/>
                    </a:lnTo>
                    <a:lnTo>
                      <a:pt x="272" y="6"/>
                    </a:lnTo>
                    <a:lnTo>
                      <a:pt x="272" y="0"/>
                    </a:lnTo>
                    <a:close/>
                    <a:moveTo>
                      <a:pt x="297" y="0"/>
                    </a:moveTo>
                    <a:lnTo>
                      <a:pt x="315" y="0"/>
                    </a:lnTo>
                    <a:lnTo>
                      <a:pt x="315" y="6"/>
                    </a:lnTo>
                    <a:lnTo>
                      <a:pt x="297" y="6"/>
                    </a:lnTo>
                    <a:lnTo>
                      <a:pt x="297" y="0"/>
                    </a:lnTo>
                    <a:close/>
                    <a:moveTo>
                      <a:pt x="321" y="0"/>
                    </a:moveTo>
                    <a:lnTo>
                      <a:pt x="340" y="0"/>
                    </a:lnTo>
                    <a:lnTo>
                      <a:pt x="340" y="6"/>
                    </a:lnTo>
                    <a:lnTo>
                      <a:pt x="321" y="6"/>
                    </a:lnTo>
                    <a:lnTo>
                      <a:pt x="321" y="0"/>
                    </a:lnTo>
                    <a:close/>
                    <a:moveTo>
                      <a:pt x="346" y="0"/>
                    </a:moveTo>
                    <a:lnTo>
                      <a:pt x="365" y="0"/>
                    </a:lnTo>
                    <a:lnTo>
                      <a:pt x="365" y="6"/>
                    </a:lnTo>
                    <a:lnTo>
                      <a:pt x="346" y="6"/>
                    </a:lnTo>
                    <a:lnTo>
                      <a:pt x="346" y="0"/>
                    </a:lnTo>
                    <a:close/>
                    <a:moveTo>
                      <a:pt x="371" y="0"/>
                    </a:moveTo>
                    <a:lnTo>
                      <a:pt x="390" y="0"/>
                    </a:lnTo>
                    <a:lnTo>
                      <a:pt x="390" y="6"/>
                    </a:lnTo>
                    <a:lnTo>
                      <a:pt x="371" y="6"/>
                    </a:lnTo>
                    <a:lnTo>
                      <a:pt x="371" y="0"/>
                    </a:lnTo>
                    <a:close/>
                    <a:moveTo>
                      <a:pt x="396" y="0"/>
                    </a:moveTo>
                    <a:lnTo>
                      <a:pt x="414" y="0"/>
                    </a:lnTo>
                    <a:lnTo>
                      <a:pt x="414" y="6"/>
                    </a:lnTo>
                    <a:lnTo>
                      <a:pt x="396" y="6"/>
                    </a:lnTo>
                    <a:lnTo>
                      <a:pt x="396" y="0"/>
                    </a:lnTo>
                    <a:close/>
                    <a:moveTo>
                      <a:pt x="420" y="0"/>
                    </a:moveTo>
                    <a:lnTo>
                      <a:pt x="439" y="0"/>
                    </a:lnTo>
                    <a:lnTo>
                      <a:pt x="439" y="6"/>
                    </a:lnTo>
                    <a:lnTo>
                      <a:pt x="420" y="6"/>
                    </a:lnTo>
                    <a:lnTo>
                      <a:pt x="420" y="0"/>
                    </a:lnTo>
                    <a:close/>
                    <a:moveTo>
                      <a:pt x="445" y="0"/>
                    </a:moveTo>
                    <a:lnTo>
                      <a:pt x="464" y="0"/>
                    </a:lnTo>
                    <a:lnTo>
                      <a:pt x="464" y="6"/>
                    </a:lnTo>
                    <a:lnTo>
                      <a:pt x="445" y="6"/>
                    </a:lnTo>
                    <a:lnTo>
                      <a:pt x="445" y="0"/>
                    </a:lnTo>
                    <a:close/>
                    <a:moveTo>
                      <a:pt x="470" y="0"/>
                    </a:moveTo>
                    <a:lnTo>
                      <a:pt x="489" y="0"/>
                    </a:lnTo>
                    <a:lnTo>
                      <a:pt x="489" y="6"/>
                    </a:lnTo>
                    <a:lnTo>
                      <a:pt x="470" y="6"/>
                    </a:lnTo>
                    <a:lnTo>
                      <a:pt x="470" y="0"/>
                    </a:lnTo>
                    <a:close/>
                    <a:moveTo>
                      <a:pt x="495" y="0"/>
                    </a:moveTo>
                    <a:lnTo>
                      <a:pt x="513" y="0"/>
                    </a:lnTo>
                    <a:lnTo>
                      <a:pt x="513" y="6"/>
                    </a:lnTo>
                    <a:lnTo>
                      <a:pt x="495" y="6"/>
                    </a:lnTo>
                    <a:lnTo>
                      <a:pt x="495" y="0"/>
                    </a:lnTo>
                    <a:close/>
                    <a:moveTo>
                      <a:pt x="520" y="0"/>
                    </a:moveTo>
                    <a:lnTo>
                      <a:pt x="538" y="0"/>
                    </a:lnTo>
                    <a:lnTo>
                      <a:pt x="538" y="6"/>
                    </a:lnTo>
                    <a:lnTo>
                      <a:pt x="520" y="6"/>
                    </a:lnTo>
                    <a:lnTo>
                      <a:pt x="520" y="0"/>
                    </a:lnTo>
                    <a:close/>
                    <a:moveTo>
                      <a:pt x="544" y="0"/>
                    </a:moveTo>
                    <a:lnTo>
                      <a:pt x="563" y="0"/>
                    </a:lnTo>
                    <a:lnTo>
                      <a:pt x="563" y="6"/>
                    </a:lnTo>
                    <a:lnTo>
                      <a:pt x="544" y="6"/>
                    </a:lnTo>
                    <a:lnTo>
                      <a:pt x="544" y="0"/>
                    </a:lnTo>
                    <a:close/>
                    <a:moveTo>
                      <a:pt x="569" y="0"/>
                    </a:moveTo>
                    <a:lnTo>
                      <a:pt x="588" y="0"/>
                    </a:lnTo>
                    <a:lnTo>
                      <a:pt x="588" y="6"/>
                    </a:lnTo>
                    <a:lnTo>
                      <a:pt x="569" y="6"/>
                    </a:lnTo>
                    <a:lnTo>
                      <a:pt x="569" y="0"/>
                    </a:lnTo>
                    <a:close/>
                    <a:moveTo>
                      <a:pt x="594" y="0"/>
                    </a:moveTo>
                    <a:lnTo>
                      <a:pt x="612" y="0"/>
                    </a:lnTo>
                    <a:lnTo>
                      <a:pt x="612" y="6"/>
                    </a:lnTo>
                    <a:lnTo>
                      <a:pt x="594" y="6"/>
                    </a:lnTo>
                    <a:lnTo>
                      <a:pt x="594" y="0"/>
                    </a:lnTo>
                    <a:close/>
                    <a:moveTo>
                      <a:pt x="619" y="0"/>
                    </a:moveTo>
                    <a:lnTo>
                      <a:pt x="637" y="0"/>
                    </a:lnTo>
                    <a:lnTo>
                      <a:pt x="637" y="6"/>
                    </a:lnTo>
                    <a:lnTo>
                      <a:pt x="619" y="6"/>
                    </a:lnTo>
                    <a:lnTo>
                      <a:pt x="619" y="0"/>
                    </a:lnTo>
                    <a:close/>
                    <a:moveTo>
                      <a:pt x="643" y="0"/>
                    </a:moveTo>
                    <a:lnTo>
                      <a:pt x="662" y="0"/>
                    </a:lnTo>
                    <a:lnTo>
                      <a:pt x="662" y="6"/>
                    </a:lnTo>
                    <a:lnTo>
                      <a:pt x="643" y="6"/>
                    </a:lnTo>
                    <a:lnTo>
                      <a:pt x="643" y="0"/>
                    </a:lnTo>
                    <a:close/>
                    <a:moveTo>
                      <a:pt x="668" y="0"/>
                    </a:moveTo>
                    <a:lnTo>
                      <a:pt x="687" y="0"/>
                    </a:lnTo>
                    <a:lnTo>
                      <a:pt x="687" y="6"/>
                    </a:lnTo>
                    <a:lnTo>
                      <a:pt x="668" y="6"/>
                    </a:lnTo>
                    <a:lnTo>
                      <a:pt x="668" y="0"/>
                    </a:lnTo>
                    <a:close/>
                    <a:moveTo>
                      <a:pt x="693" y="0"/>
                    </a:moveTo>
                    <a:lnTo>
                      <a:pt x="711" y="0"/>
                    </a:lnTo>
                    <a:lnTo>
                      <a:pt x="711" y="6"/>
                    </a:lnTo>
                    <a:lnTo>
                      <a:pt x="693" y="6"/>
                    </a:lnTo>
                    <a:lnTo>
                      <a:pt x="693" y="0"/>
                    </a:lnTo>
                    <a:close/>
                    <a:moveTo>
                      <a:pt x="718" y="0"/>
                    </a:moveTo>
                    <a:lnTo>
                      <a:pt x="736" y="0"/>
                    </a:lnTo>
                    <a:lnTo>
                      <a:pt x="736" y="6"/>
                    </a:lnTo>
                    <a:lnTo>
                      <a:pt x="718" y="6"/>
                    </a:lnTo>
                    <a:lnTo>
                      <a:pt x="718" y="0"/>
                    </a:lnTo>
                    <a:close/>
                    <a:moveTo>
                      <a:pt x="742" y="0"/>
                    </a:moveTo>
                    <a:lnTo>
                      <a:pt x="761" y="0"/>
                    </a:lnTo>
                    <a:lnTo>
                      <a:pt x="761" y="6"/>
                    </a:lnTo>
                    <a:lnTo>
                      <a:pt x="742" y="6"/>
                    </a:lnTo>
                    <a:lnTo>
                      <a:pt x="742" y="0"/>
                    </a:lnTo>
                    <a:close/>
                    <a:moveTo>
                      <a:pt x="767" y="0"/>
                    </a:moveTo>
                    <a:lnTo>
                      <a:pt x="786" y="0"/>
                    </a:lnTo>
                    <a:lnTo>
                      <a:pt x="786" y="6"/>
                    </a:lnTo>
                    <a:lnTo>
                      <a:pt x="767" y="6"/>
                    </a:lnTo>
                    <a:lnTo>
                      <a:pt x="767" y="0"/>
                    </a:lnTo>
                    <a:close/>
                    <a:moveTo>
                      <a:pt x="792" y="0"/>
                    </a:moveTo>
                    <a:lnTo>
                      <a:pt x="810" y="0"/>
                    </a:lnTo>
                    <a:lnTo>
                      <a:pt x="810" y="6"/>
                    </a:lnTo>
                    <a:lnTo>
                      <a:pt x="792" y="6"/>
                    </a:lnTo>
                    <a:lnTo>
                      <a:pt x="792" y="0"/>
                    </a:lnTo>
                    <a:close/>
                    <a:moveTo>
                      <a:pt x="817" y="0"/>
                    </a:moveTo>
                    <a:lnTo>
                      <a:pt x="835" y="0"/>
                    </a:lnTo>
                    <a:lnTo>
                      <a:pt x="835" y="6"/>
                    </a:lnTo>
                    <a:lnTo>
                      <a:pt x="817" y="6"/>
                    </a:lnTo>
                    <a:lnTo>
                      <a:pt x="817" y="0"/>
                    </a:lnTo>
                    <a:close/>
                    <a:moveTo>
                      <a:pt x="841" y="0"/>
                    </a:moveTo>
                    <a:lnTo>
                      <a:pt x="860" y="0"/>
                    </a:lnTo>
                    <a:lnTo>
                      <a:pt x="860" y="6"/>
                    </a:lnTo>
                    <a:lnTo>
                      <a:pt x="841" y="6"/>
                    </a:lnTo>
                    <a:lnTo>
                      <a:pt x="841" y="0"/>
                    </a:lnTo>
                    <a:close/>
                    <a:moveTo>
                      <a:pt x="866" y="0"/>
                    </a:moveTo>
                    <a:lnTo>
                      <a:pt x="885" y="0"/>
                    </a:lnTo>
                    <a:lnTo>
                      <a:pt x="885" y="6"/>
                    </a:lnTo>
                    <a:lnTo>
                      <a:pt x="866" y="6"/>
                    </a:lnTo>
                    <a:lnTo>
                      <a:pt x="866" y="0"/>
                    </a:lnTo>
                    <a:close/>
                    <a:moveTo>
                      <a:pt x="891" y="0"/>
                    </a:moveTo>
                    <a:lnTo>
                      <a:pt x="910" y="0"/>
                    </a:lnTo>
                    <a:lnTo>
                      <a:pt x="910" y="6"/>
                    </a:lnTo>
                    <a:lnTo>
                      <a:pt x="891" y="6"/>
                    </a:lnTo>
                    <a:lnTo>
                      <a:pt x="891" y="0"/>
                    </a:lnTo>
                    <a:close/>
                    <a:moveTo>
                      <a:pt x="916" y="0"/>
                    </a:moveTo>
                    <a:lnTo>
                      <a:pt x="934" y="0"/>
                    </a:lnTo>
                    <a:lnTo>
                      <a:pt x="934" y="6"/>
                    </a:lnTo>
                    <a:lnTo>
                      <a:pt x="916" y="6"/>
                    </a:lnTo>
                    <a:lnTo>
                      <a:pt x="916" y="0"/>
                    </a:lnTo>
                    <a:close/>
                    <a:moveTo>
                      <a:pt x="940" y="0"/>
                    </a:moveTo>
                    <a:lnTo>
                      <a:pt x="959" y="0"/>
                    </a:lnTo>
                    <a:lnTo>
                      <a:pt x="959" y="6"/>
                    </a:lnTo>
                    <a:lnTo>
                      <a:pt x="940" y="6"/>
                    </a:lnTo>
                    <a:lnTo>
                      <a:pt x="940" y="0"/>
                    </a:lnTo>
                    <a:close/>
                    <a:moveTo>
                      <a:pt x="965" y="0"/>
                    </a:moveTo>
                    <a:lnTo>
                      <a:pt x="984" y="0"/>
                    </a:lnTo>
                    <a:lnTo>
                      <a:pt x="984" y="6"/>
                    </a:lnTo>
                    <a:lnTo>
                      <a:pt x="965" y="6"/>
                    </a:lnTo>
                    <a:lnTo>
                      <a:pt x="965" y="0"/>
                    </a:lnTo>
                    <a:close/>
                    <a:moveTo>
                      <a:pt x="990" y="0"/>
                    </a:moveTo>
                    <a:lnTo>
                      <a:pt x="1009" y="0"/>
                    </a:lnTo>
                    <a:lnTo>
                      <a:pt x="1009" y="6"/>
                    </a:lnTo>
                    <a:lnTo>
                      <a:pt x="990" y="6"/>
                    </a:lnTo>
                    <a:lnTo>
                      <a:pt x="990" y="0"/>
                    </a:lnTo>
                    <a:close/>
                    <a:moveTo>
                      <a:pt x="1015" y="0"/>
                    </a:moveTo>
                    <a:lnTo>
                      <a:pt x="1033" y="0"/>
                    </a:lnTo>
                    <a:lnTo>
                      <a:pt x="1033" y="6"/>
                    </a:lnTo>
                    <a:lnTo>
                      <a:pt x="1015" y="6"/>
                    </a:lnTo>
                    <a:lnTo>
                      <a:pt x="1015" y="0"/>
                    </a:lnTo>
                    <a:close/>
                    <a:moveTo>
                      <a:pt x="1039" y="0"/>
                    </a:moveTo>
                    <a:lnTo>
                      <a:pt x="1058" y="0"/>
                    </a:lnTo>
                    <a:lnTo>
                      <a:pt x="1058" y="6"/>
                    </a:lnTo>
                    <a:lnTo>
                      <a:pt x="1039" y="6"/>
                    </a:lnTo>
                    <a:lnTo>
                      <a:pt x="1039" y="0"/>
                    </a:lnTo>
                    <a:close/>
                    <a:moveTo>
                      <a:pt x="1064" y="0"/>
                    </a:moveTo>
                    <a:lnTo>
                      <a:pt x="1083" y="0"/>
                    </a:lnTo>
                    <a:lnTo>
                      <a:pt x="1083" y="6"/>
                    </a:lnTo>
                    <a:lnTo>
                      <a:pt x="1064" y="6"/>
                    </a:lnTo>
                    <a:lnTo>
                      <a:pt x="1064" y="0"/>
                    </a:lnTo>
                    <a:close/>
                    <a:moveTo>
                      <a:pt x="1089" y="0"/>
                    </a:moveTo>
                    <a:lnTo>
                      <a:pt x="1108" y="0"/>
                    </a:lnTo>
                    <a:lnTo>
                      <a:pt x="1108" y="6"/>
                    </a:lnTo>
                    <a:lnTo>
                      <a:pt x="1089" y="6"/>
                    </a:lnTo>
                    <a:lnTo>
                      <a:pt x="1089" y="0"/>
                    </a:lnTo>
                    <a:close/>
                    <a:moveTo>
                      <a:pt x="1114" y="0"/>
                    </a:moveTo>
                    <a:lnTo>
                      <a:pt x="1132" y="0"/>
                    </a:lnTo>
                    <a:lnTo>
                      <a:pt x="1132" y="6"/>
                    </a:lnTo>
                    <a:lnTo>
                      <a:pt x="1114" y="6"/>
                    </a:lnTo>
                    <a:lnTo>
                      <a:pt x="1114" y="0"/>
                    </a:lnTo>
                    <a:close/>
                    <a:moveTo>
                      <a:pt x="1139" y="0"/>
                    </a:moveTo>
                    <a:lnTo>
                      <a:pt x="1157" y="0"/>
                    </a:lnTo>
                    <a:lnTo>
                      <a:pt x="1157" y="6"/>
                    </a:lnTo>
                    <a:lnTo>
                      <a:pt x="1139" y="6"/>
                    </a:lnTo>
                    <a:lnTo>
                      <a:pt x="1139" y="0"/>
                    </a:lnTo>
                    <a:close/>
                    <a:moveTo>
                      <a:pt x="1163" y="0"/>
                    </a:moveTo>
                    <a:lnTo>
                      <a:pt x="1182" y="0"/>
                    </a:lnTo>
                    <a:lnTo>
                      <a:pt x="1182" y="6"/>
                    </a:lnTo>
                    <a:lnTo>
                      <a:pt x="1163" y="6"/>
                    </a:lnTo>
                    <a:lnTo>
                      <a:pt x="1163" y="0"/>
                    </a:lnTo>
                    <a:close/>
                    <a:moveTo>
                      <a:pt x="1188" y="0"/>
                    </a:moveTo>
                    <a:lnTo>
                      <a:pt x="1207" y="0"/>
                    </a:lnTo>
                    <a:lnTo>
                      <a:pt x="1207" y="6"/>
                    </a:lnTo>
                    <a:lnTo>
                      <a:pt x="1188" y="6"/>
                    </a:lnTo>
                    <a:lnTo>
                      <a:pt x="1188" y="0"/>
                    </a:lnTo>
                    <a:close/>
                    <a:moveTo>
                      <a:pt x="1213" y="0"/>
                    </a:moveTo>
                    <a:lnTo>
                      <a:pt x="1231" y="0"/>
                    </a:lnTo>
                    <a:lnTo>
                      <a:pt x="1231" y="6"/>
                    </a:lnTo>
                    <a:lnTo>
                      <a:pt x="1213" y="6"/>
                    </a:lnTo>
                    <a:lnTo>
                      <a:pt x="1213" y="0"/>
                    </a:lnTo>
                    <a:close/>
                    <a:moveTo>
                      <a:pt x="1238" y="0"/>
                    </a:moveTo>
                    <a:lnTo>
                      <a:pt x="1256" y="0"/>
                    </a:lnTo>
                    <a:lnTo>
                      <a:pt x="1256" y="6"/>
                    </a:lnTo>
                    <a:lnTo>
                      <a:pt x="1238" y="6"/>
                    </a:lnTo>
                    <a:lnTo>
                      <a:pt x="1238" y="0"/>
                    </a:lnTo>
                    <a:close/>
                    <a:moveTo>
                      <a:pt x="1262" y="0"/>
                    </a:moveTo>
                    <a:lnTo>
                      <a:pt x="1281" y="0"/>
                    </a:lnTo>
                    <a:lnTo>
                      <a:pt x="1281" y="6"/>
                    </a:lnTo>
                    <a:lnTo>
                      <a:pt x="1262" y="6"/>
                    </a:lnTo>
                    <a:lnTo>
                      <a:pt x="1262" y="0"/>
                    </a:lnTo>
                    <a:close/>
                    <a:moveTo>
                      <a:pt x="1287" y="0"/>
                    </a:moveTo>
                    <a:lnTo>
                      <a:pt x="1306" y="0"/>
                    </a:lnTo>
                    <a:lnTo>
                      <a:pt x="1306" y="6"/>
                    </a:lnTo>
                    <a:lnTo>
                      <a:pt x="1287" y="6"/>
                    </a:lnTo>
                    <a:lnTo>
                      <a:pt x="1287" y="0"/>
                    </a:lnTo>
                    <a:close/>
                    <a:moveTo>
                      <a:pt x="1312" y="0"/>
                    </a:moveTo>
                    <a:lnTo>
                      <a:pt x="1330" y="0"/>
                    </a:lnTo>
                    <a:lnTo>
                      <a:pt x="1330" y="6"/>
                    </a:lnTo>
                    <a:lnTo>
                      <a:pt x="1312" y="6"/>
                    </a:lnTo>
                    <a:lnTo>
                      <a:pt x="1312" y="0"/>
                    </a:lnTo>
                    <a:close/>
                    <a:moveTo>
                      <a:pt x="1337" y="0"/>
                    </a:moveTo>
                    <a:lnTo>
                      <a:pt x="1355" y="0"/>
                    </a:lnTo>
                    <a:lnTo>
                      <a:pt x="1355" y="6"/>
                    </a:lnTo>
                    <a:lnTo>
                      <a:pt x="1337" y="6"/>
                    </a:lnTo>
                    <a:lnTo>
                      <a:pt x="1337" y="0"/>
                    </a:lnTo>
                    <a:close/>
                    <a:moveTo>
                      <a:pt x="1361" y="0"/>
                    </a:moveTo>
                    <a:lnTo>
                      <a:pt x="1380" y="0"/>
                    </a:lnTo>
                    <a:lnTo>
                      <a:pt x="1380" y="6"/>
                    </a:lnTo>
                    <a:lnTo>
                      <a:pt x="1361" y="6"/>
                    </a:lnTo>
                    <a:lnTo>
                      <a:pt x="1361" y="0"/>
                    </a:lnTo>
                    <a:close/>
                    <a:moveTo>
                      <a:pt x="1386" y="0"/>
                    </a:moveTo>
                    <a:lnTo>
                      <a:pt x="1405" y="0"/>
                    </a:lnTo>
                    <a:lnTo>
                      <a:pt x="1405" y="6"/>
                    </a:lnTo>
                    <a:lnTo>
                      <a:pt x="1386" y="6"/>
                    </a:lnTo>
                    <a:lnTo>
                      <a:pt x="1386" y="0"/>
                    </a:lnTo>
                    <a:close/>
                    <a:moveTo>
                      <a:pt x="1411" y="0"/>
                    </a:moveTo>
                    <a:lnTo>
                      <a:pt x="1429" y="0"/>
                    </a:lnTo>
                    <a:lnTo>
                      <a:pt x="1429" y="6"/>
                    </a:lnTo>
                    <a:lnTo>
                      <a:pt x="1411" y="6"/>
                    </a:lnTo>
                    <a:lnTo>
                      <a:pt x="1411" y="0"/>
                    </a:lnTo>
                    <a:close/>
                    <a:moveTo>
                      <a:pt x="1436" y="0"/>
                    </a:moveTo>
                    <a:lnTo>
                      <a:pt x="1454" y="0"/>
                    </a:lnTo>
                    <a:lnTo>
                      <a:pt x="1454" y="6"/>
                    </a:lnTo>
                    <a:lnTo>
                      <a:pt x="1436" y="6"/>
                    </a:lnTo>
                    <a:lnTo>
                      <a:pt x="1436" y="0"/>
                    </a:lnTo>
                    <a:close/>
                    <a:moveTo>
                      <a:pt x="1460" y="0"/>
                    </a:moveTo>
                    <a:lnTo>
                      <a:pt x="1479" y="0"/>
                    </a:lnTo>
                    <a:lnTo>
                      <a:pt x="1479" y="6"/>
                    </a:lnTo>
                    <a:lnTo>
                      <a:pt x="1460" y="6"/>
                    </a:lnTo>
                    <a:lnTo>
                      <a:pt x="1460" y="0"/>
                    </a:lnTo>
                    <a:close/>
                    <a:moveTo>
                      <a:pt x="1485" y="0"/>
                    </a:moveTo>
                    <a:lnTo>
                      <a:pt x="1504" y="0"/>
                    </a:lnTo>
                    <a:lnTo>
                      <a:pt x="1504" y="6"/>
                    </a:lnTo>
                    <a:lnTo>
                      <a:pt x="1485" y="6"/>
                    </a:lnTo>
                    <a:lnTo>
                      <a:pt x="1485" y="0"/>
                    </a:lnTo>
                    <a:close/>
                    <a:moveTo>
                      <a:pt x="1510" y="0"/>
                    </a:moveTo>
                    <a:lnTo>
                      <a:pt x="1529" y="0"/>
                    </a:lnTo>
                    <a:lnTo>
                      <a:pt x="1529" y="6"/>
                    </a:lnTo>
                    <a:lnTo>
                      <a:pt x="1510" y="6"/>
                    </a:lnTo>
                    <a:lnTo>
                      <a:pt x="1510" y="0"/>
                    </a:lnTo>
                    <a:close/>
                    <a:moveTo>
                      <a:pt x="1535" y="0"/>
                    </a:moveTo>
                    <a:lnTo>
                      <a:pt x="1553" y="0"/>
                    </a:lnTo>
                    <a:lnTo>
                      <a:pt x="1553" y="6"/>
                    </a:lnTo>
                    <a:lnTo>
                      <a:pt x="1535" y="6"/>
                    </a:lnTo>
                    <a:lnTo>
                      <a:pt x="1535" y="0"/>
                    </a:lnTo>
                    <a:close/>
                    <a:moveTo>
                      <a:pt x="1559" y="0"/>
                    </a:moveTo>
                    <a:lnTo>
                      <a:pt x="1578" y="0"/>
                    </a:lnTo>
                    <a:lnTo>
                      <a:pt x="1578" y="6"/>
                    </a:lnTo>
                    <a:lnTo>
                      <a:pt x="1559" y="6"/>
                    </a:lnTo>
                    <a:lnTo>
                      <a:pt x="1559" y="0"/>
                    </a:lnTo>
                    <a:close/>
                    <a:moveTo>
                      <a:pt x="1584" y="0"/>
                    </a:moveTo>
                    <a:lnTo>
                      <a:pt x="1603" y="0"/>
                    </a:lnTo>
                    <a:lnTo>
                      <a:pt x="1603" y="6"/>
                    </a:lnTo>
                    <a:lnTo>
                      <a:pt x="1584" y="6"/>
                    </a:lnTo>
                    <a:lnTo>
                      <a:pt x="1584" y="0"/>
                    </a:lnTo>
                    <a:close/>
                    <a:moveTo>
                      <a:pt x="1609" y="0"/>
                    </a:moveTo>
                    <a:lnTo>
                      <a:pt x="1628" y="0"/>
                    </a:lnTo>
                    <a:lnTo>
                      <a:pt x="1628" y="6"/>
                    </a:lnTo>
                    <a:lnTo>
                      <a:pt x="1609" y="6"/>
                    </a:lnTo>
                    <a:lnTo>
                      <a:pt x="1609" y="0"/>
                    </a:lnTo>
                    <a:close/>
                    <a:moveTo>
                      <a:pt x="1634" y="0"/>
                    </a:moveTo>
                    <a:lnTo>
                      <a:pt x="1652" y="0"/>
                    </a:lnTo>
                    <a:lnTo>
                      <a:pt x="1652" y="6"/>
                    </a:lnTo>
                    <a:lnTo>
                      <a:pt x="1634" y="6"/>
                    </a:lnTo>
                    <a:lnTo>
                      <a:pt x="1634" y="0"/>
                    </a:lnTo>
                    <a:close/>
                    <a:moveTo>
                      <a:pt x="1659" y="0"/>
                    </a:moveTo>
                    <a:lnTo>
                      <a:pt x="1677" y="0"/>
                    </a:lnTo>
                    <a:lnTo>
                      <a:pt x="1677" y="6"/>
                    </a:lnTo>
                    <a:lnTo>
                      <a:pt x="1659" y="6"/>
                    </a:lnTo>
                    <a:lnTo>
                      <a:pt x="1659" y="0"/>
                    </a:lnTo>
                    <a:close/>
                    <a:moveTo>
                      <a:pt x="1683" y="0"/>
                    </a:moveTo>
                    <a:lnTo>
                      <a:pt x="1702" y="0"/>
                    </a:lnTo>
                    <a:lnTo>
                      <a:pt x="1702" y="6"/>
                    </a:lnTo>
                    <a:lnTo>
                      <a:pt x="1683" y="6"/>
                    </a:lnTo>
                    <a:lnTo>
                      <a:pt x="1683" y="0"/>
                    </a:lnTo>
                    <a:close/>
                    <a:moveTo>
                      <a:pt x="1708" y="0"/>
                    </a:moveTo>
                    <a:lnTo>
                      <a:pt x="1727" y="0"/>
                    </a:lnTo>
                    <a:lnTo>
                      <a:pt x="1727" y="6"/>
                    </a:lnTo>
                    <a:lnTo>
                      <a:pt x="1708" y="6"/>
                    </a:lnTo>
                    <a:lnTo>
                      <a:pt x="1708" y="0"/>
                    </a:lnTo>
                    <a:close/>
                    <a:moveTo>
                      <a:pt x="1733" y="0"/>
                    </a:moveTo>
                    <a:lnTo>
                      <a:pt x="1751" y="0"/>
                    </a:lnTo>
                    <a:lnTo>
                      <a:pt x="1751" y="6"/>
                    </a:lnTo>
                    <a:lnTo>
                      <a:pt x="1733" y="6"/>
                    </a:lnTo>
                    <a:lnTo>
                      <a:pt x="1733" y="0"/>
                    </a:lnTo>
                    <a:close/>
                    <a:moveTo>
                      <a:pt x="1758" y="0"/>
                    </a:moveTo>
                    <a:lnTo>
                      <a:pt x="1776" y="0"/>
                    </a:lnTo>
                    <a:lnTo>
                      <a:pt x="1776" y="6"/>
                    </a:lnTo>
                    <a:lnTo>
                      <a:pt x="1758" y="6"/>
                    </a:lnTo>
                    <a:lnTo>
                      <a:pt x="1758" y="0"/>
                    </a:lnTo>
                    <a:close/>
                    <a:moveTo>
                      <a:pt x="1782" y="0"/>
                    </a:moveTo>
                    <a:lnTo>
                      <a:pt x="1801" y="0"/>
                    </a:lnTo>
                    <a:lnTo>
                      <a:pt x="1801" y="6"/>
                    </a:lnTo>
                    <a:lnTo>
                      <a:pt x="1782" y="6"/>
                    </a:lnTo>
                    <a:lnTo>
                      <a:pt x="1782" y="0"/>
                    </a:lnTo>
                    <a:close/>
                    <a:moveTo>
                      <a:pt x="1807" y="0"/>
                    </a:moveTo>
                    <a:lnTo>
                      <a:pt x="1826" y="0"/>
                    </a:lnTo>
                    <a:lnTo>
                      <a:pt x="1826" y="6"/>
                    </a:lnTo>
                    <a:lnTo>
                      <a:pt x="1807" y="6"/>
                    </a:lnTo>
                    <a:lnTo>
                      <a:pt x="1807" y="0"/>
                    </a:lnTo>
                    <a:close/>
                    <a:moveTo>
                      <a:pt x="1832" y="0"/>
                    </a:moveTo>
                    <a:lnTo>
                      <a:pt x="1850" y="0"/>
                    </a:lnTo>
                    <a:lnTo>
                      <a:pt x="1850" y="6"/>
                    </a:lnTo>
                    <a:lnTo>
                      <a:pt x="1832" y="6"/>
                    </a:lnTo>
                    <a:lnTo>
                      <a:pt x="1832" y="0"/>
                    </a:lnTo>
                    <a:close/>
                    <a:moveTo>
                      <a:pt x="1857" y="0"/>
                    </a:moveTo>
                    <a:lnTo>
                      <a:pt x="1875" y="0"/>
                    </a:lnTo>
                    <a:lnTo>
                      <a:pt x="1875" y="6"/>
                    </a:lnTo>
                    <a:lnTo>
                      <a:pt x="1857" y="6"/>
                    </a:lnTo>
                    <a:lnTo>
                      <a:pt x="1857" y="0"/>
                    </a:lnTo>
                    <a:close/>
                    <a:moveTo>
                      <a:pt x="1881" y="0"/>
                    </a:moveTo>
                    <a:lnTo>
                      <a:pt x="1900" y="0"/>
                    </a:lnTo>
                    <a:lnTo>
                      <a:pt x="1900" y="6"/>
                    </a:lnTo>
                    <a:lnTo>
                      <a:pt x="1881" y="6"/>
                    </a:lnTo>
                    <a:lnTo>
                      <a:pt x="1881" y="0"/>
                    </a:lnTo>
                    <a:close/>
                    <a:moveTo>
                      <a:pt x="1906" y="0"/>
                    </a:moveTo>
                    <a:lnTo>
                      <a:pt x="1925" y="0"/>
                    </a:lnTo>
                    <a:lnTo>
                      <a:pt x="1925" y="6"/>
                    </a:lnTo>
                    <a:lnTo>
                      <a:pt x="1906" y="6"/>
                    </a:lnTo>
                    <a:lnTo>
                      <a:pt x="1906" y="0"/>
                    </a:lnTo>
                    <a:close/>
                    <a:moveTo>
                      <a:pt x="1931" y="0"/>
                    </a:moveTo>
                    <a:lnTo>
                      <a:pt x="1949" y="0"/>
                    </a:lnTo>
                    <a:lnTo>
                      <a:pt x="1949" y="6"/>
                    </a:lnTo>
                    <a:lnTo>
                      <a:pt x="1931" y="6"/>
                    </a:lnTo>
                    <a:lnTo>
                      <a:pt x="1931" y="0"/>
                    </a:lnTo>
                    <a:close/>
                    <a:moveTo>
                      <a:pt x="1956" y="0"/>
                    </a:moveTo>
                    <a:lnTo>
                      <a:pt x="1974" y="0"/>
                    </a:lnTo>
                    <a:lnTo>
                      <a:pt x="1974" y="6"/>
                    </a:lnTo>
                    <a:lnTo>
                      <a:pt x="1956" y="6"/>
                    </a:lnTo>
                    <a:lnTo>
                      <a:pt x="1956" y="0"/>
                    </a:lnTo>
                    <a:close/>
                    <a:moveTo>
                      <a:pt x="1980" y="0"/>
                    </a:moveTo>
                    <a:lnTo>
                      <a:pt x="1999" y="0"/>
                    </a:lnTo>
                    <a:lnTo>
                      <a:pt x="1999" y="6"/>
                    </a:lnTo>
                    <a:lnTo>
                      <a:pt x="1980" y="6"/>
                    </a:lnTo>
                    <a:lnTo>
                      <a:pt x="1980" y="0"/>
                    </a:lnTo>
                    <a:close/>
                    <a:moveTo>
                      <a:pt x="2005" y="0"/>
                    </a:moveTo>
                    <a:lnTo>
                      <a:pt x="2024" y="0"/>
                    </a:lnTo>
                    <a:lnTo>
                      <a:pt x="2024" y="6"/>
                    </a:lnTo>
                    <a:lnTo>
                      <a:pt x="2005" y="6"/>
                    </a:lnTo>
                    <a:lnTo>
                      <a:pt x="2005" y="0"/>
                    </a:lnTo>
                    <a:close/>
                    <a:moveTo>
                      <a:pt x="2030" y="0"/>
                    </a:moveTo>
                    <a:lnTo>
                      <a:pt x="2049" y="0"/>
                    </a:lnTo>
                    <a:lnTo>
                      <a:pt x="2049" y="6"/>
                    </a:lnTo>
                    <a:lnTo>
                      <a:pt x="2030" y="6"/>
                    </a:lnTo>
                    <a:lnTo>
                      <a:pt x="2030" y="0"/>
                    </a:lnTo>
                    <a:close/>
                    <a:moveTo>
                      <a:pt x="2055" y="0"/>
                    </a:moveTo>
                    <a:lnTo>
                      <a:pt x="2073" y="0"/>
                    </a:lnTo>
                    <a:lnTo>
                      <a:pt x="2073" y="6"/>
                    </a:lnTo>
                    <a:lnTo>
                      <a:pt x="2055" y="6"/>
                    </a:lnTo>
                    <a:lnTo>
                      <a:pt x="2055" y="0"/>
                    </a:lnTo>
                    <a:close/>
                    <a:moveTo>
                      <a:pt x="2079" y="0"/>
                    </a:moveTo>
                    <a:lnTo>
                      <a:pt x="2098" y="0"/>
                    </a:lnTo>
                    <a:lnTo>
                      <a:pt x="2098" y="6"/>
                    </a:lnTo>
                    <a:lnTo>
                      <a:pt x="2079" y="6"/>
                    </a:lnTo>
                    <a:lnTo>
                      <a:pt x="2079" y="0"/>
                    </a:lnTo>
                    <a:close/>
                    <a:moveTo>
                      <a:pt x="2104" y="0"/>
                    </a:moveTo>
                    <a:lnTo>
                      <a:pt x="2123" y="0"/>
                    </a:lnTo>
                    <a:lnTo>
                      <a:pt x="2123" y="6"/>
                    </a:lnTo>
                    <a:lnTo>
                      <a:pt x="2104" y="6"/>
                    </a:lnTo>
                    <a:lnTo>
                      <a:pt x="2104" y="0"/>
                    </a:lnTo>
                    <a:close/>
                    <a:moveTo>
                      <a:pt x="2129" y="0"/>
                    </a:moveTo>
                    <a:lnTo>
                      <a:pt x="2148" y="0"/>
                    </a:lnTo>
                    <a:lnTo>
                      <a:pt x="2148" y="6"/>
                    </a:lnTo>
                    <a:lnTo>
                      <a:pt x="2129" y="6"/>
                    </a:lnTo>
                    <a:lnTo>
                      <a:pt x="2129" y="0"/>
                    </a:lnTo>
                    <a:close/>
                    <a:moveTo>
                      <a:pt x="2154" y="0"/>
                    </a:moveTo>
                    <a:lnTo>
                      <a:pt x="2172" y="0"/>
                    </a:lnTo>
                    <a:lnTo>
                      <a:pt x="2172" y="6"/>
                    </a:lnTo>
                    <a:lnTo>
                      <a:pt x="2154" y="6"/>
                    </a:lnTo>
                    <a:lnTo>
                      <a:pt x="2154" y="0"/>
                    </a:lnTo>
                    <a:close/>
                    <a:moveTo>
                      <a:pt x="2179" y="0"/>
                    </a:moveTo>
                    <a:lnTo>
                      <a:pt x="2197" y="0"/>
                    </a:lnTo>
                    <a:lnTo>
                      <a:pt x="2197" y="6"/>
                    </a:lnTo>
                    <a:lnTo>
                      <a:pt x="2179" y="6"/>
                    </a:lnTo>
                    <a:lnTo>
                      <a:pt x="2179" y="0"/>
                    </a:lnTo>
                    <a:close/>
                    <a:moveTo>
                      <a:pt x="2203" y="0"/>
                    </a:moveTo>
                    <a:lnTo>
                      <a:pt x="2222" y="0"/>
                    </a:lnTo>
                    <a:lnTo>
                      <a:pt x="2222" y="6"/>
                    </a:lnTo>
                    <a:lnTo>
                      <a:pt x="2203" y="6"/>
                    </a:lnTo>
                    <a:lnTo>
                      <a:pt x="2203" y="0"/>
                    </a:lnTo>
                    <a:close/>
                    <a:moveTo>
                      <a:pt x="2228" y="0"/>
                    </a:moveTo>
                    <a:lnTo>
                      <a:pt x="2247" y="0"/>
                    </a:lnTo>
                    <a:lnTo>
                      <a:pt x="2247" y="6"/>
                    </a:lnTo>
                    <a:lnTo>
                      <a:pt x="2228" y="6"/>
                    </a:lnTo>
                    <a:lnTo>
                      <a:pt x="2228" y="0"/>
                    </a:lnTo>
                    <a:close/>
                    <a:moveTo>
                      <a:pt x="2253" y="0"/>
                    </a:moveTo>
                    <a:lnTo>
                      <a:pt x="2271" y="0"/>
                    </a:lnTo>
                    <a:lnTo>
                      <a:pt x="2271" y="6"/>
                    </a:lnTo>
                    <a:lnTo>
                      <a:pt x="2253" y="6"/>
                    </a:lnTo>
                    <a:lnTo>
                      <a:pt x="2253" y="0"/>
                    </a:lnTo>
                    <a:close/>
                    <a:moveTo>
                      <a:pt x="2278" y="0"/>
                    </a:moveTo>
                    <a:lnTo>
                      <a:pt x="2296" y="0"/>
                    </a:lnTo>
                    <a:lnTo>
                      <a:pt x="2296" y="6"/>
                    </a:lnTo>
                    <a:lnTo>
                      <a:pt x="2278" y="6"/>
                    </a:lnTo>
                    <a:lnTo>
                      <a:pt x="2278" y="0"/>
                    </a:lnTo>
                    <a:close/>
                    <a:moveTo>
                      <a:pt x="2302" y="0"/>
                    </a:moveTo>
                    <a:lnTo>
                      <a:pt x="2321" y="0"/>
                    </a:lnTo>
                    <a:lnTo>
                      <a:pt x="2321" y="6"/>
                    </a:lnTo>
                    <a:lnTo>
                      <a:pt x="2302" y="6"/>
                    </a:lnTo>
                    <a:lnTo>
                      <a:pt x="2302" y="0"/>
                    </a:lnTo>
                    <a:close/>
                    <a:moveTo>
                      <a:pt x="2327" y="0"/>
                    </a:moveTo>
                    <a:lnTo>
                      <a:pt x="2346" y="0"/>
                    </a:lnTo>
                    <a:lnTo>
                      <a:pt x="2346" y="6"/>
                    </a:lnTo>
                    <a:lnTo>
                      <a:pt x="2327" y="6"/>
                    </a:lnTo>
                    <a:lnTo>
                      <a:pt x="2327" y="0"/>
                    </a:lnTo>
                    <a:close/>
                    <a:moveTo>
                      <a:pt x="2352" y="0"/>
                    </a:moveTo>
                    <a:lnTo>
                      <a:pt x="2367" y="0"/>
                    </a:lnTo>
                    <a:lnTo>
                      <a:pt x="2367" y="6"/>
                    </a:lnTo>
                    <a:lnTo>
                      <a:pt x="2352" y="6"/>
                    </a:lnTo>
                    <a:lnTo>
                      <a:pt x="2352"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496" name="Freeform 76"/>
              <p:cNvSpPr>
                <a:spLocks noEditPoints="1"/>
              </p:cNvSpPr>
              <p:nvPr/>
            </p:nvSpPr>
            <p:spPr bwMode="auto">
              <a:xfrm>
                <a:off x="3586" y="1386"/>
                <a:ext cx="1782" cy="2023"/>
              </a:xfrm>
              <a:custGeom>
                <a:avLst/>
                <a:gdLst>
                  <a:gd name="T0" fmla="*/ 7 w 1782"/>
                  <a:gd name="T1" fmla="*/ 123 h 2023"/>
                  <a:gd name="T2" fmla="*/ 7 w 1782"/>
                  <a:gd name="T3" fmla="*/ 266 h 2023"/>
                  <a:gd name="T4" fmla="*/ 0 w 1782"/>
                  <a:gd name="T5" fmla="*/ 390 h 2023"/>
                  <a:gd name="T6" fmla="*/ 0 w 1782"/>
                  <a:gd name="T7" fmla="*/ 495 h 2023"/>
                  <a:gd name="T8" fmla="*/ 7 w 1782"/>
                  <a:gd name="T9" fmla="*/ 619 h 2023"/>
                  <a:gd name="T10" fmla="*/ 7 w 1782"/>
                  <a:gd name="T11" fmla="*/ 767 h 2023"/>
                  <a:gd name="T12" fmla="*/ 7 w 1782"/>
                  <a:gd name="T13" fmla="*/ 910 h 2023"/>
                  <a:gd name="T14" fmla="*/ 0 w 1782"/>
                  <a:gd name="T15" fmla="*/ 1033 h 2023"/>
                  <a:gd name="T16" fmla="*/ 0 w 1782"/>
                  <a:gd name="T17" fmla="*/ 1139 h 2023"/>
                  <a:gd name="T18" fmla="*/ 7 w 1782"/>
                  <a:gd name="T19" fmla="*/ 1263 h 2023"/>
                  <a:gd name="T20" fmla="*/ 7 w 1782"/>
                  <a:gd name="T21" fmla="*/ 1411 h 2023"/>
                  <a:gd name="T22" fmla="*/ 7 w 1782"/>
                  <a:gd name="T23" fmla="*/ 1553 h 2023"/>
                  <a:gd name="T24" fmla="*/ 0 w 1782"/>
                  <a:gd name="T25" fmla="*/ 1677 h 2023"/>
                  <a:gd name="T26" fmla="*/ 0 w 1782"/>
                  <a:gd name="T27" fmla="*/ 1783 h 2023"/>
                  <a:gd name="T28" fmla="*/ 7 w 1782"/>
                  <a:gd name="T29" fmla="*/ 1906 h 2023"/>
                  <a:gd name="T30" fmla="*/ 599 w 1782"/>
                  <a:gd name="T31" fmla="*/ 24 h 2023"/>
                  <a:gd name="T32" fmla="*/ 599 w 1782"/>
                  <a:gd name="T33" fmla="*/ 167 h 2023"/>
                  <a:gd name="T34" fmla="*/ 592 w 1782"/>
                  <a:gd name="T35" fmla="*/ 291 h 2023"/>
                  <a:gd name="T36" fmla="*/ 592 w 1782"/>
                  <a:gd name="T37" fmla="*/ 396 h 2023"/>
                  <a:gd name="T38" fmla="*/ 599 w 1782"/>
                  <a:gd name="T39" fmla="*/ 520 h 2023"/>
                  <a:gd name="T40" fmla="*/ 599 w 1782"/>
                  <a:gd name="T41" fmla="*/ 668 h 2023"/>
                  <a:gd name="T42" fmla="*/ 599 w 1782"/>
                  <a:gd name="T43" fmla="*/ 811 h 2023"/>
                  <a:gd name="T44" fmla="*/ 592 w 1782"/>
                  <a:gd name="T45" fmla="*/ 934 h 2023"/>
                  <a:gd name="T46" fmla="*/ 592 w 1782"/>
                  <a:gd name="T47" fmla="*/ 1040 h 2023"/>
                  <a:gd name="T48" fmla="*/ 599 w 1782"/>
                  <a:gd name="T49" fmla="*/ 1163 h 2023"/>
                  <a:gd name="T50" fmla="*/ 599 w 1782"/>
                  <a:gd name="T51" fmla="*/ 1312 h 2023"/>
                  <a:gd name="T52" fmla="*/ 599 w 1782"/>
                  <a:gd name="T53" fmla="*/ 1454 h 2023"/>
                  <a:gd name="T54" fmla="*/ 592 w 1782"/>
                  <a:gd name="T55" fmla="*/ 1578 h 2023"/>
                  <a:gd name="T56" fmla="*/ 592 w 1782"/>
                  <a:gd name="T57" fmla="*/ 1683 h 2023"/>
                  <a:gd name="T58" fmla="*/ 599 w 1782"/>
                  <a:gd name="T59" fmla="*/ 1807 h 2023"/>
                  <a:gd name="T60" fmla="*/ 599 w 1782"/>
                  <a:gd name="T61" fmla="*/ 1956 h 2023"/>
                  <a:gd name="T62" fmla="*/ 1190 w 1782"/>
                  <a:gd name="T63" fmla="*/ 68 h 2023"/>
                  <a:gd name="T64" fmla="*/ 1184 w 1782"/>
                  <a:gd name="T65" fmla="*/ 192 h 2023"/>
                  <a:gd name="T66" fmla="*/ 1184 w 1782"/>
                  <a:gd name="T67" fmla="*/ 297 h 2023"/>
                  <a:gd name="T68" fmla="*/ 1190 w 1782"/>
                  <a:gd name="T69" fmla="*/ 421 h 2023"/>
                  <a:gd name="T70" fmla="*/ 1190 w 1782"/>
                  <a:gd name="T71" fmla="*/ 569 h 2023"/>
                  <a:gd name="T72" fmla="*/ 1190 w 1782"/>
                  <a:gd name="T73" fmla="*/ 712 h 2023"/>
                  <a:gd name="T74" fmla="*/ 1184 w 1782"/>
                  <a:gd name="T75" fmla="*/ 835 h 2023"/>
                  <a:gd name="T76" fmla="*/ 1184 w 1782"/>
                  <a:gd name="T77" fmla="*/ 941 h 2023"/>
                  <a:gd name="T78" fmla="*/ 1190 w 1782"/>
                  <a:gd name="T79" fmla="*/ 1064 h 2023"/>
                  <a:gd name="T80" fmla="*/ 1190 w 1782"/>
                  <a:gd name="T81" fmla="*/ 1213 h 2023"/>
                  <a:gd name="T82" fmla="*/ 1190 w 1782"/>
                  <a:gd name="T83" fmla="*/ 1355 h 2023"/>
                  <a:gd name="T84" fmla="*/ 1184 w 1782"/>
                  <a:gd name="T85" fmla="*/ 1479 h 2023"/>
                  <a:gd name="T86" fmla="*/ 1184 w 1782"/>
                  <a:gd name="T87" fmla="*/ 1584 h 2023"/>
                  <a:gd name="T88" fmla="*/ 1190 w 1782"/>
                  <a:gd name="T89" fmla="*/ 1708 h 2023"/>
                  <a:gd name="T90" fmla="*/ 1190 w 1782"/>
                  <a:gd name="T91" fmla="*/ 1857 h 2023"/>
                  <a:gd name="T92" fmla="*/ 1190 w 1782"/>
                  <a:gd name="T93" fmla="*/ 1999 h 2023"/>
                  <a:gd name="T94" fmla="*/ 1775 w 1782"/>
                  <a:gd name="T95" fmla="*/ 93 h 2023"/>
                  <a:gd name="T96" fmla="*/ 1775 w 1782"/>
                  <a:gd name="T97" fmla="*/ 198 h 2023"/>
                  <a:gd name="T98" fmla="*/ 1782 w 1782"/>
                  <a:gd name="T99" fmla="*/ 322 h 2023"/>
                  <a:gd name="T100" fmla="*/ 1782 w 1782"/>
                  <a:gd name="T101" fmla="*/ 470 h 2023"/>
                  <a:gd name="T102" fmla="*/ 1782 w 1782"/>
                  <a:gd name="T103" fmla="*/ 613 h 2023"/>
                  <a:gd name="T104" fmla="*/ 1775 w 1782"/>
                  <a:gd name="T105" fmla="*/ 736 h 2023"/>
                  <a:gd name="T106" fmla="*/ 1775 w 1782"/>
                  <a:gd name="T107" fmla="*/ 842 h 2023"/>
                  <a:gd name="T108" fmla="*/ 1782 w 1782"/>
                  <a:gd name="T109" fmla="*/ 965 h 2023"/>
                  <a:gd name="T110" fmla="*/ 1782 w 1782"/>
                  <a:gd name="T111" fmla="*/ 1114 h 2023"/>
                  <a:gd name="T112" fmla="*/ 1782 w 1782"/>
                  <a:gd name="T113" fmla="*/ 1256 h 2023"/>
                  <a:gd name="T114" fmla="*/ 1775 w 1782"/>
                  <a:gd name="T115" fmla="*/ 1380 h 2023"/>
                  <a:gd name="T116" fmla="*/ 1775 w 1782"/>
                  <a:gd name="T117" fmla="*/ 1485 h 2023"/>
                  <a:gd name="T118" fmla="*/ 1782 w 1782"/>
                  <a:gd name="T119" fmla="*/ 1609 h 2023"/>
                  <a:gd name="T120" fmla="*/ 1782 w 1782"/>
                  <a:gd name="T121" fmla="*/ 1758 h 2023"/>
                  <a:gd name="T122" fmla="*/ 1782 w 1782"/>
                  <a:gd name="T123" fmla="*/ 1900 h 2023"/>
                  <a:gd name="T124" fmla="*/ 1775 w 1782"/>
                  <a:gd name="T125" fmla="*/ 2023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82" h="2023">
                    <a:moveTo>
                      <a:pt x="7" y="0"/>
                    </a:moveTo>
                    <a:lnTo>
                      <a:pt x="7" y="18"/>
                    </a:lnTo>
                    <a:lnTo>
                      <a:pt x="0" y="18"/>
                    </a:lnTo>
                    <a:lnTo>
                      <a:pt x="0" y="0"/>
                    </a:lnTo>
                    <a:lnTo>
                      <a:pt x="7" y="0"/>
                    </a:lnTo>
                    <a:close/>
                    <a:moveTo>
                      <a:pt x="7" y="24"/>
                    </a:moveTo>
                    <a:lnTo>
                      <a:pt x="7" y="43"/>
                    </a:lnTo>
                    <a:lnTo>
                      <a:pt x="0" y="43"/>
                    </a:lnTo>
                    <a:lnTo>
                      <a:pt x="0" y="24"/>
                    </a:lnTo>
                    <a:lnTo>
                      <a:pt x="7" y="24"/>
                    </a:lnTo>
                    <a:close/>
                    <a:moveTo>
                      <a:pt x="7" y="49"/>
                    </a:moveTo>
                    <a:lnTo>
                      <a:pt x="7" y="68"/>
                    </a:lnTo>
                    <a:lnTo>
                      <a:pt x="0" y="68"/>
                    </a:lnTo>
                    <a:lnTo>
                      <a:pt x="0" y="49"/>
                    </a:lnTo>
                    <a:lnTo>
                      <a:pt x="7" y="49"/>
                    </a:lnTo>
                    <a:close/>
                    <a:moveTo>
                      <a:pt x="7" y="74"/>
                    </a:moveTo>
                    <a:lnTo>
                      <a:pt x="7" y="93"/>
                    </a:lnTo>
                    <a:lnTo>
                      <a:pt x="0" y="93"/>
                    </a:lnTo>
                    <a:lnTo>
                      <a:pt x="0" y="74"/>
                    </a:lnTo>
                    <a:lnTo>
                      <a:pt x="7" y="74"/>
                    </a:lnTo>
                    <a:close/>
                    <a:moveTo>
                      <a:pt x="7" y="99"/>
                    </a:moveTo>
                    <a:lnTo>
                      <a:pt x="7" y="117"/>
                    </a:lnTo>
                    <a:lnTo>
                      <a:pt x="0" y="117"/>
                    </a:lnTo>
                    <a:lnTo>
                      <a:pt x="0" y="99"/>
                    </a:lnTo>
                    <a:lnTo>
                      <a:pt x="7" y="99"/>
                    </a:lnTo>
                    <a:close/>
                    <a:moveTo>
                      <a:pt x="7" y="123"/>
                    </a:moveTo>
                    <a:lnTo>
                      <a:pt x="7" y="142"/>
                    </a:lnTo>
                    <a:lnTo>
                      <a:pt x="0" y="142"/>
                    </a:lnTo>
                    <a:lnTo>
                      <a:pt x="0" y="123"/>
                    </a:lnTo>
                    <a:lnTo>
                      <a:pt x="7" y="123"/>
                    </a:lnTo>
                    <a:close/>
                    <a:moveTo>
                      <a:pt x="7" y="148"/>
                    </a:moveTo>
                    <a:lnTo>
                      <a:pt x="7" y="167"/>
                    </a:lnTo>
                    <a:lnTo>
                      <a:pt x="0" y="167"/>
                    </a:lnTo>
                    <a:lnTo>
                      <a:pt x="0" y="148"/>
                    </a:lnTo>
                    <a:lnTo>
                      <a:pt x="7" y="148"/>
                    </a:lnTo>
                    <a:close/>
                    <a:moveTo>
                      <a:pt x="7" y="173"/>
                    </a:moveTo>
                    <a:lnTo>
                      <a:pt x="7" y="192"/>
                    </a:lnTo>
                    <a:lnTo>
                      <a:pt x="0" y="192"/>
                    </a:lnTo>
                    <a:lnTo>
                      <a:pt x="0" y="173"/>
                    </a:lnTo>
                    <a:lnTo>
                      <a:pt x="7" y="173"/>
                    </a:lnTo>
                    <a:close/>
                    <a:moveTo>
                      <a:pt x="7" y="198"/>
                    </a:moveTo>
                    <a:lnTo>
                      <a:pt x="7" y="216"/>
                    </a:lnTo>
                    <a:lnTo>
                      <a:pt x="0" y="216"/>
                    </a:lnTo>
                    <a:lnTo>
                      <a:pt x="0" y="198"/>
                    </a:lnTo>
                    <a:lnTo>
                      <a:pt x="7" y="198"/>
                    </a:lnTo>
                    <a:close/>
                    <a:moveTo>
                      <a:pt x="7" y="223"/>
                    </a:moveTo>
                    <a:lnTo>
                      <a:pt x="7" y="241"/>
                    </a:lnTo>
                    <a:lnTo>
                      <a:pt x="0" y="241"/>
                    </a:lnTo>
                    <a:lnTo>
                      <a:pt x="0" y="223"/>
                    </a:lnTo>
                    <a:lnTo>
                      <a:pt x="7" y="223"/>
                    </a:lnTo>
                    <a:close/>
                    <a:moveTo>
                      <a:pt x="7" y="247"/>
                    </a:moveTo>
                    <a:lnTo>
                      <a:pt x="7" y="266"/>
                    </a:lnTo>
                    <a:lnTo>
                      <a:pt x="0" y="266"/>
                    </a:lnTo>
                    <a:lnTo>
                      <a:pt x="0" y="247"/>
                    </a:lnTo>
                    <a:lnTo>
                      <a:pt x="7" y="247"/>
                    </a:lnTo>
                    <a:close/>
                    <a:moveTo>
                      <a:pt x="7" y="272"/>
                    </a:moveTo>
                    <a:lnTo>
                      <a:pt x="7" y="291"/>
                    </a:lnTo>
                    <a:lnTo>
                      <a:pt x="0" y="291"/>
                    </a:lnTo>
                    <a:lnTo>
                      <a:pt x="0" y="272"/>
                    </a:lnTo>
                    <a:lnTo>
                      <a:pt x="7" y="272"/>
                    </a:lnTo>
                    <a:close/>
                    <a:moveTo>
                      <a:pt x="7" y="297"/>
                    </a:moveTo>
                    <a:lnTo>
                      <a:pt x="7" y="315"/>
                    </a:lnTo>
                    <a:lnTo>
                      <a:pt x="0" y="315"/>
                    </a:lnTo>
                    <a:lnTo>
                      <a:pt x="0" y="297"/>
                    </a:lnTo>
                    <a:lnTo>
                      <a:pt x="7" y="297"/>
                    </a:lnTo>
                    <a:close/>
                    <a:moveTo>
                      <a:pt x="7" y="322"/>
                    </a:moveTo>
                    <a:lnTo>
                      <a:pt x="7" y="340"/>
                    </a:lnTo>
                    <a:lnTo>
                      <a:pt x="0" y="340"/>
                    </a:lnTo>
                    <a:lnTo>
                      <a:pt x="0" y="322"/>
                    </a:lnTo>
                    <a:lnTo>
                      <a:pt x="7" y="322"/>
                    </a:lnTo>
                    <a:close/>
                    <a:moveTo>
                      <a:pt x="7" y="346"/>
                    </a:moveTo>
                    <a:lnTo>
                      <a:pt x="7" y="365"/>
                    </a:lnTo>
                    <a:lnTo>
                      <a:pt x="0" y="365"/>
                    </a:lnTo>
                    <a:lnTo>
                      <a:pt x="0" y="346"/>
                    </a:lnTo>
                    <a:lnTo>
                      <a:pt x="7" y="346"/>
                    </a:lnTo>
                    <a:close/>
                    <a:moveTo>
                      <a:pt x="7" y="371"/>
                    </a:moveTo>
                    <a:lnTo>
                      <a:pt x="7" y="390"/>
                    </a:lnTo>
                    <a:lnTo>
                      <a:pt x="0" y="390"/>
                    </a:lnTo>
                    <a:lnTo>
                      <a:pt x="0" y="371"/>
                    </a:lnTo>
                    <a:lnTo>
                      <a:pt x="7" y="371"/>
                    </a:lnTo>
                    <a:close/>
                    <a:moveTo>
                      <a:pt x="7" y="396"/>
                    </a:moveTo>
                    <a:lnTo>
                      <a:pt x="7" y="414"/>
                    </a:lnTo>
                    <a:lnTo>
                      <a:pt x="0" y="414"/>
                    </a:lnTo>
                    <a:lnTo>
                      <a:pt x="0" y="396"/>
                    </a:lnTo>
                    <a:lnTo>
                      <a:pt x="7" y="396"/>
                    </a:lnTo>
                    <a:close/>
                    <a:moveTo>
                      <a:pt x="7" y="421"/>
                    </a:moveTo>
                    <a:lnTo>
                      <a:pt x="7" y="439"/>
                    </a:lnTo>
                    <a:lnTo>
                      <a:pt x="0" y="439"/>
                    </a:lnTo>
                    <a:lnTo>
                      <a:pt x="0" y="421"/>
                    </a:lnTo>
                    <a:lnTo>
                      <a:pt x="7" y="421"/>
                    </a:lnTo>
                    <a:close/>
                    <a:moveTo>
                      <a:pt x="7" y="445"/>
                    </a:moveTo>
                    <a:lnTo>
                      <a:pt x="7" y="464"/>
                    </a:lnTo>
                    <a:lnTo>
                      <a:pt x="0" y="464"/>
                    </a:lnTo>
                    <a:lnTo>
                      <a:pt x="0" y="445"/>
                    </a:lnTo>
                    <a:lnTo>
                      <a:pt x="7" y="445"/>
                    </a:lnTo>
                    <a:close/>
                    <a:moveTo>
                      <a:pt x="7" y="470"/>
                    </a:moveTo>
                    <a:lnTo>
                      <a:pt x="7" y="489"/>
                    </a:lnTo>
                    <a:lnTo>
                      <a:pt x="0" y="489"/>
                    </a:lnTo>
                    <a:lnTo>
                      <a:pt x="0" y="470"/>
                    </a:lnTo>
                    <a:lnTo>
                      <a:pt x="7" y="470"/>
                    </a:lnTo>
                    <a:close/>
                    <a:moveTo>
                      <a:pt x="7" y="495"/>
                    </a:moveTo>
                    <a:lnTo>
                      <a:pt x="7" y="513"/>
                    </a:lnTo>
                    <a:lnTo>
                      <a:pt x="0" y="513"/>
                    </a:lnTo>
                    <a:lnTo>
                      <a:pt x="0" y="495"/>
                    </a:lnTo>
                    <a:lnTo>
                      <a:pt x="7" y="495"/>
                    </a:lnTo>
                    <a:close/>
                    <a:moveTo>
                      <a:pt x="7" y="520"/>
                    </a:moveTo>
                    <a:lnTo>
                      <a:pt x="7" y="538"/>
                    </a:lnTo>
                    <a:lnTo>
                      <a:pt x="0" y="538"/>
                    </a:lnTo>
                    <a:lnTo>
                      <a:pt x="0" y="520"/>
                    </a:lnTo>
                    <a:lnTo>
                      <a:pt x="7" y="520"/>
                    </a:lnTo>
                    <a:close/>
                    <a:moveTo>
                      <a:pt x="7" y="544"/>
                    </a:moveTo>
                    <a:lnTo>
                      <a:pt x="7" y="563"/>
                    </a:lnTo>
                    <a:lnTo>
                      <a:pt x="0" y="563"/>
                    </a:lnTo>
                    <a:lnTo>
                      <a:pt x="0" y="544"/>
                    </a:lnTo>
                    <a:lnTo>
                      <a:pt x="7" y="544"/>
                    </a:lnTo>
                    <a:close/>
                    <a:moveTo>
                      <a:pt x="7" y="569"/>
                    </a:moveTo>
                    <a:lnTo>
                      <a:pt x="7" y="588"/>
                    </a:lnTo>
                    <a:lnTo>
                      <a:pt x="0" y="588"/>
                    </a:lnTo>
                    <a:lnTo>
                      <a:pt x="0" y="569"/>
                    </a:lnTo>
                    <a:lnTo>
                      <a:pt x="7" y="569"/>
                    </a:lnTo>
                    <a:close/>
                    <a:moveTo>
                      <a:pt x="7" y="594"/>
                    </a:moveTo>
                    <a:lnTo>
                      <a:pt x="7" y="613"/>
                    </a:lnTo>
                    <a:lnTo>
                      <a:pt x="0" y="613"/>
                    </a:lnTo>
                    <a:lnTo>
                      <a:pt x="0" y="594"/>
                    </a:lnTo>
                    <a:lnTo>
                      <a:pt x="7" y="594"/>
                    </a:lnTo>
                    <a:close/>
                    <a:moveTo>
                      <a:pt x="7" y="619"/>
                    </a:moveTo>
                    <a:lnTo>
                      <a:pt x="7" y="637"/>
                    </a:lnTo>
                    <a:lnTo>
                      <a:pt x="0" y="637"/>
                    </a:lnTo>
                    <a:lnTo>
                      <a:pt x="0" y="619"/>
                    </a:lnTo>
                    <a:lnTo>
                      <a:pt x="7" y="619"/>
                    </a:lnTo>
                    <a:close/>
                    <a:moveTo>
                      <a:pt x="7" y="643"/>
                    </a:moveTo>
                    <a:lnTo>
                      <a:pt x="7" y="662"/>
                    </a:lnTo>
                    <a:lnTo>
                      <a:pt x="0" y="662"/>
                    </a:lnTo>
                    <a:lnTo>
                      <a:pt x="0" y="643"/>
                    </a:lnTo>
                    <a:lnTo>
                      <a:pt x="7" y="643"/>
                    </a:lnTo>
                    <a:close/>
                    <a:moveTo>
                      <a:pt x="7" y="668"/>
                    </a:moveTo>
                    <a:lnTo>
                      <a:pt x="7" y="687"/>
                    </a:lnTo>
                    <a:lnTo>
                      <a:pt x="0" y="687"/>
                    </a:lnTo>
                    <a:lnTo>
                      <a:pt x="0" y="668"/>
                    </a:lnTo>
                    <a:lnTo>
                      <a:pt x="7" y="668"/>
                    </a:lnTo>
                    <a:close/>
                    <a:moveTo>
                      <a:pt x="7" y="693"/>
                    </a:moveTo>
                    <a:lnTo>
                      <a:pt x="7" y="712"/>
                    </a:lnTo>
                    <a:lnTo>
                      <a:pt x="0" y="712"/>
                    </a:lnTo>
                    <a:lnTo>
                      <a:pt x="0" y="693"/>
                    </a:lnTo>
                    <a:lnTo>
                      <a:pt x="7" y="693"/>
                    </a:lnTo>
                    <a:close/>
                    <a:moveTo>
                      <a:pt x="7" y="718"/>
                    </a:moveTo>
                    <a:lnTo>
                      <a:pt x="7" y="736"/>
                    </a:lnTo>
                    <a:lnTo>
                      <a:pt x="0" y="736"/>
                    </a:lnTo>
                    <a:lnTo>
                      <a:pt x="0" y="718"/>
                    </a:lnTo>
                    <a:lnTo>
                      <a:pt x="7" y="718"/>
                    </a:lnTo>
                    <a:close/>
                    <a:moveTo>
                      <a:pt x="7" y="743"/>
                    </a:moveTo>
                    <a:lnTo>
                      <a:pt x="7" y="761"/>
                    </a:lnTo>
                    <a:lnTo>
                      <a:pt x="0" y="761"/>
                    </a:lnTo>
                    <a:lnTo>
                      <a:pt x="0" y="743"/>
                    </a:lnTo>
                    <a:lnTo>
                      <a:pt x="7" y="743"/>
                    </a:lnTo>
                    <a:close/>
                    <a:moveTo>
                      <a:pt x="7" y="767"/>
                    </a:moveTo>
                    <a:lnTo>
                      <a:pt x="7" y="786"/>
                    </a:lnTo>
                    <a:lnTo>
                      <a:pt x="0" y="786"/>
                    </a:lnTo>
                    <a:lnTo>
                      <a:pt x="0" y="767"/>
                    </a:lnTo>
                    <a:lnTo>
                      <a:pt x="7" y="767"/>
                    </a:lnTo>
                    <a:close/>
                    <a:moveTo>
                      <a:pt x="7" y="792"/>
                    </a:moveTo>
                    <a:lnTo>
                      <a:pt x="7" y="811"/>
                    </a:lnTo>
                    <a:lnTo>
                      <a:pt x="0" y="811"/>
                    </a:lnTo>
                    <a:lnTo>
                      <a:pt x="0" y="792"/>
                    </a:lnTo>
                    <a:lnTo>
                      <a:pt x="7" y="792"/>
                    </a:lnTo>
                    <a:close/>
                    <a:moveTo>
                      <a:pt x="7" y="817"/>
                    </a:moveTo>
                    <a:lnTo>
                      <a:pt x="7" y="835"/>
                    </a:lnTo>
                    <a:lnTo>
                      <a:pt x="0" y="835"/>
                    </a:lnTo>
                    <a:lnTo>
                      <a:pt x="0" y="817"/>
                    </a:lnTo>
                    <a:lnTo>
                      <a:pt x="7" y="817"/>
                    </a:lnTo>
                    <a:close/>
                    <a:moveTo>
                      <a:pt x="7" y="842"/>
                    </a:moveTo>
                    <a:lnTo>
                      <a:pt x="7" y="860"/>
                    </a:lnTo>
                    <a:lnTo>
                      <a:pt x="0" y="860"/>
                    </a:lnTo>
                    <a:lnTo>
                      <a:pt x="0" y="842"/>
                    </a:lnTo>
                    <a:lnTo>
                      <a:pt x="7" y="842"/>
                    </a:lnTo>
                    <a:close/>
                    <a:moveTo>
                      <a:pt x="7" y="866"/>
                    </a:moveTo>
                    <a:lnTo>
                      <a:pt x="7" y="885"/>
                    </a:lnTo>
                    <a:lnTo>
                      <a:pt x="0" y="885"/>
                    </a:lnTo>
                    <a:lnTo>
                      <a:pt x="0" y="866"/>
                    </a:lnTo>
                    <a:lnTo>
                      <a:pt x="7" y="866"/>
                    </a:lnTo>
                    <a:close/>
                    <a:moveTo>
                      <a:pt x="7" y="891"/>
                    </a:moveTo>
                    <a:lnTo>
                      <a:pt x="7" y="910"/>
                    </a:lnTo>
                    <a:lnTo>
                      <a:pt x="0" y="910"/>
                    </a:lnTo>
                    <a:lnTo>
                      <a:pt x="0" y="891"/>
                    </a:lnTo>
                    <a:lnTo>
                      <a:pt x="7" y="891"/>
                    </a:lnTo>
                    <a:close/>
                    <a:moveTo>
                      <a:pt x="7" y="916"/>
                    </a:moveTo>
                    <a:lnTo>
                      <a:pt x="7" y="934"/>
                    </a:lnTo>
                    <a:lnTo>
                      <a:pt x="0" y="934"/>
                    </a:lnTo>
                    <a:lnTo>
                      <a:pt x="0" y="916"/>
                    </a:lnTo>
                    <a:lnTo>
                      <a:pt x="7" y="916"/>
                    </a:lnTo>
                    <a:close/>
                    <a:moveTo>
                      <a:pt x="7" y="941"/>
                    </a:moveTo>
                    <a:lnTo>
                      <a:pt x="7" y="959"/>
                    </a:lnTo>
                    <a:lnTo>
                      <a:pt x="0" y="959"/>
                    </a:lnTo>
                    <a:lnTo>
                      <a:pt x="0" y="941"/>
                    </a:lnTo>
                    <a:lnTo>
                      <a:pt x="7" y="941"/>
                    </a:lnTo>
                    <a:close/>
                    <a:moveTo>
                      <a:pt x="7" y="965"/>
                    </a:moveTo>
                    <a:lnTo>
                      <a:pt x="7" y="984"/>
                    </a:lnTo>
                    <a:lnTo>
                      <a:pt x="0" y="984"/>
                    </a:lnTo>
                    <a:lnTo>
                      <a:pt x="0" y="965"/>
                    </a:lnTo>
                    <a:lnTo>
                      <a:pt x="7" y="965"/>
                    </a:lnTo>
                    <a:close/>
                    <a:moveTo>
                      <a:pt x="7" y="990"/>
                    </a:moveTo>
                    <a:lnTo>
                      <a:pt x="7" y="1009"/>
                    </a:lnTo>
                    <a:lnTo>
                      <a:pt x="0" y="1009"/>
                    </a:lnTo>
                    <a:lnTo>
                      <a:pt x="0" y="990"/>
                    </a:lnTo>
                    <a:lnTo>
                      <a:pt x="7" y="990"/>
                    </a:lnTo>
                    <a:close/>
                    <a:moveTo>
                      <a:pt x="7" y="1015"/>
                    </a:moveTo>
                    <a:lnTo>
                      <a:pt x="7" y="1033"/>
                    </a:lnTo>
                    <a:lnTo>
                      <a:pt x="0" y="1033"/>
                    </a:lnTo>
                    <a:lnTo>
                      <a:pt x="0" y="1015"/>
                    </a:lnTo>
                    <a:lnTo>
                      <a:pt x="7" y="1015"/>
                    </a:lnTo>
                    <a:close/>
                    <a:moveTo>
                      <a:pt x="7" y="1040"/>
                    </a:moveTo>
                    <a:lnTo>
                      <a:pt x="7" y="1058"/>
                    </a:lnTo>
                    <a:lnTo>
                      <a:pt x="0" y="1058"/>
                    </a:lnTo>
                    <a:lnTo>
                      <a:pt x="0" y="1040"/>
                    </a:lnTo>
                    <a:lnTo>
                      <a:pt x="7" y="1040"/>
                    </a:lnTo>
                    <a:close/>
                    <a:moveTo>
                      <a:pt x="7" y="1064"/>
                    </a:moveTo>
                    <a:lnTo>
                      <a:pt x="7" y="1083"/>
                    </a:lnTo>
                    <a:lnTo>
                      <a:pt x="0" y="1083"/>
                    </a:lnTo>
                    <a:lnTo>
                      <a:pt x="0" y="1064"/>
                    </a:lnTo>
                    <a:lnTo>
                      <a:pt x="7" y="1064"/>
                    </a:lnTo>
                    <a:close/>
                    <a:moveTo>
                      <a:pt x="7" y="1089"/>
                    </a:moveTo>
                    <a:lnTo>
                      <a:pt x="7" y="1108"/>
                    </a:lnTo>
                    <a:lnTo>
                      <a:pt x="0" y="1108"/>
                    </a:lnTo>
                    <a:lnTo>
                      <a:pt x="0" y="1089"/>
                    </a:lnTo>
                    <a:lnTo>
                      <a:pt x="7" y="1089"/>
                    </a:lnTo>
                    <a:close/>
                    <a:moveTo>
                      <a:pt x="7" y="1114"/>
                    </a:moveTo>
                    <a:lnTo>
                      <a:pt x="7" y="1133"/>
                    </a:lnTo>
                    <a:lnTo>
                      <a:pt x="0" y="1133"/>
                    </a:lnTo>
                    <a:lnTo>
                      <a:pt x="0" y="1114"/>
                    </a:lnTo>
                    <a:lnTo>
                      <a:pt x="7" y="1114"/>
                    </a:lnTo>
                    <a:close/>
                    <a:moveTo>
                      <a:pt x="7" y="1139"/>
                    </a:moveTo>
                    <a:lnTo>
                      <a:pt x="7" y="1157"/>
                    </a:lnTo>
                    <a:lnTo>
                      <a:pt x="0" y="1157"/>
                    </a:lnTo>
                    <a:lnTo>
                      <a:pt x="0" y="1139"/>
                    </a:lnTo>
                    <a:lnTo>
                      <a:pt x="7" y="1139"/>
                    </a:lnTo>
                    <a:close/>
                    <a:moveTo>
                      <a:pt x="7" y="1163"/>
                    </a:moveTo>
                    <a:lnTo>
                      <a:pt x="7" y="1182"/>
                    </a:lnTo>
                    <a:lnTo>
                      <a:pt x="0" y="1182"/>
                    </a:lnTo>
                    <a:lnTo>
                      <a:pt x="0" y="1163"/>
                    </a:lnTo>
                    <a:lnTo>
                      <a:pt x="7" y="1163"/>
                    </a:lnTo>
                    <a:close/>
                    <a:moveTo>
                      <a:pt x="7" y="1188"/>
                    </a:moveTo>
                    <a:lnTo>
                      <a:pt x="7" y="1207"/>
                    </a:lnTo>
                    <a:lnTo>
                      <a:pt x="0" y="1207"/>
                    </a:lnTo>
                    <a:lnTo>
                      <a:pt x="0" y="1188"/>
                    </a:lnTo>
                    <a:lnTo>
                      <a:pt x="7" y="1188"/>
                    </a:lnTo>
                    <a:close/>
                    <a:moveTo>
                      <a:pt x="7" y="1213"/>
                    </a:moveTo>
                    <a:lnTo>
                      <a:pt x="7" y="1232"/>
                    </a:lnTo>
                    <a:lnTo>
                      <a:pt x="0" y="1232"/>
                    </a:lnTo>
                    <a:lnTo>
                      <a:pt x="0" y="1213"/>
                    </a:lnTo>
                    <a:lnTo>
                      <a:pt x="7" y="1213"/>
                    </a:lnTo>
                    <a:close/>
                    <a:moveTo>
                      <a:pt x="7" y="1238"/>
                    </a:moveTo>
                    <a:lnTo>
                      <a:pt x="7" y="1256"/>
                    </a:lnTo>
                    <a:lnTo>
                      <a:pt x="0" y="1256"/>
                    </a:lnTo>
                    <a:lnTo>
                      <a:pt x="0" y="1238"/>
                    </a:lnTo>
                    <a:lnTo>
                      <a:pt x="7" y="1238"/>
                    </a:lnTo>
                    <a:close/>
                    <a:moveTo>
                      <a:pt x="7" y="1263"/>
                    </a:moveTo>
                    <a:lnTo>
                      <a:pt x="7" y="1281"/>
                    </a:lnTo>
                    <a:lnTo>
                      <a:pt x="0" y="1281"/>
                    </a:lnTo>
                    <a:lnTo>
                      <a:pt x="0" y="1263"/>
                    </a:lnTo>
                    <a:lnTo>
                      <a:pt x="7" y="1263"/>
                    </a:lnTo>
                    <a:close/>
                    <a:moveTo>
                      <a:pt x="7" y="1287"/>
                    </a:moveTo>
                    <a:lnTo>
                      <a:pt x="7" y="1306"/>
                    </a:lnTo>
                    <a:lnTo>
                      <a:pt x="0" y="1306"/>
                    </a:lnTo>
                    <a:lnTo>
                      <a:pt x="0" y="1287"/>
                    </a:lnTo>
                    <a:lnTo>
                      <a:pt x="7" y="1287"/>
                    </a:lnTo>
                    <a:close/>
                    <a:moveTo>
                      <a:pt x="7" y="1312"/>
                    </a:moveTo>
                    <a:lnTo>
                      <a:pt x="7" y="1331"/>
                    </a:lnTo>
                    <a:lnTo>
                      <a:pt x="0" y="1331"/>
                    </a:lnTo>
                    <a:lnTo>
                      <a:pt x="0" y="1312"/>
                    </a:lnTo>
                    <a:lnTo>
                      <a:pt x="7" y="1312"/>
                    </a:lnTo>
                    <a:close/>
                    <a:moveTo>
                      <a:pt x="7" y="1337"/>
                    </a:moveTo>
                    <a:lnTo>
                      <a:pt x="7" y="1355"/>
                    </a:lnTo>
                    <a:lnTo>
                      <a:pt x="0" y="1355"/>
                    </a:lnTo>
                    <a:lnTo>
                      <a:pt x="0" y="1337"/>
                    </a:lnTo>
                    <a:lnTo>
                      <a:pt x="7" y="1337"/>
                    </a:lnTo>
                    <a:close/>
                    <a:moveTo>
                      <a:pt x="7" y="1362"/>
                    </a:moveTo>
                    <a:lnTo>
                      <a:pt x="7" y="1380"/>
                    </a:lnTo>
                    <a:lnTo>
                      <a:pt x="0" y="1380"/>
                    </a:lnTo>
                    <a:lnTo>
                      <a:pt x="0" y="1362"/>
                    </a:lnTo>
                    <a:lnTo>
                      <a:pt x="7" y="1362"/>
                    </a:lnTo>
                    <a:close/>
                    <a:moveTo>
                      <a:pt x="7" y="1386"/>
                    </a:moveTo>
                    <a:lnTo>
                      <a:pt x="7" y="1405"/>
                    </a:lnTo>
                    <a:lnTo>
                      <a:pt x="0" y="1405"/>
                    </a:lnTo>
                    <a:lnTo>
                      <a:pt x="0" y="1386"/>
                    </a:lnTo>
                    <a:lnTo>
                      <a:pt x="7" y="1386"/>
                    </a:lnTo>
                    <a:close/>
                    <a:moveTo>
                      <a:pt x="7" y="1411"/>
                    </a:moveTo>
                    <a:lnTo>
                      <a:pt x="7" y="1430"/>
                    </a:lnTo>
                    <a:lnTo>
                      <a:pt x="0" y="1430"/>
                    </a:lnTo>
                    <a:lnTo>
                      <a:pt x="0" y="1411"/>
                    </a:lnTo>
                    <a:lnTo>
                      <a:pt x="7" y="1411"/>
                    </a:lnTo>
                    <a:close/>
                    <a:moveTo>
                      <a:pt x="7" y="1436"/>
                    </a:moveTo>
                    <a:lnTo>
                      <a:pt x="7" y="1454"/>
                    </a:lnTo>
                    <a:lnTo>
                      <a:pt x="0" y="1454"/>
                    </a:lnTo>
                    <a:lnTo>
                      <a:pt x="0" y="1436"/>
                    </a:lnTo>
                    <a:lnTo>
                      <a:pt x="7" y="1436"/>
                    </a:lnTo>
                    <a:close/>
                    <a:moveTo>
                      <a:pt x="7" y="1461"/>
                    </a:moveTo>
                    <a:lnTo>
                      <a:pt x="7" y="1479"/>
                    </a:lnTo>
                    <a:lnTo>
                      <a:pt x="0" y="1479"/>
                    </a:lnTo>
                    <a:lnTo>
                      <a:pt x="0" y="1461"/>
                    </a:lnTo>
                    <a:lnTo>
                      <a:pt x="7" y="1461"/>
                    </a:lnTo>
                    <a:close/>
                    <a:moveTo>
                      <a:pt x="7" y="1485"/>
                    </a:moveTo>
                    <a:lnTo>
                      <a:pt x="7" y="1504"/>
                    </a:lnTo>
                    <a:lnTo>
                      <a:pt x="0" y="1504"/>
                    </a:lnTo>
                    <a:lnTo>
                      <a:pt x="0" y="1485"/>
                    </a:lnTo>
                    <a:lnTo>
                      <a:pt x="7" y="1485"/>
                    </a:lnTo>
                    <a:close/>
                    <a:moveTo>
                      <a:pt x="7" y="1510"/>
                    </a:moveTo>
                    <a:lnTo>
                      <a:pt x="7" y="1529"/>
                    </a:lnTo>
                    <a:lnTo>
                      <a:pt x="0" y="1529"/>
                    </a:lnTo>
                    <a:lnTo>
                      <a:pt x="0" y="1510"/>
                    </a:lnTo>
                    <a:lnTo>
                      <a:pt x="7" y="1510"/>
                    </a:lnTo>
                    <a:close/>
                    <a:moveTo>
                      <a:pt x="7" y="1535"/>
                    </a:moveTo>
                    <a:lnTo>
                      <a:pt x="7" y="1553"/>
                    </a:lnTo>
                    <a:lnTo>
                      <a:pt x="0" y="1553"/>
                    </a:lnTo>
                    <a:lnTo>
                      <a:pt x="0" y="1535"/>
                    </a:lnTo>
                    <a:lnTo>
                      <a:pt x="7" y="1535"/>
                    </a:lnTo>
                    <a:close/>
                    <a:moveTo>
                      <a:pt x="7" y="1560"/>
                    </a:moveTo>
                    <a:lnTo>
                      <a:pt x="7" y="1578"/>
                    </a:lnTo>
                    <a:lnTo>
                      <a:pt x="0" y="1578"/>
                    </a:lnTo>
                    <a:lnTo>
                      <a:pt x="0" y="1560"/>
                    </a:lnTo>
                    <a:lnTo>
                      <a:pt x="7" y="1560"/>
                    </a:lnTo>
                    <a:close/>
                    <a:moveTo>
                      <a:pt x="7" y="1584"/>
                    </a:moveTo>
                    <a:lnTo>
                      <a:pt x="7" y="1603"/>
                    </a:lnTo>
                    <a:lnTo>
                      <a:pt x="0" y="1603"/>
                    </a:lnTo>
                    <a:lnTo>
                      <a:pt x="0" y="1584"/>
                    </a:lnTo>
                    <a:lnTo>
                      <a:pt x="7" y="1584"/>
                    </a:lnTo>
                    <a:close/>
                    <a:moveTo>
                      <a:pt x="7" y="1609"/>
                    </a:moveTo>
                    <a:lnTo>
                      <a:pt x="7" y="1628"/>
                    </a:lnTo>
                    <a:lnTo>
                      <a:pt x="0" y="1628"/>
                    </a:lnTo>
                    <a:lnTo>
                      <a:pt x="0" y="1609"/>
                    </a:lnTo>
                    <a:lnTo>
                      <a:pt x="7" y="1609"/>
                    </a:lnTo>
                    <a:close/>
                    <a:moveTo>
                      <a:pt x="7" y="1634"/>
                    </a:moveTo>
                    <a:lnTo>
                      <a:pt x="7" y="1653"/>
                    </a:lnTo>
                    <a:lnTo>
                      <a:pt x="0" y="1653"/>
                    </a:lnTo>
                    <a:lnTo>
                      <a:pt x="0" y="1634"/>
                    </a:lnTo>
                    <a:lnTo>
                      <a:pt x="7" y="1634"/>
                    </a:lnTo>
                    <a:close/>
                    <a:moveTo>
                      <a:pt x="7" y="1659"/>
                    </a:moveTo>
                    <a:lnTo>
                      <a:pt x="7" y="1677"/>
                    </a:lnTo>
                    <a:lnTo>
                      <a:pt x="0" y="1677"/>
                    </a:lnTo>
                    <a:lnTo>
                      <a:pt x="0" y="1659"/>
                    </a:lnTo>
                    <a:lnTo>
                      <a:pt x="7" y="1659"/>
                    </a:lnTo>
                    <a:close/>
                    <a:moveTo>
                      <a:pt x="7" y="1683"/>
                    </a:moveTo>
                    <a:lnTo>
                      <a:pt x="7" y="1702"/>
                    </a:lnTo>
                    <a:lnTo>
                      <a:pt x="0" y="1702"/>
                    </a:lnTo>
                    <a:lnTo>
                      <a:pt x="0" y="1683"/>
                    </a:lnTo>
                    <a:lnTo>
                      <a:pt x="7" y="1683"/>
                    </a:lnTo>
                    <a:close/>
                    <a:moveTo>
                      <a:pt x="7" y="1708"/>
                    </a:moveTo>
                    <a:lnTo>
                      <a:pt x="7" y="1727"/>
                    </a:lnTo>
                    <a:lnTo>
                      <a:pt x="0" y="1727"/>
                    </a:lnTo>
                    <a:lnTo>
                      <a:pt x="0" y="1708"/>
                    </a:lnTo>
                    <a:lnTo>
                      <a:pt x="7" y="1708"/>
                    </a:lnTo>
                    <a:close/>
                    <a:moveTo>
                      <a:pt x="7" y="1733"/>
                    </a:moveTo>
                    <a:lnTo>
                      <a:pt x="7" y="1752"/>
                    </a:lnTo>
                    <a:lnTo>
                      <a:pt x="0" y="1752"/>
                    </a:lnTo>
                    <a:lnTo>
                      <a:pt x="0" y="1733"/>
                    </a:lnTo>
                    <a:lnTo>
                      <a:pt x="7" y="1733"/>
                    </a:lnTo>
                    <a:close/>
                    <a:moveTo>
                      <a:pt x="7" y="1758"/>
                    </a:moveTo>
                    <a:lnTo>
                      <a:pt x="7" y="1776"/>
                    </a:lnTo>
                    <a:lnTo>
                      <a:pt x="0" y="1776"/>
                    </a:lnTo>
                    <a:lnTo>
                      <a:pt x="0" y="1758"/>
                    </a:lnTo>
                    <a:lnTo>
                      <a:pt x="7" y="1758"/>
                    </a:lnTo>
                    <a:close/>
                    <a:moveTo>
                      <a:pt x="7" y="1783"/>
                    </a:moveTo>
                    <a:lnTo>
                      <a:pt x="7" y="1801"/>
                    </a:lnTo>
                    <a:lnTo>
                      <a:pt x="0" y="1801"/>
                    </a:lnTo>
                    <a:lnTo>
                      <a:pt x="0" y="1783"/>
                    </a:lnTo>
                    <a:lnTo>
                      <a:pt x="7" y="1783"/>
                    </a:lnTo>
                    <a:close/>
                    <a:moveTo>
                      <a:pt x="7" y="1807"/>
                    </a:moveTo>
                    <a:lnTo>
                      <a:pt x="7" y="1826"/>
                    </a:lnTo>
                    <a:lnTo>
                      <a:pt x="0" y="1826"/>
                    </a:lnTo>
                    <a:lnTo>
                      <a:pt x="0" y="1807"/>
                    </a:lnTo>
                    <a:lnTo>
                      <a:pt x="7" y="1807"/>
                    </a:lnTo>
                    <a:close/>
                    <a:moveTo>
                      <a:pt x="7" y="1832"/>
                    </a:moveTo>
                    <a:lnTo>
                      <a:pt x="7" y="1851"/>
                    </a:lnTo>
                    <a:lnTo>
                      <a:pt x="0" y="1851"/>
                    </a:lnTo>
                    <a:lnTo>
                      <a:pt x="0" y="1832"/>
                    </a:lnTo>
                    <a:lnTo>
                      <a:pt x="7" y="1832"/>
                    </a:lnTo>
                    <a:close/>
                    <a:moveTo>
                      <a:pt x="7" y="1857"/>
                    </a:moveTo>
                    <a:lnTo>
                      <a:pt x="7" y="1875"/>
                    </a:lnTo>
                    <a:lnTo>
                      <a:pt x="0" y="1875"/>
                    </a:lnTo>
                    <a:lnTo>
                      <a:pt x="0" y="1857"/>
                    </a:lnTo>
                    <a:lnTo>
                      <a:pt x="7" y="1857"/>
                    </a:lnTo>
                    <a:close/>
                    <a:moveTo>
                      <a:pt x="7" y="1882"/>
                    </a:moveTo>
                    <a:lnTo>
                      <a:pt x="7" y="1900"/>
                    </a:lnTo>
                    <a:lnTo>
                      <a:pt x="0" y="1900"/>
                    </a:lnTo>
                    <a:lnTo>
                      <a:pt x="0" y="1882"/>
                    </a:lnTo>
                    <a:lnTo>
                      <a:pt x="7" y="1882"/>
                    </a:lnTo>
                    <a:close/>
                    <a:moveTo>
                      <a:pt x="7" y="1906"/>
                    </a:moveTo>
                    <a:lnTo>
                      <a:pt x="7" y="1925"/>
                    </a:lnTo>
                    <a:lnTo>
                      <a:pt x="0" y="1925"/>
                    </a:lnTo>
                    <a:lnTo>
                      <a:pt x="0" y="1906"/>
                    </a:lnTo>
                    <a:lnTo>
                      <a:pt x="7" y="1906"/>
                    </a:lnTo>
                    <a:close/>
                    <a:moveTo>
                      <a:pt x="7" y="1931"/>
                    </a:moveTo>
                    <a:lnTo>
                      <a:pt x="7" y="1950"/>
                    </a:lnTo>
                    <a:lnTo>
                      <a:pt x="0" y="1950"/>
                    </a:lnTo>
                    <a:lnTo>
                      <a:pt x="0" y="1931"/>
                    </a:lnTo>
                    <a:lnTo>
                      <a:pt x="7" y="1931"/>
                    </a:lnTo>
                    <a:close/>
                    <a:moveTo>
                      <a:pt x="7" y="1956"/>
                    </a:moveTo>
                    <a:lnTo>
                      <a:pt x="7" y="1974"/>
                    </a:lnTo>
                    <a:lnTo>
                      <a:pt x="0" y="1974"/>
                    </a:lnTo>
                    <a:lnTo>
                      <a:pt x="0" y="1956"/>
                    </a:lnTo>
                    <a:lnTo>
                      <a:pt x="7" y="1956"/>
                    </a:lnTo>
                    <a:close/>
                    <a:moveTo>
                      <a:pt x="7" y="1981"/>
                    </a:moveTo>
                    <a:lnTo>
                      <a:pt x="7" y="1999"/>
                    </a:lnTo>
                    <a:lnTo>
                      <a:pt x="0" y="1999"/>
                    </a:lnTo>
                    <a:lnTo>
                      <a:pt x="0" y="1981"/>
                    </a:lnTo>
                    <a:lnTo>
                      <a:pt x="7" y="1981"/>
                    </a:lnTo>
                    <a:close/>
                    <a:moveTo>
                      <a:pt x="7" y="2005"/>
                    </a:moveTo>
                    <a:lnTo>
                      <a:pt x="7" y="2023"/>
                    </a:lnTo>
                    <a:lnTo>
                      <a:pt x="0" y="2023"/>
                    </a:lnTo>
                    <a:lnTo>
                      <a:pt x="0" y="2005"/>
                    </a:lnTo>
                    <a:lnTo>
                      <a:pt x="7" y="2005"/>
                    </a:lnTo>
                    <a:close/>
                    <a:moveTo>
                      <a:pt x="599" y="0"/>
                    </a:moveTo>
                    <a:lnTo>
                      <a:pt x="599" y="18"/>
                    </a:lnTo>
                    <a:lnTo>
                      <a:pt x="592" y="18"/>
                    </a:lnTo>
                    <a:lnTo>
                      <a:pt x="592" y="0"/>
                    </a:lnTo>
                    <a:lnTo>
                      <a:pt x="599" y="0"/>
                    </a:lnTo>
                    <a:close/>
                    <a:moveTo>
                      <a:pt x="599" y="24"/>
                    </a:moveTo>
                    <a:lnTo>
                      <a:pt x="599" y="43"/>
                    </a:lnTo>
                    <a:lnTo>
                      <a:pt x="592" y="43"/>
                    </a:lnTo>
                    <a:lnTo>
                      <a:pt x="592" y="24"/>
                    </a:lnTo>
                    <a:lnTo>
                      <a:pt x="599" y="24"/>
                    </a:lnTo>
                    <a:close/>
                    <a:moveTo>
                      <a:pt x="599" y="49"/>
                    </a:moveTo>
                    <a:lnTo>
                      <a:pt x="599" y="68"/>
                    </a:lnTo>
                    <a:lnTo>
                      <a:pt x="592" y="68"/>
                    </a:lnTo>
                    <a:lnTo>
                      <a:pt x="592" y="49"/>
                    </a:lnTo>
                    <a:lnTo>
                      <a:pt x="599" y="49"/>
                    </a:lnTo>
                    <a:close/>
                    <a:moveTo>
                      <a:pt x="599" y="74"/>
                    </a:moveTo>
                    <a:lnTo>
                      <a:pt x="599" y="93"/>
                    </a:lnTo>
                    <a:lnTo>
                      <a:pt x="592" y="93"/>
                    </a:lnTo>
                    <a:lnTo>
                      <a:pt x="592" y="74"/>
                    </a:lnTo>
                    <a:lnTo>
                      <a:pt x="599" y="74"/>
                    </a:lnTo>
                    <a:close/>
                    <a:moveTo>
                      <a:pt x="599" y="99"/>
                    </a:moveTo>
                    <a:lnTo>
                      <a:pt x="599" y="117"/>
                    </a:lnTo>
                    <a:lnTo>
                      <a:pt x="592" y="117"/>
                    </a:lnTo>
                    <a:lnTo>
                      <a:pt x="592" y="99"/>
                    </a:lnTo>
                    <a:lnTo>
                      <a:pt x="599" y="99"/>
                    </a:lnTo>
                    <a:close/>
                    <a:moveTo>
                      <a:pt x="599" y="123"/>
                    </a:moveTo>
                    <a:lnTo>
                      <a:pt x="599" y="142"/>
                    </a:lnTo>
                    <a:lnTo>
                      <a:pt x="592" y="142"/>
                    </a:lnTo>
                    <a:lnTo>
                      <a:pt x="592" y="123"/>
                    </a:lnTo>
                    <a:lnTo>
                      <a:pt x="599" y="123"/>
                    </a:lnTo>
                    <a:close/>
                    <a:moveTo>
                      <a:pt x="599" y="148"/>
                    </a:moveTo>
                    <a:lnTo>
                      <a:pt x="599" y="167"/>
                    </a:lnTo>
                    <a:lnTo>
                      <a:pt x="592" y="167"/>
                    </a:lnTo>
                    <a:lnTo>
                      <a:pt x="592" y="148"/>
                    </a:lnTo>
                    <a:lnTo>
                      <a:pt x="599" y="148"/>
                    </a:lnTo>
                    <a:close/>
                    <a:moveTo>
                      <a:pt x="599" y="173"/>
                    </a:moveTo>
                    <a:lnTo>
                      <a:pt x="599" y="192"/>
                    </a:lnTo>
                    <a:lnTo>
                      <a:pt x="592" y="192"/>
                    </a:lnTo>
                    <a:lnTo>
                      <a:pt x="592" y="173"/>
                    </a:lnTo>
                    <a:lnTo>
                      <a:pt x="599" y="173"/>
                    </a:lnTo>
                    <a:close/>
                    <a:moveTo>
                      <a:pt x="599" y="198"/>
                    </a:moveTo>
                    <a:lnTo>
                      <a:pt x="599" y="216"/>
                    </a:lnTo>
                    <a:lnTo>
                      <a:pt x="592" y="216"/>
                    </a:lnTo>
                    <a:lnTo>
                      <a:pt x="592" y="198"/>
                    </a:lnTo>
                    <a:lnTo>
                      <a:pt x="599" y="198"/>
                    </a:lnTo>
                    <a:close/>
                    <a:moveTo>
                      <a:pt x="599" y="223"/>
                    </a:moveTo>
                    <a:lnTo>
                      <a:pt x="599" y="241"/>
                    </a:lnTo>
                    <a:lnTo>
                      <a:pt x="592" y="241"/>
                    </a:lnTo>
                    <a:lnTo>
                      <a:pt x="592" y="223"/>
                    </a:lnTo>
                    <a:lnTo>
                      <a:pt x="599" y="223"/>
                    </a:lnTo>
                    <a:close/>
                    <a:moveTo>
                      <a:pt x="599" y="247"/>
                    </a:moveTo>
                    <a:lnTo>
                      <a:pt x="599" y="266"/>
                    </a:lnTo>
                    <a:lnTo>
                      <a:pt x="592" y="266"/>
                    </a:lnTo>
                    <a:lnTo>
                      <a:pt x="592" y="247"/>
                    </a:lnTo>
                    <a:lnTo>
                      <a:pt x="599" y="247"/>
                    </a:lnTo>
                    <a:close/>
                    <a:moveTo>
                      <a:pt x="599" y="272"/>
                    </a:moveTo>
                    <a:lnTo>
                      <a:pt x="599" y="291"/>
                    </a:lnTo>
                    <a:lnTo>
                      <a:pt x="592" y="291"/>
                    </a:lnTo>
                    <a:lnTo>
                      <a:pt x="592" y="272"/>
                    </a:lnTo>
                    <a:lnTo>
                      <a:pt x="599" y="272"/>
                    </a:lnTo>
                    <a:close/>
                    <a:moveTo>
                      <a:pt x="599" y="297"/>
                    </a:moveTo>
                    <a:lnTo>
                      <a:pt x="599" y="315"/>
                    </a:lnTo>
                    <a:lnTo>
                      <a:pt x="592" y="315"/>
                    </a:lnTo>
                    <a:lnTo>
                      <a:pt x="592" y="297"/>
                    </a:lnTo>
                    <a:lnTo>
                      <a:pt x="599" y="297"/>
                    </a:lnTo>
                    <a:close/>
                    <a:moveTo>
                      <a:pt x="599" y="322"/>
                    </a:moveTo>
                    <a:lnTo>
                      <a:pt x="599" y="340"/>
                    </a:lnTo>
                    <a:lnTo>
                      <a:pt x="592" y="340"/>
                    </a:lnTo>
                    <a:lnTo>
                      <a:pt x="592" y="322"/>
                    </a:lnTo>
                    <a:lnTo>
                      <a:pt x="599" y="322"/>
                    </a:lnTo>
                    <a:close/>
                    <a:moveTo>
                      <a:pt x="599" y="346"/>
                    </a:moveTo>
                    <a:lnTo>
                      <a:pt x="599" y="365"/>
                    </a:lnTo>
                    <a:lnTo>
                      <a:pt x="592" y="365"/>
                    </a:lnTo>
                    <a:lnTo>
                      <a:pt x="592" y="346"/>
                    </a:lnTo>
                    <a:lnTo>
                      <a:pt x="599" y="346"/>
                    </a:lnTo>
                    <a:close/>
                    <a:moveTo>
                      <a:pt x="599" y="371"/>
                    </a:moveTo>
                    <a:lnTo>
                      <a:pt x="599" y="390"/>
                    </a:lnTo>
                    <a:lnTo>
                      <a:pt x="592" y="390"/>
                    </a:lnTo>
                    <a:lnTo>
                      <a:pt x="592" y="371"/>
                    </a:lnTo>
                    <a:lnTo>
                      <a:pt x="599" y="371"/>
                    </a:lnTo>
                    <a:close/>
                    <a:moveTo>
                      <a:pt x="599" y="396"/>
                    </a:moveTo>
                    <a:lnTo>
                      <a:pt x="599" y="414"/>
                    </a:lnTo>
                    <a:lnTo>
                      <a:pt x="592" y="414"/>
                    </a:lnTo>
                    <a:lnTo>
                      <a:pt x="592" y="396"/>
                    </a:lnTo>
                    <a:lnTo>
                      <a:pt x="599" y="396"/>
                    </a:lnTo>
                    <a:close/>
                    <a:moveTo>
                      <a:pt x="599" y="421"/>
                    </a:moveTo>
                    <a:lnTo>
                      <a:pt x="599" y="439"/>
                    </a:lnTo>
                    <a:lnTo>
                      <a:pt x="592" y="439"/>
                    </a:lnTo>
                    <a:lnTo>
                      <a:pt x="592" y="421"/>
                    </a:lnTo>
                    <a:lnTo>
                      <a:pt x="599" y="421"/>
                    </a:lnTo>
                    <a:close/>
                    <a:moveTo>
                      <a:pt x="599" y="445"/>
                    </a:moveTo>
                    <a:lnTo>
                      <a:pt x="599" y="464"/>
                    </a:lnTo>
                    <a:lnTo>
                      <a:pt x="592" y="464"/>
                    </a:lnTo>
                    <a:lnTo>
                      <a:pt x="592" y="445"/>
                    </a:lnTo>
                    <a:lnTo>
                      <a:pt x="599" y="445"/>
                    </a:lnTo>
                    <a:close/>
                    <a:moveTo>
                      <a:pt x="599" y="470"/>
                    </a:moveTo>
                    <a:lnTo>
                      <a:pt x="599" y="489"/>
                    </a:lnTo>
                    <a:lnTo>
                      <a:pt x="592" y="489"/>
                    </a:lnTo>
                    <a:lnTo>
                      <a:pt x="592" y="470"/>
                    </a:lnTo>
                    <a:lnTo>
                      <a:pt x="599" y="470"/>
                    </a:lnTo>
                    <a:close/>
                    <a:moveTo>
                      <a:pt x="599" y="495"/>
                    </a:moveTo>
                    <a:lnTo>
                      <a:pt x="599" y="513"/>
                    </a:lnTo>
                    <a:lnTo>
                      <a:pt x="592" y="513"/>
                    </a:lnTo>
                    <a:lnTo>
                      <a:pt x="592" y="495"/>
                    </a:lnTo>
                    <a:lnTo>
                      <a:pt x="599" y="495"/>
                    </a:lnTo>
                    <a:close/>
                    <a:moveTo>
                      <a:pt x="599" y="520"/>
                    </a:moveTo>
                    <a:lnTo>
                      <a:pt x="599" y="538"/>
                    </a:lnTo>
                    <a:lnTo>
                      <a:pt x="592" y="538"/>
                    </a:lnTo>
                    <a:lnTo>
                      <a:pt x="592" y="520"/>
                    </a:lnTo>
                    <a:lnTo>
                      <a:pt x="599" y="520"/>
                    </a:lnTo>
                    <a:close/>
                    <a:moveTo>
                      <a:pt x="599" y="544"/>
                    </a:moveTo>
                    <a:lnTo>
                      <a:pt x="599" y="563"/>
                    </a:lnTo>
                    <a:lnTo>
                      <a:pt x="592" y="563"/>
                    </a:lnTo>
                    <a:lnTo>
                      <a:pt x="592" y="544"/>
                    </a:lnTo>
                    <a:lnTo>
                      <a:pt x="599" y="544"/>
                    </a:lnTo>
                    <a:close/>
                    <a:moveTo>
                      <a:pt x="599" y="569"/>
                    </a:moveTo>
                    <a:lnTo>
                      <a:pt x="599" y="588"/>
                    </a:lnTo>
                    <a:lnTo>
                      <a:pt x="592" y="588"/>
                    </a:lnTo>
                    <a:lnTo>
                      <a:pt x="592" y="569"/>
                    </a:lnTo>
                    <a:lnTo>
                      <a:pt x="599" y="569"/>
                    </a:lnTo>
                    <a:close/>
                    <a:moveTo>
                      <a:pt x="599" y="594"/>
                    </a:moveTo>
                    <a:lnTo>
                      <a:pt x="599" y="613"/>
                    </a:lnTo>
                    <a:lnTo>
                      <a:pt x="592" y="613"/>
                    </a:lnTo>
                    <a:lnTo>
                      <a:pt x="592" y="594"/>
                    </a:lnTo>
                    <a:lnTo>
                      <a:pt x="599" y="594"/>
                    </a:lnTo>
                    <a:close/>
                    <a:moveTo>
                      <a:pt x="599" y="619"/>
                    </a:moveTo>
                    <a:lnTo>
                      <a:pt x="599" y="637"/>
                    </a:lnTo>
                    <a:lnTo>
                      <a:pt x="592" y="637"/>
                    </a:lnTo>
                    <a:lnTo>
                      <a:pt x="592" y="619"/>
                    </a:lnTo>
                    <a:lnTo>
                      <a:pt x="599" y="619"/>
                    </a:lnTo>
                    <a:close/>
                    <a:moveTo>
                      <a:pt x="599" y="643"/>
                    </a:moveTo>
                    <a:lnTo>
                      <a:pt x="599" y="662"/>
                    </a:lnTo>
                    <a:lnTo>
                      <a:pt x="592" y="662"/>
                    </a:lnTo>
                    <a:lnTo>
                      <a:pt x="592" y="643"/>
                    </a:lnTo>
                    <a:lnTo>
                      <a:pt x="599" y="643"/>
                    </a:lnTo>
                    <a:close/>
                    <a:moveTo>
                      <a:pt x="599" y="668"/>
                    </a:moveTo>
                    <a:lnTo>
                      <a:pt x="599" y="687"/>
                    </a:lnTo>
                    <a:lnTo>
                      <a:pt x="592" y="687"/>
                    </a:lnTo>
                    <a:lnTo>
                      <a:pt x="592" y="668"/>
                    </a:lnTo>
                    <a:lnTo>
                      <a:pt x="599" y="668"/>
                    </a:lnTo>
                    <a:close/>
                    <a:moveTo>
                      <a:pt x="599" y="693"/>
                    </a:moveTo>
                    <a:lnTo>
                      <a:pt x="599" y="712"/>
                    </a:lnTo>
                    <a:lnTo>
                      <a:pt x="592" y="712"/>
                    </a:lnTo>
                    <a:lnTo>
                      <a:pt x="592" y="693"/>
                    </a:lnTo>
                    <a:lnTo>
                      <a:pt x="599" y="693"/>
                    </a:lnTo>
                    <a:close/>
                    <a:moveTo>
                      <a:pt x="599" y="718"/>
                    </a:moveTo>
                    <a:lnTo>
                      <a:pt x="599" y="736"/>
                    </a:lnTo>
                    <a:lnTo>
                      <a:pt x="592" y="736"/>
                    </a:lnTo>
                    <a:lnTo>
                      <a:pt x="592" y="718"/>
                    </a:lnTo>
                    <a:lnTo>
                      <a:pt x="599" y="718"/>
                    </a:lnTo>
                    <a:close/>
                    <a:moveTo>
                      <a:pt x="599" y="743"/>
                    </a:moveTo>
                    <a:lnTo>
                      <a:pt x="599" y="761"/>
                    </a:lnTo>
                    <a:lnTo>
                      <a:pt x="592" y="761"/>
                    </a:lnTo>
                    <a:lnTo>
                      <a:pt x="592" y="743"/>
                    </a:lnTo>
                    <a:lnTo>
                      <a:pt x="599" y="743"/>
                    </a:lnTo>
                    <a:close/>
                    <a:moveTo>
                      <a:pt x="599" y="767"/>
                    </a:moveTo>
                    <a:lnTo>
                      <a:pt x="599" y="786"/>
                    </a:lnTo>
                    <a:lnTo>
                      <a:pt x="592" y="786"/>
                    </a:lnTo>
                    <a:lnTo>
                      <a:pt x="592" y="767"/>
                    </a:lnTo>
                    <a:lnTo>
                      <a:pt x="599" y="767"/>
                    </a:lnTo>
                    <a:close/>
                    <a:moveTo>
                      <a:pt x="599" y="792"/>
                    </a:moveTo>
                    <a:lnTo>
                      <a:pt x="599" y="811"/>
                    </a:lnTo>
                    <a:lnTo>
                      <a:pt x="592" y="811"/>
                    </a:lnTo>
                    <a:lnTo>
                      <a:pt x="592" y="792"/>
                    </a:lnTo>
                    <a:lnTo>
                      <a:pt x="599" y="792"/>
                    </a:lnTo>
                    <a:close/>
                    <a:moveTo>
                      <a:pt x="599" y="817"/>
                    </a:moveTo>
                    <a:lnTo>
                      <a:pt x="599" y="835"/>
                    </a:lnTo>
                    <a:lnTo>
                      <a:pt x="592" y="835"/>
                    </a:lnTo>
                    <a:lnTo>
                      <a:pt x="592" y="817"/>
                    </a:lnTo>
                    <a:lnTo>
                      <a:pt x="599" y="817"/>
                    </a:lnTo>
                    <a:close/>
                    <a:moveTo>
                      <a:pt x="599" y="842"/>
                    </a:moveTo>
                    <a:lnTo>
                      <a:pt x="599" y="860"/>
                    </a:lnTo>
                    <a:lnTo>
                      <a:pt x="592" y="860"/>
                    </a:lnTo>
                    <a:lnTo>
                      <a:pt x="592" y="842"/>
                    </a:lnTo>
                    <a:lnTo>
                      <a:pt x="599" y="842"/>
                    </a:lnTo>
                    <a:close/>
                    <a:moveTo>
                      <a:pt x="599" y="866"/>
                    </a:moveTo>
                    <a:lnTo>
                      <a:pt x="599" y="885"/>
                    </a:lnTo>
                    <a:lnTo>
                      <a:pt x="592" y="885"/>
                    </a:lnTo>
                    <a:lnTo>
                      <a:pt x="592" y="866"/>
                    </a:lnTo>
                    <a:lnTo>
                      <a:pt x="599" y="866"/>
                    </a:lnTo>
                    <a:close/>
                    <a:moveTo>
                      <a:pt x="599" y="891"/>
                    </a:moveTo>
                    <a:lnTo>
                      <a:pt x="599" y="910"/>
                    </a:lnTo>
                    <a:lnTo>
                      <a:pt x="592" y="910"/>
                    </a:lnTo>
                    <a:lnTo>
                      <a:pt x="592" y="891"/>
                    </a:lnTo>
                    <a:lnTo>
                      <a:pt x="599" y="891"/>
                    </a:lnTo>
                    <a:close/>
                    <a:moveTo>
                      <a:pt x="599" y="916"/>
                    </a:moveTo>
                    <a:lnTo>
                      <a:pt x="599" y="934"/>
                    </a:lnTo>
                    <a:lnTo>
                      <a:pt x="592" y="934"/>
                    </a:lnTo>
                    <a:lnTo>
                      <a:pt x="592" y="916"/>
                    </a:lnTo>
                    <a:lnTo>
                      <a:pt x="599" y="916"/>
                    </a:lnTo>
                    <a:close/>
                    <a:moveTo>
                      <a:pt x="599" y="941"/>
                    </a:moveTo>
                    <a:lnTo>
                      <a:pt x="599" y="959"/>
                    </a:lnTo>
                    <a:lnTo>
                      <a:pt x="592" y="959"/>
                    </a:lnTo>
                    <a:lnTo>
                      <a:pt x="592" y="941"/>
                    </a:lnTo>
                    <a:lnTo>
                      <a:pt x="599" y="941"/>
                    </a:lnTo>
                    <a:close/>
                    <a:moveTo>
                      <a:pt x="599" y="965"/>
                    </a:moveTo>
                    <a:lnTo>
                      <a:pt x="599" y="984"/>
                    </a:lnTo>
                    <a:lnTo>
                      <a:pt x="592" y="984"/>
                    </a:lnTo>
                    <a:lnTo>
                      <a:pt x="592" y="965"/>
                    </a:lnTo>
                    <a:lnTo>
                      <a:pt x="599" y="965"/>
                    </a:lnTo>
                    <a:close/>
                    <a:moveTo>
                      <a:pt x="599" y="990"/>
                    </a:moveTo>
                    <a:lnTo>
                      <a:pt x="599" y="1009"/>
                    </a:lnTo>
                    <a:lnTo>
                      <a:pt x="592" y="1009"/>
                    </a:lnTo>
                    <a:lnTo>
                      <a:pt x="592" y="990"/>
                    </a:lnTo>
                    <a:lnTo>
                      <a:pt x="599" y="990"/>
                    </a:lnTo>
                    <a:close/>
                    <a:moveTo>
                      <a:pt x="599" y="1015"/>
                    </a:moveTo>
                    <a:lnTo>
                      <a:pt x="599" y="1033"/>
                    </a:lnTo>
                    <a:lnTo>
                      <a:pt x="592" y="1033"/>
                    </a:lnTo>
                    <a:lnTo>
                      <a:pt x="592" y="1015"/>
                    </a:lnTo>
                    <a:lnTo>
                      <a:pt x="599" y="1015"/>
                    </a:lnTo>
                    <a:close/>
                    <a:moveTo>
                      <a:pt x="599" y="1040"/>
                    </a:moveTo>
                    <a:lnTo>
                      <a:pt x="599" y="1058"/>
                    </a:lnTo>
                    <a:lnTo>
                      <a:pt x="592" y="1058"/>
                    </a:lnTo>
                    <a:lnTo>
                      <a:pt x="592" y="1040"/>
                    </a:lnTo>
                    <a:lnTo>
                      <a:pt x="599" y="1040"/>
                    </a:lnTo>
                    <a:close/>
                    <a:moveTo>
                      <a:pt x="599" y="1064"/>
                    </a:moveTo>
                    <a:lnTo>
                      <a:pt x="599" y="1083"/>
                    </a:lnTo>
                    <a:lnTo>
                      <a:pt x="592" y="1083"/>
                    </a:lnTo>
                    <a:lnTo>
                      <a:pt x="592" y="1064"/>
                    </a:lnTo>
                    <a:lnTo>
                      <a:pt x="599" y="1064"/>
                    </a:lnTo>
                    <a:close/>
                    <a:moveTo>
                      <a:pt x="599" y="1089"/>
                    </a:moveTo>
                    <a:lnTo>
                      <a:pt x="599" y="1108"/>
                    </a:lnTo>
                    <a:lnTo>
                      <a:pt x="592" y="1108"/>
                    </a:lnTo>
                    <a:lnTo>
                      <a:pt x="592" y="1089"/>
                    </a:lnTo>
                    <a:lnTo>
                      <a:pt x="599" y="1089"/>
                    </a:lnTo>
                    <a:close/>
                    <a:moveTo>
                      <a:pt x="599" y="1114"/>
                    </a:moveTo>
                    <a:lnTo>
                      <a:pt x="599" y="1133"/>
                    </a:lnTo>
                    <a:lnTo>
                      <a:pt x="592" y="1133"/>
                    </a:lnTo>
                    <a:lnTo>
                      <a:pt x="592" y="1114"/>
                    </a:lnTo>
                    <a:lnTo>
                      <a:pt x="599" y="1114"/>
                    </a:lnTo>
                    <a:close/>
                    <a:moveTo>
                      <a:pt x="599" y="1139"/>
                    </a:moveTo>
                    <a:lnTo>
                      <a:pt x="599" y="1157"/>
                    </a:lnTo>
                    <a:lnTo>
                      <a:pt x="592" y="1157"/>
                    </a:lnTo>
                    <a:lnTo>
                      <a:pt x="592" y="1139"/>
                    </a:lnTo>
                    <a:lnTo>
                      <a:pt x="599" y="1139"/>
                    </a:lnTo>
                    <a:close/>
                    <a:moveTo>
                      <a:pt x="599" y="1163"/>
                    </a:moveTo>
                    <a:lnTo>
                      <a:pt x="599" y="1182"/>
                    </a:lnTo>
                    <a:lnTo>
                      <a:pt x="592" y="1182"/>
                    </a:lnTo>
                    <a:lnTo>
                      <a:pt x="592" y="1163"/>
                    </a:lnTo>
                    <a:lnTo>
                      <a:pt x="599" y="1163"/>
                    </a:lnTo>
                    <a:close/>
                    <a:moveTo>
                      <a:pt x="599" y="1188"/>
                    </a:moveTo>
                    <a:lnTo>
                      <a:pt x="599" y="1207"/>
                    </a:lnTo>
                    <a:lnTo>
                      <a:pt x="592" y="1207"/>
                    </a:lnTo>
                    <a:lnTo>
                      <a:pt x="592" y="1188"/>
                    </a:lnTo>
                    <a:lnTo>
                      <a:pt x="599" y="1188"/>
                    </a:lnTo>
                    <a:close/>
                    <a:moveTo>
                      <a:pt x="599" y="1213"/>
                    </a:moveTo>
                    <a:lnTo>
                      <a:pt x="599" y="1232"/>
                    </a:lnTo>
                    <a:lnTo>
                      <a:pt x="592" y="1232"/>
                    </a:lnTo>
                    <a:lnTo>
                      <a:pt x="592" y="1213"/>
                    </a:lnTo>
                    <a:lnTo>
                      <a:pt x="599" y="1213"/>
                    </a:lnTo>
                    <a:close/>
                    <a:moveTo>
                      <a:pt x="599" y="1238"/>
                    </a:moveTo>
                    <a:lnTo>
                      <a:pt x="599" y="1256"/>
                    </a:lnTo>
                    <a:lnTo>
                      <a:pt x="592" y="1256"/>
                    </a:lnTo>
                    <a:lnTo>
                      <a:pt x="592" y="1238"/>
                    </a:lnTo>
                    <a:lnTo>
                      <a:pt x="599" y="1238"/>
                    </a:lnTo>
                    <a:close/>
                    <a:moveTo>
                      <a:pt x="599" y="1263"/>
                    </a:moveTo>
                    <a:lnTo>
                      <a:pt x="599" y="1281"/>
                    </a:lnTo>
                    <a:lnTo>
                      <a:pt x="592" y="1281"/>
                    </a:lnTo>
                    <a:lnTo>
                      <a:pt x="592" y="1263"/>
                    </a:lnTo>
                    <a:lnTo>
                      <a:pt x="599" y="1263"/>
                    </a:lnTo>
                    <a:close/>
                    <a:moveTo>
                      <a:pt x="599" y="1287"/>
                    </a:moveTo>
                    <a:lnTo>
                      <a:pt x="599" y="1306"/>
                    </a:lnTo>
                    <a:lnTo>
                      <a:pt x="592" y="1306"/>
                    </a:lnTo>
                    <a:lnTo>
                      <a:pt x="592" y="1287"/>
                    </a:lnTo>
                    <a:lnTo>
                      <a:pt x="599" y="1287"/>
                    </a:lnTo>
                    <a:close/>
                    <a:moveTo>
                      <a:pt x="599" y="1312"/>
                    </a:moveTo>
                    <a:lnTo>
                      <a:pt x="599" y="1331"/>
                    </a:lnTo>
                    <a:lnTo>
                      <a:pt x="592" y="1331"/>
                    </a:lnTo>
                    <a:lnTo>
                      <a:pt x="592" y="1312"/>
                    </a:lnTo>
                    <a:lnTo>
                      <a:pt x="599" y="1312"/>
                    </a:lnTo>
                    <a:close/>
                    <a:moveTo>
                      <a:pt x="599" y="1337"/>
                    </a:moveTo>
                    <a:lnTo>
                      <a:pt x="599" y="1355"/>
                    </a:lnTo>
                    <a:lnTo>
                      <a:pt x="592" y="1355"/>
                    </a:lnTo>
                    <a:lnTo>
                      <a:pt x="592" y="1337"/>
                    </a:lnTo>
                    <a:lnTo>
                      <a:pt x="599" y="1337"/>
                    </a:lnTo>
                    <a:close/>
                    <a:moveTo>
                      <a:pt x="599" y="1362"/>
                    </a:moveTo>
                    <a:lnTo>
                      <a:pt x="599" y="1380"/>
                    </a:lnTo>
                    <a:lnTo>
                      <a:pt x="592" y="1380"/>
                    </a:lnTo>
                    <a:lnTo>
                      <a:pt x="592" y="1362"/>
                    </a:lnTo>
                    <a:lnTo>
                      <a:pt x="599" y="1362"/>
                    </a:lnTo>
                    <a:close/>
                    <a:moveTo>
                      <a:pt x="599" y="1386"/>
                    </a:moveTo>
                    <a:lnTo>
                      <a:pt x="599" y="1405"/>
                    </a:lnTo>
                    <a:lnTo>
                      <a:pt x="592" y="1405"/>
                    </a:lnTo>
                    <a:lnTo>
                      <a:pt x="592" y="1386"/>
                    </a:lnTo>
                    <a:lnTo>
                      <a:pt x="599" y="1386"/>
                    </a:lnTo>
                    <a:close/>
                    <a:moveTo>
                      <a:pt x="599" y="1411"/>
                    </a:moveTo>
                    <a:lnTo>
                      <a:pt x="599" y="1430"/>
                    </a:lnTo>
                    <a:lnTo>
                      <a:pt x="592" y="1430"/>
                    </a:lnTo>
                    <a:lnTo>
                      <a:pt x="592" y="1411"/>
                    </a:lnTo>
                    <a:lnTo>
                      <a:pt x="599" y="1411"/>
                    </a:lnTo>
                    <a:close/>
                    <a:moveTo>
                      <a:pt x="599" y="1436"/>
                    </a:moveTo>
                    <a:lnTo>
                      <a:pt x="599" y="1454"/>
                    </a:lnTo>
                    <a:lnTo>
                      <a:pt x="592" y="1454"/>
                    </a:lnTo>
                    <a:lnTo>
                      <a:pt x="592" y="1436"/>
                    </a:lnTo>
                    <a:lnTo>
                      <a:pt x="599" y="1436"/>
                    </a:lnTo>
                    <a:close/>
                    <a:moveTo>
                      <a:pt x="599" y="1461"/>
                    </a:moveTo>
                    <a:lnTo>
                      <a:pt x="599" y="1479"/>
                    </a:lnTo>
                    <a:lnTo>
                      <a:pt x="592" y="1479"/>
                    </a:lnTo>
                    <a:lnTo>
                      <a:pt x="592" y="1461"/>
                    </a:lnTo>
                    <a:lnTo>
                      <a:pt x="599" y="1461"/>
                    </a:lnTo>
                    <a:close/>
                    <a:moveTo>
                      <a:pt x="599" y="1485"/>
                    </a:moveTo>
                    <a:lnTo>
                      <a:pt x="599" y="1504"/>
                    </a:lnTo>
                    <a:lnTo>
                      <a:pt x="592" y="1504"/>
                    </a:lnTo>
                    <a:lnTo>
                      <a:pt x="592" y="1485"/>
                    </a:lnTo>
                    <a:lnTo>
                      <a:pt x="599" y="1485"/>
                    </a:lnTo>
                    <a:close/>
                    <a:moveTo>
                      <a:pt x="599" y="1510"/>
                    </a:moveTo>
                    <a:lnTo>
                      <a:pt x="599" y="1529"/>
                    </a:lnTo>
                    <a:lnTo>
                      <a:pt x="592" y="1529"/>
                    </a:lnTo>
                    <a:lnTo>
                      <a:pt x="592" y="1510"/>
                    </a:lnTo>
                    <a:lnTo>
                      <a:pt x="599" y="1510"/>
                    </a:lnTo>
                    <a:close/>
                    <a:moveTo>
                      <a:pt x="599" y="1535"/>
                    </a:moveTo>
                    <a:lnTo>
                      <a:pt x="599" y="1553"/>
                    </a:lnTo>
                    <a:lnTo>
                      <a:pt x="592" y="1553"/>
                    </a:lnTo>
                    <a:lnTo>
                      <a:pt x="592" y="1535"/>
                    </a:lnTo>
                    <a:lnTo>
                      <a:pt x="599" y="1535"/>
                    </a:lnTo>
                    <a:close/>
                    <a:moveTo>
                      <a:pt x="599" y="1560"/>
                    </a:moveTo>
                    <a:lnTo>
                      <a:pt x="599" y="1578"/>
                    </a:lnTo>
                    <a:lnTo>
                      <a:pt x="592" y="1578"/>
                    </a:lnTo>
                    <a:lnTo>
                      <a:pt x="592" y="1560"/>
                    </a:lnTo>
                    <a:lnTo>
                      <a:pt x="599" y="1560"/>
                    </a:lnTo>
                    <a:close/>
                    <a:moveTo>
                      <a:pt x="599" y="1584"/>
                    </a:moveTo>
                    <a:lnTo>
                      <a:pt x="599" y="1603"/>
                    </a:lnTo>
                    <a:lnTo>
                      <a:pt x="592" y="1603"/>
                    </a:lnTo>
                    <a:lnTo>
                      <a:pt x="592" y="1584"/>
                    </a:lnTo>
                    <a:lnTo>
                      <a:pt x="599" y="1584"/>
                    </a:lnTo>
                    <a:close/>
                    <a:moveTo>
                      <a:pt x="599" y="1609"/>
                    </a:moveTo>
                    <a:lnTo>
                      <a:pt x="599" y="1628"/>
                    </a:lnTo>
                    <a:lnTo>
                      <a:pt x="592" y="1628"/>
                    </a:lnTo>
                    <a:lnTo>
                      <a:pt x="592" y="1609"/>
                    </a:lnTo>
                    <a:lnTo>
                      <a:pt x="599" y="1609"/>
                    </a:lnTo>
                    <a:close/>
                    <a:moveTo>
                      <a:pt x="599" y="1634"/>
                    </a:moveTo>
                    <a:lnTo>
                      <a:pt x="599" y="1653"/>
                    </a:lnTo>
                    <a:lnTo>
                      <a:pt x="592" y="1653"/>
                    </a:lnTo>
                    <a:lnTo>
                      <a:pt x="592" y="1634"/>
                    </a:lnTo>
                    <a:lnTo>
                      <a:pt x="599" y="1634"/>
                    </a:lnTo>
                    <a:close/>
                    <a:moveTo>
                      <a:pt x="599" y="1659"/>
                    </a:moveTo>
                    <a:lnTo>
                      <a:pt x="599" y="1677"/>
                    </a:lnTo>
                    <a:lnTo>
                      <a:pt x="592" y="1677"/>
                    </a:lnTo>
                    <a:lnTo>
                      <a:pt x="592" y="1659"/>
                    </a:lnTo>
                    <a:lnTo>
                      <a:pt x="599" y="1659"/>
                    </a:lnTo>
                    <a:close/>
                    <a:moveTo>
                      <a:pt x="599" y="1683"/>
                    </a:moveTo>
                    <a:lnTo>
                      <a:pt x="599" y="1702"/>
                    </a:lnTo>
                    <a:lnTo>
                      <a:pt x="592" y="1702"/>
                    </a:lnTo>
                    <a:lnTo>
                      <a:pt x="592" y="1683"/>
                    </a:lnTo>
                    <a:lnTo>
                      <a:pt x="599" y="1683"/>
                    </a:lnTo>
                    <a:close/>
                    <a:moveTo>
                      <a:pt x="599" y="1708"/>
                    </a:moveTo>
                    <a:lnTo>
                      <a:pt x="599" y="1727"/>
                    </a:lnTo>
                    <a:lnTo>
                      <a:pt x="592" y="1727"/>
                    </a:lnTo>
                    <a:lnTo>
                      <a:pt x="592" y="1708"/>
                    </a:lnTo>
                    <a:lnTo>
                      <a:pt x="599" y="1708"/>
                    </a:lnTo>
                    <a:close/>
                    <a:moveTo>
                      <a:pt x="599" y="1733"/>
                    </a:moveTo>
                    <a:lnTo>
                      <a:pt x="599" y="1752"/>
                    </a:lnTo>
                    <a:lnTo>
                      <a:pt x="592" y="1752"/>
                    </a:lnTo>
                    <a:lnTo>
                      <a:pt x="592" y="1733"/>
                    </a:lnTo>
                    <a:lnTo>
                      <a:pt x="599" y="1733"/>
                    </a:lnTo>
                    <a:close/>
                    <a:moveTo>
                      <a:pt x="599" y="1758"/>
                    </a:moveTo>
                    <a:lnTo>
                      <a:pt x="599" y="1776"/>
                    </a:lnTo>
                    <a:lnTo>
                      <a:pt x="592" y="1776"/>
                    </a:lnTo>
                    <a:lnTo>
                      <a:pt x="592" y="1758"/>
                    </a:lnTo>
                    <a:lnTo>
                      <a:pt x="599" y="1758"/>
                    </a:lnTo>
                    <a:close/>
                    <a:moveTo>
                      <a:pt x="599" y="1783"/>
                    </a:moveTo>
                    <a:lnTo>
                      <a:pt x="599" y="1801"/>
                    </a:lnTo>
                    <a:lnTo>
                      <a:pt x="592" y="1801"/>
                    </a:lnTo>
                    <a:lnTo>
                      <a:pt x="592" y="1783"/>
                    </a:lnTo>
                    <a:lnTo>
                      <a:pt x="599" y="1783"/>
                    </a:lnTo>
                    <a:close/>
                    <a:moveTo>
                      <a:pt x="599" y="1807"/>
                    </a:moveTo>
                    <a:lnTo>
                      <a:pt x="599" y="1826"/>
                    </a:lnTo>
                    <a:lnTo>
                      <a:pt x="592" y="1826"/>
                    </a:lnTo>
                    <a:lnTo>
                      <a:pt x="592" y="1807"/>
                    </a:lnTo>
                    <a:lnTo>
                      <a:pt x="599" y="1807"/>
                    </a:lnTo>
                    <a:close/>
                    <a:moveTo>
                      <a:pt x="599" y="1832"/>
                    </a:moveTo>
                    <a:lnTo>
                      <a:pt x="599" y="1851"/>
                    </a:lnTo>
                    <a:lnTo>
                      <a:pt x="592" y="1851"/>
                    </a:lnTo>
                    <a:lnTo>
                      <a:pt x="592" y="1832"/>
                    </a:lnTo>
                    <a:lnTo>
                      <a:pt x="599" y="1832"/>
                    </a:lnTo>
                    <a:close/>
                    <a:moveTo>
                      <a:pt x="599" y="1857"/>
                    </a:moveTo>
                    <a:lnTo>
                      <a:pt x="599" y="1875"/>
                    </a:lnTo>
                    <a:lnTo>
                      <a:pt x="592" y="1875"/>
                    </a:lnTo>
                    <a:lnTo>
                      <a:pt x="592" y="1857"/>
                    </a:lnTo>
                    <a:lnTo>
                      <a:pt x="599" y="1857"/>
                    </a:lnTo>
                    <a:close/>
                    <a:moveTo>
                      <a:pt x="599" y="1882"/>
                    </a:moveTo>
                    <a:lnTo>
                      <a:pt x="599" y="1900"/>
                    </a:lnTo>
                    <a:lnTo>
                      <a:pt x="592" y="1900"/>
                    </a:lnTo>
                    <a:lnTo>
                      <a:pt x="592" y="1882"/>
                    </a:lnTo>
                    <a:lnTo>
                      <a:pt x="599" y="1882"/>
                    </a:lnTo>
                    <a:close/>
                    <a:moveTo>
                      <a:pt x="599" y="1906"/>
                    </a:moveTo>
                    <a:lnTo>
                      <a:pt x="599" y="1925"/>
                    </a:lnTo>
                    <a:lnTo>
                      <a:pt x="592" y="1925"/>
                    </a:lnTo>
                    <a:lnTo>
                      <a:pt x="592" y="1906"/>
                    </a:lnTo>
                    <a:lnTo>
                      <a:pt x="599" y="1906"/>
                    </a:lnTo>
                    <a:close/>
                    <a:moveTo>
                      <a:pt x="599" y="1931"/>
                    </a:moveTo>
                    <a:lnTo>
                      <a:pt x="599" y="1950"/>
                    </a:lnTo>
                    <a:lnTo>
                      <a:pt x="592" y="1950"/>
                    </a:lnTo>
                    <a:lnTo>
                      <a:pt x="592" y="1931"/>
                    </a:lnTo>
                    <a:lnTo>
                      <a:pt x="599" y="1931"/>
                    </a:lnTo>
                    <a:close/>
                    <a:moveTo>
                      <a:pt x="599" y="1956"/>
                    </a:moveTo>
                    <a:lnTo>
                      <a:pt x="599" y="1974"/>
                    </a:lnTo>
                    <a:lnTo>
                      <a:pt x="592" y="1974"/>
                    </a:lnTo>
                    <a:lnTo>
                      <a:pt x="592" y="1956"/>
                    </a:lnTo>
                    <a:lnTo>
                      <a:pt x="599" y="1956"/>
                    </a:lnTo>
                    <a:close/>
                    <a:moveTo>
                      <a:pt x="599" y="1981"/>
                    </a:moveTo>
                    <a:lnTo>
                      <a:pt x="599" y="1999"/>
                    </a:lnTo>
                    <a:lnTo>
                      <a:pt x="592" y="1999"/>
                    </a:lnTo>
                    <a:lnTo>
                      <a:pt x="592" y="1981"/>
                    </a:lnTo>
                    <a:lnTo>
                      <a:pt x="599" y="1981"/>
                    </a:lnTo>
                    <a:close/>
                    <a:moveTo>
                      <a:pt x="599" y="2005"/>
                    </a:moveTo>
                    <a:lnTo>
                      <a:pt x="599" y="2023"/>
                    </a:lnTo>
                    <a:lnTo>
                      <a:pt x="592" y="2023"/>
                    </a:lnTo>
                    <a:lnTo>
                      <a:pt x="592" y="2005"/>
                    </a:lnTo>
                    <a:lnTo>
                      <a:pt x="599" y="2005"/>
                    </a:lnTo>
                    <a:close/>
                    <a:moveTo>
                      <a:pt x="1190" y="0"/>
                    </a:moveTo>
                    <a:lnTo>
                      <a:pt x="1190" y="18"/>
                    </a:lnTo>
                    <a:lnTo>
                      <a:pt x="1184" y="18"/>
                    </a:lnTo>
                    <a:lnTo>
                      <a:pt x="1184" y="0"/>
                    </a:lnTo>
                    <a:lnTo>
                      <a:pt x="1190" y="0"/>
                    </a:lnTo>
                    <a:close/>
                    <a:moveTo>
                      <a:pt x="1190" y="24"/>
                    </a:moveTo>
                    <a:lnTo>
                      <a:pt x="1190" y="43"/>
                    </a:lnTo>
                    <a:lnTo>
                      <a:pt x="1184" y="43"/>
                    </a:lnTo>
                    <a:lnTo>
                      <a:pt x="1184" y="24"/>
                    </a:lnTo>
                    <a:lnTo>
                      <a:pt x="1190" y="24"/>
                    </a:lnTo>
                    <a:close/>
                    <a:moveTo>
                      <a:pt x="1190" y="49"/>
                    </a:moveTo>
                    <a:lnTo>
                      <a:pt x="1190" y="68"/>
                    </a:lnTo>
                    <a:lnTo>
                      <a:pt x="1184" y="68"/>
                    </a:lnTo>
                    <a:lnTo>
                      <a:pt x="1184" y="49"/>
                    </a:lnTo>
                    <a:lnTo>
                      <a:pt x="1190" y="49"/>
                    </a:lnTo>
                    <a:close/>
                    <a:moveTo>
                      <a:pt x="1190" y="74"/>
                    </a:moveTo>
                    <a:lnTo>
                      <a:pt x="1190" y="93"/>
                    </a:lnTo>
                    <a:lnTo>
                      <a:pt x="1184" y="93"/>
                    </a:lnTo>
                    <a:lnTo>
                      <a:pt x="1184" y="74"/>
                    </a:lnTo>
                    <a:lnTo>
                      <a:pt x="1190" y="74"/>
                    </a:lnTo>
                    <a:close/>
                    <a:moveTo>
                      <a:pt x="1190" y="99"/>
                    </a:moveTo>
                    <a:lnTo>
                      <a:pt x="1190" y="117"/>
                    </a:lnTo>
                    <a:lnTo>
                      <a:pt x="1184" y="117"/>
                    </a:lnTo>
                    <a:lnTo>
                      <a:pt x="1184" y="99"/>
                    </a:lnTo>
                    <a:lnTo>
                      <a:pt x="1190" y="99"/>
                    </a:lnTo>
                    <a:close/>
                    <a:moveTo>
                      <a:pt x="1190" y="123"/>
                    </a:moveTo>
                    <a:lnTo>
                      <a:pt x="1190" y="142"/>
                    </a:lnTo>
                    <a:lnTo>
                      <a:pt x="1184" y="142"/>
                    </a:lnTo>
                    <a:lnTo>
                      <a:pt x="1184" y="123"/>
                    </a:lnTo>
                    <a:lnTo>
                      <a:pt x="1190" y="123"/>
                    </a:lnTo>
                    <a:close/>
                    <a:moveTo>
                      <a:pt x="1190" y="148"/>
                    </a:moveTo>
                    <a:lnTo>
                      <a:pt x="1190" y="167"/>
                    </a:lnTo>
                    <a:lnTo>
                      <a:pt x="1184" y="167"/>
                    </a:lnTo>
                    <a:lnTo>
                      <a:pt x="1184" y="148"/>
                    </a:lnTo>
                    <a:lnTo>
                      <a:pt x="1190" y="148"/>
                    </a:lnTo>
                    <a:close/>
                    <a:moveTo>
                      <a:pt x="1190" y="173"/>
                    </a:moveTo>
                    <a:lnTo>
                      <a:pt x="1190" y="192"/>
                    </a:lnTo>
                    <a:lnTo>
                      <a:pt x="1184" y="192"/>
                    </a:lnTo>
                    <a:lnTo>
                      <a:pt x="1184" y="173"/>
                    </a:lnTo>
                    <a:lnTo>
                      <a:pt x="1190" y="173"/>
                    </a:lnTo>
                    <a:close/>
                    <a:moveTo>
                      <a:pt x="1190" y="198"/>
                    </a:moveTo>
                    <a:lnTo>
                      <a:pt x="1190" y="216"/>
                    </a:lnTo>
                    <a:lnTo>
                      <a:pt x="1184" y="216"/>
                    </a:lnTo>
                    <a:lnTo>
                      <a:pt x="1184" y="198"/>
                    </a:lnTo>
                    <a:lnTo>
                      <a:pt x="1190" y="198"/>
                    </a:lnTo>
                    <a:close/>
                    <a:moveTo>
                      <a:pt x="1190" y="223"/>
                    </a:moveTo>
                    <a:lnTo>
                      <a:pt x="1190" y="241"/>
                    </a:lnTo>
                    <a:lnTo>
                      <a:pt x="1184" y="241"/>
                    </a:lnTo>
                    <a:lnTo>
                      <a:pt x="1184" y="223"/>
                    </a:lnTo>
                    <a:lnTo>
                      <a:pt x="1190" y="223"/>
                    </a:lnTo>
                    <a:close/>
                    <a:moveTo>
                      <a:pt x="1190" y="247"/>
                    </a:moveTo>
                    <a:lnTo>
                      <a:pt x="1190" y="266"/>
                    </a:lnTo>
                    <a:lnTo>
                      <a:pt x="1184" y="266"/>
                    </a:lnTo>
                    <a:lnTo>
                      <a:pt x="1184" y="247"/>
                    </a:lnTo>
                    <a:lnTo>
                      <a:pt x="1190" y="247"/>
                    </a:lnTo>
                    <a:close/>
                    <a:moveTo>
                      <a:pt x="1190" y="272"/>
                    </a:moveTo>
                    <a:lnTo>
                      <a:pt x="1190" y="291"/>
                    </a:lnTo>
                    <a:lnTo>
                      <a:pt x="1184" y="291"/>
                    </a:lnTo>
                    <a:lnTo>
                      <a:pt x="1184" y="272"/>
                    </a:lnTo>
                    <a:lnTo>
                      <a:pt x="1190" y="272"/>
                    </a:lnTo>
                    <a:close/>
                    <a:moveTo>
                      <a:pt x="1190" y="297"/>
                    </a:moveTo>
                    <a:lnTo>
                      <a:pt x="1190" y="315"/>
                    </a:lnTo>
                    <a:lnTo>
                      <a:pt x="1184" y="315"/>
                    </a:lnTo>
                    <a:lnTo>
                      <a:pt x="1184" y="297"/>
                    </a:lnTo>
                    <a:lnTo>
                      <a:pt x="1190" y="297"/>
                    </a:lnTo>
                    <a:close/>
                    <a:moveTo>
                      <a:pt x="1190" y="322"/>
                    </a:moveTo>
                    <a:lnTo>
                      <a:pt x="1190" y="340"/>
                    </a:lnTo>
                    <a:lnTo>
                      <a:pt x="1184" y="340"/>
                    </a:lnTo>
                    <a:lnTo>
                      <a:pt x="1184" y="322"/>
                    </a:lnTo>
                    <a:lnTo>
                      <a:pt x="1190" y="322"/>
                    </a:lnTo>
                    <a:close/>
                    <a:moveTo>
                      <a:pt x="1190" y="346"/>
                    </a:moveTo>
                    <a:lnTo>
                      <a:pt x="1190" y="365"/>
                    </a:lnTo>
                    <a:lnTo>
                      <a:pt x="1184" y="365"/>
                    </a:lnTo>
                    <a:lnTo>
                      <a:pt x="1184" y="346"/>
                    </a:lnTo>
                    <a:lnTo>
                      <a:pt x="1190" y="346"/>
                    </a:lnTo>
                    <a:close/>
                    <a:moveTo>
                      <a:pt x="1190" y="371"/>
                    </a:moveTo>
                    <a:lnTo>
                      <a:pt x="1190" y="390"/>
                    </a:lnTo>
                    <a:lnTo>
                      <a:pt x="1184" y="390"/>
                    </a:lnTo>
                    <a:lnTo>
                      <a:pt x="1184" y="371"/>
                    </a:lnTo>
                    <a:lnTo>
                      <a:pt x="1190" y="371"/>
                    </a:lnTo>
                    <a:close/>
                    <a:moveTo>
                      <a:pt x="1190" y="396"/>
                    </a:moveTo>
                    <a:lnTo>
                      <a:pt x="1190" y="414"/>
                    </a:lnTo>
                    <a:lnTo>
                      <a:pt x="1184" y="414"/>
                    </a:lnTo>
                    <a:lnTo>
                      <a:pt x="1184" y="396"/>
                    </a:lnTo>
                    <a:lnTo>
                      <a:pt x="1190" y="396"/>
                    </a:lnTo>
                    <a:close/>
                    <a:moveTo>
                      <a:pt x="1190" y="421"/>
                    </a:moveTo>
                    <a:lnTo>
                      <a:pt x="1190" y="439"/>
                    </a:lnTo>
                    <a:lnTo>
                      <a:pt x="1184" y="439"/>
                    </a:lnTo>
                    <a:lnTo>
                      <a:pt x="1184" y="421"/>
                    </a:lnTo>
                    <a:lnTo>
                      <a:pt x="1190" y="421"/>
                    </a:lnTo>
                    <a:close/>
                    <a:moveTo>
                      <a:pt x="1190" y="445"/>
                    </a:moveTo>
                    <a:lnTo>
                      <a:pt x="1190" y="464"/>
                    </a:lnTo>
                    <a:lnTo>
                      <a:pt x="1184" y="464"/>
                    </a:lnTo>
                    <a:lnTo>
                      <a:pt x="1184" y="445"/>
                    </a:lnTo>
                    <a:lnTo>
                      <a:pt x="1190" y="445"/>
                    </a:lnTo>
                    <a:close/>
                    <a:moveTo>
                      <a:pt x="1190" y="470"/>
                    </a:moveTo>
                    <a:lnTo>
                      <a:pt x="1190" y="489"/>
                    </a:lnTo>
                    <a:lnTo>
                      <a:pt x="1184" y="489"/>
                    </a:lnTo>
                    <a:lnTo>
                      <a:pt x="1184" y="470"/>
                    </a:lnTo>
                    <a:lnTo>
                      <a:pt x="1190" y="470"/>
                    </a:lnTo>
                    <a:close/>
                    <a:moveTo>
                      <a:pt x="1190" y="495"/>
                    </a:moveTo>
                    <a:lnTo>
                      <a:pt x="1190" y="513"/>
                    </a:lnTo>
                    <a:lnTo>
                      <a:pt x="1184" y="513"/>
                    </a:lnTo>
                    <a:lnTo>
                      <a:pt x="1184" y="495"/>
                    </a:lnTo>
                    <a:lnTo>
                      <a:pt x="1190" y="495"/>
                    </a:lnTo>
                    <a:close/>
                    <a:moveTo>
                      <a:pt x="1190" y="520"/>
                    </a:moveTo>
                    <a:lnTo>
                      <a:pt x="1190" y="538"/>
                    </a:lnTo>
                    <a:lnTo>
                      <a:pt x="1184" y="538"/>
                    </a:lnTo>
                    <a:lnTo>
                      <a:pt x="1184" y="520"/>
                    </a:lnTo>
                    <a:lnTo>
                      <a:pt x="1190" y="520"/>
                    </a:lnTo>
                    <a:close/>
                    <a:moveTo>
                      <a:pt x="1190" y="544"/>
                    </a:moveTo>
                    <a:lnTo>
                      <a:pt x="1190" y="563"/>
                    </a:lnTo>
                    <a:lnTo>
                      <a:pt x="1184" y="563"/>
                    </a:lnTo>
                    <a:lnTo>
                      <a:pt x="1184" y="544"/>
                    </a:lnTo>
                    <a:lnTo>
                      <a:pt x="1190" y="544"/>
                    </a:lnTo>
                    <a:close/>
                    <a:moveTo>
                      <a:pt x="1190" y="569"/>
                    </a:moveTo>
                    <a:lnTo>
                      <a:pt x="1190" y="588"/>
                    </a:lnTo>
                    <a:lnTo>
                      <a:pt x="1184" y="588"/>
                    </a:lnTo>
                    <a:lnTo>
                      <a:pt x="1184" y="569"/>
                    </a:lnTo>
                    <a:lnTo>
                      <a:pt x="1190" y="569"/>
                    </a:lnTo>
                    <a:close/>
                    <a:moveTo>
                      <a:pt x="1190" y="594"/>
                    </a:moveTo>
                    <a:lnTo>
                      <a:pt x="1190" y="613"/>
                    </a:lnTo>
                    <a:lnTo>
                      <a:pt x="1184" y="613"/>
                    </a:lnTo>
                    <a:lnTo>
                      <a:pt x="1184" y="594"/>
                    </a:lnTo>
                    <a:lnTo>
                      <a:pt x="1190" y="594"/>
                    </a:lnTo>
                    <a:close/>
                    <a:moveTo>
                      <a:pt x="1190" y="619"/>
                    </a:moveTo>
                    <a:lnTo>
                      <a:pt x="1190" y="637"/>
                    </a:lnTo>
                    <a:lnTo>
                      <a:pt x="1184" y="637"/>
                    </a:lnTo>
                    <a:lnTo>
                      <a:pt x="1184" y="619"/>
                    </a:lnTo>
                    <a:lnTo>
                      <a:pt x="1190" y="619"/>
                    </a:lnTo>
                    <a:close/>
                    <a:moveTo>
                      <a:pt x="1190" y="643"/>
                    </a:moveTo>
                    <a:lnTo>
                      <a:pt x="1190" y="662"/>
                    </a:lnTo>
                    <a:lnTo>
                      <a:pt x="1184" y="662"/>
                    </a:lnTo>
                    <a:lnTo>
                      <a:pt x="1184" y="643"/>
                    </a:lnTo>
                    <a:lnTo>
                      <a:pt x="1190" y="643"/>
                    </a:lnTo>
                    <a:close/>
                    <a:moveTo>
                      <a:pt x="1190" y="668"/>
                    </a:moveTo>
                    <a:lnTo>
                      <a:pt x="1190" y="687"/>
                    </a:lnTo>
                    <a:lnTo>
                      <a:pt x="1184" y="687"/>
                    </a:lnTo>
                    <a:lnTo>
                      <a:pt x="1184" y="668"/>
                    </a:lnTo>
                    <a:lnTo>
                      <a:pt x="1190" y="668"/>
                    </a:lnTo>
                    <a:close/>
                    <a:moveTo>
                      <a:pt x="1190" y="693"/>
                    </a:moveTo>
                    <a:lnTo>
                      <a:pt x="1190" y="712"/>
                    </a:lnTo>
                    <a:lnTo>
                      <a:pt x="1184" y="712"/>
                    </a:lnTo>
                    <a:lnTo>
                      <a:pt x="1184" y="693"/>
                    </a:lnTo>
                    <a:lnTo>
                      <a:pt x="1190" y="693"/>
                    </a:lnTo>
                    <a:close/>
                    <a:moveTo>
                      <a:pt x="1190" y="718"/>
                    </a:moveTo>
                    <a:lnTo>
                      <a:pt x="1190" y="736"/>
                    </a:lnTo>
                    <a:lnTo>
                      <a:pt x="1184" y="736"/>
                    </a:lnTo>
                    <a:lnTo>
                      <a:pt x="1184" y="718"/>
                    </a:lnTo>
                    <a:lnTo>
                      <a:pt x="1190" y="718"/>
                    </a:lnTo>
                    <a:close/>
                    <a:moveTo>
                      <a:pt x="1190" y="743"/>
                    </a:moveTo>
                    <a:lnTo>
                      <a:pt x="1190" y="761"/>
                    </a:lnTo>
                    <a:lnTo>
                      <a:pt x="1184" y="761"/>
                    </a:lnTo>
                    <a:lnTo>
                      <a:pt x="1184" y="743"/>
                    </a:lnTo>
                    <a:lnTo>
                      <a:pt x="1190" y="743"/>
                    </a:lnTo>
                    <a:close/>
                    <a:moveTo>
                      <a:pt x="1190" y="767"/>
                    </a:moveTo>
                    <a:lnTo>
                      <a:pt x="1190" y="786"/>
                    </a:lnTo>
                    <a:lnTo>
                      <a:pt x="1184" y="786"/>
                    </a:lnTo>
                    <a:lnTo>
                      <a:pt x="1184" y="767"/>
                    </a:lnTo>
                    <a:lnTo>
                      <a:pt x="1190" y="767"/>
                    </a:lnTo>
                    <a:close/>
                    <a:moveTo>
                      <a:pt x="1190" y="792"/>
                    </a:moveTo>
                    <a:lnTo>
                      <a:pt x="1190" y="811"/>
                    </a:lnTo>
                    <a:lnTo>
                      <a:pt x="1184" y="811"/>
                    </a:lnTo>
                    <a:lnTo>
                      <a:pt x="1184" y="792"/>
                    </a:lnTo>
                    <a:lnTo>
                      <a:pt x="1190" y="792"/>
                    </a:lnTo>
                    <a:close/>
                    <a:moveTo>
                      <a:pt x="1190" y="817"/>
                    </a:moveTo>
                    <a:lnTo>
                      <a:pt x="1190" y="835"/>
                    </a:lnTo>
                    <a:lnTo>
                      <a:pt x="1184" y="835"/>
                    </a:lnTo>
                    <a:lnTo>
                      <a:pt x="1184" y="817"/>
                    </a:lnTo>
                    <a:lnTo>
                      <a:pt x="1190" y="817"/>
                    </a:lnTo>
                    <a:close/>
                    <a:moveTo>
                      <a:pt x="1190" y="842"/>
                    </a:moveTo>
                    <a:lnTo>
                      <a:pt x="1190" y="860"/>
                    </a:lnTo>
                    <a:lnTo>
                      <a:pt x="1184" y="860"/>
                    </a:lnTo>
                    <a:lnTo>
                      <a:pt x="1184" y="842"/>
                    </a:lnTo>
                    <a:lnTo>
                      <a:pt x="1190" y="842"/>
                    </a:lnTo>
                    <a:close/>
                    <a:moveTo>
                      <a:pt x="1190" y="866"/>
                    </a:moveTo>
                    <a:lnTo>
                      <a:pt x="1190" y="885"/>
                    </a:lnTo>
                    <a:lnTo>
                      <a:pt x="1184" y="885"/>
                    </a:lnTo>
                    <a:lnTo>
                      <a:pt x="1184" y="866"/>
                    </a:lnTo>
                    <a:lnTo>
                      <a:pt x="1190" y="866"/>
                    </a:lnTo>
                    <a:close/>
                    <a:moveTo>
                      <a:pt x="1190" y="891"/>
                    </a:moveTo>
                    <a:lnTo>
                      <a:pt x="1190" y="910"/>
                    </a:lnTo>
                    <a:lnTo>
                      <a:pt x="1184" y="910"/>
                    </a:lnTo>
                    <a:lnTo>
                      <a:pt x="1184" y="891"/>
                    </a:lnTo>
                    <a:lnTo>
                      <a:pt x="1190" y="891"/>
                    </a:lnTo>
                    <a:close/>
                    <a:moveTo>
                      <a:pt x="1190" y="916"/>
                    </a:moveTo>
                    <a:lnTo>
                      <a:pt x="1190" y="934"/>
                    </a:lnTo>
                    <a:lnTo>
                      <a:pt x="1184" y="934"/>
                    </a:lnTo>
                    <a:lnTo>
                      <a:pt x="1184" y="916"/>
                    </a:lnTo>
                    <a:lnTo>
                      <a:pt x="1190" y="916"/>
                    </a:lnTo>
                    <a:close/>
                    <a:moveTo>
                      <a:pt x="1190" y="941"/>
                    </a:moveTo>
                    <a:lnTo>
                      <a:pt x="1190" y="959"/>
                    </a:lnTo>
                    <a:lnTo>
                      <a:pt x="1184" y="959"/>
                    </a:lnTo>
                    <a:lnTo>
                      <a:pt x="1184" y="941"/>
                    </a:lnTo>
                    <a:lnTo>
                      <a:pt x="1190" y="941"/>
                    </a:lnTo>
                    <a:close/>
                    <a:moveTo>
                      <a:pt x="1190" y="965"/>
                    </a:moveTo>
                    <a:lnTo>
                      <a:pt x="1190" y="984"/>
                    </a:lnTo>
                    <a:lnTo>
                      <a:pt x="1184" y="984"/>
                    </a:lnTo>
                    <a:lnTo>
                      <a:pt x="1184" y="965"/>
                    </a:lnTo>
                    <a:lnTo>
                      <a:pt x="1190" y="965"/>
                    </a:lnTo>
                    <a:close/>
                    <a:moveTo>
                      <a:pt x="1190" y="990"/>
                    </a:moveTo>
                    <a:lnTo>
                      <a:pt x="1190" y="1009"/>
                    </a:lnTo>
                    <a:lnTo>
                      <a:pt x="1184" y="1009"/>
                    </a:lnTo>
                    <a:lnTo>
                      <a:pt x="1184" y="990"/>
                    </a:lnTo>
                    <a:lnTo>
                      <a:pt x="1190" y="990"/>
                    </a:lnTo>
                    <a:close/>
                    <a:moveTo>
                      <a:pt x="1190" y="1015"/>
                    </a:moveTo>
                    <a:lnTo>
                      <a:pt x="1190" y="1033"/>
                    </a:lnTo>
                    <a:lnTo>
                      <a:pt x="1184" y="1033"/>
                    </a:lnTo>
                    <a:lnTo>
                      <a:pt x="1184" y="1015"/>
                    </a:lnTo>
                    <a:lnTo>
                      <a:pt x="1190" y="1015"/>
                    </a:lnTo>
                    <a:close/>
                    <a:moveTo>
                      <a:pt x="1190" y="1040"/>
                    </a:moveTo>
                    <a:lnTo>
                      <a:pt x="1190" y="1058"/>
                    </a:lnTo>
                    <a:lnTo>
                      <a:pt x="1184" y="1058"/>
                    </a:lnTo>
                    <a:lnTo>
                      <a:pt x="1184" y="1040"/>
                    </a:lnTo>
                    <a:lnTo>
                      <a:pt x="1190" y="1040"/>
                    </a:lnTo>
                    <a:close/>
                    <a:moveTo>
                      <a:pt x="1190" y="1064"/>
                    </a:moveTo>
                    <a:lnTo>
                      <a:pt x="1190" y="1083"/>
                    </a:lnTo>
                    <a:lnTo>
                      <a:pt x="1184" y="1083"/>
                    </a:lnTo>
                    <a:lnTo>
                      <a:pt x="1184" y="1064"/>
                    </a:lnTo>
                    <a:lnTo>
                      <a:pt x="1190" y="1064"/>
                    </a:lnTo>
                    <a:close/>
                    <a:moveTo>
                      <a:pt x="1190" y="1089"/>
                    </a:moveTo>
                    <a:lnTo>
                      <a:pt x="1190" y="1108"/>
                    </a:lnTo>
                    <a:lnTo>
                      <a:pt x="1184" y="1108"/>
                    </a:lnTo>
                    <a:lnTo>
                      <a:pt x="1184" y="1089"/>
                    </a:lnTo>
                    <a:lnTo>
                      <a:pt x="1190" y="1089"/>
                    </a:lnTo>
                    <a:close/>
                    <a:moveTo>
                      <a:pt x="1190" y="1114"/>
                    </a:moveTo>
                    <a:lnTo>
                      <a:pt x="1190" y="1133"/>
                    </a:lnTo>
                    <a:lnTo>
                      <a:pt x="1184" y="1133"/>
                    </a:lnTo>
                    <a:lnTo>
                      <a:pt x="1184" y="1114"/>
                    </a:lnTo>
                    <a:lnTo>
                      <a:pt x="1190" y="1114"/>
                    </a:lnTo>
                    <a:close/>
                    <a:moveTo>
                      <a:pt x="1190" y="1139"/>
                    </a:moveTo>
                    <a:lnTo>
                      <a:pt x="1190" y="1157"/>
                    </a:lnTo>
                    <a:lnTo>
                      <a:pt x="1184" y="1157"/>
                    </a:lnTo>
                    <a:lnTo>
                      <a:pt x="1184" y="1139"/>
                    </a:lnTo>
                    <a:lnTo>
                      <a:pt x="1190" y="1139"/>
                    </a:lnTo>
                    <a:close/>
                    <a:moveTo>
                      <a:pt x="1190" y="1163"/>
                    </a:moveTo>
                    <a:lnTo>
                      <a:pt x="1190" y="1182"/>
                    </a:lnTo>
                    <a:lnTo>
                      <a:pt x="1184" y="1182"/>
                    </a:lnTo>
                    <a:lnTo>
                      <a:pt x="1184" y="1163"/>
                    </a:lnTo>
                    <a:lnTo>
                      <a:pt x="1190" y="1163"/>
                    </a:lnTo>
                    <a:close/>
                    <a:moveTo>
                      <a:pt x="1190" y="1188"/>
                    </a:moveTo>
                    <a:lnTo>
                      <a:pt x="1190" y="1207"/>
                    </a:lnTo>
                    <a:lnTo>
                      <a:pt x="1184" y="1207"/>
                    </a:lnTo>
                    <a:lnTo>
                      <a:pt x="1184" y="1188"/>
                    </a:lnTo>
                    <a:lnTo>
                      <a:pt x="1190" y="1188"/>
                    </a:lnTo>
                    <a:close/>
                    <a:moveTo>
                      <a:pt x="1190" y="1213"/>
                    </a:moveTo>
                    <a:lnTo>
                      <a:pt x="1190" y="1232"/>
                    </a:lnTo>
                    <a:lnTo>
                      <a:pt x="1184" y="1232"/>
                    </a:lnTo>
                    <a:lnTo>
                      <a:pt x="1184" y="1213"/>
                    </a:lnTo>
                    <a:lnTo>
                      <a:pt x="1190" y="1213"/>
                    </a:lnTo>
                    <a:close/>
                    <a:moveTo>
                      <a:pt x="1190" y="1238"/>
                    </a:moveTo>
                    <a:lnTo>
                      <a:pt x="1190" y="1256"/>
                    </a:lnTo>
                    <a:lnTo>
                      <a:pt x="1184" y="1256"/>
                    </a:lnTo>
                    <a:lnTo>
                      <a:pt x="1184" y="1238"/>
                    </a:lnTo>
                    <a:lnTo>
                      <a:pt x="1190" y="1238"/>
                    </a:lnTo>
                    <a:close/>
                    <a:moveTo>
                      <a:pt x="1190" y="1263"/>
                    </a:moveTo>
                    <a:lnTo>
                      <a:pt x="1190" y="1281"/>
                    </a:lnTo>
                    <a:lnTo>
                      <a:pt x="1184" y="1281"/>
                    </a:lnTo>
                    <a:lnTo>
                      <a:pt x="1184" y="1263"/>
                    </a:lnTo>
                    <a:lnTo>
                      <a:pt x="1190" y="1263"/>
                    </a:lnTo>
                    <a:close/>
                    <a:moveTo>
                      <a:pt x="1190" y="1287"/>
                    </a:moveTo>
                    <a:lnTo>
                      <a:pt x="1190" y="1306"/>
                    </a:lnTo>
                    <a:lnTo>
                      <a:pt x="1184" y="1306"/>
                    </a:lnTo>
                    <a:lnTo>
                      <a:pt x="1184" y="1287"/>
                    </a:lnTo>
                    <a:lnTo>
                      <a:pt x="1190" y="1287"/>
                    </a:lnTo>
                    <a:close/>
                    <a:moveTo>
                      <a:pt x="1190" y="1312"/>
                    </a:moveTo>
                    <a:lnTo>
                      <a:pt x="1190" y="1331"/>
                    </a:lnTo>
                    <a:lnTo>
                      <a:pt x="1184" y="1331"/>
                    </a:lnTo>
                    <a:lnTo>
                      <a:pt x="1184" y="1312"/>
                    </a:lnTo>
                    <a:lnTo>
                      <a:pt x="1190" y="1312"/>
                    </a:lnTo>
                    <a:close/>
                    <a:moveTo>
                      <a:pt x="1190" y="1337"/>
                    </a:moveTo>
                    <a:lnTo>
                      <a:pt x="1190" y="1355"/>
                    </a:lnTo>
                    <a:lnTo>
                      <a:pt x="1184" y="1355"/>
                    </a:lnTo>
                    <a:lnTo>
                      <a:pt x="1184" y="1337"/>
                    </a:lnTo>
                    <a:lnTo>
                      <a:pt x="1190" y="1337"/>
                    </a:lnTo>
                    <a:close/>
                    <a:moveTo>
                      <a:pt x="1190" y="1362"/>
                    </a:moveTo>
                    <a:lnTo>
                      <a:pt x="1190" y="1380"/>
                    </a:lnTo>
                    <a:lnTo>
                      <a:pt x="1184" y="1380"/>
                    </a:lnTo>
                    <a:lnTo>
                      <a:pt x="1184" y="1362"/>
                    </a:lnTo>
                    <a:lnTo>
                      <a:pt x="1190" y="1362"/>
                    </a:lnTo>
                    <a:close/>
                    <a:moveTo>
                      <a:pt x="1190" y="1386"/>
                    </a:moveTo>
                    <a:lnTo>
                      <a:pt x="1190" y="1405"/>
                    </a:lnTo>
                    <a:lnTo>
                      <a:pt x="1184" y="1405"/>
                    </a:lnTo>
                    <a:lnTo>
                      <a:pt x="1184" y="1386"/>
                    </a:lnTo>
                    <a:lnTo>
                      <a:pt x="1190" y="1386"/>
                    </a:lnTo>
                    <a:close/>
                    <a:moveTo>
                      <a:pt x="1190" y="1411"/>
                    </a:moveTo>
                    <a:lnTo>
                      <a:pt x="1190" y="1430"/>
                    </a:lnTo>
                    <a:lnTo>
                      <a:pt x="1184" y="1430"/>
                    </a:lnTo>
                    <a:lnTo>
                      <a:pt x="1184" y="1411"/>
                    </a:lnTo>
                    <a:lnTo>
                      <a:pt x="1190" y="1411"/>
                    </a:lnTo>
                    <a:close/>
                    <a:moveTo>
                      <a:pt x="1190" y="1436"/>
                    </a:moveTo>
                    <a:lnTo>
                      <a:pt x="1190" y="1454"/>
                    </a:lnTo>
                    <a:lnTo>
                      <a:pt x="1184" y="1454"/>
                    </a:lnTo>
                    <a:lnTo>
                      <a:pt x="1184" y="1436"/>
                    </a:lnTo>
                    <a:lnTo>
                      <a:pt x="1190" y="1436"/>
                    </a:lnTo>
                    <a:close/>
                    <a:moveTo>
                      <a:pt x="1190" y="1461"/>
                    </a:moveTo>
                    <a:lnTo>
                      <a:pt x="1190" y="1479"/>
                    </a:lnTo>
                    <a:lnTo>
                      <a:pt x="1184" y="1479"/>
                    </a:lnTo>
                    <a:lnTo>
                      <a:pt x="1184" y="1461"/>
                    </a:lnTo>
                    <a:lnTo>
                      <a:pt x="1190" y="1461"/>
                    </a:lnTo>
                    <a:close/>
                    <a:moveTo>
                      <a:pt x="1190" y="1485"/>
                    </a:moveTo>
                    <a:lnTo>
                      <a:pt x="1190" y="1504"/>
                    </a:lnTo>
                    <a:lnTo>
                      <a:pt x="1184" y="1504"/>
                    </a:lnTo>
                    <a:lnTo>
                      <a:pt x="1184" y="1485"/>
                    </a:lnTo>
                    <a:lnTo>
                      <a:pt x="1190" y="1485"/>
                    </a:lnTo>
                    <a:close/>
                    <a:moveTo>
                      <a:pt x="1190" y="1510"/>
                    </a:moveTo>
                    <a:lnTo>
                      <a:pt x="1190" y="1529"/>
                    </a:lnTo>
                    <a:lnTo>
                      <a:pt x="1184" y="1529"/>
                    </a:lnTo>
                    <a:lnTo>
                      <a:pt x="1184" y="1510"/>
                    </a:lnTo>
                    <a:lnTo>
                      <a:pt x="1190" y="1510"/>
                    </a:lnTo>
                    <a:close/>
                    <a:moveTo>
                      <a:pt x="1190" y="1535"/>
                    </a:moveTo>
                    <a:lnTo>
                      <a:pt x="1190" y="1553"/>
                    </a:lnTo>
                    <a:lnTo>
                      <a:pt x="1184" y="1553"/>
                    </a:lnTo>
                    <a:lnTo>
                      <a:pt x="1184" y="1535"/>
                    </a:lnTo>
                    <a:lnTo>
                      <a:pt x="1190" y="1535"/>
                    </a:lnTo>
                    <a:close/>
                    <a:moveTo>
                      <a:pt x="1190" y="1560"/>
                    </a:moveTo>
                    <a:lnTo>
                      <a:pt x="1190" y="1578"/>
                    </a:lnTo>
                    <a:lnTo>
                      <a:pt x="1184" y="1578"/>
                    </a:lnTo>
                    <a:lnTo>
                      <a:pt x="1184" y="1560"/>
                    </a:lnTo>
                    <a:lnTo>
                      <a:pt x="1190" y="1560"/>
                    </a:lnTo>
                    <a:close/>
                    <a:moveTo>
                      <a:pt x="1190" y="1584"/>
                    </a:moveTo>
                    <a:lnTo>
                      <a:pt x="1190" y="1603"/>
                    </a:lnTo>
                    <a:lnTo>
                      <a:pt x="1184" y="1603"/>
                    </a:lnTo>
                    <a:lnTo>
                      <a:pt x="1184" y="1584"/>
                    </a:lnTo>
                    <a:lnTo>
                      <a:pt x="1190" y="1584"/>
                    </a:lnTo>
                    <a:close/>
                    <a:moveTo>
                      <a:pt x="1190" y="1609"/>
                    </a:moveTo>
                    <a:lnTo>
                      <a:pt x="1190" y="1628"/>
                    </a:lnTo>
                    <a:lnTo>
                      <a:pt x="1184" y="1628"/>
                    </a:lnTo>
                    <a:lnTo>
                      <a:pt x="1184" y="1609"/>
                    </a:lnTo>
                    <a:lnTo>
                      <a:pt x="1190" y="1609"/>
                    </a:lnTo>
                    <a:close/>
                    <a:moveTo>
                      <a:pt x="1190" y="1634"/>
                    </a:moveTo>
                    <a:lnTo>
                      <a:pt x="1190" y="1653"/>
                    </a:lnTo>
                    <a:lnTo>
                      <a:pt x="1184" y="1653"/>
                    </a:lnTo>
                    <a:lnTo>
                      <a:pt x="1184" y="1634"/>
                    </a:lnTo>
                    <a:lnTo>
                      <a:pt x="1190" y="1634"/>
                    </a:lnTo>
                    <a:close/>
                    <a:moveTo>
                      <a:pt x="1190" y="1659"/>
                    </a:moveTo>
                    <a:lnTo>
                      <a:pt x="1190" y="1677"/>
                    </a:lnTo>
                    <a:lnTo>
                      <a:pt x="1184" y="1677"/>
                    </a:lnTo>
                    <a:lnTo>
                      <a:pt x="1184" y="1659"/>
                    </a:lnTo>
                    <a:lnTo>
                      <a:pt x="1190" y="1659"/>
                    </a:lnTo>
                    <a:close/>
                    <a:moveTo>
                      <a:pt x="1190" y="1683"/>
                    </a:moveTo>
                    <a:lnTo>
                      <a:pt x="1190" y="1702"/>
                    </a:lnTo>
                    <a:lnTo>
                      <a:pt x="1184" y="1702"/>
                    </a:lnTo>
                    <a:lnTo>
                      <a:pt x="1184" y="1683"/>
                    </a:lnTo>
                    <a:lnTo>
                      <a:pt x="1190" y="1683"/>
                    </a:lnTo>
                    <a:close/>
                    <a:moveTo>
                      <a:pt x="1190" y="1708"/>
                    </a:moveTo>
                    <a:lnTo>
                      <a:pt x="1190" y="1727"/>
                    </a:lnTo>
                    <a:lnTo>
                      <a:pt x="1184" y="1727"/>
                    </a:lnTo>
                    <a:lnTo>
                      <a:pt x="1184" y="1708"/>
                    </a:lnTo>
                    <a:lnTo>
                      <a:pt x="1190" y="1708"/>
                    </a:lnTo>
                    <a:close/>
                    <a:moveTo>
                      <a:pt x="1190" y="1733"/>
                    </a:moveTo>
                    <a:lnTo>
                      <a:pt x="1190" y="1752"/>
                    </a:lnTo>
                    <a:lnTo>
                      <a:pt x="1184" y="1752"/>
                    </a:lnTo>
                    <a:lnTo>
                      <a:pt x="1184" y="1733"/>
                    </a:lnTo>
                    <a:lnTo>
                      <a:pt x="1190" y="1733"/>
                    </a:lnTo>
                    <a:close/>
                    <a:moveTo>
                      <a:pt x="1190" y="1758"/>
                    </a:moveTo>
                    <a:lnTo>
                      <a:pt x="1190" y="1776"/>
                    </a:lnTo>
                    <a:lnTo>
                      <a:pt x="1184" y="1776"/>
                    </a:lnTo>
                    <a:lnTo>
                      <a:pt x="1184" y="1758"/>
                    </a:lnTo>
                    <a:lnTo>
                      <a:pt x="1190" y="1758"/>
                    </a:lnTo>
                    <a:close/>
                    <a:moveTo>
                      <a:pt x="1190" y="1783"/>
                    </a:moveTo>
                    <a:lnTo>
                      <a:pt x="1190" y="1801"/>
                    </a:lnTo>
                    <a:lnTo>
                      <a:pt x="1184" y="1801"/>
                    </a:lnTo>
                    <a:lnTo>
                      <a:pt x="1184" y="1783"/>
                    </a:lnTo>
                    <a:lnTo>
                      <a:pt x="1190" y="1783"/>
                    </a:lnTo>
                    <a:close/>
                    <a:moveTo>
                      <a:pt x="1190" y="1807"/>
                    </a:moveTo>
                    <a:lnTo>
                      <a:pt x="1190" y="1826"/>
                    </a:lnTo>
                    <a:lnTo>
                      <a:pt x="1184" y="1826"/>
                    </a:lnTo>
                    <a:lnTo>
                      <a:pt x="1184" y="1807"/>
                    </a:lnTo>
                    <a:lnTo>
                      <a:pt x="1190" y="1807"/>
                    </a:lnTo>
                    <a:close/>
                    <a:moveTo>
                      <a:pt x="1190" y="1832"/>
                    </a:moveTo>
                    <a:lnTo>
                      <a:pt x="1190" y="1851"/>
                    </a:lnTo>
                    <a:lnTo>
                      <a:pt x="1184" y="1851"/>
                    </a:lnTo>
                    <a:lnTo>
                      <a:pt x="1184" y="1832"/>
                    </a:lnTo>
                    <a:lnTo>
                      <a:pt x="1190" y="1832"/>
                    </a:lnTo>
                    <a:close/>
                    <a:moveTo>
                      <a:pt x="1190" y="1857"/>
                    </a:moveTo>
                    <a:lnTo>
                      <a:pt x="1190" y="1875"/>
                    </a:lnTo>
                    <a:lnTo>
                      <a:pt x="1184" y="1875"/>
                    </a:lnTo>
                    <a:lnTo>
                      <a:pt x="1184" y="1857"/>
                    </a:lnTo>
                    <a:lnTo>
                      <a:pt x="1190" y="1857"/>
                    </a:lnTo>
                    <a:close/>
                    <a:moveTo>
                      <a:pt x="1190" y="1882"/>
                    </a:moveTo>
                    <a:lnTo>
                      <a:pt x="1190" y="1900"/>
                    </a:lnTo>
                    <a:lnTo>
                      <a:pt x="1184" y="1900"/>
                    </a:lnTo>
                    <a:lnTo>
                      <a:pt x="1184" y="1882"/>
                    </a:lnTo>
                    <a:lnTo>
                      <a:pt x="1190" y="1882"/>
                    </a:lnTo>
                    <a:close/>
                    <a:moveTo>
                      <a:pt x="1190" y="1906"/>
                    </a:moveTo>
                    <a:lnTo>
                      <a:pt x="1190" y="1925"/>
                    </a:lnTo>
                    <a:lnTo>
                      <a:pt x="1184" y="1925"/>
                    </a:lnTo>
                    <a:lnTo>
                      <a:pt x="1184" y="1906"/>
                    </a:lnTo>
                    <a:lnTo>
                      <a:pt x="1190" y="1906"/>
                    </a:lnTo>
                    <a:close/>
                    <a:moveTo>
                      <a:pt x="1190" y="1931"/>
                    </a:moveTo>
                    <a:lnTo>
                      <a:pt x="1190" y="1950"/>
                    </a:lnTo>
                    <a:lnTo>
                      <a:pt x="1184" y="1950"/>
                    </a:lnTo>
                    <a:lnTo>
                      <a:pt x="1184" y="1931"/>
                    </a:lnTo>
                    <a:lnTo>
                      <a:pt x="1190" y="1931"/>
                    </a:lnTo>
                    <a:close/>
                    <a:moveTo>
                      <a:pt x="1190" y="1956"/>
                    </a:moveTo>
                    <a:lnTo>
                      <a:pt x="1190" y="1974"/>
                    </a:lnTo>
                    <a:lnTo>
                      <a:pt x="1184" y="1974"/>
                    </a:lnTo>
                    <a:lnTo>
                      <a:pt x="1184" y="1956"/>
                    </a:lnTo>
                    <a:lnTo>
                      <a:pt x="1190" y="1956"/>
                    </a:lnTo>
                    <a:close/>
                    <a:moveTo>
                      <a:pt x="1190" y="1981"/>
                    </a:moveTo>
                    <a:lnTo>
                      <a:pt x="1190" y="1999"/>
                    </a:lnTo>
                    <a:lnTo>
                      <a:pt x="1184" y="1999"/>
                    </a:lnTo>
                    <a:lnTo>
                      <a:pt x="1184" y="1981"/>
                    </a:lnTo>
                    <a:lnTo>
                      <a:pt x="1190" y="1981"/>
                    </a:lnTo>
                    <a:close/>
                    <a:moveTo>
                      <a:pt x="1190" y="2005"/>
                    </a:moveTo>
                    <a:lnTo>
                      <a:pt x="1190" y="2023"/>
                    </a:lnTo>
                    <a:lnTo>
                      <a:pt x="1184" y="2023"/>
                    </a:lnTo>
                    <a:lnTo>
                      <a:pt x="1184" y="2005"/>
                    </a:lnTo>
                    <a:lnTo>
                      <a:pt x="1190" y="2005"/>
                    </a:lnTo>
                    <a:close/>
                    <a:moveTo>
                      <a:pt x="1782" y="0"/>
                    </a:moveTo>
                    <a:lnTo>
                      <a:pt x="1782" y="18"/>
                    </a:lnTo>
                    <a:lnTo>
                      <a:pt x="1775" y="18"/>
                    </a:lnTo>
                    <a:lnTo>
                      <a:pt x="1775" y="0"/>
                    </a:lnTo>
                    <a:lnTo>
                      <a:pt x="1782" y="0"/>
                    </a:lnTo>
                    <a:close/>
                    <a:moveTo>
                      <a:pt x="1782" y="24"/>
                    </a:moveTo>
                    <a:lnTo>
                      <a:pt x="1782" y="43"/>
                    </a:lnTo>
                    <a:lnTo>
                      <a:pt x="1775" y="43"/>
                    </a:lnTo>
                    <a:lnTo>
                      <a:pt x="1775" y="24"/>
                    </a:lnTo>
                    <a:lnTo>
                      <a:pt x="1782" y="24"/>
                    </a:lnTo>
                    <a:close/>
                    <a:moveTo>
                      <a:pt x="1782" y="49"/>
                    </a:moveTo>
                    <a:lnTo>
                      <a:pt x="1782" y="68"/>
                    </a:lnTo>
                    <a:lnTo>
                      <a:pt x="1775" y="68"/>
                    </a:lnTo>
                    <a:lnTo>
                      <a:pt x="1775" y="49"/>
                    </a:lnTo>
                    <a:lnTo>
                      <a:pt x="1782" y="49"/>
                    </a:lnTo>
                    <a:close/>
                    <a:moveTo>
                      <a:pt x="1782" y="74"/>
                    </a:moveTo>
                    <a:lnTo>
                      <a:pt x="1782" y="93"/>
                    </a:lnTo>
                    <a:lnTo>
                      <a:pt x="1775" y="93"/>
                    </a:lnTo>
                    <a:lnTo>
                      <a:pt x="1775" y="74"/>
                    </a:lnTo>
                    <a:lnTo>
                      <a:pt x="1782" y="74"/>
                    </a:lnTo>
                    <a:close/>
                    <a:moveTo>
                      <a:pt x="1782" y="99"/>
                    </a:moveTo>
                    <a:lnTo>
                      <a:pt x="1782" y="117"/>
                    </a:lnTo>
                    <a:lnTo>
                      <a:pt x="1775" y="117"/>
                    </a:lnTo>
                    <a:lnTo>
                      <a:pt x="1775" y="99"/>
                    </a:lnTo>
                    <a:lnTo>
                      <a:pt x="1782" y="99"/>
                    </a:lnTo>
                    <a:close/>
                    <a:moveTo>
                      <a:pt x="1782" y="123"/>
                    </a:moveTo>
                    <a:lnTo>
                      <a:pt x="1782" y="142"/>
                    </a:lnTo>
                    <a:lnTo>
                      <a:pt x="1775" y="142"/>
                    </a:lnTo>
                    <a:lnTo>
                      <a:pt x="1775" y="123"/>
                    </a:lnTo>
                    <a:lnTo>
                      <a:pt x="1782" y="123"/>
                    </a:lnTo>
                    <a:close/>
                    <a:moveTo>
                      <a:pt x="1782" y="148"/>
                    </a:moveTo>
                    <a:lnTo>
                      <a:pt x="1782" y="167"/>
                    </a:lnTo>
                    <a:lnTo>
                      <a:pt x="1775" y="167"/>
                    </a:lnTo>
                    <a:lnTo>
                      <a:pt x="1775" y="148"/>
                    </a:lnTo>
                    <a:lnTo>
                      <a:pt x="1782" y="148"/>
                    </a:lnTo>
                    <a:close/>
                    <a:moveTo>
                      <a:pt x="1782" y="173"/>
                    </a:moveTo>
                    <a:lnTo>
                      <a:pt x="1782" y="192"/>
                    </a:lnTo>
                    <a:lnTo>
                      <a:pt x="1775" y="192"/>
                    </a:lnTo>
                    <a:lnTo>
                      <a:pt x="1775" y="173"/>
                    </a:lnTo>
                    <a:lnTo>
                      <a:pt x="1782" y="173"/>
                    </a:lnTo>
                    <a:close/>
                    <a:moveTo>
                      <a:pt x="1782" y="198"/>
                    </a:moveTo>
                    <a:lnTo>
                      <a:pt x="1782" y="216"/>
                    </a:lnTo>
                    <a:lnTo>
                      <a:pt x="1775" y="216"/>
                    </a:lnTo>
                    <a:lnTo>
                      <a:pt x="1775" y="198"/>
                    </a:lnTo>
                    <a:lnTo>
                      <a:pt x="1782" y="198"/>
                    </a:lnTo>
                    <a:close/>
                    <a:moveTo>
                      <a:pt x="1782" y="223"/>
                    </a:moveTo>
                    <a:lnTo>
                      <a:pt x="1782" y="241"/>
                    </a:lnTo>
                    <a:lnTo>
                      <a:pt x="1775" y="241"/>
                    </a:lnTo>
                    <a:lnTo>
                      <a:pt x="1775" y="223"/>
                    </a:lnTo>
                    <a:lnTo>
                      <a:pt x="1782" y="223"/>
                    </a:lnTo>
                    <a:close/>
                    <a:moveTo>
                      <a:pt x="1782" y="247"/>
                    </a:moveTo>
                    <a:lnTo>
                      <a:pt x="1782" y="266"/>
                    </a:lnTo>
                    <a:lnTo>
                      <a:pt x="1775" y="266"/>
                    </a:lnTo>
                    <a:lnTo>
                      <a:pt x="1775" y="247"/>
                    </a:lnTo>
                    <a:lnTo>
                      <a:pt x="1782" y="247"/>
                    </a:lnTo>
                    <a:close/>
                    <a:moveTo>
                      <a:pt x="1782" y="272"/>
                    </a:moveTo>
                    <a:lnTo>
                      <a:pt x="1782" y="291"/>
                    </a:lnTo>
                    <a:lnTo>
                      <a:pt x="1775" y="291"/>
                    </a:lnTo>
                    <a:lnTo>
                      <a:pt x="1775" y="272"/>
                    </a:lnTo>
                    <a:lnTo>
                      <a:pt x="1782" y="272"/>
                    </a:lnTo>
                    <a:close/>
                    <a:moveTo>
                      <a:pt x="1782" y="297"/>
                    </a:moveTo>
                    <a:lnTo>
                      <a:pt x="1782" y="315"/>
                    </a:lnTo>
                    <a:lnTo>
                      <a:pt x="1775" y="315"/>
                    </a:lnTo>
                    <a:lnTo>
                      <a:pt x="1775" y="297"/>
                    </a:lnTo>
                    <a:lnTo>
                      <a:pt x="1782" y="297"/>
                    </a:lnTo>
                    <a:close/>
                    <a:moveTo>
                      <a:pt x="1782" y="322"/>
                    </a:moveTo>
                    <a:lnTo>
                      <a:pt x="1782" y="340"/>
                    </a:lnTo>
                    <a:lnTo>
                      <a:pt x="1775" y="340"/>
                    </a:lnTo>
                    <a:lnTo>
                      <a:pt x="1775" y="322"/>
                    </a:lnTo>
                    <a:lnTo>
                      <a:pt x="1782" y="322"/>
                    </a:lnTo>
                    <a:close/>
                    <a:moveTo>
                      <a:pt x="1782" y="346"/>
                    </a:moveTo>
                    <a:lnTo>
                      <a:pt x="1782" y="365"/>
                    </a:lnTo>
                    <a:lnTo>
                      <a:pt x="1775" y="365"/>
                    </a:lnTo>
                    <a:lnTo>
                      <a:pt x="1775" y="346"/>
                    </a:lnTo>
                    <a:lnTo>
                      <a:pt x="1782" y="346"/>
                    </a:lnTo>
                    <a:close/>
                    <a:moveTo>
                      <a:pt x="1782" y="371"/>
                    </a:moveTo>
                    <a:lnTo>
                      <a:pt x="1782" y="390"/>
                    </a:lnTo>
                    <a:lnTo>
                      <a:pt x="1775" y="390"/>
                    </a:lnTo>
                    <a:lnTo>
                      <a:pt x="1775" y="371"/>
                    </a:lnTo>
                    <a:lnTo>
                      <a:pt x="1782" y="371"/>
                    </a:lnTo>
                    <a:close/>
                    <a:moveTo>
                      <a:pt x="1782" y="396"/>
                    </a:moveTo>
                    <a:lnTo>
                      <a:pt x="1782" y="414"/>
                    </a:lnTo>
                    <a:lnTo>
                      <a:pt x="1775" y="414"/>
                    </a:lnTo>
                    <a:lnTo>
                      <a:pt x="1775" y="396"/>
                    </a:lnTo>
                    <a:lnTo>
                      <a:pt x="1782" y="396"/>
                    </a:lnTo>
                    <a:close/>
                    <a:moveTo>
                      <a:pt x="1782" y="421"/>
                    </a:moveTo>
                    <a:lnTo>
                      <a:pt x="1782" y="439"/>
                    </a:lnTo>
                    <a:lnTo>
                      <a:pt x="1775" y="439"/>
                    </a:lnTo>
                    <a:lnTo>
                      <a:pt x="1775" y="421"/>
                    </a:lnTo>
                    <a:lnTo>
                      <a:pt x="1782" y="421"/>
                    </a:lnTo>
                    <a:close/>
                    <a:moveTo>
                      <a:pt x="1782" y="445"/>
                    </a:moveTo>
                    <a:lnTo>
                      <a:pt x="1782" y="464"/>
                    </a:lnTo>
                    <a:lnTo>
                      <a:pt x="1775" y="464"/>
                    </a:lnTo>
                    <a:lnTo>
                      <a:pt x="1775" y="445"/>
                    </a:lnTo>
                    <a:lnTo>
                      <a:pt x="1782" y="445"/>
                    </a:lnTo>
                    <a:close/>
                    <a:moveTo>
                      <a:pt x="1782" y="470"/>
                    </a:moveTo>
                    <a:lnTo>
                      <a:pt x="1782" y="489"/>
                    </a:lnTo>
                    <a:lnTo>
                      <a:pt x="1775" y="489"/>
                    </a:lnTo>
                    <a:lnTo>
                      <a:pt x="1775" y="470"/>
                    </a:lnTo>
                    <a:lnTo>
                      <a:pt x="1782" y="470"/>
                    </a:lnTo>
                    <a:close/>
                    <a:moveTo>
                      <a:pt x="1782" y="495"/>
                    </a:moveTo>
                    <a:lnTo>
                      <a:pt x="1782" y="513"/>
                    </a:lnTo>
                    <a:lnTo>
                      <a:pt x="1775" y="513"/>
                    </a:lnTo>
                    <a:lnTo>
                      <a:pt x="1775" y="495"/>
                    </a:lnTo>
                    <a:lnTo>
                      <a:pt x="1782" y="495"/>
                    </a:lnTo>
                    <a:close/>
                    <a:moveTo>
                      <a:pt x="1782" y="520"/>
                    </a:moveTo>
                    <a:lnTo>
                      <a:pt x="1782" y="538"/>
                    </a:lnTo>
                    <a:lnTo>
                      <a:pt x="1775" y="538"/>
                    </a:lnTo>
                    <a:lnTo>
                      <a:pt x="1775" y="520"/>
                    </a:lnTo>
                    <a:lnTo>
                      <a:pt x="1782" y="520"/>
                    </a:lnTo>
                    <a:close/>
                    <a:moveTo>
                      <a:pt x="1782" y="544"/>
                    </a:moveTo>
                    <a:lnTo>
                      <a:pt x="1782" y="563"/>
                    </a:lnTo>
                    <a:lnTo>
                      <a:pt x="1775" y="563"/>
                    </a:lnTo>
                    <a:lnTo>
                      <a:pt x="1775" y="544"/>
                    </a:lnTo>
                    <a:lnTo>
                      <a:pt x="1782" y="544"/>
                    </a:lnTo>
                    <a:close/>
                    <a:moveTo>
                      <a:pt x="1782" y="569"/>
                    </a:moveTo>
                    <a:lnTo>
                      <a:pt x="1782" y="588"/>
                    </a:lnTo>
                    <a:lnTo>
                      <a:pt x="1775" y="588"/>
                    </a:lnTo>
                    <a:lnTo>
                      <a:pt x="1775" y="569"/>
                    </a:lnTo>
                    <a:lnTo>
                      <a:pt x="1782" y="569"/>
                    </a:lnTo>
                    <a:close/>
                    <a:moveTo>
                      <a:pt x="1782" y="594"/>
                    </a:moveTo>
                    <a:lnTo>
                      <a:pt x="1782" y="613"/>
                    </a:lnTo>
                    <a:lnTo>
                      <a:pt x="1775" y="613"/>
                    </a:lnTo>
                    <a:lnTo>
                      <a:pt x="1775" y="594"/>
                    </a:lnTo>
                    <a:lnTo>
                      <a:pt x="1782" y="594"/>
                    </a:lnTo>
                    <a:close/>
                    <a:moveTo>
                      <a:pt x="1782" y="619"/>
                    </a:moveTo>
                    <a:lnTo>
                      <a:pt x="1782" y="637"/>
                    </a:lnTo>
                    <a:lnTo>
                      <a:pt x="1775" y="637"/>
                    </a:lnTo>
                    <a:lnTo>
                      <a:pt x="1775" y="619"/>
                    </a:lnTo>
                    <a:lnTo>
                      <a:pt x="1782" y="619"/>
                    </a:lnTo>
                    <a:close/>
                    <a:moveTo>
                      <a:pt x="1782" y="643"/>
                    </a:moveTo>
                    <a:lnTo>
                      <a:pt x="1782" y="662"/>
                    </a:lnTo>
                    <a:lnTo>
                      <a:pt x="1775" y="662"/>
                    </a:lnTo>
                    <a:lnTo>
                      <a:pt x="1775" y="643"/>
                    </a:lnTo>
                    <a:lnTo>
                      <a:pt x="1782" y="643"/>
                    </a:lnTo>
                    <a:close/>
                    <a:moveTo>
                      <a:pt x="1782" y="668"/>
                    </a:moveTo>
                    <a:lnTo>
                      <a:pt x="1782" y="687"/>
                    </a:lnTo>
                    <a:lnTo>
                      <a:pt x="1775" y="687"/>
                    </a:lnTo>
                    <a:lnTo>
                      <a:pt x="1775" y="668"/>
                    </a:lnTo>
                    <a:lnTo>
                      <a:pt x="1782" y="668"/>
                    </a:lnTo>
                    <a:close/>
                    <a:moveTo>
                      <a:pt x="1782" y="693"/>
                    </a:moveTo>
                    <a:lnTo>
                      <a:pt x="1782" y="712"/>
                    </a:lnTo>
                    <a:lnTo>
                      <a:pt x="1775" y="712"/>
                    </a:lnTo>
                    <a:lnTo>
                      <a:pt x="1775" y="693"/>
                    </a:lnTo>
                    <a:lnTo>
                      <a:pt x="1782" y="693"/>
                    </a:lnTo>
                    <a:close/>
                    <a:moveTo>
                      <a:pt x="1782" y="718"/>
                    </a:moveTo>
                    <a:lnTo>
                      <a:pt x="1782" y="736"/>
                    </a:lnTo>
                    <a:lnTo>
                      <a:pt x="1775" y="736"/>
                    </a:lnTo>
                    <a:lnTo>
                      <a:pt x="1775" y="718"/>
                    </a:lnTo>
                    <a:lnTo>
                      <a:pt x="1782" y="718"/>
                    </a:lnTo>
                    <a:close/>
                    <a:moveTo>
                      <a:pt x="1782" y="743"/>
                    </a:moveTo>
                    <a:lnTo>
                      <a:pt x="1782" y="761"/>
                    </a:lnTo>
                    <a:lnTo>
                      <a:pt x="1775" y="761"/>
                    </a:lnTo>
                    <a:lnTo>
                      <a:pt x="1775" y="743"/>
                    </a:lnTo>
                    <a:lnTo>
                      <a:pt x="1782" y="743"/>
                    </a:lnTo>
                    <a:close/>
                    <a:moveTo>
                      <a:pt x="1782" y="767"/>
                    </a:moveTo>
                    <a:lnTo>
                      <a:pt x="1782" y="786"/>
                    </a:lnTo>
                    <a:lnTo>
                      <a:pt x="1775" y="786"/>
                    </a:lnTo>
                    <a:lnTo>
                      <a:pt x="1775" y="767"/>
                    </a:lnTo>
                    <a:lnTo>
                      <a:pt x="1782" y="767"/>
                    </a:lnTo>
                    <a:close/>
                    <a:moveTo>
                      <a:pt x="1782" y="792"/>
                    </a:moveTo>
                    <a:lnTo>
                      <a:pt x="1782" y="811"/>
                    </a:lnTo>
                    <a:lnTo>
                      <a:pt x="1775" y="811"/>
                    </a:lnTo>
                    <a:lnTo>
                      <a:pt x="1775" y="792"/>
                    </a:lnTo>
                    <a:lnTo>
                      <a:pt x="1782" y="792"/>
                    </a:lnTo>
                    <a:close/>
                    <a:moveTo>
                      <a:pt x="1782" y="817"/>
                    </a:moveTo>
                    <a:lnTo>
                      <a:pt x="1782" y="835"/>
                    </a:lnTo>
                    <a:lnTo>
                      <a:pt x="1775" y="835"/>
                    </a:lnTo>
                    <a:lnTo>
                      <a:pt x="1775" y="817"/>
                    </a:lnTo>
                    <a:lnTo>
                      <a:pt x="1782" y="817"/>
                    </a:lnTo>
                    <a:close/>
                    <a:moveTo>
                      <a:pt x="1782" y="842"/>
                    </a:moveTo>
                    <a:lnTo>
                      <a:pt x="1782" y="860"/>
                    </a:lnTo>
                    <a:lnTo>
                      <a:pt x="1775" y="860"/>
                    </a:lnTo>
                    <a:lnTo>
                      <a:pt x="1775" y="842"/>
                    </a:lnTo>
                    <a:lnTo>
                      <a:pt x="1782" y="842"/>
                    </a:lnTo>
                    <a:close/>
                    <a:moveTo>
                      <a:pt x="1782" y="866"/>
                    </a:moveTo>
                    <a:lnTo>
                      <a:pt x="1782" y="885"/>
                    </a:lnTo>
                    <a:lnTo>
                      <a:pt x="1775" y="885"/>
                    </a:lnTo>
                    <a:lnTo>
                      <a:pt x="1775" y="866"/>
                    </a:lnTo>
                    <a:lnTo>
                      <a:pt x="1782" y="866"/>
                    </a:lnTo>
                    <a:close/>
                    <a:moveTo>
                      <a:pt x="1782" y="891"/>
                    </a:moveTo>
                    <a:lnTo>
                      <a:pt x="1782" y="910"/>
                    </a:lnTo>
                    <a:lnTo>
                      <a:pt x="1775" y="910"/>
                    </a:lnTo>
                    <a:lnTo>
                      <a:pt x="1775" y="891"/>
                    </a:lnTo>
                    <a:lnTo>
                      <a:pt x="1782" y="891"/>
                    </a:lnTo>
                    <a:close/>
                    <a:moveTo>
                      <a:pt x="1782" y="916"/>
                    </a:moveTo>
                    <a:lnTo>
                      <a:pt x="1782" y="934"/>
                    </a:lnTo>
                    <a:lnTo>
                      <a:pt x="1775" y="934"/>
                    </a:lnTo>
                    <a:lnTo>
                      <a:pt x="1775" y="916"/>
                    </a:lnTo>
                    <a:lnTo>
                      <a:pt x="1782" y="916"/>
                    </a:lnTo>
                    <a:close/>
                    <a:moveTo>
                      <a:pt x="1782" y="941"/>
                    </a:moveTo>
                    <a:lnTo>
                      <a:pt x="1782" y="959"/>
                    </a:lnTo>
                    <a:lnTo>
                      <a:pt x="1775" y="959"/>
                    </a:lnTo>
                    <a:lnTo>
                      <a:pt x="1775" y="941"/>
                    </a:lnTo>
                    <a:lnTo>
                      <a:pt x="1782" y="941"/>
                    </a:lnTo>
                    <a:close/>
                    <a:moveTo>
                      <a:pt x="1782" y="965"/>
                    </a:moveTo>
                    <a:lnTo>
                      <a:pt x="1782" y="984"/>
                    </a:lnTo>
                    <a:lnTo>
                      <a:pt x="1775" y="984"/>
                    </a:lnTo>
                    <a:lnTo>
                      <a:pt x="1775" y="965"/>
                    </a:lnTo>
                    <a:lnTo>
                      <a:pt x="1782" y="965"/>
                    </a:lnTo>
                    <a:close/>
                    <a:moveTo>
                      <a:pt x="1782" y="990"/>
                    </a:moveTo>
                    <a:lnTo>
                      <a:pt x="1782" y="1009"/>
                    </a:lnTo>
                    <a:lnTo>
                      <a:pt x="1775" y="1009"/>
                    </a:lnTo>
                    <a:lnTo>
                      <a:pt x="1775" y="990"/>
                    </a:lnTo>
                    <a:lnTo>
                      <a:pt x="1782" y="990"/>
                    </a:lnTo>
                    <a:close/>
                    <a:moveTo>
                      <a:pt x="1782" y="1015"/>
                    </a:moveTo>
                    <a:lnTo>
                      <a:pt x="1782" y="1033"/>
                    </a:lnTo>
                    <a:lnTo>
                      <a:pt x="1775" y="1033"/>
                    </a:lnTo>
                    <a:lnTo>
                      <a:pt x="1775" y="1015"/>
                    </a:lnTo>
                    <a:lnTo>
                      <a:pt x="1782" y="1015"/>
                    </a:lnTo>
                    <a:close/>
                    <a:moveTo>
                      <a:pt x="1782" y="1040"/>
                    </a:moveTo>
                    <a:lnTo>
                      <a:pt x="1782" y="1058"/>
                    </a:lnTo>
                    <a:lnTo>
                      <a:pt x="1775" y="1058"/>
                    </a:lnTo>
                    <a:lnTo>
                      <a:pt x="1775" y="1040"/>
                    </a:lnTo>
                    <a:lnTo>
                      <a:pt x="1782" y="1040"/>
                    </a:lnTo>
                    <a:close/>
                    <a:moveTo>
                      <a:pt x="1782" y="1064"/>
                    </a:moveTo>
                    <a:lnTo>
                      <a:pt x="1782" y="1083"/>
                    </a:lnTo>
                    <a:lnTo>
                      <a:pt x="1775" y="1083"/>
                    </a:lnTo>
                    <a:lnTo>
                      <a:pt x="1775" y="1064"/>
                    </a:lnTo>
                    <a:lnTo>
                      <a:pt x="1782" y="1064"/>
                    </a:lnTo>
                    <a:close/>
                    <a:moveTo>
                      <a:pt x="1782" y="1089"/>
                    </a:moveTo>
                    <a:lnTo>
                      <a:pt x="1782" y="1108"/>
                    </a:lnTo>
                    <a:lnTo>
                      <a:pt x="1775" y="1108"/>
                    </a:lnTo>
                    <a:lnTo>
                      <a:pt x="1775" y="1089"/>
                    </a:lnTo>
                    <a:lnTo>
                      <a:pt x="1782" y="1089"/>
                    </a:lnTo>
                    <a:close/>
                    <a:moveTo>
                      <a:pt x="1782" y="1114"/>
                    </a:moveTo>
                    <a:lnTo>
                      <a:pt x="1782" y="1133"/>
                    </a:lnTo>
                    <a:lnTo>
                      <a:pt x="1775" y="1133"/>
                    </a:lnTo>
                    <a:lnTo>
                      <a:pt x="1775" y="1114"/>
                    </a:lnTo>
                    <a:lnTo>
                      <a:pt x="1782" y="1114"/>
                    </a:lnTo>
                    <a:close/>
                    <a:moveTo>
                      <a:pt x="1782" y="1139"/>
                    </a:moveTo>
                    <a:lnTo>
                      <a:pt x="1782" y="1157"/>
                    </a:lnTo>
                    <a:lnTo>
                      <a:pt x="1775" y="1157"/>
                    </a:lnTo>
                    <a:lnTo>
                      <a:pt x="1775" y="1139"/>
                    </a:lnTo>
                    <a:lnTo>
                      <a:pt x="1782" y="1139"/>
                    </a:lnTo>
                    <a:close/>
                    <a:moveTo>
                      <a:pt x="1782" y="1163"/>
                    </a:moveTo>
                    <a:lnTo>
                      <a:pt x="1782" y="1182"/>
                    </a:lnTo>
                    <a:lnTo>
                      <a:pt x="1775" y="1182"/>
                    </a:lnTo>
                    <a:lnTo>
                      <a:pt x="1775" y="1163"/>
                    </a:lnTo>
                    <a:lnTo>
                      <a:pt x="1782" y="1163"/>
                    </a:lnTo>
                    <a:close/>
                    <a:moveTo>
                      <a:pt x="1782" y="1188"/>
                    </a:moveTo>
                    <a:lnTo>
                      <a:pt x="1782" y="1207"/>
                    </a:lnTo>
                    <a:lnTo>
                      <a:pt x="1775" y="1207"/>
                    </a:lnTo>
                    <a:lnTo>
                      <a:pt x="1775" y="1188"/>
                    </a:lnTo>
                    <a:lnTo>
                      <a:pt x="1782" y="1188"/>
                    </a:lnTo>
                    <a:close/>
                    <a:moveTo>
                      <a:pt x="1782" y="1213"/>
                    </a:moveTo>
                    <a:lnTo>
                      <a:pt x="1782" y="1232"/>
                    </a:lnTo>
                    <a:lnTo>
                      <a:pt x="1775" y="1232"/>
                    </a:lnTo>
                    <a:lnTo>
                      <a:pt x="1775" y="1213"/>
                    </a:lnTo>
                    <a:lnTo>
                      <a:pt x="1782" y="1213"/>
                    </a:lnTo>
                    <a:close/>
                    <a:moveTo>
                      <a:pt x="1782" y="1238"/>
                    </a:moveTo>
                    <a:lnTo>
                      <a:pt x="1782" y="1256"/>
                    </a:lnTo>
                    <a:lnTo>
                      <a:pt x="1775" y="1256"/>
                    </a:lnTo>
                    <a:lnTo>
                      <a:pt x="1775" y="1238"/>
                    </a:lnTo>
                    <a:lnTo>
                      <a:pt x="1782" y="1238"/>
                    </a:lnTo>
                    <a:close/>
                    <a:moveTo>
                      <a:pt x="1782" y="1263"/>
                    </a:moveTo>
                    <a:lnTo>
                      <a:pt x="1782" y="1281"/>
                    </a:lnTo>
                    <a:lnTo>
                      <a:pt x="1775" y="1281"/>
                    </a:lnTo>
                    <a:lnTo>
                      <a:pt x="1775" y="1263"/>
                    </a:lnTo>
                    <a:lnTo>
                      <a:pt x="1782" y="1263"/>
                    </a:lnTo>
                    <a:close/>
                    <a:moveTo>
                      <a:pt x="1782" y="1287"/>
                    </a:moveTo>
                    <a:lnTo>
                      <a:pt x="1782" y="1306"/>
                    </a:lnTo>
                    <a:lnTo>
                      <a:pt x="1775" y="1306"/>
                    </a:lnTo>
                    <a:lnTo>
                      <a:pt x="1775" y="1287"/>
                    </a:lnTo>
                    <a:lnTo>
                      <a:pt x="1782" y="1287"/>
                    </a:lnTo>
                    <a:close/>
                    <a:moveTo>
                      <a:pt x="1782" y="1312"/>
                    </a:moveTo>
                    <a:lnTo>
                      <a:pt x="1782" y="1331"/>
                    </a:lnTo>
                    <a:lnTo>
                      <a:pt x="1775" y="1331"/>
                    </a:lnTo>
                    <a:lnTo>
                      <a:pt x="1775" y="1312"/>
                    </a:lnTo>
                    <a:lnTo>
                      <a:pt x="1782" y="1312"/>
                    </a:lnTo>
                    <a:close/>
                    <a:moveTo>
                      <a:pt x="1782" y="1337"/>
                    </a:moveTo>
                    <a:lnTo>
                      <a:pt x="1782" y="1355"/>
                    </a:lnTo>
                    <a:lnTo>
                      <a:pt x="1775" y="1355"/>
                    </a:lnTo>
                    <a:lnTo>
                      <a:pt x="1775" y="1337"/>
                    </a:lnTo>
                    <a:lnTo>
                      <a:pt x="1782" y="1337"/>
                    </a:lnTo>
                    <a:close/>
                    <a:moveTo>
                      <a:pt x="1782" y="1362"/>
                    </a:moveTo>
                    <a:lnTo>
                      <a:pt x="1782" y="1380"/>
                    </a:lnTo>
                    <a:lnTo>
                      <a:pt x="1775" y="1380"/>
                    </a:lnTo>
                    <a:lnTo>
                      <a:pt x="1775" y="1362"/>
                    </a:lnTo>
                    <a:lnTo>
                      <a:pt x="1782" y="1362"/>
                    </a:lnTo>
                    <a:close/>
                    <a:moveTo>
                      <a:pt x="1782" y="1386"/>
                    </a:moveTo>
                    <a:lnTo>
                      <a:pt x="1782" y="1405"/>
                    </a:lnTo>
                    <a:lnTo>
                      <a:pt x="1775" y="1405"/>
                    </a:lnTo>
                    <a:lnTo>
                      <a:pt x="1775" y="1386"/>
                    </a:lnTo>
                    <a:lnTo>
                      <a:pt x="1782" y="1386"/>
                    </a:lnTo>
                    <a:close/>
                    <a:moveTo>
                      <a:pt x="1782" y="1411"/>
                    </a:moveTo>
                    <a:lnTo>
                      <a:pt x="1782" y="1430"/>
                    </a:lnTo>
                    <a:lnTo>
                      <a:pt x="1775" y="1430"/>
                    </a:lnTo>
                    <a:lnTo>
                      <a:pt x="1775" y="1411"/>
                    </a:lnTo>
                    <a:lnTo>
                      <a:pt x="1782" y="1411"/>
                    </a:lnTo>
                    <a:close/>
                    <a:moveTo>
                      <a:pt x="1782" y="1436"/>
                    </a:moveTo>
                    <a:lnTo>
                      <a:pt x="1782" y="1454"/>
                    </a:lnTo>
                    <a:lnTo>
                      <a:pt x="1775" y="1454"/>
                    </a:lnTo>
                    <a:lnTo>
                      <a:pt x="1775" y="1436"/>
                    </a:lnTo>
                    <a:lnTo>
                      <a:pt x="1782" y="1436"/>
                    </a:lnTo>
                    <a:close/>
                    <a:moveTo>
                      <a:pt x="1782" y="1461"/>
                    </a:moveTo>
                    <a:lnTo>
                      <a:pt x="1782" y="1479"/>
                    </a:lnTo>
                    <a:lnTo>
                      <a:pt x="1775" y="1479"/>
                    </a:lnTo>
                    <a:lnTo>
                      <a:pt x="1775" y="1461"/>
                    </a:lnTo>
                    <a:lnTo>
                      <a:pt x="1782" y="1461"/>
                    </a:lnTo>
                    <a:close/>
                    <a:moveTo>
                      <a:pt x="1782" y="1485"/>
                    </a:moveTo>
                    <a:lnTo>
                      <a:pt x="1782" y="1504"/>
                    </a:lnTo>
                    <a:lnTo>
                      <a:pt x="1775" y="1504"/>
                    </a:lnTo>
                    <a:lnTo>
                      <a:pt x="1775" y="1485"/>
                    </a:lnTo>
                    <a:lnTo>
                      <a:pt x="1782" y="1485"/>
                    </a:lnTo>
                    <a:close/>
                    <a:moveTo>
                      <a:pt x="1782" y="1510"/>
                    </a:moveTo>
                    <a:lnTo>
                      <a:pt x="1782" y="1529"/>
                    </a:lnTo>
                    <a:lnTo>
                      <a:pt x="1775" y="1529"/>
                    </a:lnTo>
                    <a:lnTo>
                      <a:pt x="1775" y="1510"/>
                    </a:lnTo>
                    <a:lnTo>
                      <a:pt x="1782" y="1510"/>
                    </a:lnTo>
                    <a:close/>
                    <a:moveTo>
                      <a:pt x="1782" y="1535"/>
                    </a:moveTo>
                    <a:lnTo>
                      <a:pt x="1782" y="1553"/>
                    </a:lnTo>
                    <a:lnTo>
                      <a:pt x="1775" y="1553"/>
                    </a:lnTo>
                    <a:lnTo>
                      <a:pt x="1775" y="1535"/>
                    </a:lnTo>
                    <a:lnTo>
                      <a:pt x="1782" y="1535"/>
                    </a:lnTo>
                    <a:close/>
                    <a:moveTo>
                      <a:pt x="1782" y="1560"/>
                    </a:moveTo>
                    <a:lnTo>
                      <a:pt x="1782" y="1578"/>
                    </a:lnTo>
                    <a:lnTo>
                      <a:pt x="1775" y="1578"/>
                    </a:lnTo>
                    <a:lnTo>
                      <a:pt x="1775" y="1560"/>
                    </a:lnTo>
                    <a:lnTo>
                      <a:pt x="1782" y="1560"/>
                    </a:lnTo>
                    <a:close/>
                    <a:moveTo>
                      <a:pt x="1782" y="1584"/>
                    </a:moveTo>
                    <a:lnTo>
                      <a:pt x="1782" y="1603"/>
                    </a:lnTo>
                    <a:lnTo>
                      <a:pt x="1775" y="1603"/>
                    </a:lnTo>
                    <a:lnTo>
                      <a:pt x="1775" y="1584"/>
                    </a:lnTo>
                    <a:lnTo>
                      <a:pt x="1782" y="1584"/>
                    </a:lnTo>
                    <a:close/>
                    <a:moveTo>
                      <a:pt x="1782" y="1609"/>
                    </a:moveTo>
                    <a:lnTo>
                      <a:pt x="1782" y="1628"/>
                    </a:lnTo>
                    <a:lnTo>
                      <a:pt x="1775" y="1628"/>
                    </a:lnTo>
                    <a:lnTo>
                      <a:pt x="1775" y="1609"/>
                    </a:lnTo>
                    <a:lnTo>
                      <a:pt x="1782" y="1609"/>
                    </a:lnTo>
                    <a:close/>
                    <a:moveTo>
                      <a:pt x="1782" y="1634"/>
                    </a:moveTo>
                    <a:lnTo>
                      <a:pt x="1782" y="1653"/>
                    </a:lnTo>
                    <a:lnTo>
                      <a:pt x="1775" y="1653"/>
                    </a:lnTo>
                    <a:lnTo>
                      <a:pt x="1775" y="1634"/>
                    </a:lnTo>
                    <a:lnTo>
                      <a:pt x="1782" y="1634"/>
                    </a:lnTo>
                    <a:close/>
                    <a:moveTo>
                      <a:pt x="1782" y="1659"/>
                    </a:moveTo>
                    <a:lnTo>
                      <a:pt x="1782" y="1677"/>
                    </a:lnTo>
                    <a:lnTo>
                      <a:pt x="1775" y="1677"/>
                    </a:lnTo>
                    <a:lnTo>
                      <a:pt x="1775" y="1659"/>
                    </a:lnTo>
                    <a:lnTo>
                      <a:pt x="1782" y="1659"/>
                    </a:lnTo>
                    <a:close/>
                    <a:moveTo>
                      <a:pt x="1782" y="1683"/>
                    </a:moveTo>
                    <a:lnTo>
                      <a:pt x="1782" y="1702"/>
                    </a:lnTo>
                    <a:lnTo>
                      <a:pt x="1775" y="1702"/>
                    </a:lnTo>
                    <a:lnTo>
                      <a:pt x="1775" y="1683"/>
                    </a:lnTo>
                    <a:lnTo>
                      <a:pt x="1782" y="1683"/>
                    </a:lnTo>
                    <a:close/>
                    <a:moveTo>
                      <a:pt x="1782" y="1708"/>
                    </a:moveTo>
                    <a:lnTo>
                      <a:pt x="1782" y="1727"/>
                    </a:lnTo>
                    <a:lnTo>
                      <a:pt x="1775" y="1727"/>
                    </a:lnTo>
                    <a:lnTo>
                      <a:pt x="1775" y="1708"/>
                    </a:lnTo>
                    <a:lnTo>
                      <a:pt x="1782" y="1708"/>
                    </a:lnTo>
                    <a:close/>
                    <a:moveTo>
                      <a:pt x="1782" y="1733"/>
                    </a:moveTo>
                    <a:lnTo>
                      <a:pt x="1782" y="1752"/>
                    </a:lnTo>
                    <a:lnTo>
                      <a:pt x="1775" y="1752"/>
                    </a:lnTo>
                    <a:lnTo>
                      <a:pt x="1775" y="1733"/>
                    </a:lnTo>
                    <a:lnTo>
                      <a:pt x="1782" y="1733"/>
                    </a:lnTo>
                    <a:close/>
                    <a:moveTo>
                      <a:pt x="1782" y="1758"/>
                    </a:moveTo>
                    <a:lnTo>
                      <a:pt x="1782" y="1776"/>
                    </a:lnTo>
                    <a:lnTo>
                      <a:pt x="1775" y="1776"/>
                    </a:lnTo>
                    <a:lnTo>
                      <a:pt x="1775" y="1758"/>
                    </a:lnTo>
                    <a:lnTo>
                      <a:pt x="1782" y="1758"/>
                    </a:lnTo>
                    <a:close/>
                    <a:moveTo>
                      <a:pt x="1782" y="1783"/>
                    </a:moveTo>
                    <a:lnTo>
                      <a:pt x="1782" y="1801"/>
                    </a:lnTo>
                    <a:lnTo>
                      <a:pt x="1775" y="1801"/>
                    </a:lnTo>
                    <a:lnTo>
                      <a:pt x="1775" y="1783"/>
                    </a:lnTo>
                    <a:lnTo>
                      <a:pt x="1782" y="1783"/>
                    </a:lnTo>
                    <a:close/>
                    <a:moveTo>
                      <a:pt x="1782" y="1807"/>
                    </a:moveTo>
                    <a:lnTo>
                      <a:pt x="1782" y="1826"/>
                    </a:lnTo>
                    <a:lnTo>
                      <a:pt x="1775" y="1826"/>
                    </a:lnTo>
                    <a:lnTo>
                      <a:pt x="1775" y="1807"/>
                    </a:lnTo>
                    <a:lnTo>
                      <a:pt x="1782" y="1807"/>
                    </a:lnTo>
                    <a:close/>
                    <a:moveTo>
                      <a:pt x="1782" y="1832"/>
                    </a:moveTo>
                    <a:lnTo>
                      <a:pt x="1782" y="1851"/>
                    </a:lnTo>
                    <a:lnTo>
                      <a:pt x="1775" y="1851"/>
                    </a:lnTo>
                    <a:lnTo>
                      <a:pt x="1775" y="1832"/>
                    </a:lnTo>
                    <a:lnTo>
                      <a:pt x="1782" y="1832"/>
                    </a:lnTo>
                    <a:close/>
                    <a:moveTo>
                      <a:pt x="1782" y="1857"/>
                    </a:moveTo>
                    <a:lnTo>
                      <a:pt x="1782" y="1875"/>
                    </a:lnTo>
                    <a:lnTo>
                      <a:pt x="1775" y="1875"/>
                    </a:lnTo>
                    <a:lnTo>
                      <a:pt x="1775" y="1857"/>
                    </a:lnTo>
                    <a:lnTo>
                      <a:pt x="1782" y="1857"/>
                    </a:lnTo>
                    <a:close/>
                    <a:moveTo>
                      <a:pt x="1782" y="1882"/>
                    </a:moveTo>
                    <a:lnTo>
                      <a:pt x="1782" y="1900"/>
                    </a:lnTo>
                    <a:lnTo>
                      <a:pt x="1775" y="1900"/>
                    </a:lnTo>
                    <a:lnTo>
                      <a:pt x="1775" y="1882"/>
                    </a:lnTo>
                    <a:lnTo>
                      <a:pt x="1782" y="1882"/>
                    </a:lnTo>
                    <a:close/>
                    <a:moveTo>
                      <a:pt x="1782" y="1906"/>
                    </a:moveTo>
                    <a:lnTo>
                      <a:pt x="1782" y="1925"/>
                    </a:lnTo>
                    <a:lnTo>
                      <a:pt x="1775" y="1925"/>
                    </a:lnTo>
                    <a:lnTo>
                      <a:pt x="1775" y="1906"/>
                    </a:lnTo>
                    <a:lnTo>
                      <a:pt x="1782" y="1906"/>
                    </a:lnTo>
                    <a:close/>
                    <a:moveTo>
                      <a:pt x="1782" y="1931"/>
                    </a:moveTo>
                    <a:lnTo>
                      <a:pt x="1782" y="1950"/>
                    </a:lnTo>
                    <a:lnTo>
                      <a:pt x="1775" y="1950"/>
                    </a:lnTo>
                    <a:lnTo>
                      <a:pt x="1775" y="1931"/>
                    </a:lnTo>
                    <a:lnTo>
                      <a:pt x="1782" y="1931"/>
                    </a:lnTo>
                    <a:close/>
                    <a:moveTo>
                      <a:pt x="1782" y="1956"/>
                    </a:moveTo>
                    <a:lnTo>
                      <a:pt x="1782" y="1974"/>
                    </a:lnTo>
                    <a:lnTo>
                      <a:pt x="1775" y="1974"/>
                    </a:lnTo>
                    <a:lnTo>
                      <a:pt x="1775" y="1956"/>
                    </a:lnTo>
                    <a:lnTo>
                      <a:pt x="1782" y="1956"/>
                    </a:lnTo>
                    <a:close/>
                    <a:moveTo>
                      <a:pt x="1782" y="1981"/>
                    </a:moveTo>
                    <a:lnTo>
                      <a:pt x="1782" y="1999"/>
                    </a:lnTo>
                    <a:lnTo>
                      <a:pt x="1775" y="1999"/>
                    </a:lnTo>
                    <a:lnTo>
                      <a:pt x="1775" y="1981"/>
                    </a:lnTo>
                    <a:lnTo>
                      <a:pt x="1782" y="1981"/>
                    </a:lnTo>
                    <a:close/>
                    <a:moveTo>
                      <a:pt x="1782" y="2005"/>
                    </a:moveTo>
                    <a:lnTo>
                      <a:pt x="1782" y="2023"/>
                    </a:lnTo>
                    <a:lnTo>
                      <a:pt x="1775" y="2023"/>
                    </a:lnTo>
                    <a:lnTo>
                      <a:pt x="1775" y="2005"/>
                    </a:lnTo>
                    <a:lnTo>
                      <a:pt x="1782" y="200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497" name="Freeform 77"/>
              <p:cNvSpPr>
                <a:spLocks noEditPoints="1"/>
              </p:cNvSpPr>
              <p:nvPr/>
            </p:nvSpPr>
            <p:spPr bwMode="auto">
              <a:xfrm>
                <a:off x="2991" y="1379"/>
                <a:ext cx="2381" cy="2037"/>
              </a:xfrm>
              <a:custGeom>
                <a:avLst/>
                <a:gdLst>
                  <a:gd name="T0" fmla="*/ 0 w 24616"/>
                  <a:gd name="T1" fmla="*/ 72 h 21064"/>
                  <a:gd name="T2" fmla="*/ 72 w 24616"/>
                  <a:gd name="T3" fmla="*/ 0 h 21064"/>
                  <a:gd name="T4" fmla="*/ 24544 w 24616"/>
                  <a:gd name="T5" fmla="*/ 0 h 21064"/>
                  <a:gd name="T6" fmla="*/ 24616 w 24616"/>
                  <a:gd name="T7" fmla="*/ 72 h 21064"/>
                  <a:gd name="T8" fmla="*/ 24616 w 24616"/>
                  <a:gd name="T9" fmla="*/ 20992 h 21064"/>
                  <a:gd name="T10" fmla="*/ 24544 w 24616"/>
                  <a:gd name="T11" fmla="*/ 21064 h 21064"/>
                  <a:gd name="T12" fmla="*/ 72 w 24616"/>
                  <a:gd name="T13" fmla="*/ 21064 h 21064"/>
                  <a:gd name="T14" fmla="*/ 0 w 24616"/>
                  <a:gd name="T15" fmla="*/ 20992 h 21064"/>
                  <a:gd name="T16" fmla="*/ 0 w 24616"/>
                  <a:gd name="T17" fmla="*/ 72 h 21064"/>
                  <a:gd name="T18" fmla="*/ 144 w 24616"/>
                  <a:gd name="T19" fmla="*/ 20992 h 21064"/>
                  <a:gd name="T20" fmla="*/ 72 w 24616"/>
                  <a:gd name="T21" fmla="*/ 20920 h 21064"/>
                  <a:gd name="T22" fmla="*/ 24544 w 24616"/>
                  <a:gd name="T23" fmla="*/ 20920 h 21064"/>
                  <a:gd name="T24" fmla="*/ 24472 w 24616"/>
                  <a:gd name="T25" fmla="*/ 20992 h 21064"/>
                  <a:gd name="T26" fmla="*/ 24472 w 24616"/>
                  <a:gd name="T27" fmla="*/ 72 h 21064"/>
                  <a:gd name="T28" fmla="*/ 24544 w 24616"/>
                  <a:gd name="T29" fmla="*/ 144 h 21064"/>
                  <a:gd name="T30" fmla="*/ 72 w 24616"/>
                  <a:gd name="T31" fmla="*/ 144 h 21064"/>
                  <a:gd name="T32" fmla="*/ 144 w 24616"/>
                  <a:gd name="T33" fmla="*/ 72 h 21064"/>
                  <a:gd name="T34" fmla="*/ 144 w 24616"/>
                  <a:gd name="T35" fmla="*/ 20992 h 2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16" h="21064">
                    <a:moveTo>
                      <a:pt x="0" y="72"/>
                    </a:moveTo>
                    <a:cubicBezTo>
                      <a:pt x="0" y="33"/>
                      <a:pt x="33" y="0"/>
                      <a:pt x="72" y="0"/>
                    </a:cubicBezTo>
                    <a:lnTo>
                      <a:pt x="24544" y="0"/>
                    </a:lnTo>
                    <a:cubicBezTo>
                      <a:pt x="24584" y="0"/>
                      <a:pt x="24616" y="33"/>
                      <a:pt x="24616" y="72"/>
                    </a:cubicBezTo>
                    <a:lnTo>
                      <a:pt x="24616" y="20992"/>
                    </a:lnTo>
                    <a:cubicBezTo>
                      <a:pt x="24616" y="21032"/>
                      <a:pt x="24584" y="21064"/>
                      <a:pt x="24544" y="21064"/>
                    </a:cubicBezTo>
                    <a:lnTo>
                      <a:pt x="72" y="21064"/>
                    </a:lnTo>
                    <a:cubicBezTo>
                      <a:pt x="33" y="21064"/>
                      <a:pt x="0" y="21032"/>
                      <a:pt x="0" y="20992"/>
                    </a:cubicBezTo>
                    <a:lnTo>
                      <a:pt x="0" y="72"/>
                    </a:lnTo>
                    <a:close/>
                    <a:moveTo>
                      <a:pt x="144" y="20992"/>
                    </a:moveTo>
                    <a:lnTo>
                      <a:pt x="72" y="20920"/>
                    </a:lnTo>
                    <a:lnTo>
                      <a:pt x="24544" y="20920"/>
                    </a:lnTo>
                    <a:lnTo>
                      <a:pt x="24472" y="20992"/>
                    </a:lnTo>
                    <a:lnTo>
                      <a:pt x="24472" y="72"/>
                    </a:lnTo>
                    <a:lnTo>
                      <a:pt x="24544" y="144"/>
                    </a:lnTo>
                    <a:lnTo>
                      <a:pt x="72" y="144"/>
                    </a:lnTo>
                    <a:lnTo>
                      <a:pt x="144" y="72"/>
                    </a:lnTo>
                    <a:lnTo>
                      <a:pt x="144" y="20992"/>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498" name="Rectangle 78"/>
              <p:cNvSpPr>
                <a:spLocks noChangeArrowheads="1"/>
              </p:cNvSpPr>
              <p:nvPr/>
            </p:nvSpPr>
            <p:spPr bwMode="auto">
              <a:xfrm>
                <a:off x="2995" y="1386"/>
                <a:ext cx="5" cy="2023"/>
              </a:xfrm>
              <a:prstGeom prst="rect">
                <a:avLst/>
              </a:prstGeom>
              <a:solidFill>
                <a:srgbClr val="BFBFBF"/>
              </a:solidFill>
              <a:ln w="1588"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499" name="Rectangle 79"/>
              <p:cNvSpPr>
                <a:spLocks noChangeArrowheads="1"/>
              </p:cNvSpPr>
              <p:nvPr/>
            </p:nvSpPr>
            <p:spPr bwMode="auto">
              <a:xfrm>
                <a:off x="2998" y="3407"/>
                <a:ext cx="2367" cy="4"/>
              </a:xfrm>
              <a:prstGeom prst="rect">
                <a:avLst/>
              </a:prstGeom>
              <a:solidFill>
                <a:srgbClr val="BFBFBF"/>
              </a:solidFill>
              <a:ln w="1588"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500" name="Oval 80"/>
              <p:cNvSpPr>
                <a:spLocks noChangeArrowheads="1"/>
              </p:cNvSpPr>
              <p:nvPr/>
            </p:nvSpPr>
            <p:spPr bwMode="auto">
              <a:xfrm>
                <a:off x="5036" y="1845"/>
                <a:ext cx="65" cy="64"/>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501" name="Oval 81"/>
              <p:cNvSpPr>
                <a:spLocks noChangeArrowheads="1"/>
              </p:cNvSpPr>
              <p:nvPr/>
            </p:nvSpPr>
            <p:spPr bwMode="auto">
              <a:xfrm>
                <a:off x="4149" y="2539"/>
                <a:ext cx="64" cy="64"/>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502" name="Oval 82"/>
              <p:cNvSpPr>
                <a:spLocks noChangeArrowheads="1"/>
              </p:cNvSpPr>
              <p:nvPr/>
            </p:nvSpPr>
            <p:spPr bwMode="auto">
              <a:xfrm>
                <a:off x="3557" y="2365"/>
                <a:ext cx="64" cy="6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503" name="Oval 83"/>
              <p:cNvSpPr>
                <a:spLocks noChangeArrowheads="1"/>
              </p:cNvSpPr>
              <p:nvPr/>
            </p:nvSpPr>
            <p:spPr bwMode="auto">
              <a:xfrm>
                <a:off x="3705" y="2654"/>
                <a:ext cx="64" cy="64"/>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504" name="Oval 84"/>
              <p:cNvSpPr>
                <a:spLocks noChangeArrowheads="1"/>
              </p:cNvSpPr>
              <p:nvPr/>
            </p:nvSpPr>
            <p:spPr bwMode="auto">
              <a:xfrm>
                <a:off x="3705" y="2944"/>
                <a:ext cx="64" cy="64"/>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505" name="Oval 85"/>
              <p:cNvSpPr>
                <a:spLocks noChangeArrowheads="1"/>
              </p:cNvSpPr>
              <p:nvPr/>
            </p:nvSpPr>
            <p:spPr bwMode="auto">
              <a:xfrm>
                <a:off x="3853" y="3146"/>
                <a:ext cx="64" cy="64"/>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506" name="Oval 86"/>
              <p:cNvSpPr>
                <a:spLocks noChangeArrowheads="1"/>
              </p:cNvSpPr>
              <p:nvPr/>
            </p:nvSpPr>
            <p:spPr bwMode="auto">
              <a:xfrm>
                <a:off x="4445" y="1527"/>
                <a:ext cx="64" cy="64"/>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507" name="Rectangle 87"/>
              <p:cNvSpPr>
                <a:spLocks noChangeArrowheads="1"/>
              </p:cNvSpPr>
              <p:nvPr/>
            </p:nvSpPr>
            <p:spPr bwMode="auto">
              <a:xfrm>
                <a:off x="2874" y="3356"/>
                <a:ext cx="9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508" name="Rectangle 88"/>
              <p:cNvSpPr>
                <a:spLocks noChangeArrowheads="1"/>
              </p:cNvSpPr>
              <p:nvPr/>
            </p:nvSpPr>
            <p:spPr bwMode="auto">
              <a:xfrm>
                <a:off x="2825" y="3067"/>
                <a:ext cx="14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10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509" name="Rectangle 89"/>
              <p:cNvSpPr>
                <a:spLocks noChangeArrowheads="1"/>
              </p:cNvSpPr>
              <p:nvPr/>
            </p:nvSpPr>
            <p:spPr bwMode="auto">
              <a:xfrm>
                <a:off x="2825" y="2777"/>
                <a:ext cx="14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20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510" name="Rectangle 90"/>
              <p:cNvSpPr>
                <a:spLocks noChangeArrowheads="1"/>
              </p:cNvSpPr>
              <p:nvPr/>
            </p:nvSpPr>
            <p:spPr bwMode="auto">
              <a:xfrm>
                <a:off x="2825" y="2488"/>
                <a:ext cx="14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30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511" name="Rectangle 91"/>
              <p:cNvSpPr>
                <a:spLocks noChangeArrowheads="1"/>
              </p:cNvSpPr>
              <p:nvPr/>
            </p:nvSpPr>
            <p:spPr bwMode="auto">
              <a:xfrm>
                <a:off x="2825" y="2199"/>
                <a:ext cx="14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40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512" name="Rectangle 92"/>
              <p:cNvSpPr>
                <a:spLocks noChangeArrowheads="1"/>
              </p:cNvSpPr>
              <p:nvPr/>
            </p:nvSpPr>
            <p:spPr bwMode="auto">
              <a:xfrm>
                <a:off x="2825" y="1910"/>
                <a:ext cx="14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50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513" name="Rectangle 93"/>
              <p:cNvSpPr>
                <a:spLocks noChangeArrowheads="1"/>
              </p:cNvSpPr>
              <p:nvPr/>
            </p:nvSpPr>
            <p:spPr bwMode="auto">
              <a:xfrm>
                <a:off x="2825" y="1621"/>
                <a:ext cx="14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60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514" name="Rectangle 94"/>
              <p:cNvSpPr>
                <a:spLocks noChangeArrowheads="1"/>
              </p:cNvSpPr>
              <p:nvPr/>
            </p:nvSpPr>
            <p:spPr bwMode="auto">
              <a:xfrm>
                <a:off x="2825" y="1332"/>
                <a:ext cx="14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70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515" name="Rectangle 95"/>
              <p:cNvSpPr>
                <a:spLocks noChangeArrowheads="1"/>
              </p:cNvSpPr>
              <p:nvPr/>
            </p:nvSpPr>
            <p:spPr bwMode="auto">
              <a:xfrm>
                <a:off x="2974" y="3465"/>
                <a:ext cx="9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595959"/>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517" name="Rectangle 97"/>
              <p:cNvSpPr>
                <a:spLocks noChangeArrowheads="1"/>
              </p:cNvSpPr>
              <p:nvPr/>
            </p:nvSpPr>
            <p:spPr bwMode="auto">
              <a:xfrm>
                <a:off x="4133" y="3465"/>
                <a:ext cx="14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595959"/>
                    </a:solidFill>
                    <a:effectLst/>
                    <a:latin typeface="Meiryo UI" panose="020B0604030504040204" pitchFamily="50" charset="-128"/>
                    <a:ea typeface="Meiryo UI" panose="020B0604030504040204" pitchFamily="50" charset="-128"/>
                  </a:rPr>
                  <a:t>40</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8518" name="Rectangle 98"/>
              <p:cNvSpPr>
                <a:spLocks noChangeArrowheads="1"/>
              </p:cNvSpPr>
              <p:nvPr/>
            </p:nvSpPr>
            <p:spPr bwMode="auto">
              <a:xfrm>
                <a:off x="4725" y="3465"/>
                <a:ext cx="14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595959"/>
                    </a:solidFill>
                    <a:effectLst/>
                    <a:latin typeface="Meiryo UI" panose="020B0604030504040204" pitchFamily="50" charset="-128"/>
                    <a:ea typeface="Meiryo UI" panose="020B0604030504040204" pitchFamily="50" charset="-128"/>
                  </a:rPr>
                  <a:t>60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519" name="Rectangle 99"/>
              <p:cNvSpPr>
                <a:spLocks noChangeArrowheads="1"/>
              </p:cNvSpPr>
              <p:nvPr/>
            </p:nvSpPr>
            <p:spPr bwMode="auto">
              <a:xfrm>
                <a:off x="5317" y="3465"/>
                <a:ext cx="14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595959"/>
                    </a:solidFill>
                    <a:effectLst/>
                    <a:latin typeface="Meiryo UI" panose="020B0604030504040204" pitchFamily="50" charset="-128"/>
                    <a:ea typeface="Meiryo UI" panose="020B0604030504040204" pitchFamily="50" charset="-128"/>
                  </a:rPr>
                  <a:t>80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520" name="Rectangle 100"/>
              <p:cNvSpPr>
                <a:spLocks noChangeArrowheads="1"/>
              </p:cNvSpPr>
              <p:nvPr/>
            </p:nvSpPr>
            <p:spPr bwMode="auto">
              <a:xfrm>
                <a:off x="2783" y="1304"/>
                <a:ext cx="2701" cy="2300"/>
              </a:xfrm>
              <a:prstGeom prst="rect">
                <a:avLst/>
              </a:prstGeom>
              <a:noFill/>
              <a:ln w="7938"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516" name="Rectangle 96"/>
              <p:cNvSpPr>
                <a:spLocks noChangeArrowheads="1"/>
              </p:cNvSpPr>
              <p:nvPr/>
            </p:nvSpPr>
            <p:spPr bwMode="auto">
              <a:xfrm>
                <a:off x="3542" y="3465"/>
                <a:ext cx="14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595959"/>
                    </a:solidFill>
                    <a:effectLst/>
                    <a:latin typeface="Meiryo UI" panose="020B0604030504040204" pitchFamily="50" charset="-128"/>
                    <a:ea typeface="Meiryo UI" panose="020B0604030504040204" pitchFamily="50" charset="-128"/>
                  </a:rPr>
                  <a:t>20</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grpSp>
        <p:sp>
          <p:nvSpPr>
            <p:cNvPr id="88" name="Rectangle 102"/>
            <p:cNvSpPr>
              <a:spLocks noChangeArrowheads="1"/>
            </p:cNvSpPr>
            <p:nvPr/>
          </p:nvSpPr>
          <p:spPr bwMode="auto">
            <a:xfrm>
              <a:off x="5403" y="3338"/>
              <a:ext cx="12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距離</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89" name="Rectangle 103"/>
            <p:cNvSpPr>
              <a:spLocks noChangeArrowheads="1"/>
            </p:cNvSpPr>
            <p:nvPr/>
          </p:nvSpPr>
          <p:spPr bwMode="auto">
            <a:xfrm>
              <a:off x="5558" y="3338"/>
              <a:ext cx="23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(km)</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90" name="Rectangle 104"/>
            <p:cNvSpPr>
              <a:spLocks noChangeArrowheads="1"/>
            </p:cNvSpPr>
            <p:nvPr/>
          </p:nvSpPr>
          <p:spPr bwMode="auto">
            <a:xfrm>
              <a:off x="2860" y="1207"/>
              <a:ext cx="20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所要時間</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91" name="Rectangle 105"/>
            <p:cNvSpPr>
              <a:spLocks noChangeArrowheads="1"/>
            </p:cNvSpPr>
            <p:nvPr/>
          </p:nvSpPr>
          <p:spPr bwMode="auto">
            <a:xfrm>
              <a:off x="3169" y="1207"/>
              <a:ext cx="7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92" name="Rectangle 106"/>
            <p:cNvSpPr>
              <a:spLocks noChangeArrowheads="1"/>
            </p:cNvSpPr>
            <p:nvPr/>
          </p:nvSpPr>
          <p:spPr bwMode="auto">
            <a:xfrm>
              <a:off x="3203" y="1207"/>
              <a:ext cx="8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分</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93" name="Rectangle 107"/>
            <p:cNvSpPr>
              <a:spLocks noChangeArrowheads="1"/>
            </p:cNvSpPr>
            <p:nvPr/>
          </p:nvSpPr>
          <p:spPr bwMode="auto">
            <a:xfrm>
              <a:off x="3281" y="1207"/>
              <a:ext cx="7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94" name="Rectangle 108"/>
            <p:cNvSpPr>
              <a:spLocks noChangeArrowheads="1"/>
            </p:cNvSpPr>
            <p:nvPr/>
          </p:nvSpPr>
          <p:spPr bwMode="auto">
            <a:xfrm>
              <a:off x="3916" y="3166"/>
              <a:ext cx="15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上海</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95" name="Rectangle 109"/>
            <p:cNvSpPr>
              <a:spLocks noChangeArrowheads="1"/>
            </p:cNvSpPr>
            <p:nvPr/>
          </p:nvSpPr>
          <p:spPr bwMode="auto">
            <a:xfrm>
              <a:off x="3809" y="2895"/>
              <a:ext cx="20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ロンドン</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464" name="Rectangle 110"/>
            <p:cNvSpPr>
              <a:spLocks noChangeArrowheads="1"/>
            </p:cNvSpPr>
            <p:nvPr/>
          </p:nvSpPr>
          <p:spPr bwMode="auto">
            <a:xfrm>
              <a:off x="3809" y="2633"/>
              <a:ext cx="14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パリ</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465" name="Rectangle 111"/>
            <p:cNvSpPr>
              <a:spLocks noChangeArrowheads="1"/>
            </p:cNvSpPr>
            <p:nvPr/>
          </p:nvSpPr>
          <p:spPr bwMode="auto">
            <a:xfrm>
              <a:off x="3635" y="2300"/>
              <a:ext cx="28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ニューヨーク</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466" name="Rectangle 112"/>
            <p:cNvSpPr>
              <a:spLocks noChangeArrowheads="1"/>
            </p:cNvSpPr>
            <p:nvPr/>
          </p:nvSpPr>
          <p:spPr bwMode="auto">
            <a:xfrm>
              <a:off x="4260" y="2534"/>
              <a:ext cx="26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名古屋駅</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467" name="Freeform 113"/>
            <p:cNvSpPr>
              <a:spLocks/>
            </p:cNvSpPr>
            <p:nvPr/>
          </p:nvSpPr>
          <p:spPr bwMode="auto">
            <a:xfrm>
              <a:off x="4434" y="1607"/>
              <a:ext cx="61" cy="535"/>
            </a:xfrm>
            <a:custGeom>
              <a:avLst/>
              <a:gdLst>
                <a:gd name="T0" fmla="*/ 0 w 61"/>
                <a:gd name="T1" fmla="*/ 505 h 535"/>
                <a:gd name="T2" fmla="*/ 16 w 61"/>
                <a:gd name="T3" fmla="*/ 505 h 535"/>
                <a:gd name="T4" fmla="*/ 16 w 61"/>
                <a:gd name="T5" fmla="*/ 0 h 535"/>
                <a:gd name="T6" fmla="*/ 46 w 61"/>
                <a:gd name="T7" fmla="*/ 0 h 535"/>
                <a:gd name="T8" fmla="*/ 46 w 61"/>
                <a:gd name="T9" fmla="*/ 505 h 535"/>
                <a:gd name="T10" fmla="*/ 61 w 61"/>
                <a:gd name="T11" fmla="*/ 505 h 535"/>
                <a:gd name="T12" fmla="*/ 31 w 61"/>
                <a:gd name="T13" fmla="*/ 535 h 535"/>
                <a:gd name="T14" fmla="*/ 0 w 61"/>
                <a:gd name="T15" fmla="*/ 505 h 5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35">
                  <a:moveTo>
                    <a:pt x="0" y="505"/>
                  </a:moveTo>
                  <a:lnTo>
                    <a:pt x="16" y="505"/>
                  </a:lnTo>
                  <a:lnTo>
                    <a:pt x="16" y="0"/>
                  </a:lnTo>
                  <a:lnTo>
                    <a:pt x="46" y="0"/>
                  </a:lnTo>
                  <a:lnTo>
                    <a:pt x="46" y="505"/>
                  </a:lnTo>
                  <a:lnTo>
                    <a:pt x="61" y="505"/>
                  </a:lnTo>
                  <a:lnTo>
                    <a:pt x="31" y="535"/>
                  </a:lnTo>
                  <a:lnTo>
                    <a:pt x="0" y="505"/>
                  </a:lnTo>
                  <a:close/>
                </a:path>
              </a:pathLst>
            </a:custGeom>
            <a:noFill/>
            <a:ln w="9525"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468" name="Oval 114"/>
            <p:cNvSpPr>
              <a:spLocks noChangeArrowheads="1"/>
            </p:cNvSpPr>
            <p:nvPr/>
          </p:nvSpPr>
          <p:spPr bwMode="auto">
            <a:xfrm>
              <a:off x="4424" y="2147"/>
              <a:ext cx="89" cy="91"/>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469" name="Rectangle 115"/>
            <p:cNvSpPr>
              <a:spLocks noChangeArrowheads="1"/>
            </p:cNvSpPr>
            <p:nvPr/>
          </p:nvSpPr>
          <p:spPr bwMode="auto">
            <a:xfrm>
              <a:off x="4508" y="1394"/>
              <a:ext cx="21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大阪駅</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470" name="Rectangle 116"/>
            <p:cNvSpPr>
              <a:spLocks noChangeArrowheads="1"/>
            </p:cNvSpPr>
            <p:nvPr/>
          </p:nvSpPr>
          <p:spPr bwMode="auto">
            <a:xfrm>
              <a:off x="4817" y="1399"/>
              <a:ext cx="7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471" name="Rectangle 117"/>
            <p:cNvSpPr>
              <a:spLocks noChangeArrowheads="1"/>
            </p:cNvSpPr>
            <p:nvPr/>
          </p:nvSpPr>
          <p:spPr bwMode="auto">
            <a:xfrm>
              <a:off x="4886" y="1394"/>
              <a:ext cx="1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472" name="Rectangle 118"/>
            <p:cNvSpPr>
              <a:spLocks noChangeArrowheads="1"/>
            </p:cNvSpPr>
            <p:nvPr/>
          </p:nvSpPr>
          <p:spPr bwMode="auto">
            <a:xfrm>
              <a:off x="4931" y="1394"/>
              <a:ext cx="1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現在</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473" name="Rectangle 119"/>
            <p:cNvSpPr>
              <a:spLocks noChangeArrowheads="1"/>
            </p:cNvSpPr>
            <p:nvPr/>
          </p:nvSpPr>
          <p:spPr bwMode="auto">
            <a:xfrm>
              <a:off x="5137" y="1394"/>
              <a:ext cx="23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:64</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474" name="Rectangle 120"/>
            <p:cNvSpPr>
              <a:spLocks noChangeArrowheads="1"/>
            </p:cNvSpPr>
            <p:nvPr/>
          </p:nvSpPr>
          <p:spPr bwMode="auto">
            <a:xfrm>
              <a:off x="5309" y="1394"/>
              <a:ext cx="10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分</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475" name="Rectangle 121"/>
            <p:cNvSpPr>
              <a:spLocks noChangeArrowheads="1"/>
            </p:cNvSpPr>
            <p:nvPr/>
          </p:nvSpPr>
          <p:spPr bwMode="auto">
            <a:xfrm>
              <a:off x="5412" y="1394"/>
              <a:ext cx="10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476" name="Rectangle 122"/>
            <p:cNvSpPr>
              <a:spLocks noChangeArrowheads="1"/>
            </p:cNvSpPr>
            <p:nvPr/>
          </p:nvSpPr>
          <p:spPr bwMode="auto">
            <a:xfrm>
              <a:off x="5278" y="1732"/>
              <a:ext cx="391" cy="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77" name="Rectangle 123"/>
            <p:cNvSpPr>
              <a:spLocks noChangeArrowheads="1"/>
            </p:cNvSpPr>
            <p:nvPr/>
          </p:nvSpPr>
          <p:spPr bwMode="auto">
            <a:xfrm>
              <a:off x="5072" y="1724"/>
              <a:ext cx="21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東京駅</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478" name="Rectangle 124"/>
            <p:cNvSpPr>
              <a:spLocks noChangeArrowheads="1"/>
            </p:cNvSpPr>
            <p:nvPr/>
          </p:nvSpPr>
          <p:spPr bwMode="auto">
            <a:xfrm>
              <a:off x="4576" y="2118"/>
              <a:ext cx="1428" cy="1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79" name="Freeform 125"/>
            <p:cNvSpPr>
              <a:spLocks noEditPoints="1"/>
            </p:cNvSpPr>
            <p:nvPr/>
          </p:nvSpPr>
          <p:spPr bwMode="auto">
            <a:xfrm>
              <a:off x="4424" y="2276"/>
              <a:ext cx="89" cy="88"/>
            </a:xfrm>
            <a:custGeom>
              <a:avLst/>
              <a:gdLst>
                <a:gd name="T0" fmla="*/ 7 w 89"/>
                <a:gd name="T1" fmla="*/ 42 h 88"/>
                <a:gd name="T2" fmla="*/ 1 w 89"/>
                <a:gd name="T3" fmla="*/ 48 h 88"/>
                <a:gd name="T4" fmla="*/ 3 w 89"/>
                <a:gd name="T5" fmla="*/ 29 h 88"/>
                <a:gd name="T6" fmla="*/ 7 w 89"/>
                <a:gd name="T7" fmla="*/ 36 h 88"/>
                <a:gd name="T8" fmla="*/ 6 w 89"/>
                <a:gd name="T9" fmla="*/ 22 h 88"/>
                <a:gd name="T10" fmla="*/ 13 w 89"/>
                <a:gd name="T11" fmla="*/ 23 h 88"/>
                <a:gd name="T12" fmla="*/ 14 w 89"/>
                <a:gd name="T13" fmla="*/ 12 h 88"/>
                <a:gd name="T14" fmla="*/ 20 w 89"/>
                <a:gd name="T15" fmla="*/ 15 h 88"/>
                <a:gd name="T16" fmla="*/ 25 w 89"/>
                <a:gd name="T17" fmla="*/ 4 h 88"/>
                <a:gd name="T18" fmla="*/ 30 w 89"/>
                <a:gd name="T19" fmla="*/ 9 h 88"/>
                <a:gd name="T20" fmla="*/ 37 w 89"/>
                <a:gd name="T21" fmla="*/ 0 h 88"/>
                <a:gd name="T22" fmla="*/ 40 w 89"/>
                <a:gd name="T23" fmla="*/ 6 h 88"/>
                <a:gd name="T24" fmla="*/ 51 w 89"/>
                <a:gd name="T25" fmla="*/ 0 h 88"/>
                <a:gd name="T26" fmla="*/ 52 w 89"/>
                <a:gd name="T27" fmla="*/ 7 h 88"/>
                <a:gd name="T28" fmla="*/ 63 w 89"/>
                <a:gd name="T29" fmla="*/ 4 h 88"/>
                <a:gd name="T30" fmla="*/ 63 w 89"/>
                <a:gd name="T31" fmla="*/ 10 h 88"/>
                <a:gd name="T32" fmla="*/ 74 w 89"/>
                <a:gd name="T33" fmla="*/ 11 h 88"/>
                <a:gd name="T34" fmla="*/ 74 w 89"/>
                <a:gd name="T35" fmla="*/ 20 h 88"/>
                <a:gd name="T36" fmla="*/ 72 w 89"/>
                <a:gd name="T37" fmla="*/ 17 h 88"/>
                <a:gd name="T38" fmla="*/ 83 w 89"/>
                <a:gd name="T39" fmla="*/ 23 h 88"/>
                <a:gd name="T40" fmla="*/ 79 w 89"/>
                <a:gd name="T41" fmla="*/ 29 h 88"/>
                <a:gd name="T42" fmla="*/ 77 w 89"/>
                <a:gd name="T43" fmla="*/ 25 h 88"/>
                <a:gd name="T44" fmla="*/ 88 w 89"/>
                <a:gd name="T45" fmla="*/ 39 h 88"/>
                <a:gd name="T46" fmla="*/ 82 w 89"/>
                <a:gd name="T47" fmla="*/ 40 h 88"/>
                <a:gd name="T48" fmla="*/ 88 w 89"/>
                <a:gd name="T49" fmla="*/ 34 h 88"/>
                <a:gd name="T50" fmla="*/ 87 w 89"/>
                <a:gd name="T51" fmla="*/ 54 h 88"/>
                <a:gd name="T52" fmla="*/ 82 w 89"/>
                <a:gd name="T53" fmla="*/ 47 h 88"/>
                <a:gd name="T54" fmla="*/ 86 w 89"/>
                <a:gd name="T55" fmla="*/ 60 h 88"/>
                <a:gd name="T56" fmla="*/ 77 w 89"/>
                <a:gd name="T57" fmla="*/ 63 h 88"/>
                <a:gd name="T58" fmla="*/ 79 w 89"/>
                <a:gd name="T59" fmla="*/ 59 h 88"/>
                <a:gd name="T60" fmla="*/ 79 w 89"/>
                <a:gd name="T61" fmla="*/ 72 h 88"/>
                <a:gd name="T62" fmla="*/ 72 w 89"/>
                <a:gd name="T63" fmla="*/ 70 h 88"/>
                <a:gd name="T64" fmla="*/ 74 w 89"/>
                <a:gd name="T65" fmla="*/ 68 h 88"/>
                <a:gd name="T66" fmla="*/ 63 w 89"/>
                <a:gd name="T67" fmla="*/ 84 h 88"/>
                <a:gd name="T68" fmla="*/ 66 w 89"/>
                <a:gd name="T69" fmla="*/ 75 h 88"/>
                <a:gd name="T70" fmla="*/ 51 w 89"/>
                <a:gd name="T71" fmla="*/ 87 h 88"/>
                <a:gd name="T72" fmla="*/ 55 w 89"/>
                <a:gd name="T73" fmla="*/ 80 h 88"/>
                <a:gd name="T74" fmla="*/ 37 w 89"/>
                <a:gd name="T75" fmla="*/ 87 h 88"/>
                <a:gd name="T76" fmla="*/ 44 w 89"/>
                <a:gd name="T77" fmla="*/ 82 h 88"/>
                <a:gd name="T78" fmla="*/ 25 w 89"/>
                <a:gd name="T79" fmla="*/ 83 h 88"/>
                <a:gd name="T80" fmla="*/ 33 w 89"/>
                <a:gd name="T81" fmla="*/ 80 h 88"/>
                <a:gd name="T82" fmla="*/ 14 w 89"/>
                <a:gd name="T83" fmla="*/ 75 h 88"/>
                <a:gd name="T84" fmla="*/ 23 w 89"/>
                <a:gd name="T85" fmla="*/ 75 h 88"/>
                <a:gd name="T86" fmla="*/ 6 w 89"/>
                <a:gd name="T87" fmla="*/ 65 h 88"/>
                <a:gd name="T88" fmla="*/ 14 w 89"/>
                <a:gd name="T89" fmla="*/ 67 h 88"/>
                <a:gd name="T90" fmla="*/ 1 w 89"/>
                <a:gd name="T91" fmla="*/ 53 h 88"/>
                <a:gd name="T92" fmla="*/ 7 w 89"/>
                <a:gd name="T93" fmla="*/ 51 h 88"/>
                <a:gd name="T94" fmla="*/ 3 w 89"/>
                <a:gd name="T95" fmla="*/ 5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9" h="88">
                  <a:moveTo>
                    <a:pt x="1" y="48"/>
                  </a:moveTo>
                  <a:lnTo>
                    <a:pt x="0" y="44"/>
                  </a:lnTo>
                  <a:lnTo>
                    <a:pt x="1" y="42"/>
                  </a:lnTo>
                  <a:lnTo>
                    <a:pt x="7" y="42"/>
                  </a:lnTo>
                  <a:lnTo>
                    <a:pt x="7" y="44"/>
                  </a:lnTo>
                  <a:lnTo>
                    <a:pt x="7" y="44"/>
                  </a:lnTo>
                  <a:lnTo>
                    <a:pt x="7" y="48"/>
                  </a:lnTo>
                  <a:lnTo>
                    <a:pt x="1" y="48"/>
                  </a:lnTo>
                  <a:close/>
                  <a:moveTo>
                    <a:pt x="1" y="35"/>
                  </a:moveTo>
                  <a:lnTo>
                    <a:pt x="1" y="35"/>
                  </a:lnTo>
                  <a:lnTo>
                    <a:pt x="2" y="31"/>
                  </a:lnTo>
                  <a:lnTo>
                    <a:pt x="3" y="29"/>
                  </a:lnTo>
                  <a:lnTo>
                    <a:pt x="9" y="31"/>
                  </a:lnTo>
                  <a:lnTo>
                    <a:pt x="8" y="33"/>
                  </a:lnTo>
                  <a:lnTo>
                    <a:pt x="8" y="32"/>
                  </a:lnTo>
                  <a:lnTo>
                    <a:pt x="7" y="36"/>
                  </a:lnTo>
                  <a:lnTo>
                    <a:pt x="7" y="36"/>
                  </a:lnTo>
                  <a:lnTo>
                    <a:pt x="7" y="36"/>
                  </a:lnTo>
                  <a:lnTo>
                    <a:pt x="1" y="35"/>
                  </a:lnTo>
                  <a:close/>
                  <a:moveTo>
                    <a:pt x="6" y="22"/>
                  </a:moveTo>
                  <a:lnTo>
                    <a:pt x="8" y="19"/>
                  </a:lnTo>
                  <a:lnTo>
                    <a:pt x="10" y="17"/>
                  </a:lnTo>
                  <a:lnTo>
                    <a:pt x="15" y="21"/>
                  </a:lnTo>
                  <a:lnTo>
                    <a:pt x="13" y="23"/>
                  </a:lnTo>
                  <a:lnTo>
                    <a:pt x="13" y="22"/>
                  </a:lnTo>
                  <a:lnTo>
                    <a:pt x="11" y="26"/>
                  </a:lnTo>
                  <a:lnTo>
                    <a:pt x="6" y="22"/>
                  </a:lnTo>
                  <a:close/>
                  <a:moveTo>
                    <a:pt x="14" y="12"/>
                  </a:moveTo>
                  <a:lnTo>
                    <a:pt x="16" y="10"/>
                  </a:lnTo>
                  <a:lnTo>
                    <a:pt x="19" y="8"/>
                  </a:lnTo>
                  <a:lnTo>
                    <a:pt x="23" y="13"/>
                  </a:lnTo>
                  <a:lnTo>
                    <a:pt x="20" y="15"/>
                  </a:lnTo>
                  <a:lnTo>
                    <a:pt x="21" y="14"/>
                  </a:lnTo>
                  <a:lnTo>
                    <a:pt x="18" y="17"/>
                  </a:lnTo>
                  <a:lnTo>
                    <a:pt x="14" y="12"/>
                  </a:lnTo>
                  <a:close/>
                  <a:moveTo>
                    <a:pt x="25" y="4"/>
                  </a:moveTo>
                  <a:lnTo>
                    <a:pt x="27" y="3"/>
                  </a:lnTo>
                  <a:lnTo>
                    <a:pt x="31" y="2"/>
                  </a:lnTo>
                  <a:lnTo>
                    <a:pt x="33" y="8"/>
                  </a:lnTo>
                  <a:lnTo>
                    <a:pt x="30" y="9"/>
                  </a:lnTo>
                  <a:lnTo>
                    <a:pt x="30" y="9"/>
                  </a:lnTo>
                  <a:lnTo>
                    <a:pt x="27" y="10"/>
                  </a:lnTo>
                  <a:lnTo>
                    <a:pt x="25" y="4"/>
                  </a:lnTo>
                  <a:close/>
                  <a:moveTo>
                    <a:pt x="37" y="0"/>
                  </a:moveTo>
                  <a:lnTo>
                    <a:pt x="40" y="0"/>
                  </a:lnTo>
                  <a:lnTo>
                    <a:pt x="44" y="0"/>
                  </a:lnTo>
                  <a:lnTo>
                    <a:pt x="44" y="6"/>
                  </a:lnTo>
                  <a:lnTo>
                    <a:pt x="40" y="6"/>
                  </a:lnTo>
                  <a:lnTo>
                    <a:pt x="41" y="6"/>
                  </a:lnTo>
                  <a:lnTo>
                    <a:pt x="38" y="6"/>
                  </a:lnTo>
                  <a:lnTo>
                    <a:pt x="37" y="0"/>
                  </a:lnTo>
                  <a:close/>
                  <a:moveTo>
                    <a:pt x="51" y="0"/>
                  </a:moveTo>
                  <a:lnTo>
                    <a:pt x="53" y="1"/>
                  </a:lnTo>
                  <a:lnTo>
                    <a:pt x="57" y="1"/>
                  </a:lnTo>
                  <a:lnTo>
                    <a:pt x="55" y="7"/>
                  </a:lnTo>
                  <a:lnTo>
                    <a:pt x="52" y="7"/>
                  </a:lnTo>
                  <a:lnTo>
                    <a:pt x="52" y="7"/>
                  </a:lnTo>
                  <a:lnTo>
                    <a:pt x="50" y="6"/>
                  </a:lnTo>
                  <a:lnTo>
                    <a:pt x="51" y="0"/>
                  </a:lnTo>
                  <a:close/>
                  <a:moveTo>
                    <a:pt x="63" y="4"/>
                  </a:moveTo>
                  <a:lnTo>
                    <a:pt x="66" y="5"/>
                  </a:lnTo>
                  <a:lnTo>
                    <a:pt x="69" y="7"/>
                  </a:lnTo>
                  <a:lnTo>
                    <a:pt x="66" y="12"/>
                  </a:lnTo>
                  <a:lnTo>
                    <a:pt x="63" y="10"/>
                  </a:lnTo>
                  <a:lnTo>
                    <a:pt x="63" y="10"/>
                  </a:lnTo>
                  <a:lnTo>
                    <a:pt x="61" y="9"/>
                  </a:lnTo>
                  <a:lnTo>
                    <a:pt x="63" y="4"/>
                  </a:lnTo>
                  <a:close/>
                  <a:moveTo>
                    <a:pt x="74" y="11"/>
                  </a:moveTo>
                  <a:lnTo>
                    <a:pt x="76" y="13"/>
                  </a:lnTo>
                  <a:lnTo>
                    <a:pt x="79" y="16"/>
                  </a:lnTo>
                  <a:lnTo>
                    <a:pt x="79" y="16"/>
                  </a:lnTo>
                  <a:lnTo>
                    <a:pt x="74" y="20"/>
                  </a:lnTo>
                  <a:lnTo>
                    <a:pt x="74" y="20"/>
                  </a:lnTo>
                  <a:lnTo>
                    <a:pt x="74" y="20"/>
                  </a:lnTo>
                  <a:lnTo>
                    <a:pt x="71" y="17"/>
                  </a:lnTo>
                  <a:lnTo>
                    <a:pt x="72" y="17"/>
                  </a:lnTo>
                  <a:lnTo>
                    <a:pt x="70" y="16"/>
                  </a:lnTo>
                  <a:lnTo>
                    <a:pt x="74" y="11"/>
                  </a:lnTo>
                  <a:close/>
                  <a:moveTo>
                    <a:pt x="83" y="22"/>
                  </a:moveTo>
                  <a:lnTo>
                    <a:pt x="83" y="23"/>
                  </a:lnTo>
                  <a:lnTo>
                    <a:pt x="85" y="27"/>
                  </a:lnTo>
                  <a:lnTo>
                    <a:pt x="86" y="28"/>
                  </a:lnTo>
                  <a:lnTo>
                    <a:pt x="80" y="30"/>
                  </a:lnTo>
                  <a:lnTo>
                    <a:pt x="79" y="29"/>
                  </a:lnTo>
                  <a:lnTo>
                    <a:pt x="80" y="29"/>
                  </a:lnTo>
                  <a:lnTo>
                    <a:pt x="78" y="25"/>
                  </a:lnTo>
                  <a:lnTo>
                    <a:pt x="78" y="26"/>
                  </a:lnTo>
                  <a:lnTo>
                    <a:pt x="77" y="25"/>
                  </a:lnTo>
                  <a:lnTo>
                    <a:pt x="83" y="22"/>
                  </a:lnTo>
                  <a:close/>
                  <a:moveTo>
                    <a:pt x="88" y="34"/>
                  </a:moveTo>
                  <a:lnTo>
                    <a:pt x="88" y="35"/>
                  </a:lnTo>
                  <a:lnTo>
                    <a:pt x="88" y="39"/>
                  </a:lnTo>
                  <a:lnTo>
                    <a:pt x="89" y="41"/>
                  </a:lnTo>
                  <a:lnTo>
                    <a:pt x="82" y="41"/>
                  </a:lnTo>
                  <a:lnTo>
                    <a:pt x="82" y="40"/>
                  </a:lnTo>
                  <a:lnTo>
                    <a:pt x="82" y="40"/>
                  </a:lnTo>
                  <a:lnTo>
                    <a:pt x="82" y="36"/>
                  </a:lnTo>
                  <a:lnTo>
                    <a:pt x="82" y="36"/>
                  </a:lnTo>
                  <a:lnTo>
                    <a:pt x="82" y="35"/>
                  </a:lnTo>
                  <a:lnTo>
                    <a:pt x="88" y="34"/>
                  </a:lnTo>
                  <a:close/>
                  <a:moveTo>
                    <a:pt x="89" y="47"/>
                  </a:moveTo>
                  <a:lnTo>
                    <a:pt x="88" y="48"/>
                  </a:lnTo>
                  <a:lnTo>
                    <a:pt x="88" y="53"/>
                  </a:lnTo>
                  <a:lnTo>
                    <a:pt x="87" y="54"/>
                  </a:lnTo>
                  <a:lnTo>
                    <a:pt x="81" y="52"/>
                  </a:lnTo>
                  <a:lnTo>
                    <a:pt x="82" y="51"/>
                  </a:lnTo>
                  <a:lnTo>
                    <a:pt x="82" y="52"/>
                  </a:lnTo>
                  <a:lnTo>
                    <a:pt x="82" y="47"/>
                  </a:lnTo>
                  <a:lnTo>
                    <a:pt x="82" y="48"/>
                  </a:lnTo>
                  <a:lnTo>
                    <a:pt x="82" y="47"/>
                  </a:lnTo>
                  <a:lnTo>
                    <a:pt x="89" y="47"/>
                  </a:lnTo>
                  <a:close/>
                  <a:moveTo>
                    <a:pt x="86" y="60"/>
                  </a:moveTo>
                  <a:lnTo>
                    <a:pt x="85" y="61"/>
                  </a:lnTo>
                  <a:lnTo>
                    <a:pt x="83" y="65"/>
                  </a:lnTo>
                  <a:lnTo>
                    <a:pt x="83" y="66"/>
                  </a:lnTo>
                  <a:lnTo>
                    <a:pt x="77" y="63"/>
                  </a:lnTo>
                  <a:lnTo>
                    <a:pt x="78" y="62"/>
                  </a:lnTo>
                  <a:lnTo>
                    <a:pt x="78" y="62"/>
                  </a:lnTo>
                  <a:lnTo>
                    <a:pt x="80" y="58"/>
                  </a:lnTo>
                  <a:lnTo>
                    <a:pt x="79" y="59"/>
                  </a:lnTo>
                  <a:lnTo>
                    <a:pt x="80" y="58"/>
                  </a:lnTo>
                  <a:lnTo>
                    <a:pt x="86" y="60"/>
                  </a:lnTo>
                  <a:close/>
                  <a:moveTo>
                    <a:pt x="79" y="71"/>
                  </a:moveTo>
                  <a:lnTo>
                    <a:pt x="79" y="72"/>
                  </a:lnTo>
                  <a:lnTo>
                    <a:pt x="76" y="75"/>
                  </a:lnTo>
                  <a:lnTo>
                    <a:pt x="74" y="76"/>
                  </a:lnTo>
                  <a:lnTo>
                    <a:pt x="70" y="72"/>
                  </a:lnTo>
                  <a:lnTo>
                    <a:pt x="72" y="70"/>
                  </a:lnTo>
                  <a:lnTo>
                    <a:pt x="71" y="71"/>
                  </a:lnTo>
                  <a:lnTo>
                    <a:pt x="74" y="68"/>
                  </a:lnTo>
                  <a:lnTo>
                    <a:pt x="74" y="68"/>
                  </a:lnTo>
                  <a:lnTo>
                    <a:pt x="74" y="68"/>
                  </a:lnTo>
                  <a:lnTo>
                    <a:pt x="79" y="71"/>
                  </a:lnTo>
                  <a:close/>
                  <a:moveTo>
                    <a:pt x="69" y="80"/>
                  </a:moveTo>
                  <a:lnTo>
                    <a:pt x="66" y="83"/>
                  </a:lnTo>
                  <a:lnTo>
                    <a:pt x="63" y="84"/>
                  </a:lnTo>
                  <a:lnTo>
                    <a:pt x="61" y="78"/>
                  </a:lnTo>
                  <a:lnTo>
                    <a:pt x="63" y="77"/>
                  </a:lnTo>
                  <a:lnTo>
                    <a:pt x="63" y="77"/>
                  </a:lnTo>
                  <a:lnTo>
                    <a:pt x="66" y="75"/>
                  </a:lnTo>
                  <a:lnTo>
                    <a:pt x="69" y="80"/>
                  </a:lnTo>
                  <a:close/>
                  <a:moveTo>
                    <a:pt x="57" y="86"/>
                  </a:moveTo>
                  <a:lnTo>
                    <a:pt x="53" y="87"/>
                  </a:lnTo>
                  <a:lnTo>
                    <a:pt x="51" y="87"/>
                  </a:lnTo>
                  <a:lnTo>
                    <a:pt x="50" y="81"/>
                  </a:lnTo>
                  <a:lnTo>
                    <a:pt x="52" y="81"/>
                  </a:lnTo>
                  <a:lnTo>
                    <a:pt x="52" y="81"/>
                  </a:lnTo>
                  <a:lnTo>
                    <a:pt x="55" y="80"/>
                  </a:lnTo>
                  <a:lnTo>
                    <a:pt x="57" y="86"/>
                  </a:lnTo>
                  <a:close/>
                  <a:moveTo>
                    <a:pt x="44" y="88"/>
                  </a:moveTo>
                  <a:lnTo>
                    <a:pt x="40" y="88"/>
                  </a:lnTo>
                  <a:lnTo>
                    <a:pt x="37" y="87"/>
                  </a:lnTo>
                  <a:lnTo>
                    <a:pt x="38" y="81"/>
                  </a:lnTo>
                  <a:lnTo>
                    <a:pt x="41" y="82"/>
                  </a:lnTo>
                  <a:lnTo>
                    <a:pt x="40" y="81"/>
                  </a:lnTo>
                  <a:lnTo>
                    <a:pt x="44" y="82"/>
                  </a:lnTo>
                  <a:lnTo>
                    <a:pt x="44" y="88"/>
                  </a:lnTo>
                  <a:close/>
                  <a:moveTo>
                    <a:pt x="31" y="86"/>
                  </a:moveTo>
                  <a:lnTo>
                    <a:pt x="27" y="84"/>
                  </a:lnTo>
                  <a:lnTo>
                    <a:pt x="25" y="83"/>
                  </a:lnTo>
                  <a:lnTo>
                    <a:pt x="27" y="78"/>
                  </a:lnTo>
                  <a:lnTo>
                    <a:pt x="30" y="79"/>
                  </a:lnTo>
                  <a:lnTo>
                    <a:pt x="30" y="79"/>
                  </a:lnTo>
                  <a:lnTo>
                    <a:pt x="33" y="80"/>
                  </a:lnTo>
                  <a:lnTo>
                    <a:pt x="31" y="86"/>
                  </a:lnTo>
                  <a:close/>
                  <a:moveTo>
                    <a:pt x="19" y="80"/>
                  </a:moveTo>
                  <a:lnTo>
                    <a:pt x="17" y="78"/>
                  </a:lnTo>
                  <a:lnTo>
                    <a:pt x="14" y="75"/>
                  </a:lnTo>
                  <a:lnTo>
                    <a:pt x="18" y="71"/>
                  </a:lnTo>
                  <a:lnTo>
                    <a:pt x="21" y="73"/>
                  </a:lnTo>
                  <a:lnTo>
                    <a:pt x="20" y="73"/>
                  </a:lnTo>
                  <a:lnTo>
                    <a:pt x="23" y="75"/>
                  </a:lnTo>
                  <a:lnTo>
                    <a:pt x="19" y="80"/>
                  </a:lnTo>
                  <a:close/>
                  <a:moveTo>
                    <a:pt x="9" y="70"/>
                  </a:moveTo>
                  <a:lnTo>
                    <a:pt x="8" y="68"/>
                  </a:lnTo>
                  <a:lnTo>
                    <a:pt x="6" y="65"/>
                  </a:lnTo>
                  <a:lnTo>
                    <a:pt x="11" y="62"/>
                  </a:lnTo>
                  <a:lnTo>
                    <a:pt x="13" y="65"/>
                  </a:lnTo>
                  <a:lnTo>
                    <a:pt x="13" y="65"/>
                  </a:lnTo>
                  <a:lnTo>
                    <a:pt x="14" y="67"/>
                  </a:lnTo>
                  <a:lnTo>
                    <a:pt x="9" y="70"/>
                  </a:lnTo>
                  <a:close/>
                  <a:moveTo>
                    <a:pt x="3" y="59"/>
                  </a:moveTo>
                  <a:lnTo>
                    <a:pt x="2" y="57"/>
                  </a:lnTo>
                  <a:lnTo>
                    <a:pt x="1" y="53"/>
                  </a:lnTo>
                  <a:lnTo>
                    <a:pt x="1" y="52"/>
                  </a:lnTo>
                  <a:lnTo>
                    <a:pt x="7" y="51"/>
                  </a:lnTo>
                  <a:lnTo>
                    <a:pt x="7" y="52"/>
                  </a:lnTo>
                  <a:lnTo>
                    <a:pt x="7" y="51"/>
                  </a:lnTo>
                  <a:lnTo>
                    <a:pt x="8" y="55"/>
                  </a:lnTo>
                  <a:lnTo>
                    <a:pt x="8" y="55"/>
                  </a:lnTo>
                  <a:lnTo>
                    <a:pt x="9" y="57"/>
                  </a:lnTo>
                  <a:lnTo>
                    <a:pt x="3" y="59"/>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480" name="Freeform 126"/>
            <p:cNvSpPr>
              <a:spLocks noEditPoints="1"/>
            </p:cNvSpPr>
            <p:nvPr/>
          </p:nvSpPr>
          <p:spPr bwMode="auto">
            <a:xfrm>
              <a:off x="4427" y="2240"/>
              <a:ext cx="81" cy="37"/>
            </a:xfrm>
            <a:custGeom>
              <a:avLst/>
              <a:gdLst>
                <a:gd name="T0" fmla="*/ 34 w 81"/>
                <a:gd name="T1" fmla="*/ 35 h 37"/>
                <a:gd name="T2" fmla="*/ 42 w 81"/>
                <a:gd name="T3" fmla="*/ 31 h 37"/>
                <a:gd name="T4" fmla="*/ 28 w 81"/>
                <a:gd name="T5" fmla="*/ 33 h 37"/>
                <a:gd name="T6" fmla="*/ 25 w 81"/>
                <a:gd name="T7" fmla="*/ 25 h 37"/>
                <a:gd name="T8" fmla="*/ 28 w 81"/>
                <a:gd name="T9" fmla="*/ 33 h 37"/>
                <a:gd name="T10" fmla="*/ 11 w 81"/>
                <a:gd name="T11" fmla="*/ 26 h 37"/>
                <a:gd name="T12" fmla="*/ 19 w 81"/>
                <a:gd name="T13" fmla="*/ 22 h 37"/>
                <a:gd name="T14" fmla="*/ 5 w 81"/>
                <a:gd name="T15" fmla="*/ 24 h 37"/>
                <a:gd name="T16" fmla="*/ 2 w 81"/>
                <a:gd name="T17" fmla="*/ 16 h 37"/>
                <a:gd name="T18" fmla="*/ 5 w 81"/>
                <a:gd name="T19" fmla="*/ 24 h 37"/>
                <a:gd name="T20" fmla="*/ 13 w 81"/>
                <a:gd name="T21" fmla="*/ 15 h 37"/>
                <a:gd name="T22" fmla="*/ 7 w 81"/>
                <a:gd name="T23" fmla="*/ 22 h 37"/>
                <a:gd name="T24" fmla="*/ 19 w 81"/>
                <a:gd name="T25" fmla="*/ 15 h 37"/>
                <a:gd name="T26" fmla="*/ 18 w 81"/>
                <a:gd name="T27" fmla="*/ 19 h 37"/>
                <a:gd name="T28" fmla="*/ 24 w 81"/>
                <a:gd name="T29" fmla="*/ 14 h 37"/>
                <a:gd name="T30" fmla="*/ 19 w 81"/>
                <a:gd name="T31" fmla="*/ 22 h 37"/>
                <a:gd name="T32" fmla="*/ 18 w 81"/>
                <a:gd name="T33" fmla="*/ 8 h 37"/>
                <a:gd name="T34" fmla="*/ 22 w 81"/>
                <a:gd name="T35" fmla="*/ 0 h 37"/>
                <a:gd name="T36" fmla="*/ 21 w 81"/>
                <a:gd name="T37" fmla="*/ 6 h 37"/>
                <a:gd name="T38" fmla="*/ 24 w 81"/>
                <a:gd name="T39" fmla="*/ 8 h 37"/>
                <a:gd name="T40" fmla="*/ 28 w 81"/>
                <a:gd name="T41" fmla="*/ 0 h 37"/>
                <a:gd name="T42" fmla="*/ 34 w 81"/>
                <a:gd name="T43" fmla="*/ 6 h 37"/>
                <a:gd name="T44" fmla="*/ 28 w 81"/>
                <a:gd name="T45" fmla="*/ 0 h 37"/>
                <a:gd name="T46" fmla="*/ 47 w 81"/>
                <a:gd name="T47" fmla="*/ 0 h 37"/>
                <a:gd name="T48" fmla="*/ 41 w 81"/>
                <a:gd name="T49" fmla="*/ 6 h 37"/>
                <a:gd name="T50" fmla="*/ 53 w 81"/>
                <a:gd name="T51" fmla="*/ 0 h 37"/>
                <a:gd name="T52" fmla="*/ 59 w 81"/>
                <a:gd name="T53" fmla="*/ 6 h 37"/>
                <a:gd name="T54" fmla="*/ 53 w 81"/>
                <a:gd name="T55" fmla="*/ 0 h 37"/>
                <a:gd name="T56" fmla="*/ 65 w 81"/>
                <a:gd name="T57" fmla="*/ 13 h 37"/>
                <a:gd name="T58" fmla="*/ 58 w 81"/>
                <a:gd name="T59" fmla="*/ 7 h 37"/>
                <a:gd name="T60" fmla="*/ 62 w 81"/>
                <a:gd name="T61" fmla="*/ 15 h 37"/>
                <a:gd name="T62" fmla="*/ 69 w 81"/>
                <a:gd name="T63" fmla="*/ 22 h 37"/>
                <a:gd name="T64" fmla="*/ 62 w 81"/>
                <a:gd name="T65" fmla="*/ 15 h 37"/>
                <a:gd name="T66" fmla="*/ 81 w 81"/>
                <a:gd name="T67" fmla="*/ 15 h 37"/>
                <a:gd name="T68" fmla="*/ 75 w 81"/>
                <a:gd name="T69" fmla="*/ 22 h 37"/>
                <a:gd name="T70" fmla="*/ 78 w 81"/>
                <a:gd name="T71" fmla="*/ 23 h 37"/>
                <a:gd name="T72" fmla="*/ 70 w 81"/>
                <a:gd name="T73" fmla="*/ 20 h 37"/>
                <a:gd name="T74" fmla="*/ 78 w 81"/>
                <a:gd name="T75" fmla="*/ 23 h 37"/>
                <a:gd name="T76" fmla="*/ 61 w 81"/>
                <a:gd name="T77" fmla="*/ 30 h 37"/>
                <a:gd name="T78" fmla="*/ 64 w 81"/>
                <a:gd name="T79" fmla="*/ 22 h 37"/>
                <a:gd name="T80" fmla="*/ 55 w 81"/>
                <a:gd name="T81" fmla="*/ 32 h 37"/>
                <a:gd name="T82" fmla="*/ 47 w 81"/>
                <a:gd name="T83" fmla="*/ 29 h 37"/>
                <a:gd name="T84" fmla="*/ 55 w 81"/>
                <a:gd name="T85" fmla="*/ 32 h 37"/>
                <a:gd name="T86" fmla="*/ 42 w 81"/>
                <a:gd name="T87" fmla="*/ 37 h 37"/>
                <a:gd name="T88" fmla="*/ 41 w 81"/>
                <a:gd name="T89"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 h="37">
                  <a:moveTo>
                    <a:pt x="40" y="37"/>
                  </a:moveTo>
                  <a:lnTo>
                    <a:pt x="34" y="35"/>
                  </a:lnTo>
                  <a:lnTo>
                    <a:pt x="36" y="29"/>
                  </a:lnTo>
                  <a:lnTo>
                    <a:pt x="42" y="31"/>
                  </a:lnTo>
                  <a:lnTo>
                    <a:pt x="40" y="37"/>
                  </a:lnTo>
                  <a:close/>
                  <a:moveTo>
                    <a:pt x="28" y="33"/>
                  </a:moveTo>
                  <a:lnTo>
                    <a:pt x="23" y="30"/>
                  </a:lnTo>
                  <a:lnTo>
                    <a:pt x="25" y="25"/>
                  </a:lnTo>
                  <a:lnTo>
                    <a:pt x="31" y="27"/>
                  </a:lnTo>
                  <a:lnTo>
                    <a:pt x="28" y="33"/>
                  </a:lnTo>
                  <a:close/>
                  <a:moveTo>
                    <a:pt x="17" y="28"/>
                  </a:moveTo>
                  <a:lnTo>
                    <a:pt x="11" y="26"/>
                  </a:lnTo>
                  <a:lnTo>
                    <a:pt x="13" y="20"/>
                  </a:lnTo>
                  <a:lnTo>
                    <a:pt x="19" y="22"/>
                  </a:lnTo>
                  <a:lnTo>
                    <a:pt x="17" y="28"/>
                  </a:lnTo>
                  <a:close/>
                  <a:moveTo>
                    <a:pt x="5" y="24"/>
                  </a:moveTo>
                  <a:lnTo>
                    <a:pt x="0" y="22"/>
                  </a:lnTo>
                  <a:lnTo>
                    <a:pt x="2" y="16"/>
                  </a:lnTo>
                  <a:lnTo>
                    <a:pt x="8" y="18"/>
                  </a:lnTo>
                  <a:lnTo>
                    <a:pt x="5" y="24"/>
                  </a:lnTo>
                  <a:close/>
                  <a:moveTo>
                    <a:pt x="7" y="15"/>
                  </a:moveTo>
                  <a:lnTo>
                    <a:pt x="13" y="15"/>
                  </a:lnTo>
                  <a:lnTo>
                    <a:pt x="13" y="22"/>
                  </a:lnTo>
                  <a:lnTo>
                    <a:pt x="7" y="22"/>
                  </a:lnTo>
                  <a:lnTo>
                    <a:pt x="7" y="15"/>
                  </a:lnTo>
                  <a:close/>
                  <a:moveTo>
                    <a:pt x="19" y="15"/>
                  </a:moveTo>
                  <a:lnTo>
                    <a:pt x="21" y="15"/>
                  </a:lnTo>
                  <a:lnTo>
                    <a:pt x="18" y="19"/>
                  </a:lnTo>
                  <a:lnTo>
                    <a:pt x="18" y="14"/>
                  </a:lnTo>
                  <a:lnTo>
                    <a:pt x="24" y="14"/>
                  </a:lnTo>
                  <a:lnTo>
                    <a:pt x="24" y="22"/>
                  </a:lnTo>
                  <a:lnTo>
                    <a:pt x="19" y="22"/>
                  </a:lnTo>
                  <a:lnTo>
                    <a:pt x="19" y="15"/>
                  </a:lnTo>
                  <a:close/>
                  <a:moveTo>
                    <a:pt x="18" y="8"/>
                  </a:moveTo>
                  <a:lnTo>
                    <a:pt x="18" y="0"/>
                  </a:lnTo>
                  <a:lnTo>
                    <a:pt x="22" y="0"/>
                  </a:lnTo>
                  <a:lnTo>
                    <a:pt x="22" y="6"/>
                  </a:lnTo>
                  <a:lnTo>
                    <a:pt x="21" y="6"/>
                  </a:lnTo>
                  <a:lnTo>
                    <a:pt x="24" y="3"/>
                  </a:lnTo>
                  <a:lnTo>
                    <a:pt x="24" y="8"/>
                  </a:lnTo>
                  <a:lnTo>
                    <a:pt x="18" y="8"/>
                  </a:lnTo>
                  <a:close/>
                  <a:moveTo>
                    <a:pt x="28" y="0"/>
                  </a:moveTo>
                  <a:lnTo>
                    <a:pt x="34" y="0"/>
                  </a:lnTo>
                  <a:lnTo>
                    <a:pt x="34" y="6"/>
                  </a:lnTo>
                  <a:lnTo>
                    <a:pt x="28" y="6"/>
                  </a:lnTo>
                  <a:lnTo>
                    <a:pt x="28" y="0"/>
                  </a:lnTo>
                  <a:close/>
                  <a:moveTo>
                    <a:pt x="41" y="0"/>
                  </a:moveTo>
                  <a:lnTo>
                    <a:pt x="47" y="0"/>
                  </a:lnTo>
                  <a:lnTo>
                    <a:pt x="47" y="6"/>
                  </a:lnTo>
                  <a:lnTo>
                    <a:pt x="41" y="6"/>
                  </a:lnTo>
                  <a:lnTo>
                    <a:pt x="41" y="0"/>
                  </a:lnTo>
                  <a:close/>
                  <a:moveTo>
                    <a:pt x="53" y="0"/>
                  </a:moveTo>
                  <a:lnTo>
                    <a:pt x="59" y="0"/>
                  </a:lnTo>
                  <a:lnTo>
                    <a:pt x="59" y="6"/>
                  </a:lnTo>
                  <a:lnTo>
                    <a:pt x="53" y="6"/>
                  </a:lnTo>
                  <a:lnTo>
                    <a:pt x="53" y="0"/>
                  </a:lnTo>
                  <a:close/>
                  <a:moveTo>
                    <a:pt x="65" y="7"/>
                  </a:moveTo>
                  <a:lnTo>
                    <a:pt x="65" y="13"/>
                  </a:lnTo>
                  <a:lnTo>
                    <a:pt x="58" y="13"/>
                  </a:lnTo>
                  <a:lnTo>
                    <a:pt x="58" y="7"/>
                  </a:lnTo>
                  <a:lnTo>
                    <a:pt x="65" y="7"/>
                  </a:lnTo>
                  <a:close/>
                  <a:moveTo>
                    <a:pt x="62" y="15"/>
                  </a:moveTo>
                  <a:lnTo>
                    <a:pt x="69" y="15"/>
                  </a:lnTo>
                  <a:lnTo>
                    <a:pt x="69" y="22"/>
                  </a:lnTo>
                  <a:lnTo>
                    <a:pt x="62" y="22"/>
                  </a:lnTo>
                  <a:lnTo>
                    <a:pt x="62" y="15"/>
                  </a:lnTo>
                  <a:close/>
                  <a:moveTo>
                    <a:pt x="75" y="15"/>
                  </a:moveTo>
                  <a:lnTo>
                    <a:pt x="81" y="15"/>
                  </a:lnTo>
                  <a:lnTo>
                    <a:pt x="81" y="22"/>
                  </a:lnTo>
                  <a:lnTo>
                    <a:pt x="75" y="22"/>
                  </a:lnTo>
                  <a:lnTo>
                    <a:pt x="75" y="15"/>
                  </a:lnTo>
                  <a:close/>
                  <a:moveTo>
                    <a:pt x="78" y="23"/>
                  </a:moveTo>
                  <a:lnTo>
                    <a:pt x="72" y="26"/>
                  </a:lnTo>
                  <a:lnTo>
                    <a:pt x="70" y="20"/>
                  </a:lnTo>
                  <a:lnTo>
                    <a:pt x="76" y="18"/>
                  </a:lnTo>
                  <a:lnTo>
                    <a:pt x="78" y="23"/>
                  </a:lnTo>
                  <a:close/>
                  <a:moveTo>
                    <a:pt x="66" y="28"/>
                  </a:moveTo>
                  <a:lnTo>
                    <a:pt x="61" y="30"/>
                  </a:lnTo>
                  <a:lnTo>
                    <a:pt x="58" y="24"/>
                  </a:lnTo>
                  <a:lnTo>
                    <a:pt x="64" y="22"/>
                  </a:lnTo>
                  <a:lnTo>
                    <a:pt x="66" y="28"/>
                  </a:lnTo>
                  <a:close/>
                  <a:moveTo>
                    <a:pt x="55" y="32"/>
                  </a:moveTo>
                  <a:lnTo>
                    <a:pt x="49" y="34"/>
                  </a:lnTo>
                  <a:lnTo>
                    <a:pt x="47" y="29"/>
                  </a:lnTo>
                  <a:lnTo>
                    <a:pt x="53" y="26"/>
                  </a:lnTo>
                  <a:lnTo>
                    <a:pt x="55" y="32"/>
                  </a:lnTo>
                  <a:close/>
                  <a:moveTo>
                    <a:pt x="43" y="37"/>
                  </a:moveTo>
                  <a:lnTo>
                    <a:pt x="42" y="37"/>
                  </a:lnTo>
                  <a:lnTo>
                    <a:pt x="40" y="31"/>
                  </a:lnTo>
                  <a:lnTo>
                    <a:pt x="41" y="31"/>
                  </a:lnTo>
                  <a:lnTo>
                    <a:pt x="43" y="37"/>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481" name="Rectangle 127"/>
            <p:cNvSpPr>
              <a:spLocks noChangeArrowheads="1"/>
            </p:cNvSpPr>
            <p:nvPr/>
          </p:nvSpPr>
          <p:spPr bwMode="auto">
            <a:xfrm>
              <a:off x="4698" y="2290"/>
              <a:ext cx="841" cy="1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82" name="Rectangle 128"/>
            <p:cNvSpPr>
              <a:spLocks noChangeArrowheads="1"/>
            </p:cNvSpPr>
            <p:nvPr/>
          </p:nvSpPr>
          <p:spPr bwMode="auto">
            <a:xfrm>
              <a:off x="4554" y="2116"/>
              <a:ext cx="10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483" name="Rectangle 129"/>
            <p:cNvSpPr>
              <a:spLocks noChangeArrowheads="1"/>
            </p:cNvSpPr>
            <p:nvPr/>
          </p:nvSpPr>
          <p:spPr bwMode="auto">
            <a:xfrm>
              <a:off x="4599" y="2116"/>
              <a:ext cx="21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整備後</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484" name="Rectangle 130"/>
            <p:cNvSpPr>
              <a:spLocks noChangeArrowheads="1"/>
            </p:cNvSpPr>
            <p:nvPr/>
          </p:nvSpPr>
          <p:spPr bwMode="auto">
            <a:xfrm>
              <a:off x="4908" y="2116"/>
              <a:ext cx="2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:40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485" name="Rectangle 131"/>
            <p:cNvSpPr>
              <a:spLocks noChangeArrowheads="1"/>
            </p:cNvSpPr>
            <p:nvPr/>
          </p:nvSpPr>
          <p:spPr bwMode="auto">
            <a:xfrm>
              <a:off x="5080" y="2116"/>
              <a:ext cx="21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分程度</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486" name="Rectangle 132"/>
            <p:cNvSpPr>
              <a:spLocks noChangeArrowheads="1"/>
            </p:cNvSpPr>
            <p:nvPr/>
          </p:nvSpPr>
          <p:spPr bwMode="auto">
            <a:xfrm>
              <a:off x="5389" y="2116"/>
              <a:ext cx="10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487" name="Rectangle 133"/>
            <p:cNvSpPr>
              <a:spLocks noChangeArrowheads="1"/>
            </p:cNvSpPr>
            <p:nvPr/>
          </p:nvSpPr>
          <p:spPr bwMode="auto">
            <a:xfrm>
              <a:off x="4555" y="2258"/>
              <a:ext cx="94"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488" name="Rectangle 134"/>
            <p:cNvSpPr>
              <a:spLocks noChangeArrowheads="1"/>
            </p:cNvSpPr>
            <p:nvPr/>
          </p:nvSpPr>
          <p:spPr bwMode="auto">
            <a:xfrm>
              <a:off x="4595" y="2258"/>
              <a:ext cx="1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整備後</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489" name="Rectangle 135"/>
            <p:cNvSpPr>
              <a:spLocks noChangeArrowheads="1"/>
            </p:cNvSpPr>
            <p:nvPr/>
          </p:nvSpPr>
          <p:spPr bwMode="auto">
            <a:xfrm>
              <a:off x="4866" y="2258"/>
              <a:ext cx="93"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490" name="Rectangle 136"/>
            <p:cNvSpPr>
              <a:spLocks noChangeArrowheads="1"/>
            </p:cNvSpPr>
            <p:nvPr/>
          </p:nvSpPr>
          <p:spPr bwMode="auto">
            <a:xfrm>
              <a:off x="4905" y="2258"/>
              <a:ext cx="14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rPr>
                <a:t>最速</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8491" name="Rectangle 137"/>
            <p:cNvSpPr>
              <a:spLocks noChangeArrowheads="1"/>
            </p:cNvSpPr>
            <p:nvPr/>
          </p:nvSpPr>
          <p:spPr bwMode="auto">
            <a:xfrm>
              <a:off x="5086" y="2258"/>
              <a:ext cx="172"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38</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492" name="Rectangle 138"/>
            <p:cNvSpPr>
              <a:spLocks noChangeArrowheads="1"/>
            </p:cNvSpPr>
            <p:nvPr/>
          </p:nvSpPr>
          <p:spPr bwMode="auto">
            <a:xfrm>
              <a:off x="5199" y="2258"/>
              <a:ext cx="274"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分の可能性</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8493" name="Rectangle 139"/>
            <p:cNvSpPr>
              <a:spLocks noChangeArrowheads="1"/>
            </p:cNvSpPr>
            <p:nvPr/>
          </p:nvSpPr>
          <p:spPr bwMode="auto">
            <a:xfrm>
              <a:off x="5635" y="2258"/>
              <a:ext cx="93"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grpSp>
      <p:sp>
        <p:nvSpPr>
          <p:cNvPr id="97" name="テキスト ボックス 96"/>
          <p:cNvSpPr txBox="1"/>
          <p:nvPr/>
        </p:nvSpPr>
        <p:spPr>
          <a:xfrm>
            <a:off x="7740352" y="0"/>
            <a:ext cx="1403648" cy="261610"/>
          </a:xfrm>
          <a:prstGeom prst="rect">
            <a:avLst/>
          </a:prstGeom>
          <a:noFill/>
        </p:spPr>
        <p:txBody>
          <a:bodyPr wrap="square" rtlCol="0">
            <a:spAutoFit/>
          </a:bodyPr>
          <a:lstStyle/>
          <a:p>
            <a:r>
              <a:rPr lang="en-US" altLang="ja-JP" sz="1100" dirty="0" smtClean="0">
                <a:latin typeface="Arial" pitchFamily="34" charset="0"/>
                <a:cs typeface="Arial" pitchFamily="34" charset="0"/>
              </a:rPr>
              <a:t>C7.(87)</a:t>
            </a:r>
            <a:r>
              <a:rPr lang="ja-JP" altLang="en-US" sz="1100" dirty="0" smtClean="0">
                <a:latin typeface="Arial" pitchFamily="34" charset="0"/>
                <a:cs typeface="Arial" pitchFamily="34" charset="0"/>
              </a:rPr>
              <a:t>～</a:t>
            </a:r>
            <a:r>
              <a:rPr lang="en-US" altLang="ja-JP" sz="1100" dirty="0" smtClean="0">
                <a:latin typeface="Arial" pitchFamily="34" charset="0"/>
                <a:cs typeface="Arial" pitchFamily="34" charset="0"/>
              </a:rPr>
              <a:t>(89)</a:t>
            </a:r>
            <a:endParaRPr kumimoji="1" lang="en-US" altLang="ja-JP" sz="1100" dirty="0" smtClean="0">
              <a:latin typeface="Arial" pitchFamily="34" charset="0"/>
              <a:cs typeface="Arial" pitchFamily="34" charset="0"/>
            </a:endParaRPr>
          </a:p>
        </p:txBody>
      </p:sp>
    </p:spTree>
    <p:extLst>
      <p:ext uri="{BB962C8B-B14F-4D97-AF65-F5344CB8AC3E}">
        <p14:creationId xmlns:p14="http://schemas.microsoft.com/office/powerpoint/2010/main" val="18599324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49197" y="2060848"/>
            <a:ext cx="4645555" cy="3816424"/>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33" name="Rectangle 147"/>
          <p:cNvSpPr txBox="1">
            <a:spLocks noChangeArrowheads="1"/>
          </p:cNvSpPr>
          <p:nvPr/>
        </p:nvSpPr>
        <p:spPr bwMode="auto">
          <a:xfrm>
            <a:off x="252536" y="188640"/>
            <a:ext cx="6551712" cy="612775"/>
          </a:xfrm>
          <a:prstGeom prst="rect">
            <a:avLst/>
          </a:prstGeom>
          <a:noFill/>
          <a:ln w="9525">
            <a:noFill/>
            <a:miter lim="800000"/>
            <a:headEnd/>
            <a:tailEnd/>
          </a:ln>
        </p:spPr>
        <p:txBody>
          <a:bodyPr anchor="ctr"/>
          <a:lstStyle/>
          <a:p>
            <a:pPr eaLnBrk="0" hangingPunct="0"/>
            <a:r>
              <a:rPr lang="ja-JP" altLang="en-US" b="1" dirty="0" smtClean="0">
                <a:latin typeface="Calibri" pitchFamily="34" charset="0"/>
              </a:rPr>
              <a:t>③（</a:t>
            </a:r>
            <a:r>
              <a:rPr lang="ja-JP" altLang="en-US" b="1" dirty="0">
                <a:latin typeface="Calibri" pitchFamily="34" charset="0"/>
              </a:rPr>
              <a:t>環状高速道路）　延伸部の概要と整備効果</a:t>
            </a:r>
          </a:p>
        </p:txBody>
      </p:sp>
      <p:sp>
        <p:nvSpPr>
          <p:cNvPr id="22534" name="正方形/長方形 10"/>
          <p:cNvSpPr>
            <a:spLocks noChangeArrowheads="1"/>
          </p:cNvSpPr>
          <p:nvPr/>
        </p:nvSpPr>
        <p:spPr bwMode="auto">
          <a:xfrm>
            <a:off x="-63500" y="692696"/>
            <a:ext cx="4493538" cy="738664"/>
          </a:xfrm>
          <a:prstGeom prst="rect">
            <a:avLst/>
          </a:prstGeom>
          <a:noFill/>
          <a:ln w="9525">
            <a:noFill/>
            <a:miter lim="800000"/>
            <a:headEnd/>
            <a:tailEnd/>
          </a:ln>
        </p:spPr>
        <p:txBody>
          <a:bodyPr wrap="none">
            <a:spAutoFit/>
          </a:bodyPr>
          <a:lstStyle/>
          <a:p>
            <a:r>
              <a:rPr lang="ja-JP" altLang="en-US" sz="1400" dirty="0">
                <a:solidFill>
                  <a:srgbClr val="000000"/>
                </a:solidFill>
                <a:latin typeface="ＭＳ ゴシック" pitchFamily="49" charset="-128"/>
                <a:ea typeface="ＭＳ ゴシック" pitchFamily="49" charset="-128"/>
              </a:rPr>
              <a:t>＜大阪都市再生環状道路の概要 ＞</a:t>
            </a:r>
            <a:endParaRPr lang="en-US" altLang="ja-JP" sz="1400" dirty="0">
              <a:solidFill>
                <a:srgbClr val="000000"/>
              </a:solidFill>
              <a:latin typeface="ＭＳ ゴシック" pitchFamily="49" charset="-128"/>
              <a:ea typeface="ＭＳ ゴシック" pitchFamily="49" charset="-128"/>
            </a:endParaRPr>
          </a:p>
          <a:p>
            <a:r>
              <a:rPr lang="ja-JP" altLang="en-US" sz="1400" dirty="0">
                <a:solidFill>
                  <a:srgbClr val="000000"/>
                </a:solidFill>
                <a:latin typeface="ＭＳ ゴシック" pitchFamily="49" charset="-128"/>
                <a:ea typeface="ＭＳ ゴシック" pitchFamily="49" charset="-128"/>
              </a:rPr>
              <a:t>　左岸線延伸部の整備により、概ね大阪市域外縁部に</a:t>
            </a:r>
            <a:endParaRPr lang="en-US" altLang="ja-JP" sz="1400" dirty="0">
              <a:solidFill>
                <a:srgbClr val="000000"/>
              </a:solidFill>
              <a:latin typeface="ＭＳ ゴシック" pitchFamily="49" charset="-128"/>
              <a:ea typeface="ＭＳ ゴシック" pitchFamily="49" charset="-128"/>
            </a:endParaRPr>
          </a:p>
          <a:p>
            <a:r>
              <a:rPr lang="ja-JP" altLang="en-US" sz="1400" dirty="0">
                <a:solidFill>
                  <a:srgbClr val="000000"/>
                </a:solidFill>
                <a:latin typeface="ＭＳ ゴシック" pitchFamily="49" charset="-128"/>
                <a:ea typeface="ＭＳ ゴシック" pitchFamily="49" charset="-128"/>
              </a:rPr>
              <a:t>　位置する都市再生環状道路の整備が完了する。</a:t>
            </a:r>
          </a:p>
        </p:txBody>
      </p:sp>
      <p:sp>
        <p:nvSpPr>
          <p:cNvPr id="22535" name="正方形/長方形 10"/>
          <p:cNvSpPr>
            <a:spLocks noChangeArrowheads="1"/>
          </p:cNvSpPr>
          <p:nvPr/>
        </p:nvSpPr>
        <p:spPr bwMode="auto">
          <a:xfrm>
            <a:off x="4508405" y="692696"/>
            <a:ext cx="4852610" cy="738664"/>
          </a:xfrm>
          <a:prstGeom prst="rect">
            <a:avLst/>
          </a:prstGeom>
          <a:noFill/>
          <a:ln w="9525">
            <a:noFill/>
            <a:miter lim="800000"/>
            <a:headEnd/>
            <a:tailEnd/>
          </a:ln>
        </p:spPr>
        <p:txBody>
          <a:bodyPr wrap="none">
            <a:spAutoFit/>
          </a:bodyPr>
          <a:lstStyle/>
          <a:p>
            <a:r>
              <a:rPr lang="ja-JP" altLang="en-US" sz="1400" dirty="0">
                <a:solidFill>
                  <a:srgbClr val="000000"/>
                </a:solidFill>
                <a:latin typeface="ＭＳ ゴシック" pitchFamily="49" charset="-128"/>
                <a:ea typeface="ＭＳ ゴシック" pitchFamily="49" charset="-128"/>
              </a:rPr>
              <a:t>＜左岸線延伸部</a:t>
            </a:r>
            <a:r>
              <a:rPr lang="ja-JP" altLang="en-US" sz="1200" dirty="0">
                <a:solidFill>
                  <a:srgbClr val="000000"/>
                </a:solidFill>
                <a:latin typeface="ＭＳ ゴシック" pitchFamily="49" charset="-128"/>
                <a:ea typeface="ＭＳ ゴシック" pitchFamily="49" charset="-128"/>
              </a:rPr>
              <a:t>（大阪都市再生環状道路）</a:t>
            </a:r>
            <a:r>
              <a:rPr lang="ja-JP" altLang="en-US" sz="1400" dirty="0">
                <a:solidFill>
                  <a:srgbClr val="000000"/>
                </a:solidFill>
                <a:latin typeface="ＭＳ ゴシック" pitchFamily="49" charset="-128"/>
                <a:ea typeface="ＭＳ ゴシック" pitchFamily="49" charset="-128"/>
              </a:rPr>
              <a:t>の整備効果 ＞</a:t>
            </a:r>
            <a:endParaRPr lang="en-US" altLang="ja-JP" sz="1400" dirty="0">
              <a:solidFill>
                <a:srgbClr val="000000"/>
              </a:solidFill>
              <a:latin typeface="ＭＳ ゴシック" pitchFamily="49" charset="-128"/>
              <a:ea typeface="ＭＳ ゴシック" pitchFamily="49" charset="-128"/>
            </a:endParaRPr>
          </a:p>
          <a:p>
            <a:r>
              <a:rPr lang="ja-JP" altLang="en-US" sz="1400" dirty="0">
                <a:solidFill>
                  <a:srgbClr val="000000"/>
                </a:solidFill>
                <a:latin typeface="ＭＳ ゴシック" pitchFamily="49" charset="-128"/>
                <a:ea typeface="ＭＳ ゴシック" pitchFamily="49" charset="-128"/>
              </a:rPr>
              <a:t>　環状道路内の通過交通</a:t>
            </a:r>
            <a:r>
              <a:rPr lang="ja-JP" altLang="en-US" sz="1400" dirty="0" smtClean="0">
                <a:solidFill>
                  <a:srgbClr val="000000"/>
                </a:solidFill>
                <a:latin typeface="ＭＳ ゴシック" pitchFamily="49" charset="-128"/>
                <a:ea typeface="ＭＳ ゴシック" pitchFamily="49" charset="-128"/>
              </a:rPr>
              <a:t>（</a:t>
            </a:r>
            <a:r>
              <a:rPr lang="en-US" altLang="ja-JP" sz="1400" dirty="0" smtClean="0">
                <a:solidFill>
                  <a:srgbClr val="000000"/>
                </a:solidFill>
                <a:latin typeface="ＭＳ ゴシック" pitchFamily="49" charset="-128"/>
                <a:ea typeface="ＭＳ ゴシック" pitchFamily="49" charset="-128"/>
              </a:rPr>
              <a:t>21</a:t>
            </a:r>
            <a:r>
              <a:rPr lang="ja-JP" altLang="en-US" sz="1400" dirty="0" smtClean="0">
                <a:solidFill>
                  <a:srgbClr val="000000"/>
                </a:solidFill>
                <a:latin typeface="ＭＳ ゴシック" pitchFamily="49" charset="-128"/>
                <a:ea typeface="ＭＳ ゴシック" pitchFamily="49" charset="-128"/>
              </a:rPr>
              <a:t>万台、うち阪神高速</a:t>
            </a:r>
            <a:r>
              <a:rPr lang="en-US" altLang="ja-JP" sz="1400" dirty="0" smtClean="0">
                <a:solidFill>
                  <a:srgbClr val="000000"/>
                </a:solidFill>
                <a:latin typeface="ＭＳ ゴシック" pitchFamily="49" charset="-128"/>
                <a:ea typeface="ＭＳ ゴシック" pitchFamily="49" charset="-128"/>
              </a:rPr>
              <a:t>16</a:t>
            </a:r>
            <a:r>
              <a:rPr lang="ja-JP" altLang="en-US" sz="1400" dirty="0" smtClean="0">
                <a:solidFill>
                  <a:srgbClr val="000000"/>
                </a:solidFill>
                <a:latin typeface="ＭＳ ゴシック" pitchFamily="49" charset="-128"/>
                <a:ea typeface="ＭＳ ゴシック" pitchFamily="49" charset="-128"/>
              </a:rPr>
              <a:t>万台）</a:t>
            </a:r>
            <a:endParaRPr lang="en-US" altLang="ja-JP" sz="1400" dirty="0" smtClean="0">
              <a:solidFill>
                <a:srgbClr val="000000"/>
              </a:solidFill>
              <a:latin typeface="ＭＳ ゴシック" pitchFamily="49" charset="-128"/>
              <a:ea typeface="ＭＳ ゴシック" pitchFamily="49" charset="-128"/>
            </a:endParaRPr>
          </a:p>
          <a:p>
            <a:r>
              <a:rPr lang="ja-JP" altLang="en-US" sz="1400" dirty="0" smtClean="0">
                <a:solidFill>
                  <a:srgbClr val="000000"/>
                </a:solidFill>
                <a:latin typeface="ＭＳ ゴシック" pitchFamily="49" charset="-128"/>
                <a:ea typeface="ＭＳ ゴシック" pitchFamily="49" charset="-128"/>
              </a:rPr>
              <a:t>　の</a:t>
            </a:r>
            <a:r>
              <a:rPr lang="ja-JP" altLang="en-US" sz="1400" dirty="0">
                <a:solidFill>
                  <a:srgbClr val="000000"/>
                </a:solidFill>
                <a:latin typeface="ＭＳ ゴシック" pitchFamily="49" charset="-128"/>
                <a:ea typeface="ＭＳ ゴシック" pitchFamily="49" charset="-128"/>
              </a:rPr>
              <a:t>流入抑制が期待される。</a:t>
            </a:r>
          </a:p>
        </p:txBody>
      </p:sp>
      <p:pic>
        <p:nvPicPr>
          <p:cNvPr id="20" name="図 19" descr="キャプチ11ャ.PNG"/>
          <p:cNvPicPr>
            <a:picLocks noChangeAspect="1"/>
          </p:cNvPicPr>
          <p:nvPr/>
        </p:nvPicPr>
        <p:blipFill>
          <a:blip r:embed="rId2" cstate="screen">
            <a:lum bright="-10000" contrast="25000"/>
          </a:blip>
          <a:srcRect/>
          <a:stretch>
            <a:fillRect/>
          </a:stretch>
        </p:blipFill>
        <p:spPr>
          <a:xfrm>
            <a:off x="4736477" y="1484784"/>
            <a:ext cx="3147891" cy="2393520"/>
          </a:xfrm>
          <a:prstGeom prst="rect">
            <a:avLst/>
          </a:prstGeom>
        </p:spPr>
      </p:pic>
      <p:sp>
        <p:nvSpPr>
          <p:cNvPr id="9" name="テキスト ボックス 8"/>
          <p:cNvSpPr txBox="1"/>
          <p:nvPr/>
        </p:nvSpPr>
        <p:spPr>
          <a:xfrm>
            <a:off x="0" y="0"/>
            <a:ext cx="3491880" cy="261610"/>
          </a:xfrm>
          <a:prstGeom prst="rect">
            <a:avLst/>
          </a:prstGeom>
          <a:noFill/>
        </p:spPr>
        <p:txBody>
          <a:bodyPr wrap="square" rtlCol="0">
            <a:spAutoFit/>
          </a:bodyPr>
          <a:lstStyle/>
          <a:p>
            <a:r>
              <a:rPr kumimoji="1" lang="en-US" altLang="ja-JP" sz="1100" dirty="0" smtClean="0"/>
              <a:t>Ⅳ</a:t>
            </a:r>
            <a:r>
              <a:rPr kumimoji="1" lang="ja-JP" altLang="en-US" sz="1100" dirty="0" smtClean="0"/>
              <a:t>　政策の刷新・</a:t>
            </a:r>
            <a:r>
              <a:rPr lang="ja-JP" altLang="en-US" sz="1100" dirty="0" smtClean="0"/>
              <a:t>インフラ整備</a:t>
            </a:r>
            <a:endParaRPr kumimoji="1" lang="en-US" altLang="ja-JP" sz="1100" dirty="0" smtClean="0"/>
          </a:p>
        </p:txBody>
      </p:sp>
      <p:cxnSp>
        <p:nvCxnSpPr>
          <p:cNvPr id="12" name="直線コネクタ 11"/>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左カーブ矢印 17"/>
          <p:cNvSpPr/>
          <p:nvPr/>
        </p:nvSpPr>
        <p:spPr>
          <a:xfrm>
            <a:off x="7800920" y="2780928"/>
            <a:ext cx="875536" cy="295232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正方形/長方形 16"/>
          <p:cNvSpPr/>
          <p:nvPr/>
        </p:nvSpPr>
        <p:spPr>
          <a:xfrm>
            <a:off x="7884368" y="3284984"/>
            <a:ext cx="1259632" cy="1800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100" dirty="0" smtClean="0"/>
              <a:t>淀川左岸線延伸部の整備で、大阪都市再生環状道路が形成され、通過交通が淀川左岸線延伸部を利用することで大阪都市圏を通過する交通の減少が期待される</a:t>
            </a:r>
            <a:endParaRPr kumimoji="1" lang="ja-JP" altLang="en-US" sz="1100" dirty="0"/>
          </a:p>
        </p:txBody>
      </p:sp>
      <p:grpSp>
        <p:nvGrpSpPr>
          <p:cNvPr id="2" name="グループ化 24"/>
          <p:cNvGrpSpPr/>
          <p:nvPr/>
        </p:nvGrpSpPr>
        <p:grpSpPr>
          <a:xfrm>
            <a:off x="4710539" y="4005065"/>
            <a:ext cx="3173829" cy="2664296"/>
            <a:chOff x="4710539" y="4005065"/>
            <a:chExt cx="3173829" cy="2664296"/>
          </a:xfrm>
        </p:grpSpPr>
        <p:pic>
          <p:nvPicPr>
            <p:cNvPr id="21" name="図 20" descr="キャプチャ222.PNG"/>
            <p:cNvPicPr>
              <a:picLocks noChangeAspect="1"/>
            </p:cNvPicPr>
            <p:nvPr/>
          </p:nvPicPr>
          <p:blipFill>
            <a:blip r:embed="rId3" cstate="screen"/>
            <a:srcRect l="650" t="11921" r="41592"/>
            <a:stretch>
              <a:fillRect/>
            </a:stretch>
          </p:blipFill>
          <p:spPr>
            <a:xfrm>
              <a:off x="4710539" y="4005065"/>
              <a:ext cx="3173829" cy="2664296"/>
            </a:xfrm>
            <a:prstGeom prst="rect">
              <a:avLst/>
            </a:prstGeom>
          </p:spPr>
        </p:pic>
        <p:sp>
          <p:nvSpPr>
            <p:cNvPr id="19" name="角丸四角形 18"/>
            <p:cNvSpPr/>
            <p:nvPr/>
          </p:nvSpPr>
          <p:spPr>
            <a:xfrm>
              <a:off x="5796136" y="5661248"/>
              <a:ext cx="864096" cy="360040"/>
            </a:xfrm>
            <a:prstGeom prst="roundRect">
              <a:avLst/>
            </a:prstGeom>
          </p:spPr>
          <p:style>
            <a:lnRef idx="2">
              <a:schemeClr val="accent6"/>
            </a:lnRef>
            <a:fillRef idx="1">
              <a:schemeClr val="lt1"/>
            </a:fillRef>
            <a:effectRef idx="0">
              <a:schemeClr val="accent6"/>
            </a:effectRef>
            <a:fontRef idx="minor">
              <a:schemeClr val="dk1"/>
            </a:fontRef>
          </p:style>
          <p:txBody>
            <a:bodyPr lIns="0" tIns="36000" rIns="0" bIns="36000" rtlCol="0" anchor="ctr"/>
            <a:lstStyle/>
            <a:p>
              <a:pPr algn="ctr"/>
              <a:r>
                <a:rPr kumimoji="1" lang="ja-JP" altLang="en-US" sz="1050" dirty="0" smtClean="0"/>
                <a:t>大阪都市圏の渋滞が緩和</a:t>
              </a:r>
              <a:endParaRPr kumimoji="1" lang="ja-JP" altLang="en-US" sz="1050" dirty="0"/>
            </a:p>
          </p:txBody>
        </p:sp>
      </p:grpSp>
      <p:sp>
        <p:nvSpPr>
          <p:cNvPr id="6" name="フリーフォーム 5"/>
          <p:cNvSpPr/>
          <p:nvPr/>
        </p:nvSpPr>
        <p:spPr>
          <a:xfrm>
            <a:off x="5936456" y="3359944"/>
            <a:ext cx="166688" cy="40481"/>
          </a:xfrm>
          <a:custGeom>
            <a:avLst/>
            <a:gdLst>
              <a:gd name="connsiteX0" fmla="*/ 0 w 166688"/>
              <a:gd name="connsiteY0" fmla="*/ 0 h 40481"/>
              <a:gd name="connsiteX1" fmla="*/ 166688 w 166688"/>
              <a:gd name="connsiteY1" fmla="*/ 40481 h 40481"/>
            </a:gdLst>
            <a:ahLst/>
            <a:cxnLst>
              <a:cxn ang="0">
                <a:pos x="connsiteX0" y="connsiteY0"/>
              </a:cxn>
              <a:cxn ang="0">
                <a:pos x="connsiteX1" y="connsiteY1"/>
              </a:cxn>
            </a:cxnLst>
            <a:rect l="l" t="t" r="r" b="b"/>
            <a:pathLst>
              <a:path w="166688" h="40481">
                <a:moveTo>
                  <a:pt x="0" y="0"/>
                </a:moveTo>
                <a:lnTo>
                  <a:pt x="166688" y="4048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フリーフォーム 9"/>
          <p:cNvSpPr/>
          <p:nvPr/>
        </p:nvSpPr>
        <p:spPr>
          <a:xfrm>
            <a:off x="5902325" y="6048000"/>
            <a:ext cx="158750" cy="47625"/>
          </a:xfrm>
          <a:custGeom>
            <a:avLst/>
            <a:gdLst>
              <a:gd name="connsiteX0" fmla="*/ 0 w 158750"/>
              <a:gd name="connsiteY0" fmla="*/ 0 h 47625"/>
              <a:gd name="connsiteX1" fmla="*/ 158750 w 158750"/>
              <a:gd name="connsiteY1" fmla="*/ 47625 h 47625"/>
            </a:gdLst>
            <a:ahLst/>
            <a:cxnLst>
              <a:cxn ang="0">
                <a:pos x="connsiteX0" y="connsiteY0"/>
              </a:cxn>
              <a:cxn ang="0">
                <a:pos x="connsiteX1" y="connsiteY1"/>
              </a:cxn>
            </a:cxnLst>
            <a:rect l="l" t="t" r="r" b="b"/>
            <a:pathLst>
              <a:path w="158750" h="47625">
                <a:moveTo>
                  <a:pt x="0" y="0"/>
                </a:moveTo>
                <a:cubicBezTo>
                  <a:pt x="70114" y="20108"/>
                  <a:pt x="140229" y="40217"/>
                  <a:pt x="158750" y="476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4"/>
          <a:stretch>
            <a:fillRect/>
          </a:stretch>
        </p:blipFill>
        <p:spPr>
          <a:xfrm>
            <a:off x="49198" y="2176740"/>
            <a:ext cx="4645555" cy="3529890"/>
          </a:xfrm>
          <a:prstGeom prst="rect">
            <a:avLst/>
          </a:prstGeom>
          <a:ln>
            <a:noFill/>
            <a:prstDash val="dash"/>
          </a:ln>
        </p:spPr>
      </p:pic>
      <p:sp>
        <p:nvSpPr>
          <p:cNvPr id="23" name="スライド番号プレースホルダ 7"/>
          <p:cNvSpPr>
            <a:spLocks noGrp="1"/>
          </p:cNvSpPr>
          <p:nvPr>
            <p:ph type="sldNum" sz="quarter" idx="12"/>
          </p:nvPr>
        </p:nvSpPr>
        <p:spPr>
          <a:xfrm>
            <a:off x="8407474" y="6669360"/>
            <a:ext cx="720080" cy="177924"/>
          </a:xfrm>
        </p:spPr>
        <p:txBody>
          <a:bodyPr/>
          <a:lstStyle/>
          <a:p>
            <a:fld id="{64B84B96-582C-4B8C-A6CA-EAFF3CBD5F53}" type="slidenum">
              <a:rPr kumimoji="1" lang="ja-JP" altLang="en-US" smtClean="0"/>
              <a:t>43</a:t>
            </a:fld>
            <a:endParaRPr kumimoji="1" lang="ja-JP" altLang="en-US" dirty="0"/>
          </a:p>
        </p:txBody>
      </p:sp>
      <p:sp>
        <p:nvSpPr>
          <p:cNvPr id="25" name="テキスト ボックス 24"/>
          <p:cNvSpPr txBox="1"/>
          <p:nvPr/>
        </p:nvSpPr>
        <p:spPr>
          <a:xfrm>
            <a:off x="7740352" y="0"/>
            <a:ext cx="1403648" cy="261610"/>
          </a:xfrm>
          <a:prstGeom prst="rect">
            <a:avLst/>
          </a:prstGeom>
          <a:noFill/>
        </p:spPr>
        <p:txBody>
          <a:bodyPr wrap="square" rtlCol="0">
            <a:spAutoFit/>
          </a:bodyPr>
          <a:lstStyle/>
          <a:p>
            <a:r>
              <a:rPr lang="en-US" altLang="ja-JP" sz="1100" dirty="0" smtClean="0">
                <a:latin typeface="Arial" pitchFamily="34" charset="0"/>
                <a:cs typeface="Arial" pitchFamily="34" charset="0"/>
              </a:rPr>
              <a:t>C7.(87)</a:t>
            </a:r>
            <a:r>
              <a:rPr lang="ja-JP" altLang="en-US" sz="1100" dirty="0" smtClean="0">
                <a:latin typeface="Arial" pitchFamily="34" charset="0"/>
                <a:cs typeface="Arial" pitchFamily="34" charset="0"/>
              </a:rPr>
              <a:t>～</a:t>
            </a:r>
            <a:r>
              <a:rPr lang="en-US" altLang="ja-JP" sz="1100" dirty="0" smtClean="0">
                <a:latin typeface="Arial" pitchFamily="34" charset="0"/>
                <a:cs typeface="Arial" pitchFamily="34" charset="0"/>
              </a:rPr>
              <a:t>(89)</a:t>
            </a:r>
            <a:endParaRPr kumimoji="1" lang="en-US" altLang="ja-JP" sz="1100" dirty="0" smtClean="0">
              <a:latin typeface="Arial" pitchFamily="34" charset="0"/>
              <a:cs typeface="Arial" pitchFamily="34" charset="0"/>
            </a:endParaRPr>
          </a:p>
        </p:txBody>
      </p:sp>
    </p:spTree>
    <p:extLst>
      <p:ext uri="{BB962C8B-B14F-4D97-AF65-F5344CB8AC3E}">
        <p14:creationId xmlns:p14="http://schemas.microsoft.com/office/powerpoint/2010/main" val="37946776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ホームベース 53"/>
          <p:cNvSpPr/>
          <p:nvPr/>
        </p:nvSpPr>
        <p:spPr>
          <a:xfrm>
            <a:off x="7272460" y="4285983"/>
            <a:ext cx="922659" cy="1452711"/>
          </a:xfrm>
          <a:prstGeom prst="homePlate">
            <a:avLst>
              <a:gd name="adj" fmla="val 25373"/>
            </a:avLst>
          </a:prstGeom>
          <a:solidFill>
            <a:schemeClr val="bg1"/>
          </a:solidFill>
          <a:ln>
            <a:tailEnd type="triangle"/>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defRPr/>
            </a:pPr>
            <a:endParaRPr kumimoji="1" lang="ja-JP" altLang="en-US" sz="900" dirty="0">
              <a:solidFill>
                <a:schemeClr val="tx1"/>
              </a:solidFill>
            </a:endParaRPr>
          </a:p>
        </p:txBody>
      </p:sp>
      <p:sp>
        <p:nvSpPr>
          <p:cNvPr id="97" name="角丸四角形 96"/>
          <p:cNvSpPr/>
          <p:nvPr/>
        </p:nvSpPr>
        <p:spPr>
          <a:xfrm>
            <a:off x="7308304" y="4411727"/>
            <a:ext cx="683262" cy="1239006"/>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7227991" y="4354283"/>
            <a:ext cx="930962" cy="1338828"/>
          </a:xfrm>
          <a:prstGeom prst="rect">
            <a:avLst/>
          </a:prstGeom>
          <a:noFill/>
        </p:spPr>
        <p:txBody>
          <a:bodyPr wrap="square" rtlCol="0">
            <a:spAutoFit/>
          </a:bodyPr>
          <a:lstStyle/>
          <a:p>
            <a:r>
              <a:rPr lang="en-US" altLang="ja-JP" sz="900" dirty="0"/>
              <a:t>2017</a:t>
            </a:r>
            <a:r>
              <a:rPr lang="ja-JP" altLang="en-US" sz="900" dirty="0"/>
              <a:t>年</a:t>
            </a:r>
            <a:r>
              <a:rPr lang="en-US" altLang="ja-JP" sz="900" dirty="0"/>
              <a:t>4</a:t>
            </a:r>
            <a:r>
              <a:rPr lang="ja-JP" altLang="en-US" sz="900" dirty="0"/>
              <a:t>月</a:t>
            </a:r>
          </a:p>
          <a:p>
            <a:r>
              <a:rPr lang="ja-JP" altLang="en-US" sz="900" dirty="0"/>
              <a:t>国、阪神高速道路㈱</a:t>
            </a:r>
            <a:r>
              <a:rPr lang="ja-JP" altLang="en-US" sz="900" dirty="0" smtClean="0"/>
              <a:t>、</a:t>
            </a:r>
            <a:endParaRPr lang="en-US" altLang="ja-JP" sz="900" dirty="0" smtClean="0"/>
          </a:p>
          <a:p>
            <a:r>
              <a:rPr lang="en-US" altLang="ja-JP" sz="900" dirty="0" smtClean="0"/>
              <a:t>NEXCO</a:t>
            </a:r>
            <a:r>
              <a:rPr lang="ja-JP" altLang="en-US" sz="900" dirty="0"/>
              <a:t>西日本により国直轄事業と有料道路事業の合併施行方式によって事業化</a:t>
            </a:r>
          </a:p>
        </p:txBody>
      </p:sp>
      <p:sp>
        <p:nvSpPr>
          <p:cNvPr id="98" name="角丸四角形 97"/>
          <p:cNvSpPr/>
          <p:nvPr/>
        </p:nvSpPr>
        <p:spPr>
          <a:xfrm>
            <a:off x="6018685" y="2060848"/>
            <a:ext cx="1289619" cy="309362"/>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1043608" y="4581128"/>
            <a:ext cx="803259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テキスト ボックス 7"/>
          <p:cNvSpPr txBox="1">
            <a:spLocks noChangeArrowheads="1"/>
          </p:cNvSpPr>
          <p:nvPr/>
        </p:nvSpPr>
        <p:spPr bwMode="auto">
          <a:xfrm>
            <a:off x="-108520" y="2567226"/>
            <a:ext cx="1152128" cy="861774"/>
          </a:xfrm>
          <a:prstGeom prst="rect">
            <a:avLst/>
          </a:prstGeom>
          <a:noFill/>
          <a:ln w="9525">
            <a:noFill/>
            <a:miter lim="800000"/>
            <a:headEnd/>
            <a:tailEnd/>
          </a:ln>
        </p:spPr>
        <p:txBody>
          <a:bodyPr wrap="square" rIns="36000">
            <a:spAutoFit/>
          </a:bodyPr>
          <a:lstStyle/>
          <a:p>
            <a:pPr>
              <a:lnSpc>
                <a:spcPts val="2000"/>
              </a:lnSpc>
              <a:defRPr/>
            </a:pPr>
            <a:r>
              <a:rPr lang="ja-JP" altLang="en-US" sz="1200" dirty="0">
                <a:latin typeface="+mn-ea"/>
                <a:ea typeface="+mn-ea"/>
              </a:rPr>
              <a:t> </a:t>
            </a:r>
            <a:r>
              <a:rPr lang="ja-JP" altLang="en-US" sz="1200" dirty="0" smtClean="0">
                <a:latin typeface="+mn-ea"/>
              </a:rPr>
              <a:t>①</a:t>
            </a:r>
            <a:r>
              <a:rPr lang="ja-JP" altLang="en-US" sz="1200" dirty="0" smtClean="0">
                <a:latin typeface="+mn-ea"/>
                <a:ea typeface="+mn-ea"/>
              </a:rPr>
              <a:t>関係者間</a:t>
            </a:r>
            <a:endParaRPr lang="en-US" altLang="ja-JP" sz="1200" dirty="0" smtClean="0">
              <a:latin typeface="+mn-ea"/>
              <a:ea typeface="+mn-ea"/>
            </a:endParaRPr>
          </a:p>
          <a:p>
            <a:pPr>
              <a:lnSpc>
                <a:spcPts val="2000"/>
              </a:lnSpc>
              <a:defRPr/>
            </a:pPr>
            <a:r>
              <a:rPr lang="ja-JP" altLang="en-US" sz="1200" dirty="0" smtClean="0">
                <a:latin typeface="+mn-ea"/>
                <a:ea typeface="+mn-ea"/>
              </a:rPr>
              <a:t>　 </a:t>
            </a:r>
            <a:r>
              <a:rPr lang="ja-JP" altLang="en-US" sz="1200" dirty="0" err="1" smtClean="0">
                <a:latin typeface="+mn-ea"/>
                <a:ea typeface="+mn-ea"/>
              </a:rPr>
              <a:t>での</a:t>
            </a:r>
            <a:r>
              <a:rPr lang="ja-JP" altLang="en-US" sz="1200" dirty="0" smtClean="0">
                <a:latin typeface="+mn-ea"/>
                <a:ea typeface="+mn-ea"/>
              </a:rPr>
              <a:t>必要性</a:t>
            </a:r>
            <a:endParaRPr lang="en-US" altLang="ja-JP" sz="1200" dirty="0" smtClean="0">
              <a:latin typeface="+mn-ea"/>
              <a:ea typeface="+mn-ea"/>
            </a:endParaRPr>
          </a:p>
          <a:p>
            <a:pPr>
              <a:lnSpc>
                <a:spcPts val="2000"/>
              </a:lnSpc>
              <a:defRPr/>
            </a:pPr>
            <a:r>
              <a:rPr lang="en-US" altLang="ja-JP" sz="1200" dirty="0">
                <a:latin typeface="+mn-ea"/>
              </a:rPr>
              <a:t> </a:t>
            </a:r>
            <a:r>
              <a:rPr lang="en-US" altLang="ja-JP" sz="1200" dirty="0" smtClean="0">
                <a:latin typeface="+mn-ea"/>
              </a:rPr>
              <a:t>  </a:t>
            </a:r>
            <a:r>
              <a:rPr lang="ja-JP" altLang="en-US" sz="1200" dirty="0" smtClean="0">
                <a:latin typeface="+mn-ea"/>
                <a:ea typeface="+mn-ea"/>
              </a:rPr>
              <a:t>の</a:t>
            </a:r>
            <a:r>
              <a:rPr lang="ja-JP" altLang="en-US" sz="1200" dirty="0">
                <a:latin typeface="+mn-ea"/>
                <a:ea typeface="+mn-ea"/>
              </a:rPr>
              <a:t>整理 </a:t>
            </a:r>
          </a:p>
        </p:txBody>
      </p:sp>
      <p:sp>
        <p:nvSpPr>
          <p:cNvPr id="5" name="テキスト ボックス 7"/>
          <p:cNvSpPr txBox="1">
            <a:spLocks noChangeArrowheads="1"/>
          </p:cNvSpPr>
          <p:nvPr/>
        </p:nvSpPr>
        <p:spPr bwMode="auto">
          <a:xfrm>
            <a:off x="-73745" y="3429000"/>
            <a:ext cx="973337" cy="605294"/>
          </a:xfrm>
          <a:prstGeom prst="rect">
            <a:avLst/>
          </a:prstGeom>
          <a:noFill/>
          <a:ln w="9525">
            <a:noFill/>
            <a:miter lim="800000"/>
            <a:headEnd/>
            <a:tailEnd/>
          </a:ln>
        </p:spPr>
        <p:txBody>
          <a:bodyPr wrap="square" rIns="36000">
            <a:spAutoFit/>
          </a:bodyPr>
          <a:lstStyle/>
          <a:p>
            <a:pPr>
              <a:lnSpc>
                <a:spcPts val="2000"/>
              </a:lnSpc>
              <a:defRPr/>
            </a:pPr>
            <a:r>
              <a:rPr lang="ja-JP" altLang="en-US" sz="1200" dirty="0" smtClean="0">
                <a:latin typeface="+mn-ea"/>
                <a:ea typeface="+mn-ea"/>
              </a:rPr>
              <a:t>② </a:t>
            </a:r>
            <a:r>
              <a:rPr lang="ja-JP" altLang="en-US" sz="1200" dirty="0">
                <a:latin typeface="+mn-ea"/>
                <a:ea typeface="+mn-ea"/>
              </a:rPr>
              <a:t>計画案</a:t>
            </a:r>
            <a:r>
              <a:rPr lang="ja-JP" altLang="en-US" sz="1200" dirty="0" smtClean="0">
                <a:latin typeface="+mn-ea"/>
                <a:ea typeface="+mn-ea"/>
              </a:rPr>
              <a:t>の</a:t>
            </a:r>
            <a:endParaRPr lang="en-US" altLang="ja-JP" sz="1200" dirty="0" smtClean="0">
              <a:latin typeface="+mn-ea"/>
              <a:ea typeface="+mn-ea"/>
            </a:endParaRPr>
          </a:p>
          <a:p>
            <a:pPr>
              <a:lnSpc>
                <a:spcPts val="2000"/>
              </a:lnSpc>
              <a:defRPr/>
            </a:pPr>
            <a:r>
              <a:rPr lang="ja-JP" altLang="en-US" sz="1200" dirty="0" smtClean="0">
                <a:latin typeface="+mn-ea"/>
              </a:rPr>
              <a:t>　　</a:t>
            </a:r>
            <a:r>
              <a:rPr lang="ja-JP" altLang="en-US" sz="1200" dirty="0" smtClean="0">
                <a:latin typeface="+mn-ea"/>
                <a:ea typeface="+mn-ea"/>
              </a:rPr>
              <a:t>深度化</a:t>
            </a:r>
            <a:endParaRPr lang="en-US" altLang="ja-JP" sz="1200" dirty="0">
              <a:latin typeface="+mn-ea"/>
              <a:ea typeface="+mn-ea"/>
            </a:endParaRPr>
          </a:p>
        </p:txBody>
      </p:sp>
      <p:sp>
        <p:nvSpPr>
          <p:cNvPr id="6" name="テキスト ボックス 7"/>
          <p:cNvSpPr txBox="1">
            <a:spLocks noChangeArrowheads="1"/>
          </p:cNvSpPr>
          <p:nvPr/>
        </p:nvSpPr>
        <p:spPr bwMode="auto">
          <a:xfrm>
            <a:off x="-43334" y="4077072"/>
            <a:ext cx="1951038" cy="733534"/>
          </a:xfrm>
          <a:prstGeom prst="rect">
            <a:avLst/>
          </a:prstGeom>
          <a:noFill/>
          <a:ln w="9525">
            <a:noFill/>
            <a:miter lim="800000"/>
            <a:headEnd/>
            <a:tailEnd/>
          </a:ln>
        </p:spPr>
        <p:txBody>
          <a:bodyPr rIns="36000">
            <a:spAutoFit/>
          </a:bodyPr>
          <a:lstStyle/>
          <a:p>
            <a:pPr>
              <a:lnSpc>
                <a:spcPts val="2000"/>
              </a:lnSpc>
              <a:defRPr/>
            </a:pPr>
            <a:r>
              <a:rPr lang="ja-JP" altLang="en-US" sz="1200" dirty="0" smtClean="0">
                <a:latin typeface="+mn-ea"/>
                <a:ea typeface="+mn-ea"/>
              </a:rPr>
              <a:t>③法定</a:t>
            </a:r>
            <a:r>
              <a:rPr lang="ja-JP" altLang="en-US" sz="1200" dirty="0">
                <a:latin typeface="+mn-ea"/>
                <a:ea typeface="+mn-ea"/>
              </a:rPr>
              <a:t>手続き</a:t>
            </a:r>
            <a:endParaRPr lang="en-US" altLang="ja-JP" sz="1200" dirty="0">
              <a:latin typeface="+mn-ea"/>
              <a:ea typeface="+mn-ea"/>
            </a:endParaRPr>
          </a:p>
          <a:p>
            <a:pPr>
              <a:lnSpc>
                <a:spcPts val="1500"/>
              </a:lnSpc>
              <a:defRPr/>
            </a:pPr>
            <a:r>
              <a:rPr lang="ja-JP" altLang="en-US" sz="1200" dirty="0">
                <a:latin typeface="+mn-ea"/>
                <a:ea typeface="+mn-ea"/>
              </a:rPr>
              <a:t>（都市計画</a:t>
            </a:r>
            <a:r>
              <a:rPr lang="ja-JP" altLang="en-US" sz="1200" dirty="0" smtClean="0">
                <a:latin typeface="+mn-ea"/>
                <a:ea typeface="+mn-ea"/>
              </a:rPr>
              <a:t>、</a:t>
            </a:r>
            <a:endParaRPr lang="en-US" altLang="ja-JP" sz="1200" dirty="0" smtClean="0">
              <a:latin typeface="+mn-ea"/>
              <a:ea typeface="+mn-ea"/>
            </a:endParaRPr>
          </a:p>
          <a:p>
            <a:pPr>
              <a:lnSpc>
                <a:spcPts val="1500"/>
              </a:lnSpc>
              <a:defRPr/>
            </a:pPr>
            <a:r>
              <a:rPr lang="ja-JP" altLang="en-US" sz="1200" dirty="0" smtClean="0">
                <a:latin typeface="+mn-ea"/>
                <a:ea typeface="+mn-ea"/>
              </a:rPr>
              <a:t>環境</a:t>
            </a:r>
            <a:r>
              <a:rPr lang="ja-JP" altLang="en-US" sz="1200" dirty="0">
                <a:latin typeface="+mn-ea"/>
                <a:ea typeface="+mn-ea"/>
              </a:rPr>
              <a:t>アセス等）</a:t>
            </a:r>
          </a:p>
        </p:txBody>
      </p:sp>
      <p:sp>
        <p:nvSpPr>
          <p:cNvPr id="7" name="テキスト ボックス 7"/>
          <p:cNvSpPr txBox="1">
            <a:spLocks noChangeArrowheads="1"/>
          </p:cNvSpPr>
          <p:nvPr/>
        </p:nvSpPr>
        <p:spPr bwMode="auto">
          <a:xfrm>
            <a:off x="-64542" y="5000625"/>
            <a:ext cx="1900238" cy="823623"/>
          </a:xfrm>
          <a:prstGeom prst="rect">
            <a:avLst/>
          </a:prstGeom>
          <a:noFill/>
          <a:ln w="9525">
            <a:noFill/>
            <a:miter lim="800000"/>
            <a:headEnd/>
            <a:tailEnd/>
          </a:ln>
        </p:spPr>
        <p:txBody>
          <a:bodyPr>
            <a:spAutoFit/>
          </a:bodyPr>
          <a:lstStyle/>
          <a:p>
            <a:pPr>
              <a:lnSpc>
                <a:spcPts val="2000"/>
              </a:lnSpc>
              <a:defRPr/>
            </a:pPr>
            <a:r>
              <a:rPr lang="ja-JP" altLang="en-US" sz="1200" dirty="0" smtClean="0">
                <a:latin typeface="+mn-ea"/>
                <a:ea typeface="+mn-ea"/>
              </a:rPr>
              <a:t>④現地</a:t>
            </a:r>
            <a:r>
              <a:rPr lang="ja-JP" altLang="en-US" sz="1200" dirty="0">
                <a:latin typeface="+mn-ea"/>
                <a:ea typeface="+mn-ea"/>
              </a:rPr>
              <a:t>での施工</a:t>
            </a:r>
            <a:r>
              <a:rPr lang="en-US" altLang="ja-JP" sz="1200" dirty="0">
                <a:latin typeface="+mn-ea"/>
                <a:ea typeface="+mn-ea"/>
              </a:rPr>
              <a:t/>
            </a:r>
            <a:br>
              <a:rPr lang="en-US" altLang="ja-JP" sz="1200" dirty="0">
                <a:latin typeface="+mn-ea"/>
                <a:ea typeface="+mn-ea"/>
              </a:rPr>
            </a:br>
            <a:r>
              <a:rPr lang="en-US" altLang="ja-JP" sz="1200" dirty="0">
                <a:latin typeface="+mn-ea"/>
                <a:ea typeface="+mn-ea"/>
              </a:rPr>
              <a:t> </a:t>
            </a:r>
            <a:r>
              <a:rPr lang="ja-JP" altLang="en-US" sz="1200" dirty="0">
                <a:latin typeface="+mn-ea"/>
                <a:ea typeface="+mn-ea"/>
              </a:rPr>
              <a:t>（測量、設計</a:t>
            </a:r>
            <a:r>
              <a:rPr lang="ja-JP" altLang="en-US" sz="1200" dirty="0" smtClean="0">
                <a:latin typeface="+mn-ea"/>
                <a:ea typeface="+mn-ea"/>
              </a:rPr>
              <a:t>等</a:t>
            </a:r>
            <a:endParaRPr lang="en-US" altLang="ja-JP" sz="1200" dirty="0" smtClean="0">
              <a:latin typeface="+mn-ea"/>
              <a:ea typeface="+mn-ea"/>
            </a:endParaRPr>
          </a:p>
          <a:p>
            <a:pPr>
              <a:lnSpc>
                <a:spcPts val="2000"/>
              </a:lnSpc>
              <a:defRPr/>
            </a:pPr>
            <a:r>
              <a:rPr lang="ja-JP" altLang="en-US" sz="1200" dirty="0">
                <a:latin typeface="+mn-ea"/>
              </a:rPr>
              <a:t>　 </a:t>
            </a:r>
            <a:r>
              <a:rPr lang="ja-JP" altLang="en-US" sz="1200" dirty="0" smtClean="0">
                <a:latin typeface="+mn-ea"/>
                <a:ea typeface="+mn-ea"/>
              </a:rPr>
              <a:t>を</a:t>
            </a:r>
            <a:r>
              <a:rPr lang="ja-JP" altLang="en-US" sz="1200" dirty="0">
                <a:latin typeface="+mn-ea"/>
                <a:ea typeface="+mn-ea"/>
              </a:rPr>
              <a:t>含む）</a:t>
            </a:r>
          </a:p>
        </p:txBody>
      </p:sp>
      <p:sp>
        <p:nvSpPr>
          <p:cNvPr id="8" name="テキスト ボックス 7"/>
          <p:cNvSpPr txBox="1">
            <a:spLocks noChangeArrowheads="1"/>
          </p:cNvSpPr>
          <p:nvPr/>
        </p:nvSpPr>
        <p:spPr bwMode="auto">
          <a:xfrm>
            <a:off x="-57745" y="5877272"/>
            <a:ext cx="1749425" cy="797654"/>
          </a:xfrm>
          <a:prstGeom prst="rect">
            <a:avLst/>
          </a:prstGeom>
          <a:noFill/>
          <a:ln w="9525">
            <a:noFill/>
            <a:miter lim="800000"/>
            <a:headEnd/>
            <a:tailEnd/>
          </a:ln>
        </p:spPr>
        <p:txBody>
          <a:bodyPr>
            <a:spAutoFit/>
          </a:bodyPr>
          <a:lstStyle/>
          <a:p>
            <a:pPr>
              <a:lnSpc>
                <a:spcPts val="2000"/>
              </a:lnSpc>
              <a:defRPr/>
            </a:pPr>
            <a:r>
              <a:rPr lang="ja-JP" altLang="en-US" sz="1200" dirty="0" smtClean="0">
                <a:latin typeface="+mn-ea"/>
                <a:ea typeface="+mn-ea"/>
              </a:rPr>
              <a:t>⑤完成</a:t>
            </a:r>
            <a:r>
              <a:rPr lang="ja-JP" altLang="en-US" sz="1200" dirty="0">
                <a:latin typeface="+mn-ea"/>
                <a:ea typeface="+mn-ea"/>
              </a:rPr>
              <a:t>・</a:t>
            </a:r>
            <a:r>
              <a:rPr lang="ja-JP" altLang="en-US" sz="1200" dirty="0" smtClean="0">
                <a:latin typeface="+mn-ea"/>
                <a:ea typeface="ＭＳ Ｐゴシック" pitchFamily="50" charset="-128"/>
              </a:rPr>
              <a:t>供用</a:t>
            </a:r>
            <a:endParaRPr lang="en-US" altLang="ja-JP" sz="1200" dirty="0" smtClean="0">
              <a:latin typeface="+mn-ea"/>
              <a:ea typeface="ＭＳ Ｐゴシック" pitchFamily="50" charset="-128"/>
            </a:endParaRPr>
          </a:p>
          <a:p>
            <a:pPr>
              <a:lnSpc>
                <a:spcPts val="2000"/>
              </a:lnSpc>
              <a:defRPr/>
            </a:pPr>
            <a:r>
              <a:rPr lang="en-US" altLang="ja-JP" sz="1200" dirty="0">
                <a:latin typeface="+mn-ea"/>
                <a:ea typeface="ＭＳ Ｐゴシック" pitchFamily="50" charset="-128"/>
              </a:rPr>
              <a:t> </a:t>
            </a:r>
            <a:r>
              <a:rPr lang="en-US" altLang="ja-JP" sz="1200" dirty="0" smtClean="0">
                <a:latin typeface="+mn-ea"/>
                <a:ea typeface="ＭＳ Ｐゴシック" pitchFamily="50" charset="-128"/>
              </a:rPr>
              <a:t>  </a:t>
            </a:r>
            <a:r>
              <a:rPr lang="ja-JP" altLang="en-US" sz="1200" dirty="0" smtClean="0">
                <a:latin typeface="+mn-ea"/>
                <a:ea typeface="ＭＳ Ｐゴシック" pitchFamily="50" charset="-128"/>
              </a:rPr>
              <a:t>開始</a:t>
            </a:r>
            <a:endParaRPr lang="en-US" altLang="ja-JP" sz="1200" dirty="0">
              <a:latin typeface="+mn-ea"/>
              <a:ea typeface="ＭＳ Ｐゴシック" pitchFamily="50" charset="-128"/>
            </a:endParaRPr>
          </a:p>
          <a:p>
            <a:pPr>
              <a:lnSpc>
                <a:spcPts val="1500"/>
              </a:lnSpc>
              <a:defRPr/>
            </a:pPr>
            <a:r>
              <a:rPr lang="ja-JP" altLang="en-US" sz="1200" dirty="0" smtClean="0">
                <a:latin typeface="+mn-ea"/>
                <a:ea typeface="+mn-ea"/>
              </a:rPr>
              <a:t>  （</a:t>
            </a:r>
            <a:r>
              <a:rPr lang="ja-JP" altLang="en-US" sz="1200" dirty="0">
                <a:latin typeface="+mn-ea"/>
                <a:ea typeface="+mn-ea"/>
              </a:rPr>
              <a:t>構想実現）</a:t>
            </a:r>
          </a:p>
        </p:txBody>
      </p:sp>
      <p:cxnSp>
        <p:nvCxnSpPr>
          <p:cNvPr id="10" name="直線コネクタ 9"/>
          <p:cNvCxnSpPr/>
          <p:nvPr/>
        </p:nvCxnSpPr>
        <p:spPr>
          <a:xfrm flipV="1">
            <a:off x="1259632" y="6146908"/>
            <a:ext cx="7826097" cy="183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1259632" y="5415642"/>
            <a:ext cx="7841986" cy="295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899592" y="3717032"/>
            <a:ext cx="8151212" cy="71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899592" y="2924944"/>
            <a:ext cx="824440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23528" y="69269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7"/>
          <p:cNvSpPr txBox="1">
            <a:spLocks noChangeArrowheads="1"/>
          </p:cNvSpPr>
          <p:nvPr/>
        </p:nvSpPr>
        <p:spPr bwMode="auto">
          <a:xfrm>
            <a:off x="7671692" y="1916832"/>
            <a:ext cx="1472308" cy="784830"/>
          </a:xfrm>
          <a:prstGeom prst="rect">
            <a:avLst/>
          </a:prstGeom>
          <a:noFill/>
          <a:ln w="9525">
            <a:noFill/>
            <a:miter lim="800000"/>
            <a:headEnd/>
            <a:tailEnd/>
          </a:ln>
        </p:spPr>
        <p:txBody>
          <a:bodyPr wrap="square">
            <a:spAutoFit/>
          </a:bodyPr>
          <a:lstStyle/>
          <a:p>
            <a:pPr>
              <a:lnSpc>
                <a:spcPts val="2000"/>
              </a:lnSpc>
              <a:defRPr/>
            </a:pPr>
            <a:r>
              <a:rPr lang="ja-JP" altLang="en-US" sz="1400" dirty="0">
                <a:latin typeface="+mn-ea"/>
                <a:ea typeface="+mn-ea"/>
              </a:rPr>
              <a:t> 左岸線延伸部</a:t>
            </a:r>
            <a:endParaRPr lang="en-US" altLang="ja-JP" sz="1400" dirty="0">
              <a:latin typeface="+mn-ea"/>
              <a:ea typeface="+mn-ea"/>
            </a:endParaRPr>
          </a:p>
          <a:p>
            <a:pPr>
              <a:lnSpc>
                <a:spcPts val="2000"/>
              </a:lnSpc>
              <a:defRPr/>
            </a:pPr>
            <a:r>
              <a:rPr lang="ja-JP" altLang="en-US" sz="1050" dirty="0" smtClean="0">
                <a:latin typeface="+mn-ea"/>
                <a:ea typeface="+mn-ea"/>
              </a:rPr>
              <a:t>　　（</a:t>
            </a:r>
            <a:r>
              <a:rPr lang="ja-JP" altLang="en-US" sz="1050" dirty="0">
                <a:latin typeface="+mn-ea"/>
                <a:ea typeface="+mn-ea"/>
              </a:rPr>
              <a:t>都市再生環状</a:t>
            </a:r>
            <a:endParaRPr lang="en-US" altLang="ja-JP" sz="1050" dirty="0">
              <a:latin typeface="+mn-ea"/>
              <a:ea typeface="+mn-ea"/>
            </a:endParaRPr>
          </a:p>
          <a:p>
            <a:pPr>
              <a:lnSpc>
                <a:spcPts val="1400"/>
              </a:lnSpc>
              <a:defRPr/>
            </a:pPr>
            <a:r>
              <a:rPr lang="ja-JP" altLang="en-US" sz="1050" dirty="0">
                <a:latin typeface="+mn-ea"/>
                <a:ea typeface="+mn-ea"/>
              </a:rPr>
              <a:t>　</a:t>
            </a:r>
            <a:r>
              <a:rPr lang="ja-JP" altLang="en-US" sz="1050" dirty="0" smtClean="0">
                <a:latin typeface="+mn-ea"/>
                <a:ea typeface="+mn-ea"/>
              </a:rPr>
              <a:t>　　</a:t>
            </a:r>
            <a:r>
              <a:rPr lang="ja-JP" altLang="en-US" sz="1050" dirty="0" smtClean="0">
                <a:latin typeface="+mn-ea"/>
                <a:ea typeface="ＭＳ Ｐゴシック" pitchFamily="50" charset="-128"/>
              </a:rPr>
              <a:t>道路</a:t>
            </a:r>
            <a:r>
              <a:rPr lang="ja-JP" altLang="en-US" sz="1050" dirty="0">
                <a:latin typeface="+mn-ea"/>
                <a:ea typeface="+mn-ea"/>
              </a:rPr>
              <a:t>の整備）</a:t>
            </a:r>
          </a:p>
        </p:txBody>
      </p:sp>
      <p:graphicFrame>
        <p:nvGraphicFramePr>
          <p:cNvPr id="82" name="表 81"/>
          <p:cNvGraphicFramePr>
            <a:graphicFrameLocks noGrp="1"/>
          </p:cNvGraphicFramePr>
          <p:nvPr/>
        </p:nvGraphicFramePr>
        <p:xfrm>
          <a:off x="7452320" y="1633880"/>
          <a:ext cx="1619672" cy="282952"/>
        </p:xfrm>
        <a:graphic>
          <a:graphicData uri="http://schemas.openxmlformats.org/drawingml/2006/table">
            <a:tbl>
              <a:tblPr firstRow="1" bandRow="1">
                <a:tableStyleId>{5C22544A-7EE6-4342-B048-85BDC9FD1C3A}</a:tableStyleId>
              </a:tblPr>
              <a:tblGrid>
                <a:gridCol w="1619672"/>
              </a:tblGrid>
              <a:tr h="282952">
                <a:tc>
                  <a:txBody>
                    <a:bodyPr/>
                    <a:lstStyle/>
                    <a:p>
                      <a:pPr algn="ctr"/>
                      <a:r>
                        <a:rPr kumimoji="1" lang="ja-JP" altLang="en-US" sz="1200" b="0" dirty="0" smtClean="0">
                          <a:solidFill>
                            <a:sysClr val="windowText" lastClr="000000"/>
                          </a:solidFill>
                          <a:latin typeface="Meiryo UI" pitchFamily="50" charset="-128"/>
                          <a:ea typeface="Meiryo UI" pitchFamily="50" charset="-128"/>
                          <a:cs typeface="Meiryo UI" pitchFamily="50" charset="-128"/>
                        </a:rPr>
                        <a:t>道　路</a:t>
                      </a:r>
                      <a:endParaRPr kumimoji="1" lang="ja-JP" altLang="en-US" sz="1200" b="0" dirty="0">
                        <a:solidFill>
                          <a:sysClr val="windowText" lastClr="000000"/>
                        </a:solidFill>
                        <a:latin typeface="Meiryo UI" pitchFamily="50" charset="-128"/>
                        <a:ea typeface="Meiryo UI" pitchFamily="50" charset="-128"/>
                        <a:cs typeface="Meiryo UI"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テキスト ボックス 7"/>
          <p:cNvSpPr txBox="1">
            <a:spLocks noChangeArrowheads="1"/>
          </p:cNvSpPr>
          <p:nvPr/>
        </p:nvSpPr>
        <p:spPr bwMode="auto">
          <a:xfrm>
            <a:off x="4067944" y="1916832"/>
            <a:ext cx="1368152" cy="606425"/>
          </a:xfrm>
          <a:prstGeom prst="rect">
            <a:avLst/>
          </a:prstGeom>
          <a:noFill/>
          <a:ln w="9525">
            <a:noFill/>
            <a:miter lim="800000"/>
            <a:headEnd/>
            <a:tailEnd/>
          </a:ln>
        </p:spPr>
        <p:txBody>
          <a:bodyPr wrap="square">
            <a:spAutoFit/>
          </a:bodyPr>
          <a:lstStyle/>
          <a:p>
            <a:pPr>
              <a:lnSpc>
                <a:spcPts val="2000"/>
              </a:lnSpc>
              <a:defRPr/>
            </a:pPr>
            <a:r>
              <a:rPr lang="ja-JP" altLang="en-US" sz="1400" dirty="0">
                <a:latin typeface="+mn-ea"/>
                <a:ea typeface="+mn-ea"/>
              </a:rPr>
              <a:t> なにわ筋線</a:t>
            </a:r>
            <a:endParaRPr lang="en-US" altLang="ja-JP" sz="1400" dirty="0">
              <a:latin typeface="+mn-ea"/>
              <a:ea typeface="+mn-ea"/>
            </a:endParaRPr>
          </a:p>
          <a:p>
            <a:pPr>
              <a:lnSpc>
                <a:spcPts val="2000"/>
              </a:lnSpc>
              <a:defRPr/>
            </a:pPr>
            <a:r>
              <a:rPr lang="ja-JP" altLang="en-US" sz="1050" dirty="0">
                <a:latin typeface="+mn-ea"/>
                <a:ea typeface="+mn-ea"/>
              </a:rPr>
              <a:t>（関空アクセス）</a:t>
            </a:r>
          </a:p>
        </p:txBody>
      </p:sp>
      <p:sp>
        <p:nvSpPr>
          <p:cNvPr id="62" name="円/楕円 61"/>
          <p:cNvSpPr>
            <a:spLocks noChangeAspect="1"/>
          </p:cNvSpPr>
          <p:nvPr/>
        </p:nvSpPr>
        <p:spPr>
          <a:xfrm>
            <a:off x="4499746" y="2708920"/>
            <a:ext cx="360040" cy="361264"/>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8" name="ホームベース 87"/>
          <p:cNvSpPr/>
          <p:nvPr/>
        </p:nvSpPr>
        <p:spPr>
          <a:xfrm>
            <a:off x="3510022" y="3132023"/>
            <a:ext cx="910885" cy="1581936"/>
          </a:xfrm>
          <a:prstGeom prst="homePlate">
            <a:avLst>
              <a:gd name="adj" fmla="val 18275"/>
            </a:avLst>
          </a:prstGeom>
          <a:ln>
            <a:tailEnd type="triangle"/>
          </a:ln>
        </p:spPr>
        <p:style>
          <a:lnRef idx="2">
            <a:schemeClr val="accent2"/>
          </a:lnRef>
          <a:fillRef idx="1">
            <a:schemeClr val="lt1"/>
          </a:fillRef>
          <a:effectRef idx="0">
            <a:schemeClr val="accent2"/>
          </a:effectRef>
          <a:fontRef idx="minor">
            <a:schemeClr val="dk1"/>
          </a:fontRef>
        </p:style>
        <p:txBody>
          <a:bodyPr rtlCol="0" anchor="ctr"/>
          <a:lstStyle/>
          <a:p>
            <a:pPr>
              <a:defRPr/>
            </a:pPr>
            <a:endParaRPr lang="ja-JP" altLang="en-US" sz="900" dirty="0">
              <a:solidFill>
                <a:schemeClr val="tx1"/>
              </a:solidFill>
              <a:latin typeface="+mn-ea"/>
            </a:endParaRPr>
          </a:p>
        </p:txBody>
      </p:sp>
      <p:sp>
        <p:nvSpPr>
          <p:cNvPr id="89" name="下矢印 88"/>
          <p:cNvSpPr/>
          <p:nvPr/>
        </p:nvSpPr>
        <p:spPr>
          <a:xfrm>
            <a:off x="4554554" y="3155759"/>
            <a:ext cx="232420" cy="1224000"/>
          </a:xfrm>
          <a:prstGeom prst="downArrow">
            <a:avLst>
              <a:gd name="adj1" fmla="val 50000"/>
              <a:gd name="adj2" fmla="val 48043"/>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9" name="グループ化 19"/>
          <p:cNvGrpSpPr/>
          <p:nvPr/>
        </p:nvGrpSpPr>
        <p:grpSpPr>
          <a:xfrm>
            <a:off x="2123728" y="1916832"/>
            <a:ext cx="1296144" cy="3672408"/>
            <a:chOff x="6820138" y="1799877"/>
            <a:chExt cx="1296144" cy="3672408"/>
          </a:xfrm>
        </p:grpSpPr>
        <p:sp>
          <p:nvSpPr>
            <p:cNvPr id="17" name="テキスト ボックス 7"/>
            <p:cNvSpPr txBox="1">
              <a:spLocks noChangeArrowheads="1"/>
            </p:cNvSpPr>
            <p:nvPr/>
          </p:nvSpPr>
          <p:spPr bwMode="auto">
            <a:xfrm>
              <a:off x="6820138" y="1799877"/>
              <a:ext cx="1296144" cy="579646"/>
            </a:xfrm>
            <a:prstGeom prst="rect">
              <a:avLst/>
            </a:prstGeom>
            <a:noFill/>
            <a:ln w="9525">
              <a:noFill/>
              <a:miter lim="800000"/>
              <a:headEnd/>
              <a:tailEnd/>
            </a:ln>
          </p:spPr>
          <p:txBody>
            <a:bodyPr wrap="square">
              <a:spAutoFit/>
            </a:bodyPr>
            <a:lstStyle/>
            <a:p>
              <a:pPr>
                <a:lnSpc>
                  <a:spcPts val="2000"/>
                </a:lnSpc>
                <a:defRPr/>
              </a:pPr>
              <a:r>
                <a:rPr lang="ja-JP" altLang="en-US" sz="1400" dirty="0">
                  <a:latin typeface="+mn-ea"/>
                  <a:ea typeface="+mn-ea"/>
                </a:rPr>
                <a:t> うめきた新駅</a:t>
              </a:r>
              <a:endParaRPr lang="en-US" altLang="ja-JP" sz="1400" dirty="0">
                <a:latin typeface="+mn-ea"/>
                <a:ea typeface="+mn-ea"/>
              </a:endParaRPr>
            </a:p>
            <a:p>
              <a:pPr>
                <a:lnSpc>
                  <a:spcPts val="1800"/>
                </a:lnSpc>
                <a:defRPr/>
              </a:pPr>
              <a:r>
                <a:rPr lang="ja-JP" altLang="en-US" sz="1050" spc="-150" dirty="0" smtClean="0">
                  <a:solidFill>
                    <a:srgbClr val="00B050"/>
                  </a:solidFill>
                  <a:latin typeface="+mn-ea"/>
                </a:rPr>
                <a:t>（うめきた</a:t>
              </a:r>
              <a:r>
                <a:rPr lang="en-US" altLang="ja-JP" sz="1050" spc="-150" dirty="0" smtClean="0">
                  <a:solidFill>
                    <a:srgbClr val="00B050"/>
                  </a:solidFill>
                  <a:latin typeface="+mn-ea"/>
                </a:rPr>
                <a:t>2</a:t>
              </a:r>
              <a:r>
                <a:rPr lang="ja-JP" altLang="en-US" sz="1050" spc="-150" dirty="0" smtClean="0">
                  <a:solidFill>
                    <a:srgbClr val="00B050"/>
                  </a:solidFill>
                  <a:latin typeface="+mn-ea"/>
                </a:rPr>
                <a:t>期開発）</a:t>
              </a:r>
              <a:endParaRPr lang="en-US" altLang="ja-JP" sz="1050" spc="-150" dirty="0" smtClean="0">
                <a:solidFill>
                  <a:srgbClr val="00B050"/>
                </a:solidFill>
                <a:latin typeface="+mn-ea"/>
              </a:endParaRPr>
            </a:p>
          </p:txBody>
        </p:sp>
        <p:sp>
          <p:nvSpPr>
            <p:cNvPr id="74" name="円/楕円 73"/>
            <p:cNvSpPr>
              <a:spLocks noChangeAspect="1"/>
            </p:cNvSpPr>
            <p:nvPr/>
          </p:nvSpPr>
          <p:spPr>
            <a:xfrm>
              <a:off x="7280464" y="4268354"/>
              <a:ext cx="360040" cy="361264"/>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 name="下矢印 91"/>
            <p:cNvSpPr/>
            <p:nvPr/>
          </p:nvSpPr>
          <p:spPr>
            <a:xfrm>
              <a:off x="7348689" y="4680204"/>
              <a:ext cx="223590" cy="361930"/>
            </a:xfrm>
            <a:prstGeom prst="downArrow">
              <a:avLst>
                <a:gd name="adj1" fmla="val 50000"/>
                <a:gd name="adj2" fmla="val 48043"/>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3" name="円/楕円 92"/>
            <p:cNvSpPr>
              <a:spLocks noChangeAspect="1"/>
            </p:cNvSpPr>
            <p:nvPr/>
          </p:nvSpPr>
          <p:spPr>
            <a:xfrm>
              <a:off x="7268748" y="5111021"/>
              <a:ext cx="360040" cy="361264"/>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73" name="円/楕円 72"/>
          <p:cNvSpPr>
            <a:spLocks noChangeAspect="1"/>
          </p:cNvSpPr>
          <p:nvPr/>
        </p:nvSpPr>
        <p:spPr>
          <a:xfrm>
            <a:off x="6414120" y="2720824"/>
            <a:ext cx="360040" cy="361264"/>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chemeClr val="tx1"/>
              </a:solidFill>
            </a:endParaRPr>
          </a:p>
        </p:txBody>
      </p:sp>
      <p:sp>
        <p:nvSpPr>
          <p:cNvPr id="69" name="ホームベース 68"/>
          <p:cNvSpPr/>
          <p:nvPr/>
        </p:nvSpPr>
        <p:spPr>
          <a:xfrm>
            <a:off x="5322539" y="2515161"/>
            <a:ext cx="1057863" cy="919795"/>
          </a:xfrm>
          <a:prstGeom prst="homePlate">
            <a:avLst>
              <a:gd name="adj" fmla="val 18275"/>
            </a:avLst>
          </a:prstGeom>
          <a:ln>
            <a:tailEnd type="triangle"/>
          </a:ln>
        </p:spPr>
        <p:style>
          <a:lnRef idx="2">
            <a:schemeClr val="accent2"/>
          </a:lnRef>
          <a:fillRef idx="1">
            <a:schemeClr val="lt1"/>
          </a:fillRef>
          <a:effectRef idx="0">
            <a:schemeClr val="accent2"/>
          </a:effectRef>
          <a:fontRef idx="minor">
            <a:schemeClr val="dk1"/>
          </a:fontRef>
        </p:style>
        <p:txBody>
          <a:bodyPr rtlCol="0" anchor="ctr"/>
          <a:lstStyle/>
          <a:p>
            <a:pPr>
              <a:defRPr/>
            </a:pPr>
            <a:endParaRPr lang="ja-JP" altLang="en-US" sz="900" dirty="0">
              <a:solidFill>
                <a:schemeClr val="tx1"/>
              </a:solidFill>
              <a:latin typeface="+mn-ea"/>
            </a:endParaRPr>
          </a:p>
        </p:txBody>
      </p:sp>
      <p:sp>
        <p:nvSpPr>
          <p:cNvPr id="71" name="角丸四角形 70"/>
          <p:cNvSpPr/>
          <p:nvPr/>
        </p:nvSpPr>
        <p:spPr>
          <a:xfrm>
            <a:off x="1403648" y="1484784"/>
            <a:ext cx="3893574" cy="1152128"/>
          </a:xfrm>
          <a:prstGeom prst="roundRect">
            <a:avLst/>
          </a:prstGeom>
          <a:noFill/>
          <a:ln w="28575">
            <a:solidFill>
              <a:srgbClr val="00B050"/>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75" name="テキスト ボックス 74"/>
          <p:cNvSpPr txBox="1"/>
          <p:nvPr/>
        </p:nvSpPr>
        <p:spPr>
          <a:xfrm>
            <a:off x="1506627" y="2492896"/>
            <a:ext cx="1337181" cy="288032"/>
          </a:xfrm>
          <a:prstGeom prst="rect">
            <a:avLst/>
          </a:prstGeom>
          <a:solidFill>
            <a:schemeClr val="bg1"/>
          </a:solidFill>
          <a:ln>
            <a:solidFill>
              <a:schemeClr val="accent3">
                <a:lumMod val="50000"/>
              </a:schemeClr>
            </a:solidFill>
          </a:ln>
        </p:spPr>
        <p:txBody>
          <a:bodyPr vert="horz" wrap="square" lIns="36000" rIns="36000" rtlCol="0">
            <a:spAutoFit/>
          </a:bodyPr>
          <a:lstStyle/>
          <a:p>
            <a:pPr algn="ctr"/>
            <a:r>
              <a:rPr kumimoji="1" lang="ja-JP" altLang="en-US" sz="1200" u="sng" dirty="0" smtClean="0">
                <a:solidFill>
                  <a:srgbClr val="00B050"/>
                </a:solidFill>
                <a:latin typeface="HGPｺﾞｼｯｸE" pitchFamily="50" charset="-128"/>
                <a:ea typeface="HGPｺﾞｼｯｸE" pitchFamily="50" charset="-128"/>
              </a:rPr>
              <a:t>関空アクセス向上</a:t>
            </a:r>
            <a:endParaRPr kumimoji="1" lang="ja-JP" altLang="en-US" sz="1200" u="sng" dirty="0">
              <a:solidFill>
                <a:srgbClr val="00B050"/>
              </a:solidFill>
              <a:latin typeface="HGPｺﾞｼｯｸE" pitchFamily="50" charset="-128"/>
              <a:ea typeface="HGPｺﾞｼｯｸE" pitchFamily="50" charset="-128"/>
            </a:endParaRPr>
          </a:p>
        </p:txBody>
      </p:sp>
      <p:sp>
        <p:nvSpPr>
          <p:cNvPr id="78" name="ホームベース 77"/>
          <p:cNvSpPr/>
          <p:nvPr/>
        </p:nvSpPr>
        <p:spPr>
          <a:xfrm>
            <a:off x="1403648" y="4303266"/>
            <a:ext cx="1152128" cy="1069950"/>
          </a:xfrm>
          <a:prstGeom prst="homePlate">
            <a:avLst>
              <a:gd name="adj" fmla="val 17303"/>
            </a:avLst>
          </a:prstGeom>
          <a:noFill/>
          <a:ln>
            <a:tailEnd type="triangle"/>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defRPr/>
            </a:pPr>
            <a:endParaRPr lang="en-US" altLang="ja-JP" sz="900" dirty="0">
              <a:solidFill>
                <a:schemeClr val="tx1"/>
              </a:solidFill>
              <a:latin typeface="+mn-ea"/>
            </a:endParaRPr>
          </a:p>
        </p:txBody>
      </p:sp>
      <p:sp>
        <p:nvSpPr>
          <p:cNvPr id="70" name="正方形/長方形 69"/>
          <p:cNvSpPr/>
          <p:nvPr/>
        </p:nvSpPr>
        <p:spPr>
          <a:xfrm>
            <a:off x="2123728" y="6519446"/>
            <a:ext cx="1584176" cy="338554"/>
          </a:xfrm>
          <a:prstGeom prst="rect">
            <a:avLst/>
          </a:prstGeom>
        </p:spPr>
        <p:txBody>
          <a:bodyPr wrap="square">
            <a:spAutoFit/>
          </a:bodyPr>
          <a:lstStyle/>
          <a:p>
            <a:pPr>
              <a:defRPr/>
            </a:pPr>
            <a:r>
              <a:rPr lang="en-US" altLang="ja-JP" sz="800" dirty="0" smtClean="0">
                <a:latin typeface="+mn-ea"/>
              </a:rPr>
              <a:t>※2011</a:t>
            </a:r>
            <a:r>
              <a:rPr lang="ja-JP" altLang="en-US" sz="800" dirty="0" smtClean="0">
                <a:latin typeface="+mn-ea"/>
              </a:rPr>
              <a:t>年に</a:t>
            </a:r>
            <a:r>
              <a:rPr lang="en-US" altLang="ja-JP" sz="800" dirty="0" smtClean="0">
                <a:latin typeface="+mn-ea"/>
              </a:rPr>
              <a:t>2</a:t>
            </a:r>
            <a:r>
              <a:rPr lang="ja-JP" altLang="en-US" sz="800" dirty="0" smtClean="0">
                <a:latin typeface="+mn-ea"/>
              </a:rPr>
              <a:t>期開発区域の都市</a:t>
            </a:r>
            <a:endParaRPr lang="en-US" altLang="ja-JP" sz="800" dirty="0" smtClean="0">
              <a:latin typeface="+mn-ea"/>
            </a:endParaRPr>
          </a:p>
          <a:p>
            <a:pPr>
              <a:defRPr/>
            </a:pPr>
            <a:r>
              <a:rPr lang="en-US" altLang="ja-JP" sz="800" dirty="0" smtClean="0">
                <a:latin typeface="+mn-ea"/>
              </a:rPr>
              <a:t>   </a:t>
            </a:r>
            <a:r>
              <a:rPr lang="ja-JP" altLang="en-US" sz="800" dirty="0" smtClean="0">
                <a:latin typeface="+mn-ea"/>
              </a:rPr>
              <a:t> 基盤を都市計画決定済</a:t>
            </a:r>
            <a:endParaRPr lang="ja-JP" altLang="en-US" sz="800" dirty="0"/>
          </a:p>
        </p:txBody>
      </p:sp>
      <p:sp>
        <p:nvSpPr>
          <p:cNvPr id="85" name="テキスト ボックス 84"/>
          <p:cNvSpPr txBox="1"/>
          <p:nvPr/>
        </p:nvSpPr>
        <p:spPr>
          <a:xfrm>
            <a:off x="2843808" y="4293676"/>
            <a:ext cx="216024" cy="215444"/>
          </a:xfrm>
          <a:prstGeom prst="rect">
            <a:avLst/>
          </a:prstGeom>
          <a:noFill/>
        </p:spPr>
        <p:txBody>
          <a:bodyPr wrap="square" rtlCol="0">
            <a:spAutoFit/>
          </a:bodyPr>
          <a:lstStyle/>
          <a:p>
            <a:pPr algn="ctr"/>
            <a:r>
              <a:rPr kumimoji="1" lang="en-US" altLang="ja-JP" sz="800" dirty="0" smtClean="0"/>
              <a:t>※</a:t>
            </a:r>
            <a:endParaRPr kumimoji="1" lang="ja-JP" altLang="en-US" dirty="0"/>
          </a:p>
        </p:txBody>
      </p:sp>
      <p:sp>
        <p:nvSpPr>
          <p:cNvPr id="76" name="Rectangle 147"/>
          <p:cNvSpPr txBox="1">
            <a:spLocks noChangeArrowheads="1"/>
          </p:cNvSpPr>
          <p:nvPr/>
        </p:nvSpPr>
        <p:spPr bwMode="auto">
          <a:xfrm>
            <a:off x="251520" y="188640"/>
            <a:ext cx="6551712" cy="612775"/>
          </a:xfrm>
          <a:prstGeom prst="rect">
            <a:avLst/>
          </a:prstGeom>
          <a:noFill/>
          <a:ln w="9525">
            <a:noFill/>
            <a:miter lim="800000"/>
            <a:headEnd/>
            <a:tailEnd/>
          </a:ln>
        </p:spPr>
        <p:txBody>
          <a:bodyPr anchor="ctr"/>
          <a:lstStyle/>
          <a:p>
            <a:pPr eaLnBrk="0" hangingPunct="0"/>
            <a:r>
              <a:rPr lang="ja-JP" altLang="en-US" b="1" dirty="0" smtClean="0">
                <a:latin typeface="Calibri" pitchFamily="34" charset="0"/>
              </a:rPr>
              <a:t>④各取組みの進捗と到達点</a:t>
            </a:r>
            <a:endParaRPr lang="ja-JP" altLang="en-US" b="1" dirty="0">
              <a:latin typeface="Calibri" pitchFamily="34" charset="0"/>
            </a:endParaRPr>
          </a:p>
        </p:txBody>
      </p:sp>
      <p:grpSp>
        <p:nvGrpSpPr>
          <p:cNvPr id="20" name="グループ化 42"/>
          <p:cNvGrpSpPr/>
          <p:nvPr/>
        </p:nvGrpSpPr>
        <p:grpSpPr>
          <a:xfrm>
            <a:off x="179512" y="694437"/>
            <a:ext cx="8856984" cy="675949"/>
            <a:chOff x="0" y="910461"/>
            <a:chExt cx="8856984" cy="675949"/>
          </a:xfrm>
        </p:grpSpPr>
        <p:grpSp>
          <p:nvGrpSpPr>
            <p:cNvPr id="21" name="グループ化 44"/>
            <p:cNvGrpSpPr/>
            <p:nvPr/>
          </p:nvGrpSpPr>
          <p:grpSpPr>
            <a:xfrm>
              <a:off x="179512" y="910461"/>
              <a:ext cx="7920880" cy="276999"/>
              <a:chOff x="179512" y="1198493"/>
              <a:chExt cx="7920880" cy="276999"/>
            </a:xfrm>
          </p:grpSpPr>
          <p:sp>
            <p:nvSpPr>
              <p:cNvPr id="109" name="テキスト ボックス 108"/>
              <p:cNvSpPr txBox="1"/>
              <p:nvPr/>
            </p:nvSpPr>
            <p:spPr>
              <a:xfrm>
                <a:off x="179512" y="1198493"/>
                <a:ext cx="1944216" cy="276999"/>
              </a:xfrm>
              <a:prstGeom prst="rect">
                <a:avLst/>
              </a:prstGeom>
              <a:noFill/>
            </p:spPr>
            <p:txBody>
              <a:bodyPr wrap="square" rtlCol="0">
                <a:spAutoFit/>
              </a:bodyPr>
              <a:lstStyle/>
              <a:p>
                <a:pPr algn="ctr"/>
                <a:r>
                  <a:rPr kumimoji="1" lang="ja-JP" altLang="en-US" sz="1200" u="sng" dirty="0" smtClean="0">
                    <a:latin typeface="+mn-ea"/>
                  </a:rPr>
                  <a:t>項目</a:t>
                </a:r>
                <a:endParaRPr kumimoji="1" lang="ja-JP" altLang="en-US" u="sng" dirty="0">
                  <a:latin typeface="+mn-ea"/>
                </a:endParaRPr>
              </a:p>
            </p:txBody>
          </p:sp>
          <p:sp>
            <p:nvSpPr>
              <p:cNvPr id="110" name="テキスト ボックス 3"/>
              <p:cNvSpPr txBox="1"/>
              <p:nvPr/>
            </p:nvSpPr>
            <p:spPr>
              <a:xfrm>
                <a:off x="2555776" y="1198493"/>
                <a:ext cx="1944216" cy="276999"/>
              </a:xfrm>
              <a:prstGeom prst="rect">
                <a:avLst/>
              </a:prstGeom>
              <a:noFill/>
            </p:spPr>
            <p:txBody>
              <a:bodyPr wrap="square" rtlCol="0">
                <a:spAutoFit/>
              </a:bodyPr>
              <a:lstStyle/>
              <a:p>
                <a:pPr algn="ctr"/>
                <a:r>
                  <a:rPr kumimoji="1" lang="en-US" altLang="ja-JP" sz="1200" u="sng" dirty="0" smtClean="0">
                    <a:latin typeface="+mn-ea"/>
                  </a:rPr>
                  <a:t>Before</a:t>
                </a:r>
                <a:endParaRPr kumimoji="1" lang="ja-JP" altLang="en-US" u="sng" dirty="0">
                  <a:latin typeface="+mn-ea"/>
                </a:endParaRPr>
              </a:p>
            </p:txBody>
          </p:sp>
          <p:sp>
            <p:nvSpPr>
              <p:cNvPr id="111" name="テキスト ボックス 4"/>
              <p:cNvSpPr txBox="1"/>
              <p:nvPr/>
            </p:nvSpPr>
            <p:spPr>
              <a:xfrm>
                <a:off x="6156176" y="1198493"/>
                <a:ext cx="1944216" cy="276999"/>
              </a:xfrm>
              <a:prstGeom prst="rect">
                <a:avLst/>
              </a:prstGeom>
              <a:noFill/>
            </p:spPr>
            <p:txBody>
              <a:bodyPr wrap="square" rtlCol="0">
                <a:spAutoFit/>
              </a:bodyPr>
              <a:lstStyle/>
              <a:p>
                <a:pPr algn="ctr"/>
                <a:r>
                  <a:rPr kumimoji="1" lang="en-US" altLang="ja-JP" sz="1200" u="sng" dirty="0" smtClean="0">
                    <a:latin typeface="+mn-ea"/>
                  </a:rPr>
                  <a:t>After</a:t>
                </a:r>
                <a:endParaRPr kumimoji="1" lang="ja-JP" altLang="en-US" u="sng" dirty="0">
                  <a:latin typeface="+mn-ea"/>
                </a:endParaRPr>
              </a:p>
            </p:txBody>
          </p:sp>
        </p:grpSp>
        <p:grpSp>
          <p:nvGrpSpPr>
            <p:cNvPr id="22" name="グループ化 45"/>
            <p:cNvGrpSpPr/>
            <p:nvPr/>
          </p:nvGrpSpPr>
          <p:grpSpPr>
            <a:xfrm>
              <a:off x="0" y="1052736"/>
              <a:ext cx="8856984" cy="533674"/>
              <a:chOff x="179512" y="1412776"/>
              <a:chExt cx="8421395" cy="533674"/>
            </a:xfrm>
          </p:grpSpPr>
          <p:sp>
            <p:nvSpPr>
              <p:cNvPr id="105" name="テキスト ボックス 104"/>
              <p:cNvSpPr txBox="1"/>
              <p:nvPr/>
            </p:nvSpPr>
            <p:spPr>
              <a:xfrm>
                <a:off x="179512" y="1500466"/>
                <a:ext cx="2016224" cy="276999"/>
              </a:xfrm>
              <a:prstGeom prst="rect">
                <a:avLst/>
              </a:prstGeom>
              <a:noFill/>
              <a:ln>
                <a:solidFill>
                  <a:schemeClr val="bg1">
                    <a:lumMod val="85000"/>
                  </a:schemeClr>
                </a:solidFill>
              </a:ln>
            </p:spPr>
            <p:txBody>
              <a:bodyPr wrap="square" rtlCol="0">
                <a:spAutoFit/>
              </a:bodyPr>
              <a:lstStyle/>
              <a:p>
                <a:r>
                  <a:rPr kumimoji="1" lang="ja-JP" altLang="en-US" sz="1200" dirty="0" smtClean="0">
                    <a:latin typeface="+mn-ea"/>
                  </a:rPr>
                  <a:t>１．整備の進め方</a:t>
                </a:r>
                <a:endParaRPr kumimoji="1" lang="ja-JP" altLang="en-US" sz="1200" dirty="0">
                  <a:latin typeface="+mn-ea"/>
                </a:endParaRPr>
              </a:p>
            </p:txBody>
          </p:sp>
          <p:sp>
            <p:nvSpPr>
              <p:cNvPr id="106" name="テキスト ボックス 105"/>
              <p:cNvSpPr txBox="1"/>
              <p:nvPr/>
            </p:nvSpPr>
            <p:spPr>
              <a:xfrm>
                <a:off x="2339752" y="1485783"/>
                <a:ext cx="2563957" cy="276999"/>
              </a:xfrm>
              <a:prstGeom prst="rect">
                <a:avLst/>
              </a:prstGeom>
              <a:noFill/>
              <a:ln>
                <a:solidFill>
                  <a:schemeClr val="bg1">
                    <a:lumMod val="85000"/>
                  </a:schemeClr>
                </a:solidFill>
              </a:ln>
            </p:spPr>
            <p:txBody>
              <a:bodyPr wrap="square" rtlCol="0">
                <a:spAutoFit/>
              </a:bodyPr>
              <a:lstStyle/>
              <a:p>
                <a:r>
                  <a:rPr kumimoji="1" lang="ja-JP" altLang="en-US" sz="1200" dirty="0" smtClean="0">
                    <a:latin typeface="+mn-ea"/>
                  </a:rPr>
                  <a:t>府市それぞれ供給主体ごとでの取組み</a:t>
                </a:r>
                <a:endParaRPr kumimoji="1" lang="ja-JP" altLang="en-US" sz="1200" dirty="0">
                  <a:latin typeface="+mn-ea"/>
                </a:endParaRPr>
              </a:p>
            </p:txBody>
          </p:sp>
          <p:sp>
            <p:nvSpPr>
              <p:cNvPr id="107" name="テキスト ボックス 106"/>
              <p:cNvSpPr txBox="1"/>
              <p:nvPr/>
            </p:nvSpPr>
            <p:spPr>
              <a:xfrm>
                <a:off x="5524531" y="1484785"/>
                <a:ext cx="3076376" cy="461665"/>
              </a:xfrm>
              <a:prstGeom prst="rect">
                <a:avLst/>
              </a:prstGeom>
              <a:noFill/>
              <a:ln>
                <a:solidFill>
                  <a:schemeClr val="bg1">
                    <a:lumMod val="85000"/>
                  </a:schemeClr>
                </a:solidFill>
              </a:ln>
            </p:spPr>
            <p:txBody>
              <a:bodyPr wrap="square" rtlCol="0">
                <a:spAutoFit/>
              </a:bodyPr>
              <a:lstStyle/>
              <a:p>
                <a:r>
                  <a:rPr kumimoji="1" lang="ja-JP" altLang="en-US" sz="1200" dirty="0" smtClean="0">
                    <a:latin typeface="+mn-ea"/>
                  </a:rPr>
                  <a:t>府市連携による戦略的な</a:t>
                </a:r>
                <a:r>
                  <a:rPr lang="ja-JP" altLang="en-US" sz="1200" dirty="0" smtClean="0">
                    <a:latin typeface="+mn-ea"/>
                  </a:rPr>
                  <a:t>取組みにより、取組みの段階が進展</a:t>
                </a:r>
                <a:endParaRPr kumimoji="1" lang="ja-JP" altLang="en-US" sz="1200" dirty="0">
                  <a:latin typeface="+mn-ea"/>
                </a:endParaRPr>
              </a:p>
            </p:txBody>
          </p:sp>
          <p:sp>
            <p:nvSpPr>
              <p:cNvPr id="108" name="二等辺三角形 107"/>
              <p:cNvSpPr/>
              <p:nvPr/>
            </p:nvSpPr>
            <p:spPr>
              <a:xfrm rot="5400000">
                <a:off x="4994013" y="1527871"/>
                <a:ext cx="504056" cy="2738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graphicFrame>
        <p:nvGraphicFramePr>
          <p:cNvPr id="81" name="表 80"/>
          <p:cNvGraphicFramePr>
            <a:graphicFrameLocks noGrp="1"/>
          </p:cNvGraphicFramePr>
          <p:nvPr>
            <p:extLst/>
          </p:nvPr>
        </p:nvGraphicFramePr>
        <p:xfrm>
          <a:off x="1619672" y="1633880"/>
          <a:ext cx="5760640" cy="282952"/>
        </p:xfrm>
        <a:graphic>
          <a:graphicData uri="http://schemas.openxmlformats.org/drawingml/2006/table">
            <a:tbl>
              <a:tblPr firstRow="1" bandRow="1">
                <a:tableStyleId>{5C22544A-7EE6-4342-B048-85BDC9FD1C3A}</a:tableStyleId>
              </a:tblPr>
              <a:tblGrid>
                <a:gridCol w="2160240"/>
                <a:gridCol w="3600400"/>
              </a:tblGrid>
              <a:tr h="282952">
                <a:tc>
                  <a:txBody>
                    <a:bodyPr/>
                    <a:lstStyle/>
                    <a:p>
                      <a:pPr algn="ctr"/>
                      <a:r>
                        <a:rPr kumimoji="1" lang="ja-JP" altLang="en-US" sz="1200" b="0" dirty="0" smtClean="0">
                          <a:solidFill>
                            <a:sysClr val="windowText" lastClr="000000"/>
                          </a:solidFill>
                          <a:latin typeface="Meiryo UI" pitchFamily="50" charset="-128"/>
                          <a:ea typeface="Meiryo UI" pitchFamily="50" charset="-128"/>
                          <a:cs typeface="Meiryo UI" pitchFamily="50" charset="-128"/>
                        </a:rPr>
                        <a:t>鉄　道（駅）</a:t>
                      </a:r>
                      <a:endParaRPr kumimoji="1" lang="ja-JP" altLang="en-US" sz="1200" b="0" dirty="0">
                        <a:solidFill>
                          <a:sysClr val="windowText" lastClr="000000"/>
                        </a:solidFill>
                        <a:latin typeface="Meiryo UI" pitchFamily="50" charset="-128"/>
                        <a:ea typeface="Meiryo UI" pitchFamily="50" charset="-128"/>
                        <a:cs typeface="Meiryo UI"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200" b="0" dirty="0" smtClean="0">
                          <a:solidFill>
                            <a:sysClr val="windowText" lastClr="000000"/>
                          </a:solidFill>
                          <a:latin typeface="Meiryo UI" pitchFamily="50" charset="-128"/>
                          <a:ea typeface="Meiryo UI" pitchFamily="50" charset="-128"/>
                          <a:cs typeface="Meiryo UI" pitchFamily="50" charset="-128"/>
                        </a:rPr>
                        <a:t>鉄　　　道（路　線）</a:t>
                      </a:r>
                      <a:endParaRPr kumimoji="1" lang="ja-JP" altLang="en-US" sz="1200" b="0" dirty="0">
                        <a:solidFill>
                          <a:sysClr val="windowText" lastClr="000000"/>
                        </a:solidFill>
                        <a:latin typeface="Meiryo UI" pitchFamily="50" charset="-128"/>
                        <a:ea typeface="Meiryo UI" pitchFamily="50" charset="-128"/>
                        <a:cs typeface="Meiryo UI"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6" name="テキスト ボックス 55"/>
          <p:cNvSpPr txBox="1"/>
          <p:nvPr/>
        </p:nvSpPr>
        <p:spPr>
          <a:xfrm>
            <a:off x="0" y="0"/>
            <a:ext cx="3491880" cy="261610"/>
          </a:xfrm>
          <a:prstGeom prst="rect">
            <a:avLst/>
          </a:prstGeom>
          <a:noFill/>
        </p:spPr>
        <p:txBody>
          <a:bodyPr wrap="square" rtlCol="0">
            <a:spAutoFit/>
          </a:bodyPr>
          <a:lstStyle/>
          <a:p>
            <a:r>
              <a:rPr kumimoji="1" lang="en-US" altLang="ja-JP" sz="1100" dirty="0" smtClean="0"/>
              <a:t>Ⅳ</a:t>
            </a:r>
            <a:r>
              <a:rPr kumimoji="1" lang="ja-JP" altLang="en-US" sz="1100" dirty="0" smtClean="0"/>
              <a:t>　政策の刷新・</a:t>
            </a:r>
            <a:r>
              <a:rPr lang="ja-JP" altLang="en-US" sz="1100" dirty="0" smtClean="0"/>
              <a:t>インフラ整備</a:t>
            </a:r>
            <a:endParaRPr kumimoji="1" lang="en-US" altLang="ja-JP" sz="1100" dirty="0" smtClean="0"/>
          </a:p>
        </p:txBody>
      </p:sp>
      <p:sp>
        <p:nvSpPr>
          <p:cNvPr id="18" name="テキスト ボックス 7"/>
          <p:cNvSpPr txBox="1">
            <a:spLocks noChangeArrowheads="1"/>
          </p:cNvSpPr>
          <p:nvPr/>
        </p:nvSpPr>
        <p:spPr bwMode="auto">
          <a:xfrm>
            <a:off x="5940152" y="2060848"/>
            <a:ext cx="1512168" cy="315023"/>
          </a:xfrm>
          <a:prstGeom prst="rect">
            <a:avLst/>
          </a:prstGeom>
          <a:noFill/>
          <a:ln w="9525">
            <a:noFill/>
            <a:miter lim="800000"/>
            <a:headEnd/>
            <a:tailEnd/>
          </a:ln>
        </p:spPr>
        <p:txBody>
          <a:bodyPr wrap="square">
            <a:spAutoFit/>
          </a:bodyPr>
          <a:lstStyle/>
          <a:p>
            <a:pPr>
              <a:lnSpc>
                <a:spcPts val="2000"/>
              </a:lnSpc>
              <a:defRPr/>
            </a:pPr>
            <a:r>
              <a:rPr lang="ja-JP" altLang="en-US" sz="1400" dirty="0" smtClean="0">
                <a:latin typeface="+mn-ea"/>
              </a:rPr>
              <a:t>なにわ筋連絡線</a:t>
            </a:r>
            <a:endParaRPr lang="en-US" altLang="ja-JP" sz="1400" dirty="0">
              <a:latin typeface="+mn-ea"/>
            </a:endParaRPr>
          </a:p>
        </p:txBody>
      </p:sp>
      <p:sp>
        <p:nvSpPr>
          <p:cNvPr id="55" name="円/楕円 54"/>
          <p:cNvSpPr>
            <a:spLocks noChangeAspect="1"/>
          </p:cNvSpPr>
          <p:nvPr/>
        </p:nvSpPr>
        <p:spPr>
          <a:xfrm>
            <a:off x="8244408" y="4412089"/>
            <a:ext cx="360040" cy="361264"/>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下矢印 58"/>
          <p:cNvSpPr/>
          <p:nvPr/>
        </p:nvSpPr>
        <p:spPr>
          <a:xfrm>
            <a:off x="8312633" y="4823939"/>
            <a:ext cx="223590" cy="361930"/>
          </a:xfrm>
          <a:prstGeom prst="downArrow">
            <a:avLst>
              <a:gd name="adj1" fmla="val 50000"/>
              <a:gd name="adj2" fmla="val 48043"/>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0" name="円/楕円 59"/>
          <p:cNvSpPr>
            <a:spLocks noChangeAspect="1"/>
          </p:cNvSpPr>
          <p:nvPr/>
        </p:nvSpPr>
        <p:spPr>
          <a:xfrm>
            <a:off x="8232692" y="5254756"/>
            <a:ext cx="360040" cy="361264"/>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6" name="円/楕円 65"/>
          <p:cNvSpPr>
            <a:spLocks noChangeAspect="1"/>
          </p:cNvSpPr>
          <p:nvPr/>
        </p:nvSpPr>
        <p:spPr>
          <a:xfrm>
            <a:off x="4499746" y="4455190"/>
            <a:ext cx="360040" cy="361264"/>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5" name="角丸四角形 94"/>
          <p:cNvSpPr/>
          <p:nvPr/>
        </p:nvSpPr>
        <p:spPr>
          <a:xfrm>
            <a:off x="3523343" y="3732317"/>
            <a:ext cx="760625" cy="397713"/>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角丸四角形 95"/>
          <p:cNvSpPr/>
          <p:nvPr/>
        </p:nvSpPr>
        <p:spPr>
          <a:xfrm>
            <a:off x="5337194" y="2693182"/>
            <a:ext cx="900000" cy="622162"/>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角丸四角形 93"/>
          <p:cNvSpPr/>
          <p:nvPr/>
        </p:nvSpPr>
        <p:spPr>
          <a:xfrm>
            <a:off x="1532338" y="4855806"/>
            <a:ext cx="807414" cy="397713"/>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スライド番号プレースホルダ 3"/>
          <p:cNvSpPr>
            <a:spLocks noGrp="1"/>
          </p:cNvSpPr>
          <p:nvPr>
            <p:ph type="sldNum" sz="quarter" idx="12"/>
          </p:nvPr>
        </p:nvSpPr>
        <p:spPr>
          <a:xfrm>
            <a:off x="8407474" y="6669360"/>
            <a:ext cx="720080" cy="177924"/>
          </a:xfrm>
        </p:spPr>
        <p:txBody>
          <a:bodyPr/>
          <a:lstStyle/>
          <a:p>
            <a:fld id="{84A73598-6963-4ED1-92F2-7F87880090E5}" type="slidenum">
              <a:rPr kumimoji="1" lang="ja-JP" altLang="en-US" smtClean="0"/>
              <a:t>44</a:t>
            </a:fld>
            <a:endParaRPr kumimoji="1" lang="ja-JP" altLang="en-US" dirty="0"/>
          </a:p>
        </p:txBody>
      </p:sp>
      <p:sp>
        <p:nvSpPr>
          <p:cNvPr id="90" name="角丸四角形 89"/>
          <p:cNvSpPr/>
          <p:nvPr/>
        </p:nvSpPr>
        <p:spPr>
          <a:xfrm>
            <a:off x="1547664" y="4412893"/>
            <a:ext cx="807414" cy="397713"/>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329035" y="2665629"/>
            <a:ext cx="972269" cy="646331"/>
          </a:xfrm>
          <a:prstGeom prst="rect">
            <a:avLst/>
          </a:prstGeom>
          <a:noFill/>
        </p:spPr>
        <p:txBody>
          <a:bodyPr wrap="square" rtlCol="0">
            <a:spAutoFit/>
          </a:bodyPr>
          <a:lstStyle/>
          <a:p>
            <a:pPr>
              <a:defRPr/>
            </a:pPr>
            <a:r>
              <a:rPr lang="en-US" altLang="ja-JP" sz="900" dirty="0">
                <a:latin typeface="+mn-ea"/>
              </a:rPr>
              <a:t>2017</a:t>
            </a:r>
            <a:r>
              <a:rPr lang="ja-JP" altLang="en-US" sz="900" dirty="0">
                <a:latin typeface="+mn-ea"/>
              </a:rPr>
              <a:t>年度</a:t>
            </a:r>
          </a:p>
          <a:p>
            <a:pPr>
              <a:defRPr/>
            </a:pPr>
            <a:r>
              <a:rPr lang="ja-JP" altLang="en-US" sz="900" dirty="0">
                <a:latin typeface="+mn-ea"/>
              </a:rPr>
              <a:t>国において事業性等について検討調査</a:t>
            </a:r>
            <a:r>
              <a:rPr lang="ja-JP" altLang="en-US" sz="900" dirty="0" smtClean="0">
                <a:latin typeface="+mn-ea"/>
              </a:rPr>
              <a:t>実施</a:t>
            </a:r>
            <a:endParaRPr kumimoji="1" lang="ja-JP" altLang="en-US" dirty="0"/>
          </a:p>
        </p:txBody>
      </p:sp>
      <p:sp>
        <p:nvSpPr>
          <p:cNvPr id="15" name="テキスト ボックス 14"/>
          <p:cNvSpPr txBox="1"/>
          <p:nvPr/>
        </p:nvSpPr>
        <p:spPr>
          <a:xfrm>
            <a:off x="3480614" y="3680451"/>
            <a:ext cx="827432" cy="507831"/>
          </a:xfrm>
          <a:prstGeom prst="rect">
            <a:avLst/>
          </a:prstGeom>
          <a:noFill/>
        </p:spPr>
        <p:txBody>
          <a:bodyPr wrap="square" rtlCol="0">
            <a:spAutoFit/>
          </a:bodyPr>
          <a:lstStyle/>
          <a:p>
            <a:pPr>
              <a:defRPr/>
            </a:pPr>
            <a:r>
              <a:rPr lang="en-US" altLang="ja-JP" sz="900" dirty="0">
                <a:latin typeface="+mn-ea"/>
              </a:rPr>
              <a:t>2018</a:t>
            </a:r>
            <a:r>
              <a:rPr lang="ja-JP" altLang="en-US" sz="900" dirty="0">
                <a:latin typeface="+mn-ea"/>
              </a:rPr>
              <a:t>年</a:t>
            </a:r>
            <a:r>
              <a:rPr lang="en-US" altLang="ja-JP" sz="900" dirty="0">
                <a:latin typeface="+mn-ea"/>
              </a:rPr>
              <a:t>2</a:t>
            </a:r>
            <a:r>
              <a:rPr lang="ja-JP" altLang="en-US" sz="900" dirty="0">
                <a:latin typeface="+mn-ea"/>
              </a:rPr>
              <a:t>月～</a:t>
            </a:r>
          </a:p>
          <a:p>
            <a:pPr>
              <a:defRPr/>
            </a:pPr>
            <a:r>
              <a:rPr lang="ja-JP" altLang="en-US" sz="900" dirty="0">
                <a:latin typeface="+mn-ea"/>
              </a:rPr>
              <a:t>環境アセス手続き開始</a:t>
            </a:r>
          </a:p>
        </p:txBody>
      </p:sp>
      <p:sp>
        <p:nvSpPr>
          <p:cNvPr id="23" name="テキスト ボックス 22"/>
          <p:cNvSpPr txBox="1"/>
          <p:nvPr/>
        </p:nvSpPr>
        <p:spPr>
          <a:xfrm>
            <a:off x="1464633" y="4413274"/>
            <a:ext cx="1071170" cy="784830"/>
          </a:xfrm>
          <a:prstGeom prst="rect">
            <a:avLst/>
          </a:prstGeom>
          <a:noFill/>
        </p:spPr>
        <p:txBody>
          <a:bodyPr wrap="square" rtlCol="0">
            <a:spAutoFit/>
          </a:bodyPr>
          <a:lstStyle/>
          <a:p>
            <a:pPr>
              <a:defRPr/>
            </a:pPr>
            <a:r>
              <a:rPr lang="en-US" altLang="ja-JP" sz="900" dirty="0">
                <a:latin typeface="+mn-ea"/>
              </a:rPr>
              <a:t>2015</a:t>
            </a:r>
            <a:r>
              <a:rPr lang="ja-JP" altLang="en-US" sz="900" dirty="0">
                <a:latin typeface="+mn-ea"/>
              </a:rPr>
              <a:t>年</a:t>
            </a:r>
            <a:r>
              <a:rPr lang="en-US" altLang="ja-JP" sz="900" dirty="0">
                <a:latin typeface="+mn-ea"/>
              </a:rPr>
              <a:t>1</a:t>
            </a:r>
            <a:r>
              <a:rPr lang="ja-JP" altLang="en-US" sz="900" dirty="0">
                <a:latin typeface="+mn-ea"/>
              </a:rPr>
              <a:t>月</a:t>
            </a:r>
            <a:endParaRPr lang="en-US" altLang="ja-JP" sz="900" dirty="0">
              <a:latin typeface="+mn-ea"/>
            </a:endParaRPr>
          </a:p>
          <a:p>
            <a:pPr>
              <a:defRPr/>
            </a:pPr>
            <a:r>
              <a:rPr lang="zh-TW" altLang="en-US" sz="900" dirty="0">
                <a:latin typeface="ＭＳ Ｐゴシック" pitchFamily="50" charset="-128"/>
                <a:ea typeface="ＭＳ Ｐゴシック" pitchFamily="50" charset="-128"/>
              </a:rPr>
              <a:t>事業認可</a:t>
            </a:r>
            <a:r>
              <a:rPr lang="ja-JP" altLang="en-US" sz="900" dirty="0">
                <a:latin typeface="ＭＳ Ｐゴシック" pitchFamily="50" charset="-128"/>
              </a:rPr>
              <a:t>取得</a:t>
            </a:r>
            <a:endParaRPr lang="en-US" altLang="ja-JP" sz="900" dirty="0">
              <a:latin typeface="ＭＳ Ｐゴシック" pitchFamily="50" charset="-128"/>
            </a:endParaRPr>
          </a:p>
          <a:p>
            <a:pPr>
              <a:defRPr/>
            </a:pPr>
            <a:endParaRPr lang="en-US" altLang="ja-JP" sz="900" dirty="0">
              <a:latin typeface="ＭＳ Ｐゴシック" pitchFamily="50" charset="-128"/>
            </a:endParaRPr>
          </a:p>
          <a:p>
            <a:pPr>
              <a:defRPr/>
            </a:pPr>
            <a:r>
              <a:rPr lang="en-US" altLang="ja-JP" sz="900" dirty="0">
                <a:latin typeface="ＭＳ Ｐゴシック" pitchFamily="50" charset="-128"/>
              </a:rPr>
              <a:t>2015</a:t>
            </a:r>
            <a:r>
              <a:rPr lang="ja-JP" altLang="en-US" sz="900" dirty="0">
                <a:latin typeface="ＭＳ Ｐゴシック" pitchFamily="50" charset="-128"/>
              </a:rPr>
              <a:t>年</a:t>
            </a:r>
            <a:r>
              <a:rPr lang="en-US" altLang="ja-JP" sz="900" dirty="0">
                <a:latin typeface="ＭＳ Ｐゴシック" pitchFamily="50" charset="-128"/>
              </a:rPr>
              <a:t>11</a:t>
            </a:r>
            <a:r>
              <a:rPr lang="ja-JP" altLang="en-US" sz="900" dirty="0">
                <a:latin typeface="ＭＳ Ｐゴシック" pitchFamily="50" charset="-128"/>
              </a:rPr>
              <a:t>月</a:t>
            </a:r>
            <a:endParaRPr lang="en-US" altLang="ja-JP" sz="900" dirty="0">
              <a:latin typeface="ＭＳ Ｐゴシック" pitchFamily="50" charset="-128"/>
            </a:endParaRPr>
          </a:p>
          <a:p>
            <a:pPr>
              <a:defRPr/>
            </a:pPr>
            <a:r>
              <a:rPr lang="ja-JP" altLang="en-US" sz="900" dirty="0">
                <a:latin typeface="+mn-ea"/>
              </a:rPr>
              <a:t>工事</a:t>
            </a:r>
            <a:r>
              <a:rPr lang="ja-JP" altLang="en-US" sz="900" dirty="0" smtClean="0">
                <a:latin typeface="+mn-ea"/>
              </a:rPr>
              <a:t>着手</a:t>
            </a:r>
            <a:endParaRPr kumimoji="1" lang="ja-JP" altLang="en-US" sz="900" dirty="0"/>
          </a:p>
        </p:txBody>
      </p:sp>
      <p:sp>
        <p:nvSpPr>
          <p:cNvPr id="64" name="テキスト ボックス 63"/>
          <p:cNvSpPr txBox="1"/>
          <p:nvPr/>
        </p:nvSpPr>
        <p:spPr>
          <a:xfrm>
            <a:off x="7740352" y="0"/>
            <a:ext cx="1403648" cy="261610"/>
          </a:xfrm>
          <a:prstGeom prst="rect">
            <a:avLst/>
          </a:prstGeom>
          <a:noFill/>
        </p:spPr>
        <p:txBody>
          <a:bodyPr wrap="square" rtlCol="0">
            <a:spAutoFit/>
          </a:bodyPr>
          <a:lstStyle/>
          <a:p>
            <a:r>
              <a:rPr lang="en-US" altLang="ja-JP" sz="1100" dirty="0" smtClean="0">
                <a:latin typeface="Arial" pitchFamily="34" charset="0"/>
                <a:cs typeface="Arial" pitchFamily="34" charset="0"/>
              </a:rPr>
              <a:t>C7.(87)</a:t>
            </a:r>
            <a:r>
              <a:rPr lang="ja-JP" altLang="en-US" sz="1100" dirty="0" smtClean="0">
                <a:latin typeface="Arial" pitchFamily="34" charset="0"/>
                <a:cs typeface="Arial" pitchFamily="34" charset="0"/>
              </a:rPr>
              <a:t>～</a:t>
            </a:r>
            <a:r>
              <a:rPr lang="en-US" altLang="ja-JP" sz="1100" dirty="0" smtClean="0">
                <a:latin typeface="Arial" pitchFamily="34" charset="0"/>
                <a:cs typeface="Arial" pitchFamily="34" charset="0"/>
              </a:rPr>
              <a:t>(89)</a:t>
            </a:r>
            <a:endParaRPr kumimoji="1" lang="en-US" altLang="ja-JP" sz="1100" dirty="0" smtClean="0">
              <a:latin typeface="Arial" pitchFamily="34" charset="0"/>
              <a:cs typeface="Arial" pitchFamily="34" charset="0"/>
            </a:endParaRPr>
          </a:p>
        </p:txBody>
      </p:sp>
    </p:spTree>
    <p:extLst>
      <p:ext uri="{BB962C8B-B14F-4D97-AF65-F5344CB8AC3E}">
        <p14:creationId xmlns:p14="http://schemas.microsoft.com/office/powerpoint/2010/main" val="26911887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95536" y="537581"/>
            <a:ext cx="7772400" cy="6165304"/>
          </a:xfrm>
          <a:prstGeom prst="rect">
            <a:avLst/>
          </a:prstGeom>
        </p:spPr>
        <p:txBody>
          <a:bodyPr vert="horz" lIns="91440" tIns="45720" rIns="91440" bIns="45720" rtlCol="0" anchor="ctr">
            <a:normAutofit/>
          </a:bodyPr>
          <a:lstStyle/>
          <a:p>
            <a:pPr>
              <a:spcBef>
                <a:spcPct val="0"/>
              </a:spcBef>
              <a:defRPr/>
            </a:pPr>
            <a:r>
              <a:rPr lang="en-US" altLang="ja-JP" sz="4000" b="1" dirty="0">
                <a:latin typeface="+mn-ea"/>
                <a:cs typeface="+mj-cs"/>
              </a:rPr>
              <a:t>Ⅱ</a:t>
            </a:r>
            <a:r>
              <a:rPr lang="ja-JP" altLang="en-US" sz="4000" b="1" dirty="0">
                <a:latin typeface="+mn-ea"/>
                <a:cs typeface="+mj-cs"/>
              </a:rPr>
              <a:t>　公民連携</a:t>
            </a:r>
            <a:r>
              <a:rPr lang="en-US" altLang="ja-JP" sz="4000" b="1" dirty="0">
                <a:latin typeface="+mn-ea"/>
                <a:cs typeface="+mj-cs"/>
              </a:rPr>
              <a:t>/</a:t>
            </a:r>
            <a:r>
              <a:rPr lang="ja-JP" altLang="en-US" sz="4000" b="1" dirty="0">
                <a:latin typeface="+mn-ea"/>
                <a:cs typeface="+mj-cs"/>
              </a:rPr>
              <a:t>経営形態の見直し</a:t>
            </a:r>
          </a:p>
          <a:p>
            <a:pPr>
              <a:spcBef>
                <a:spcPct val="0"/>
              </a:spcBef>
              <a:defRPr/>
            </a:pPr>
            <a:r>
              <a:rPr kumimoji="1" lang="en-US" altLang="ja-JP" sz="4000" b="1" i="0" u="none" strike="noStrike" kern="1200" cap="none" spc="0" normalizeH="0" baseline="0" noProof="0" dirty="0">
                <a:ln>
                  <a:noFill/>
                </a:ln>
                <a:solidFill>
                  <a:schemeClr val="tx1"/>
                </a:solidFill>
                <a:effectLst/>
                <a:uLnTx/>
                <a:uFillTx/>
                <a:latin typeface="+mn-ea"/>
                <a:cs typeface="+mj-cs"/>
              </a:rPr>
              <a:t/>
            </a:r>
            <a:br>
              <a:rPr kumimoji="1" lang="en-US" altLang="ja-JP" sz="4000" b="1" i="0" u="none" strike="noStrike" kern="1200" cap="none" spc="0" normalizeH="0" baseline="0" noProof="0" dirty="0">
                <a:ln>
                  <a:noFill/>
                </a:ln>
                <a:solidFill>
                  <a:schemeClr val="tx1"/>
                </a:solidFill>
                <a:effectLst/>
                <a:uLnTx/>
                <a:uFillTx/>
                <a:latin typeface="+mn-ea"/>
                <a:cs typeface="+mj-cs"/>
              </a:rPr>
            </a:br>
            <a:r>
              <a:rPr kumimoji="1" lang="en-US" altLang="ja-JP" sz="4000" b="1" i="0" u="none" strike="noStrike" kern="1200" cap="none" spc="0" normalizeH="0" baseline="0" noProof="0" dirty="0">
                <a:ln>
                  <a:noFill/>
                </a:ln>
                <a:solidFill>
                  <a:schemeClr val="tx1"/>
                </a:solidFill>
                <a:effectLst/>
                <a:uLnTx/>
                <a:uFillTx/>
                <a:latin typeface="+mn-ea"/>
                <a:cs typeface="+mj-cs"/>
              </a:rPr>
              <a:t>【</a:t>
            </a:r>
            <a:r>
              <a:rPr lang="ja-JP" altLang="en-US" sz="4000" b="1" dirty="0">
                <a:latin typeface="+mn-ea"/>
                <a:cs typeface="+mj-cs"/>
              </a:rPr>
              <a:t>民営化の取組</a:t>
            </a:r>
            <a:r>
              <a:rPr kumimoji="1" lang="en-US" altLang="ja-JP" sz="4000" b="1" i="0" u="none" strike="noStrike" kern="1200" cap="none" spc="0" normalizeH="0" baseline="0" noProof="0" dirty="0">
                <a:ln>
                  <a:noFill/>
                </a:ln>
                <a:solidFill>
                  <a:schemeClr val="tx1"/>
                </a:solidFill>
                <a:effectLst/>
                <a:uLnTx/>
                <a:uFillTx/>
                <a:latin typeface="+mn-ea"/>
                <a:cs typeface="+mj-cs"/>
              </a:rPr>
              <a:t>】</a:t>
            </a:r>
            <a:endParaRPr lang="en-US" altLang="ja-JP" sz="4000" b="1" dirty="0">
              <a:latin typeface="+mn-ea"/>
              <a:cs typeface="+mj-cs"/>
            </a:endParaRPr>
          </a:p>
          <a:p>
            <a:pPr>
              <a:spcBef>
                <a:spcPct val="0"/>
              </a:spcBef>
              <a:defRPr/>
            </a:pPr>
            <a:r>
              <a:rPr lang="ja-JP" altLang="en-US" sz="4000" b="1" dirty="0">
                <a:latin typeface="+mn-ea"/>
                <a:cs typeface="+mj-cs"/>
              </a:rPr>
              <a:t>　　（１）地下鉄</a:t>
            </a:r>
          </a:p>
          <a:p>
            <a:pPr>
              <a:spcBef>
                <a:spcPct val="0"/>
              </a:spcBef>
              <a:defRPr/>
            </a:pPr>
            <a:r>
              <a:rPr lang="ja-JP" altLang="en-US" sz="4000" b="1" dirty="0">
                <a:latin typeface="+mn-ea"/>
                <a:cs typeface="+mj-cs"/>
              </a:rPr>
              <a:t>　　（２）バス</a:t>
            </a:r>
          </a:p>
          <a:p>
            <a:pPr>
              <a:spcBef>
                <a:spcPct val="0"/>
              </a:spcBef>
              <a:defRPr/>
            </a:pPr>
            <a:r>
              <a:rPr lang="ja-JP" altLang="en-US" sz="4000" b="1" dirty="0">
                <a:latin typeface="+mn-ea"/>
                <a:cs typeface="+mj-cs"/>
              </a:rPr>
              <a:t>　　（３）水道　</a:t>
            </a:r>
          </a:p>
          <a:p>
            <a:pPr>
              <a:spcBef>
                <a:spcPct val="0"/>
              </a:spcBef>
              <a:defRPr/>
            </a:pPr>
            <a:r>
              <a:rPr lang="ja-JP" altLang="en-US" sz="4000" b="1" dirty="0">
                <a:latin typeface="+mn-ea"/>
                <a:cs typeface="+mj-cs"/>
              </a:rPr>
              <a:t>　　（４）下水道</a:t>
            </a:r>
          </a:p>
          <a:p>
            <a:pPr>
              <a:spcBef>
                <a:spcPct val="0"/>
              </a:spcBef>
              <a:defRPr/>
            </a:pPr>
            <a:r>
              <a:rPr lang="ja-JP" altLang="en-US" sz="4000" b="1" dirty="0">
                <a:latin typeface="+mn-ea"/>
                <a:cs typeface="+mj-cs"/>
              </a:rPr>
              <a:t>　　（５）幼稚園・保育所</a:t>
            </a:r>
            <a:endParaRPr lang="en-US" altLang="ja-JP" sz="4000" b="1" dirty="0">
              <a:latin typeface="+mn-ea"/>
              <a:cs typeface="+mj-cs"/>
            </a:endParaRPr>
          </a:p>
          <a:p>
            <a:pPr>
              <a:spcBef>
                <a:spcPct val="0"/>
              </a:spcBef>
              <a:defRPr/>
            </a:pPr>
            <a:r>
              <a:rPr lang="ja-JP" altLang="en-US" sz="4000" b="1" dirty="0">
                <a:latin typeface="+mn-ea"/>
              </a:rPr>
              <a:t>　　（６）ごみ（一般廃棄物）</a:t>
            </a:r>
          </a:p>
          <a:p>
            <a:pPr>
              <a:spcBef>
                <a:spcPct val="0"/>
              </a:spcBef>
              <a:defRPr/>
            </a:pPr>
            <a:endParaRPr lang="ja-JP" altLang="en-US" sz="4000" b="1" dirty="0">
              <a:latin typeface="+mn-ea"/>
              <a:cs typeface="+mj-cs"/>
            </a:endParaRPr>
          </a:p>
        </p:txBody>
      </p:sp>
      <p:sp>
        <p:nvSpPr>
          <p:cNvPr id="4" name="スライド番号プレースホルダ 3"/>
          <p:cNvSpPr>
            <a:spLocks noGrp="1"/>
          </p:cNvSpPr>
          <p:nvPr>
            <p:ph type="sldNum" sz="quarter" idx="12"/>
          </p:nvPr>
        </p:nvSpPr>
        <p:spPr/>
        <p:txBody>
          <a:bodyPr/>
          <a:lstStyle/>
          <a:p>
            <a:fld id="{CCEC3038-1CF1-4B63-9920-55248DCFBA97}" type="slidenum">
              <a:rPr kumimoji="1" lang="ja-JP" altLang="en-US" smtClean="0"/>
              <a:pPr/>
              <a:t>45</a:t>
            </a:fld>
            <a:endParaRPr kumimoji="1" lang="ja-JP" altLang="en-US" dirty="0"/>
          </a:p>
        </p:txBody>
      </p:sp>
    </p:spTree>
    <p:extLst>
      <p:ext uri="{BB962C8B-B14F-4D97-AF65-F5344CB8AC3E}">
        <p14:creationId xmlns:p14="http://schemas.microsoft.com/office/powerpoint/2010/main" val="14674446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7524328" cy="461665"/>
          </a:xfrm>
          <a:prstGeom prst="rect">
            <a:avLst/>
          </a:prstGeom>
          <a:solidFill>
            <a:srgbClr val="0070C0"/>
          </a:solidFill>
        </p:spPr>
        <p:txBody>
          <a:bodyPr wrap="square" rtlCol="0">
            <a:spAutoFit/>
          </a:bodyPr>
          <a:lstStyle/>
          <a:p>
            <a:r>
              <a:rPr lang="en-US" altLang="ja-JP" sz="2400" b="1" u="sng" dirty="0">
                <a:solidFill>
                  <a:schemeClr val="bg1"/>
                </a:solidFill>
                <a:latin typeface="+mn-ea"/>
              </a:rPr>
              <a:t>Ⅱ</a:t>
            </a:r>
            <a:r>
              <a:rPr kumimoji="1" lang="en-US" altLang="ja-JP" sz="2400" b="1" u="sng" dirty="0">
                <a:solidFill>
                  <a:schemeClr val="bg1"/>
                </a:solidFill>
                <a:latin typeface="+mn-ea"/>
                <a:ea typeface="+mn-ea"/>
              </a:rPr>
              <a:t>【</a:t>
            </a:r>
            <a:r>
              <a:rPr kumimoji="1" lang="ja-JP" altLang="en-US" sz="2400" b="1" u="sng" dirty="0">
                <a:solidFill>
                  <a:schemeClr val="bg1"/>
                </a:solidFill>
                <a:latin typeface="+mn-ea"/>
                <a:ea typeface="+mn-ea"/>
              </a:rPr>
              <a:t>民営化の取組</a:t>
            </a:r>
            <a:r>
              <a:rPr kumimoji="1" lang="en-US" altLang="ja-JP" sz="2400" b="1" u="sng" dirty="0">
                <a:solidFill>
                  <a:schemeClr val="bg1"/>
                </a:solidFill>
                <a:latin typeface="+mn-ea"/>
                <a:ea typeface="+mn-ea"/>
              </a:rPr>
              <a:t>】(1)</a:t>
            </a:r>
            <a:r>
              <a:rPr kumimoji="1" lang="ja-JP" altLang="en-US" sz="2400" b="1" u="sng" dirty="0">
                <a:solidFill>
                  <a:schemeClr val="bg1"/>
                </a:solidFill>
                <a:latin typeface="+mn-ea"/>
                <a:ea typeface="+mn-ea"/>
              </a:rPr>
              <a:t>　地下鉄</a:t>
            </a:r>
          </a:p>
        </p:txBody>
      </p:sp>
      <p:sp>
        <p:nvSpPr>
          <p:cNvPr id="6" name="テキスト ボックス 5"/>
          <p:cNvSpPr txBox="1"/>
          <p:nvPr/>
        </p:nvSpPr>
        <p:spPr>
          <a:xfrm>
            <a:off x="7751930" y="0"/>
            <a:ext cx="1388302" cy="307777"/>
          </a:xfrm>
          <a:prstGeom prst="rect">
            <a:avLst/>
          </a:prstGeom>
          <a:noFill/>
        </p:spPr>
        <p:txBody>
          <a:bodyPr wrap="square" rtlCol="0">
            <a:spAutoFit/>
          </a:bodyPr>
          <a:lstStyle/>
          <a:p>
            <a:r>
              <a:rPr lang="en-US" altLang="ja-JP" sz="1400" dirty="0" smtClean="0"/>
              <a:t>A9</a:t>
            </a:r>
            <a:r>
              <a:rPr lang="ja-JP" altLang="en-US" sz="1400" dirty="0" err="1" smtClean="0"/>
              <a:t>、</a:t>
            </a:r>
            <a:r>
              <a:rPr kumimoji="1" lang="en-US" altLang="ja-JP" sz="1400" dirty="0" smtClean="0"/>
              <a:t>C1</a:t>
            </a:r>
            <a:endParaRPr kumimoji="1" lang="ja-JP" altLang="en-US" sz="1400" dirty="0"/>
          </a:p>
        </p:txBody>
      </p:sp>
      <p:sp>
        <p:nvSpPr>
          <p:cNvPr id="7" name="スライド番号プレースホルダ 6"/>
          <p:cNvSpPr>
            <a:spLocks noGrp="1"/>
          </p:cNvSpPr>
          <p:nvPr>
            <p:ph type="sldNum" sz="quarter" idx="12"/>
          </p:nvPr>
        </p:nvSpPr>
        <p:spPr/>
        <p:txBody>
          <a:bodyPr/>
          <a:lstStyle/>
          <a:p>
            <a:fld id="{CCEC3038-1CF1-4B63-9920-55248DCFBA97}" type="slidenum">
              <a:rPr kumimoji="1" lang="ja-JP" altLang="en-US" smtClean="0"/>
              <a:pPr/>
              <a:t>46</a:t>
            </a:fld>
            <a:endParaRPr kumimoji="1" lang="ja-JP" altLang="en-US"/>
          </a:p>
        </p:txBody>
      </p:sp>
      <p:sp>
        <p:nvSpPr>
          <p:cNvPr id="14" name="角丸四角形 13"/>
          <p:cNvSpPr/>
          <p:nvPr/>
        </p:nvSpPr>
        <p:spPr>
          <a:xfrm>
            <a:off x="6274450" y="1200425"/>
            <a:ext cx="2425950" cy="486115"/>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6327790" y="3965805"/>
            <a:ext cx="1424140" cy="187521"/>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6777045" y="3298578"/>
            <a:ext cx="2062155" cy="236599"/>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6855470" y="4657744"/>
            <a:ext cx="1552004" cy="221369"/>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6265018" y="2409614"/>
            <a:ext cx="2574182" cy="371686"/>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7039860" y="4990399"/>
            <a:ext cx="1367614" cy="211496"/>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6226771" y="5341665"/>
            <a:ext cx="2305669" cy="751631"/>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表 7"/>
          <p:cNvGraphicFramePr>
            <a:graphicFrameLocks noGrp="1"/>
          </p:cNvGraphicFramePr>
          <p:nvPr>
            <p:extLst>
              <p:ext uri="{D42A27DB-BD31-4B8C-83A1-F6EECF244321}">
                <p14:modId xmlns:p14="http://schemas.microsoft.com/office/powerpoint/2010/main" val="1457691301"/>
              </p:ext>
            </p:extLst>
          </p:nvPr>
        </p:nvGraphicFramePr>
        <p:xfrm>
          <a:off x="285428" y="560977"/>
          <a:ext cx="8607052" cy="6050023"/>
        </p:xfrm>
        <a:graphic>
          <a:graphicData uri="http://schemas.openxmlformats.org/drawingml/2006/table">
            <a:tbl>
              <a:tblPr firstRow="1">
                <a:tableStyleId>{5C22544A-7EE6-4342-B048-85BDC9FD1C3A}</a:tableStyleId>
              </a:tblPr>
              <a:tblGrid>
                <a:gridCol w="1872748">
                  <a:extLst>
                    <a:ext uri="{9D8B030D-6E8A-4147-A177-3AD203B41FA5}">
                      <a16:colId xmlns:a16="http://schemas.microsoft.com/office/drawing/2014/main" xmlns="" val="20000"/>
                    </a:ext>
                  </a:extLst>
                </a:gridCol>
                <a:gridCol w="1800719">
                  <a:extLst>
                    <a:ext uri="{9D8B030D-6E8A-4147-A177-3AD203B41FA5}">
                      <a16:colId xmlns:a16="http://schemas.microsoft.com/office/drawing/2014/main" xmlns="" val="20001"/>
                    </a:ext>
                  </a:extLst>
                </a:gridCol>
                <a:gridCol w="2232891">
                  <a:extLst>
                    <a:ext uri="{9D8B030D-6E8A-4147-A177-3AD203B41FA5}">
                      <a16:colId xmlns:a16="http://schemas.microsoft.com/office/drawing/2014/main" xmlns="" val="20002"/>
                    </a:ext>
                  </a:extLst>
                </a:gridCol>
                <a:gridCol w="2700694">
                  <a:extLst>
                    <a:ext uri="{9D8B030D-6E8A-4147-A177-3AD203B41FA5}">
                      <a16:colId xmlns:a16="http://schemas.microsoft.com/office/drawing/2014/main" xmlns="" val="20003"/>
                    </a:ext>
                  </a:extLst>
                </a:gridCol>
              </a:tblGrid>
              <a:tr h="301605">
                <a:tc>
                  <a:txBody>
                    <a:bodyPr/>
                    <a:lstStyle/>
                    <a:p>
                      <a:pPr algn="ctr"/>
                      <a:r>
                        <a:rPr kumimoji="1" lang="ja-JP" altLang="en-US" sz="1400" dirty="0">
                          <a:solidFill>
                            <a:schemeClr val="tx1"/>
                          </a:solidFill>
                        </a:rPr>
                        <a:t>＜</a:t>
                      </a:r>
                      <a:r>
                        <a:rPr kumimoji="1" lang="en-US" altLang="ja-JP" sz="1400" dirty="0">
                          <a:solidFill>
                            <a:schemeClr val="tx1"/>
                          </a:solidFill>
                        </a:rPr>
                        <a:t>Why</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Vision</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What</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Outcome</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5745223">
                <a:tc>
                  <a:txBody>
                    <a:bodyPr/>
                    <a:lstStyle/>
                    <a:p>
                      <a:pPr>
                        <a:lnSpc>
                          <a:spcPts val="1200"/>
                        </a:lnSpc>
                      </a:pPr>
                      <a:r>
                        <a:rPr lang="ja-JP" altLang="en-US" sz="1200" u="none" dirty="0">
                          <a:solidFill>
                            <a:schemeClr val="tx1"/>
                          </a:solidFill>
                          <a:latin typeface="Calibri" pitchFamily="34" charset="0"/>
                        </a:rPr>
                        <a:t>・乗車人員の減少（経営環境の悪化）</a:t>
                      </a:r>
                      <a:endParaRPr lang="en-US" altLang="ja-JP" sz="1200" u="none" dirty="0">
                        <a:solidFill>
                          <a:schemeClr val="tx1"/>
                        </a:solidFill>
                        <a:latin typeface="Calibri" pitchFamily="34" charset="0"/>
                      </a:endParaRPr>
                    </a:p>
                    <a:p>
                      <a:pPr marL="152400" indent="-152400">
                        <a:lnSpc>
                          <a:spcPts val="1200"/>
                        </a:lnSpc>
                      </a:pPr>
                      <a:r>
                        <a:rPr lang="ja-JP" altLang="en-US" sz="1200" u="none" dirty="0">
                          <a:solidFill>
                            <a:schemeClr val="tx1"/>
                          </a:solidFill>
                          <a:latin typeface="Calibri" pitchFamily="34" charset="0"/>
                        </a:rPr>
                        <a:t>⇒従業者人口の減少等により、ピーク時の</a:t>
                      </a:r>
                      <a:r>
                        <a:rPr lang="en-US" altLang="ja-JP" sz="1200" u="none" dirty="0">
                          <a:solidFill>
                            <a:schemeClr val="tx1"/>
                          </a:solidFill>
                          <a:latin typeface="Calibri" pitchFamily="34" charset="0"/>
                        </a:rPr>
                        <a:t>1990</a:t>
                      </a:r>
                      <a:r>
                        <a:rPr lang="ja-JP" altLang="en-US" sz="1200" u="none" dirty="0">
                          <a:solidFill>
                            <a:schemeClr val="tx1"/>
                          </a:solidFill>
                          <a:latin typeface="Calibri" pitchFamily="34" charset="0"/>
                        </a:rPr>
                        <a:t>年度では、１日あたり</a:t>
                      </a:r>
                      <a:r>
                        <a:rPr lang="en-US" altLang="ja-JP" sz="1200" u="none" dirty="0">
                          <a:solidFill>
                            <a:schemeClr val="tx1"/>
                          </a:solidFill>
                          <a:latin typeface="Calibri" pitchFamily="34" charset="0"/>
                        </a:rPr>
                        <a:t>281</a:t>
                      </a:r>
                      <a:r>
                        <a:rPr lang="ja-JP" altLang="en-US" sz="1200" u="none" dirty="0">
                          <a:solidFill>
                            <a:schemeClr val="tx1"/>
                          </a:solidFill>
                          <a:latin typeface="Calibri" pitchFamily="34" charset="0"/>
                        </a:rPr>
                        <a:t>万人であったが、</a:t>
                      </a:r>
                      <a:r>
                        <a:rPr lang="en-US" altLang="ja-JP" sz="1200" u="none" dirty="0">
                          <a:solidFill>
                            <a:schemeClr val="tx1"/>
                          </a:solidFill>
                          <a:latin typeface="Calibri" pitchFamily="34" charset="0"/>
                        </a:rPr>
                        <a:t>2011</a:t>
                      </a:r>
                      <a:r>
                        <a:rPr lang="ja-JP" altLang="en-US" sz="1200" u="none" dirty="0">
                          <a:solidFill>
                            <a:schemeClr val="tx1"/>
                          </a:solidFill>
                          <a:latin typeface="Calibri" pitchFamily="34" charset="0"/>
                        </a:rPr>
                        <a:t>年度決算においては</a:t>
                      </a:r>
                      <a:r>
                        <a:rPr lang="en-US" altLang="ja-JP" sz="1200" u="none" dirty="0">
                          <a:solidFill>
                            <a:schemeClr val="tx1"/>
                          </a:solidFill>
                          <a:latin typeface="Calibri" pitchFamily="34" charset="0"/>
                        </a:rPr>
                        <a:t>228</a:t>
                      </a:r>
                      <a:r>
                        <a:rPr lang="ja-JP" altLang="en-US" sz="1200" u="none" dirty="0">
                          <a:solidFill>
                            <a:schemeClr val="tx1"/>
                          </a:solidFill>
                          <a:latin typeface="Calibri" pitchFamily="34" charset="0"/>
                        </a:rPr>
                        <a:t>万人と約</a:t>
                      </a:r>
                      <a:r>
                        <a:rPr lang="en-US" altLang="ja-JP" sz="1200" u="none" dirty="0">
                          <a:solidFill>
                            <a:schemeClr val="tx1"/>
                          </a:solidFill>
                          <a:latin typeface="Calibri" pitchFamily="34" charset="0"/>
                        </a:rPr>
                        <a:t>19</a:t>
                      </a:r>
                      <a:r>
                        <a:rPr lang="ja-JP" altLang="en-US" sz="1200" u="none" dirty="0">
                          <a:solidFill>
                            <a:schemeClr val="tx1"/>
                          </a:solidFill>
                          <a:latin typeface="Calibri" pitchFamily="34" charset="0"/>
                        </a:rPr>
                        <a:t>％減少している。</a:t>
                      </a:r>
                      <a:endParaRPr lang="en-US" altLang="ja-JP" sz="1200" u="none" dirty="0">
                        <a:solidFill>
                          <a:schemeClr val="tx1"/>
                        </a:solidFill>
                        <a:latin typeface="Calibri" pitchFamily="34" charset="0"/>
                      </a:endParaRPr>
                    </a:p>
                    <a:p>
                      <a:pPr marL="152400" indent="-152400">
                        <a:lnSpc>
                          <a:spcPts val="1200"/>
                        </a:lnSpc>
                      </a:pPr>
                      <a:r>
                        <a:rPr lang="ja-JP" altLang="en-US" sz="1200" u="none" dirty="0">
                          <a:solidFill>
                            <a:schemeClr val="tx1"/>
                          </a:solidFill>
                          <a:latin typeface="Calibri" pitchFamily="34" charset="0"/>
                        </a:rPr>
                        <a:t>⇒今後も少子高齢化などにより減少が続くと見込まれる。</a:t>
                      </a:r>
                      <a:endParaRPr lang="en-US" altLang="ja-JP" sz="1200" u="none" dirty="0">
                        <a:solidFill>
                          <a:schemeClr val="tx1"/>
                        </a:solidFill>
                        <a:latin typeface="Calibri" pitchFamily="34" charset="0"/>
                      </a:endParaRPr>
                    </a:p>
                    <a:p>
                      <a:pPr>
                        <a:lnSpc>
                          <a:spcPts val="1200"/>
                        </a:lnSpc>
                      </a:pPr>
                      <a:endParaRPr lang="ja-JP" altLang="en-US" sz="1200" u="none" dirty="0">
                        <a:solidFill>
                          <a:schemeClr val="tx1"/>
                        </a:solidFill>
                        <a:latin typeface="Calibri" pitchFamily="34" charset="0"/>
                      </a:endParaRPr>
                    </a:p>
                    <a:p>
                      <a:pPr>
                        <a:lnSpc>
                          <a:spcPts val="1200"/>
                        </a:lnSpc>
                      </a:pPr>
                      <a:r>
                        <a:rPr lang="ja-JP" altLang="en-US" sz="1200" u="none" dirty="0">
                          <a:solidFill>
                            <a:schemeClr val="tx1"/>
                          </a:solidFill>
                          <a:latin typeface="Calibri" pitchFamily="34" charset="0"/>
                        </a:rPr>
                        <a:t>・市財政の硬直化</a:t>
                      </a:r>
                      <a:endParaRPr lang="en-US" altLang="ja-JP" sz="1200" u="none" dirty="0">
                        <a:solidFill>
                          <a:schemeClr val="tx1"/>
                        </a:solidFill>
                        <a:latin typeface="Calibri" pitchFamily="34" charset="0"/>
                      </a:endParaRPr>
                    </a:p>
                    <a:p>
                      <a:pPr marL="139700" indent="-139700">
                        <a:lnSpc>
                          <a:spcPts val="1200"/>
                        </a:lnSpc>
                      </a:pPr>
                      <a:r>
                        <a:rPr lang="ja-JP" altLang="en-US" sz="1200" u="none" dirty="0">
                          <a:solidFill>
                            <a:schemeClr val="tx1"/>
                          </a:solidFill>
                          <a:latin typeface="Calibri" pitchFamily="34" charset="0"/>
                        </a:rPr>
                        <a:t>⇒過去</a:t>
                      </a:r>
                      <a:r>
                        <a:rPr lang="en-US" altLang="ja-JP" sz="1200" u="none" dirty="0">
                          <a:solidFill>
                            <a:schemeClr val="tx1"/>
                          </a:solidFill>
                          <a:latin typeface="Calibri" pitchFamily="34" charset="0"/>
                        </a:rPr>
                        <a:t>10</a:t>
                      </a:r>
                      <a:r>
                        <a:rPr lang="ja-JP" altLang="en-US" sz="1200" u="none" dirty="0">
                          <a:solidFill>
                            <a:schemeClr val="tx1"/>
                          </a:solidFill>
                          <a:latin typeface="Calibri" pitchFamily="34" charset="0"/>
                        </a:rPr>
                        <a:t>カ年（</a:t>
                      </a:r>
                      <a:r>
                        <a:rPr lang="en-US" altLang="ja-JP" sz="1200" u="none" dirty="0">
                          <a:solidFill>
                            <a:schemeClr val="tx1"/>
                          </a:solidFill>
                          <a:latin typeface="Calibri" pitchFamily="34" charset="0"/>
                        </a:rPr>
                        <a:t>2002</a:t>
                      </a:r>
                      <a:r>
                        <a:rPr lang="ja-JP" altLang="en-US" sz="1200" u="none" dirty="0">
                          <a:solidFill>
                            <a:schemeClr val="tx1"/>
                          </a:solidFill>
                          <a:latin typeface="Calibri" pitchFamily="34" charset="0"/>
                        </a:rPr>
                        <a:t>年度～</a:t>
                      </a:r>
                      <a:r>
                        <a:rPr lang="en-US" altLang="ja-JP" sz="1200" u="none" dirty="0">
                          <a:solidFill>
                            <a:schemeClr val="tx1"/>
                          </a:solidFill>
                          <a:latin typeface="Calibri" pitchFamily="34" charset="0"/>
                        </a:rPr>
                        <a:t>2011</a:t>
                      </a:r>
                      <a:r>
                        <a:rPr lang="ja-JP" altLang="en-US" sz="1200" u="none" dirty="0">
                          <a:solidFill>
                            <a:schemeClr val="tx1"/>
                          </a:solidFill>
                          <a:latin typeface="Calibri" pitchFamily="34" charset="0"/>
                        </a:rPr>
                        <a:t>年度）では、累計</a:t>
                      </a:r>
                      <a:r>
                        <a:rPr lang="en-US" altLang="ja-JP" sz="1200" u="none" dirty="0">
                          <a:solidFill>
                            <a:schemeClr val="tx1"/>
                          </a:solidFill>
                          <a:latin typeface="Calibri" pitchFamily="34" charset="0"/>
                        </a:rPr>
                        <a:t>1,980</a:t>
                      </a:r>
                      <a:r>
                        <a:rPr lang="ja-JP" altLang="en-US" sz="1200" u="none" dirty="0">
                          <a:solidFill>
                            <a:schemeClr val="tx1"/>
                          </a:solidFill>
                          <a:latin typeface="Calibri" pitchFamily="34" charset="0"/>
                        </a:rPr>
                        <a:t>億円、年平均約</a:t>
                      </a:r>
                      <a:r>
                        <a:rPr lang="en-US" altLang="ja-JP" sz="1200" u="none" dirty="0">
                          <a:solidFill>
                            <a:schemeClr val="tx1"/>
                          </a:solidFill>
                          <a:latin typeface="Calibri" pitchFamily="34" charset="0"/>
                        </a:rPr>
                        <a:t>200</a:t>
                      </a:r>
                      <a:r>
                        <a:rPr lang="ja-JP" altLang="en-US" sz="1200" u="none" dirty="0">
                          <a:solidFill>
                            <a:schemeClr val="tx1"/>
                          </a:solidFill>
                          <a:latin typeface="Calibri" pitchFamily="34" charset="0"/>
                        </a:rPr>
                        <a:t>億円を繰り入れているが、一般会計の扶助費・公債費の負担増加により市財政の硬直化が進むなか、現行スキームは維持できないおそれがある。</a:t>
                      </a:r>
                      <a:endParaRPr lang="en-US" altLang="ja-JP" sz="1200" u="none" dirty="0">
                        <a:solidFill>
                          <a:schemeClr val="tx1"/>
                        </a:solidFill>
                        <a:latin typeface="Calibri" pitchFamily="34" charset="0"/>
                      </a:endParaRPr>
                    </a:p>
                    <a:p>
                      <a:pPr>
                        <a:lnSpc>
                          <a:spcPts val="1200"/>
                        </a:lnSpc>
                      </a:pPr>
                      <a:endParaRPr lang="ja-JP" altLang="en-US" sz="1200" u="none" dirty="0">
                        <a:solidFill>
                          <a:schemeClr val="tx1"/>
                        </a:solidFill>
                        <a:latin typeface="Calibri" pitchFamily="34" charset="0"/>
                      </a:endParaRPr>
                    </a:p>
                    <a:p>
                      <a:pPr>
                        <a:lnSpc>
                          <a:spcPts val="1200"/>
                        </a:lnSpc>
                      </a:pPr>
                      <a:r>
                        <a:rPr lang="ja-JP" altLang="en-US" sz="1200" u="none" dirty="0">
                          <a:solidFill>
                            <a:schemeClr val="tx1"/>
                          </a:solidFill>
                          <a:latin typeface="Calibri" pitchFamily="34" charset="0"/>
                        </a:rPr>
                        <a:t>・公営企業の制約（経営資源の調達における法律上の限界、行政の非効率性）</a:t>
                      </a:r>
                    </a:p>
                    <a:p>
                      <a:pPr>
                        <a:lnSpc>
                          <a:spcPts val="1200"/>
                        </a:lnSpc>
                      </a:pPr>
                      <a:endParaRPr lang="ja-JP" altLang="en-US" sz="1200" u="none" dirty="0">
                        <a:solidFill>
                          <a:schemeClr val="tx1"/>
                        </a:solidFill>
                        <a:latin typeface="Calibri" pitchFamily="34" charset="0"/>
                      </a:endParaRPr>
                    </a:p>
                    <a:p>
                      <a:pPr>
                        <a:lnSpc>
                          <a:spcPts val="1200"/>
                        </a:lnSpc>
                      </a:pPr>
                      <a:endParaRPr lang="ja-JP" altLang="en-US" sz="1200" u="none" dirty="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200"/>
                        </a:lnSpc>
                      </a:pPr>
                      <a:r>
                        <a:rPr lang="ja-JP" altLang="en-US" sz="1200" dirty="0"/>
                        <a:t>・自立した企業体として自らの経営責任で、持続的にさらなる効率性や生産性を追求し、成長力を高めていくことができる組織体への移行</a:t>
                      </a:r>
                      <a:endParaRPr lang="en-US" altLang="ja-JP" sz="1200" dirty="0"/>
                    </a:p>
                    <a:p>
                      <a:pPr>
                        <a:lnSpc>
                          <a:spcPts val="1200"/>
                        </a:lnSpc>
                      </a:pPr>
                      <a:r>
                        <a:rPr lang="ja-JP" altLang="en-US" sz="1200" dirty="0"/>
                        <a:t>・利用者視点に立ったソフト・ハード両面でのサービス向上</a:t>
                      </a:r>
                      <a:endParaRPr lang="en-US" altLang="ja-JP" sz="1200" dirty="0"/>
                    </a:p>
                    <a:p>
                      <a:pPr marL="0" marR="0" indent="0" algn="l" defTabSz="914400" rtl="0" eaLnBrk="1" fontAlgn="auto" latinLnBrk="0" hangingPunct="1">
                        <a:lnSpc>
                          <a:spcPts val="1200"/>
                        </a:lnSpc>
                        <a:spcBef>
                          <a:spcPts val="0"/>
                        </a:spcBef>
                        <a:spcAft>
                          <a:spcPts val="0"/>
                        </a:spcAft>
                        <a:buClrTx/>
                        <a:buSzTx/>
                        <a:buFontTx/>
                        <a:buNone/>
                        <a:tabLst/>
                        <a:defRPr/>
                      </a:pPr>
                      <a:endParaRPr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200"/>
                        </a:lnSpc>
                      </a:pPr>
                      <a:r>
                        <a:rPr lang="ja-JP" altLang="en-US" sz="1200" dirty="0">
                          <a:solidFill>
                            <a:schemeClr val="tx1"/>
                          </a:solidFill>
                        </a:rPr>
                        <a:t>①サービスの向上</a:t>
                      </a:r>
                      <a:endParaRPr lang="en-US" altLang="ja-JP" sz="1200" dirty="0">
                        <a:solidFill>
                          <a:schemeClr val="tx1"/>
                        </a:solidFill>
                      </a:endParaRPr>
                    </a:p>
                    <a:p>
                      <a:pPr marL="0" marR="0" indent="0" algn="l" defTabSz="914400" rtl="0" eaLnBrk="1" fontAlgn="auto" latinLnBrk="0" hangingPunct="1">
                        <a:lnSpc>
                          <a:spcPts val="1200"/>
                        </a:lnSpc>
                        <a:spcBef>
                          <a:spcPts val="0"/>
                        </a:spcBef>
                        <a:spcAft>
                          <a:spcPts val="0"/>
                        </a:spcAft>
                        <a:buClrTx/>
                        <a:buSzTx/>
                        <a:buFontTx/>
                        <a:buNone/>
                        <a:tabLst/>
                        <a:defRPr/>
                      </a:pPr>
                      <a:r>
                        <a:rPr lang="ja-JP" altLang="en-US" sz="1200" dirty="0">
                          <a:solidFill>
                            <a:schemeClr val="tx1"/>
                          </a:solidFill>
                        </a:rPr>
                        <a:t>　・運賃値下げ</a:t>
                      </a:r>
                      <a:endParaRPr lang="en-US" altLang="ja-JP" sz="1200" dirty="0">
                        <a:solidFill>
                          <a:schemeClr val="tx1"/>
                        </a:solidFill>
                      </a:endParaRPr>
                    </a:p>
                    <a:p>
                      <a:pPr>
                        <a:lnSpc>
                          <a:spcPts val="1200"/>
                        </a:lnSpc>
                      </a:pPr>
                      <a:endParaRPr lang="en-US" altLang="ja-JP" sz="1200" dirty="0">
                        <a:solidFill>
                          <a:schemeClr val="tx1"/>
                        </a:solidFill>
                      </a:endParaRPr>
                    </a:p>
                    <a:p>
                      <a:pPr>
                        <a:lnSpc>
                          <a:spcPts val="1200"/>
                        </a:lnSpc>
                      </a:pPr>
                      <a:endParaRPr lang="en-US" altLang="ja-JP" sz="1200" dirty="0">
                        <a:solidFill>
                          <a:schemeClr val="tx1"/>
                        </a:solidFill>
                      </a:endParaRPr>
                    </a:p>
                    <a:p>
                      <a:pPr>
                        <a:lnSpc>
                          <a:spcPts val="1200"/>
                        </a:lnSpc>
                      </a:pPr>
                      <a:endParaRPr lang="en-US" altLang="ja-JP" sz="1200" dirty="0">
                        <a:solidFill>
                          <a:schemeClr val="tx1"/>
                        </a:solidFill>
                      </a:endParaRPr>
                    </a:p>
                    <a:p>
                      <a:pPr>
                        <a:lnSpc>
                          <a:spcPts val="1200"/>
                        </a:lnSpc>
                      </a:pPr>
                      <a:endParaRPr lang="en-US" altLang="ja-JP" sz="1200" dirty="0">
                        <a:solidFill>
                          <a:schemeClr val="tx1"/>
                        </a:solidFill>
                      </a:endParaRPr>
                    </a:p>
                    <a:p>
                      <a:pPr>
                        <a:lnSpc>
                          <a:spcPts val="1200"/>
                        </a:lnSpc>
                      </a:pPr>
                      <a:r>
                        <a:rPr lang="ja-JP" altLang="en-US" sz="1200" dirty="0">
                          <a:solidFill>
                            <a:schemeClr val="tx1"/>
                          </a:solidFill>
                        </a:rPr>
                        <a:t>　・終発時間の延長</a:t>
                      </a:r>
                      <a:endParaRPr lang="en-US" altLang="ja-JP" sz="1200" dirty="0">
                        <a:solidFill>
                          <a:schemeClr val="tx1"/>
                        </a:solidFill>
                      </a:endParaRPr>
                    </a:p>
                    <a:p>
                      <a:pPr>
                        <a:lnSpc>
                          <a:spcPts val="1200"/>
                        </a:lnSpc>
                      </a:pPr>
                      <a:endParaRPr lang="en-US" altLang="ja-JP" sz="1200" dirty="0">
                        <a:solidFill>
                          <a:schemeClr val="tx1"/>
                        </a:solidFill>
                      </a:endParaRPr>
                    </a:p>
                    <a:p>
                      <a:pPr marL="0" marR="0" indent="0" algn="l" defTabSz="914400" rtl="0" eaLnBrk="1" fontAlgn="auto" latinLnBrk="0" hangingPunct="1">
                        <a:lnSpc>
                          <a:spcPts val="1200"/>
                        </a:lnSpc>
                        <a:spcBef>
                          <a:spcPts val="0"/>
                        </a:spcBef>
                        <a:spcAft>
                          <a:spcPts val="0"/>
                        </a:spcAft>
                        <a:buClrTx/>
                        <a:buSzTx/>
                        <a:buFontTx/>
                        <a:buNone/>
                        <a:tabLst/>
                        <a:defRPr/>
                      </a:pPr>
                      <a:r>
                        <a:rPr lang="ja-JP" altLang="en-US" sz="1200" dirty="0">
                          <a:solidFill>
                            <a:schemeClr val="tx1"/>
                          </a:solidFill>
                        </a:rPr>
                        <a:t>　・快適なトイレへの改修</a:t>
                      </a:r>
                      <a:endParaRPr lang="en-US" altLang="ja-JP" sz="1200" dirty="0">
                        <a:solidFill>
                          <a:schemeClr val="tx1"/>
                        </a:solidFill>
                      </a:endParaRPr>
                    </a:p>
                    <a:p>
                      <a:pPr>
                        <a:lnSpc>
                          <a:spcPts val="1200"/>
                        </a:lnSpc>
                      </a:pPr>
                      <a:r>
                        <a:rPr kumimoji="1" lang="en-US" altLang="ja-JP" sz="1200" kern="1200" dirty="0">
                          <a:solidFill>
                            <a:schemeClr val="tx1"/>
                          </a:solidFill>
                          <a:latin typeface="+mn-lt"/>
                          <a:ea typeface="+mn-ea"/>
                          <a:cs typeface="+mn-cs"/>
                        </a:rPr>
                        <a:t>     </a:t>
                      </a: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2015 </a:t>
                      </a:r>
                      <a:r>
                        <a:rPr kumimoji="1" lang="ja-JP" altLang="ja-JP" sz="1200" kern="1200" dirty="0">
                          <a:solidFill>
                            <a:schemeClr val="tx1"/>
                          </a:solidFill>
                          <a:latin typeface="+mn-lt"/>
                          <a:ea typeface="+mn-ea"/>
                          <a:cs typeface="+mn-cs"/>
                        </a:rPr>
                        <a:t>年度末までに</a:t>
                      </a:r>
                      <a:r>
                        <a:rPr kumimoji="1" lang="ja-JP" altLang="en-US" sz="1200" kern="1200" dirty="0">
                          <a:solidFill>
                            <a:schemeClr val="tx1"/>
                          </a:solidFill>
                          <a:latin typeface="+mn-lt"/>
                          <a:ea typeface="+mn-ea"/>
                          <a:cs typeface="+mn-cs"/>
                        </a:rPr>
                        <a:t>全駅</a:t>
                      </a:r>
                      <a:r>
                        <a:rPr kumimoji="1" lang="ja-JP" altLang="en-US" sz="800" kern="1200" dirty="0">
                          <a:solidFill>
                            <a:schemeClr val="tx1"/>
                          </a:solidFill>
                          <a:latin typeface="+mn-lt"/>
                          <a:ea typeface="+mn-ea"/>
                          <a:cs typeface="+mn-cs"/>
                        </a:rPr>
                        <a:t>（</a:t>
                      </a:r>
                      <a:r>
                        <a:rPr kumimoji="1" lang="en-US" altLang="ja-JP" sz="800" kern="1200" dirty="0">
                          <a:solidFill>
                            <a:schemeClr val="tx1"/>
                          </a:solidFill>
                          <a:latin typeface="+mn-lt"/>
                          <a:ea typeface="+mn-ea"/>
                          <a:cs typeface="+mn-cs"/>
                        </a:rPr>
                        <a:t>※</a:t>
                      </a:r>
                      <a:r>
                        <a:rPr kumimoji="1" lang="ja-JP" altLang="en-US" sz="800" kern="1200" dirty="0">
                          <a:solidFill>
                            <a:schemeClr val="tx1"/>
                          </a:solidFill>
                          <a:latin typeface="+mn-lt"/>
                          <a:ea typeface="+mn-ea"/>
                          <a:cs typeface="+mn-cs"/>
                        </a:rPr>
                        <a:t>）</a:t>
                      </a:r>
                      <a:endParaRPr kumimoji="1" lang="en-US" altLang="ja-JP" sz="800" kern="1200" dirty="0">
                        <a:solidFill>
                          <a:schemeClr val="tx1"/>
                        </a:solidFill>
                        <a:latin typeface="+mn-lt"/>
                        <a:ea typeface="+mn-ea"/>
                        <a:cs typeface="+mn-cs"/>
                      </a:endParaRPr>
                    </a:p>
                    <a:p>
                      <a:pPr>
                        <a:lnSpc>
                          <a:spcPts val="1200"/>
                        </a:lnSpc>
                      </a:pPr>
                      <a:r>
                        <a:rPr kumimoji="1" lang="ja-JP" altLang="en-US" sz="800" kern="1200" baseline="0" dirty="0">
                          <a:solidFill>
                            <a:schemeClr val="tx1"/>
                          </a:solidFill>
                          <a:latin typeface="+mn-lt"/>
                          <a:ea typeface="+mn-ea"/>
                          <a:cs typeface="+mn-cs"/>
                        </a:rPr>
                        <a:t>　　　</a:t>
                      </a:r>
                      <a:r>
                        <a:rPr kumimoji="1" lang="ja-JP" altLang="en-US" sz="1200" kern="1200" dirty="0">
                          <a:solidFill>
                            <a:schemeClr val="tx1"/>
                          </a:solidFill>
                          <a:latin typeface="+mn-lt"/>
                          <a:ea typeface="+mn-ea"/>
                          <a:cs typeface="+mn-cs"/>
                        </a:rPr>
                        <a:t>で完了</a:t>
                      </a:r>
                      <a:r>
                        <a:rPr kumimoji="1" lang="ja-JP" altLang="ja-JP" sz="1200" kern="1200" dirty="0">
                          <a:solidFill>
                            <a:schemeClr val="tx1"/>
                          </a:solidFill>
                          <a:latin typeface="+mn-lt"/>
                          <a:ea typeface="+mn-ea"/>
                          <a:cs typeface="+mn-cs"/>
                        </a:rPr>
                        <a:t>予定</a:t>
                      </a:r>
                      <a:r>
                        <a:rPr kumimoji="1" lang="ja-JP" altLang="en-US" sz="1200" kern="1200" dirty="0">
                          <a:solidFill>
                            <a:schemeClr val="tx1"/>
                          </a:solidFill>
                          <a:latin typeface="+mn-lt"/>
                          <a:ea typeface="+mn-ea"/>
                          <a:cs typeface="+mn-cs"/>
                        </a:rPr>
                        <a:t>）</a:t>
                      </a:r>
                      <a:endParaRPr kumimoji="1" lang="en-US" altLang="ja-JP" sz="1200" kern="1200" dirty="0">
                        <a:solidFill>
                          <a:schemeClr val="tx1"/>
                        </a:solidFill>
                        <a:latin typeface="+mn-lt"/>
                        <a:ea typeface="+mn-ea"/>
                        <a:cs typeface="+mn-cs"/>
                      </a:endParaRPr>
                    </a:p>
                    <a:p>
                      <a:pPr marL="0" marR="0" indent="0" algn="l" defTabSz="914400" rtl="0" eaLnBrk="1" fontAlgn="auto" latinLnBrk="0" hangingPunct="1">
                        <a:lnSpc>
                          <a:spcPts val="1200"/>
                        </a:lnSpc>
                        <a:spcBef>
                          <a:spcPts val="0"/>
                        </a:spcBef>
                        <a:spcAft>
                          <a:spcPts val="0"/>
                        </a:spcAft>
                        <a:buClrTx/>
                        <a:buSzTx/>
                        <a:buFontTx/>
                        <a:buNone/>
                        <a:tabLst/>
                        <a:defRPr/>
                      </a:pPr>
                      <a:r>
                        <a:rPr lang="ja-JP" altLang="en-US" sz="1000" dirty="0">
                          <a:solidFill>
                            <a:schemeClr val="tx1"/>
                          </a:solidFill>
                        </a:rPr>
                        <a:t>　　　　</a:t>
                      </a:r>
                      <a:r>
                        <a:rPr lang="en-US" altLang="ja-JP" sz="1000" dirty="0">
                          <a:solidFill>
                            <a:schemeClr val="tx1"/>
                          </a:solidFill>
                        </a:rPr>
                        <a:t>※</a:t>
                      </a:r>
                      <a:r>
                        <a:rPr lang="ja-JP" altLang="en-US" sz="1000" dirty="0">
                          <a:solidFill>
                            <a:schemeClr val="tx1"/>
                          </a:solidFill>
                        </a:rPr>
                        <a:t>今里筋線・ニュートラムを除く</a:t>
                      </a:r>
                      <a:endParaRPr lang="en-US" altLang="ja-JP" sz="1200" dirty="0">
                        <a:solidFill>
                          <a:schemeClr val="tx1"/>
                        </a:solidFill>
                      </a:endParaRPr>
                    </a:p>
                    <a:p>
                      <a:pPr>
                        <a:lnSpc>
                          <a:spcPts val="1200"/>
                        </a:lnSpc>
                      </a:pPr>
                      <a:endParaRPr lang="en-US" altLang="ja-JP" sz="1200" dirty="0">
                        <a:solidFill>
                          <a:schemeClr val="tx1"/>
                        </a:solidFill>
                      </a:endParaRPr>
                    </a:p>
                    <a:p>
                      <a:pPr>
                        <a:lnSpc>
                          <a:spcPts val="1200"/>
                        </a:lnSpc>
                      </a:pPr>
                      <a:endParaRPr lang="en-US" altLang="ja-JP" sz="1200" dirty="0">
                        <a:solidFill>
                          <a:schemeClr val="tx1"/>
                        </a:solidFill>
                      </a:endParaRPr>
                    </a:p>
                    <a:p>
                      <a:pPr>
                        <a:lnSpc>
                          <a:spcPts val="1200"/>
                        </a:lnSpc>
                      </a:pPr>
                      <a:r>
                        <a:rPr lang="ja-JP" altLang="en-US" sz="1200" dirty="0">
                          <a:solidFill>
                            <a:schemeClr val="tx1"/>
                          </a:solidFill>
                        </a:rPr>
                        <a:t>　・地下鉄売店のリニューアル</a:t>
                      </a:r>
                      <a:endParaRPr lang="en-US" altLang="ja-JP" sz="1200" dirty="0">
                        <a:solidFill>
                          <a:schemeClr val="tx1"/>
                        </a:solidFill>
                      </a:endParaRPr>
                    </a:p>
                    <a:p>
                      <a:pPr>
                        <a:lnSpc>
                          <a:spcPts val="1200"/>
                        </a:lnSpc>
                      </a:pPr>
                      <a:endParaRPr lang="en-US" altLang="ja-JP" sz="1200" dirty="0">
                        <a:solidFill>
                          <a:schemeClr val="tx1"/>
                        </a:solidFill>
                      </a:endParaRPr>
                    </a:p>
                    <a:p>
                      <a:pPr>
                        <a:lnSpc>
                          <a:spcPts val="1200"/>
                        </a:lnSpc>
                      </a:pPr>
                      <a:endParaRPr lang="en-US" altLang="ja-JP" sz="1200" dirty="0">
                        <a:solidFill>
                          <a:schemeClr val="tx1"/>
                        </a:solidFill>
                      </a:endParaRPr>
                    </a:p>
                    <a:p>
                      <a:pPr>
                        <a:lnSpc>
                          <a:spcPts val="1200"/>
                        </a:lnSpc>
                      </a:pPr>
                      <a:endParaRPr lang="en-US" altLang="ja-JP" sz="1200" dirty="0">
                        <a:solidFill>
                          <a:schemeClr val="tx1"/>
                        </a:solidFill>
                      </a:endParaRPr>
                    </a:p>
                    <a:p>
                      <a:pPr>
                        <a:lnSpc>
                          <a:spcPts val="1200"/>
                        </a:lnSpc>
                      </a:pPr>
                      <a:endParaRPr lang="en-US" altLang="ja-JP" sz="1200" dirty="0">
                        <a:solidFill>
                          <a:schemeClr val="tx1"/>
                        </a:solidFill>
                      </a:endParaRPr>
                    </a:p>
                    <a:p>
                      <a:pPr>
                        <a:lnSpc>
                          <a:spcPts val="1200"/>
                        </a:lnSpc>
                      </a:pPr>
                      <a:endParaRPr lang="en-US" altLang="ja-JP" sz="1200" dirty="0">
                        <a:solidFill>
                          <a:schemeClr val="tx1"/>
                        </a:solidFill>
                      </a:endParaRPr>
                    </a:p>
                    <a:p>
                      <a:pPr>
                        <a:lnSpc>
                          <a:spcPts val="1200"/>
                        </a:lnSpc>
                      </a:pPr>
                      <a:endParaRPr lang="en-US" altLang="ja-JP" sz="1200" dirty="0">
                        <a:solidFill>
                          <a:schemeClr val="tx1"/>
                        </a:solidFill>
                      </a:endParaRPr>
                    </a:p>
                    <a:p>
                      <a:pPr>
                        <a:lnSpc>
                          <a:spcPts val="1200"/>
                        </a:lnSpc>
                      </a:pPr>
                      <a:endParaRPr lang="en-US" altLang="ja-JP" sz="1200" dirty="0">
                        <a:solidFill>
                          <a:schemeClr val="tx1"/>
                        </a:solidFill>
                      </a:endParaRPr>
                    </a:p>
                    <a:p>
                      <a:pPr>
                        <a:lnSpc>
                          <a:spcPts val="1200"/>
                        </a:lnSpc>
                      </a:pPr>
                      <a:endParaRPr lang="en-US" altLang="ja-JP" sz="1200" dirty="0">
                        <a:solidFill>
                          <a:schemeClr val="tx1"/>
                        </a:solidFill>
                      </a:endParaRPr>
                    </a:p>
                    <a:p>
                      <a:pPr>
                        <a:lnSpc>
                          <a:spcPts val="1200"/>
                        </a:lnSpc>
                      </a:pPr>
                      <a:r>
                        <a:rPr lang="ja-JP" altLang="en-US" sz="1200" dirty="0">
                          <a:solidFill>
                            <a:schemeClr val="tx1"/>
                          </a:solidFill>
                        </a:rPr>
                        <a:t>　・駅ナカ事業の展開</a:t>
                      </a:r>
                      <a:endParaRPr lang="en-US" altLang="ja-JP"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endParaRPr lang="en-US" altLang="ja-JP" sz="1200" dirty="0">
                        <a:solidFill>
                          <a:schemeClr val="tx1"/>
                        </a:solidFill>
                      </a:endParaRPr>
                    </a:p>
                    <a:p>
                      <a:pPr marL="85725" indent="-85725">
                        <a:lnSpc>
                          <a:spcPts val="1200"/>
                        </a:lnSpc>
                        <a:defRPr/>
                      </a:pPr>
                      <a:r>
                        <a:rPr lang="ja-JP" altLang="en-US" sz="1200" dirty="0">
                          <a:solidFill>
                            <a:schemeClr val="tx1"/>
                          </a:solidFill>
                        </a:rPr>
                        <a:t>・</a:t>
                      </a:r>
                      <a:r>
                        <a:rPr lang="ja-JP" altLang="en-US" sz="1200" b="0" strike="noStrike" dirty="0">
                          <a:solidFill>
                            <a:schemeClr val="tx1"/>
                          </a:solidFill>
                        </a:rPr>
                        <a:t>初乗り</a:t>
                      </a:r>
                      <a:r>
                        <a:rPr lang="ja-JP" altLang="en-US" sz="1200" dirty="0">
                          <a:solidFill>
                            <a:schemeClr val="tx1"/>
                          </a:solidFill>
                        </a:rPr>
                        <a:t>運賃を</a:t>
                      </a:r>
                      <a:r>
                        <a:rPr lang="en-US" altLang="ja-JP" sz="1200" dirty="0">
                          <a:solidFill>
                            <a:schemeClr val="tx1"/>
                          </a:solidFill>
                        </a:rPr>
                        <a:t>200</a:t>
                      </a:r>
                      <a:r>
                        <a:rPr lang="ja-JP" altLang="en-US" sz="1200" dirty="0">
                          <a:solidFill>
                            <a:schemeClr val="tx1"/>
                          </a:solidFill>
                        </a:rPr>
                        <a:t>円→</a:t>
                      </a:r>
                      <a:r>
                        <a:rPr lang="en-US" altLang="ja-JP" sz="1200" dirty="0">
                          <a:solidFill>
                            <a:schemeClr val="tx1"/>
                          </a:solidFill>
                        </a:rPr>
                        <a:t>180</a:t>
                      </a:r>
                      <a:r>
                        <a:rPr lang="ja-JP" altLang="en-US" sz="1200" dirty="0">
                          <a:solidFill>
                            <a:schemeClr val="tx1"/>
                          </a:solidFill>
                        </a:rPr>
                        <a:t>円に値下げ</a:t>
                      </a:r>
                      <a:r>
                        <a:rPr lang="ja-JP" altLang="en-US" sz="1200" b="0" u="none" dirty="0">
                          <a:solidFill>
                            <a:schemeClr val="tx1"/>
                          </a:solidFill>
                        </a:rPr>
                        <a:t>（</a:t>
                      </a:r>
                      <a:r>
                        <a:rPr lang="en-US" altLang="ja-JP" sz="1200" b="0" u="none" dirty="0">
                          <a:solidFill>
                            <a:schemeClr val="tx1"/>
                          </a:solidFill>
                        </a:rPr>
                        <a:t>2014</a:t>
                      </a:r>
                      <a:r>
                        <a:rPr lang="ja-JP" altLang="en-US" sz="1200" b="0" u="none" dirty="0">
                          <a:solidFill>
                            <a:schemeClr val="tx1"/>
                          </a:solidFill>
                        </a:rPr>
                        <a:t>年</a:t>
                      </a:r>
                      <a:r>
                        <a:rPr lang="en-US" altLang="ja-JP" sz="1200" b="0" u="none" dirty="0">
                          <a:solidFill>
                            <a:schemeClr val="tx1"/>
                          </a:solidFill>
                        </a:rPr>
                        <a:t>4</a:t>
                      </a:r>
                      <a:r>
                        <a:rPr lang="ja-JP" altLang="en-US" sz="1200" b="0" u="none" dirty="0">
                          <a:solidFill>
                            <a:schemeClr val="tx1"/>
                          </a:solidFill>
                        </a:rPr>
                        <a:t>月）</a:t>
                      </a:r>
                      <a:endParaRPr lang="en-US" altLang="ja-JP" sz="1200" b="0" u="none" dirty="0">
                        <a:solidFill>
                          <a:schemeClr val="tx1"/>
                        </a:solidFill>
                      </a:endParaRPr>
                    </a:p>
                    <a:p>
                      <a:pPr marL="85725" indent="-85725">
                        <a:lnSpc>
                          <a:spcPts val="1200"/>
                        </a:lnSpc>
                        <a:defRPr/>
                      </a:pPr>
                      <a:r>
                        <a:rPr lang="ja-JP" altLang="en-US" sz="1200" b="0" u="none" dirty="0">
                          <a:solidFill>
                            <a:schemeClr val="tx1"/>
                          </a:solidFill>
                        </a:rPr>
                        <a:t>・</a:t>
                      </a:r>
                      <a:r>
                        <a:rPr lang="en-US" altLang="ja-JP" sz="1200" b="0" u="none" dirty="0">
                          <a:solidFill>
                            <a:schemeClr val="tx1"/>
                          </a:solidFill>
                        </a:rPr>
                        <a:t>2</a:t>
                      </a:r>
                      <a:r>
                        <a:rPr lang="ja-JP" altLang="en-US" sz="1200" b="0" u="none" dirty="0">
                          <a:solidFill>
                            <a:schemeClr val="tx1"/>
                          </a:solidFill>
                        </a:rPr>
                        <a:t>区運賃を</a:t>
                      </a:r>
                      <a:r>
                        <a:rPr lang="en-US" altLang="ja-JP" sz="1200" b="0" u="none" dirty="0">
                          <a:solidFill>
                            <a:schemeClr val="tx1"/>
                          </a:solidFill>
                        </a:rPr>
                        <a:t>240</a:t>
                      </a:r>
                      <a:r>
                        <a:rPr lang="ja-JP" altLang="en-US" sz="1200" b="0" u="none" dirty="0">
                          <a:solidFill>
                            <a:schemeClr val="tx1"/>
                          </a:solidFill>
                        </a:rPr>
                        <a:t>円→</a:t>
                      </a:r>
                      <a:r>
                        <a:rPr lang="en-US" altLang="ja-JP" sz="1200" b="0" u="none" dirty="0">
                          <a:solidFill>
                            <a:schemeClr val="tx1"/>
                          </a:solidFill>
                        </a:rPr>
                        <a:t>230</a:t>
                      </a:r>
                      <a:r>
                        <a:rPr lang="ja-JP" altLang="en-US" sz="1200" b="0" u="none" dirty="0">
                          <a:solidFill>
                            <a:schemeClr val="tx1"/>
                          </a:solidFill>
                        </a:rPr>
                        <a:t>円に値下げ（</a:t>
                      </a:r>
                      <a:r>
                        <a:rPr lang="en-US" altLang="ja-JP" sz="1200" b="0" u="none" dirty="0">
                          <a:solidFill>
                            <a:schemeClr val="tx1"/>
                          </a:solidFill>
                        </a:rPr>
                        <a:t>2017</a:t>
                      </a:r>
                      <a:r>
                        <a:rPr lang="ja-JP" altLang="en-US" sz="1200" b="0" u="none" dirty="0">
                          <a:solidFill>
                            <a:schemeClr val="tx1"/>
                          </a:solidFill>
                        </a:rPr>
                        <a:t>年</a:t>
                      </a:r>
                      <a:r>
                        <a:rPr lang="en-US" altLang="ja-JP" sz="1200" b="0" u="none" dirty="0">
                          <a:solidFill>
                            <a:schemeClr val="tx1"/>
                          </a:solidFill>
                        </a:rPr>
                        <a:t>4</a:t>
                      </a:r>
                      <a:r>
                        <a:rPr lang="ja-JP" altLang="en-US" sz="1200" b="0" u="none" dirty="0">
                          <a:solidFill>
                            <a:schemeClr val="tx1"/>
                          </a:solidFill>
                        </a:rPr>
                        <a:t>月）</a:t>
                      </a:r>
                      <a:endParaRPr lang="en-US" altLang="ja-JP" sz="1200" b="0" u="none" dirty="0">
                        <a:solidFill>
                          <a:schemeClr val="tx1"/>
                        </a:solidFill>
                      </a:endParaRPr>
                    </a:p>
                    <a:p>
                      <a:pPr marL="85725" indent="-85725">
                        <a:lnSpc>
                          <a:spcPts val="1200"/>
                        </a:lnSpc>
                        <a:defRPr/>
                      </a:pPr>
                      <a:endParaRPr lang="en-US" altLang="ja-JP" sz="1200" b="0" u="none" dirty="0">
                        <a:solidFill>
                          <a:srgbClr val="FF0000"/>
                        </a:solidFill>
                      </a:endParaRPr>
                    </a:p>
                    <a:p>
                      <a:pPr>
                        <a:lnSpc>
                          <a:spcPts val="1200"/>
                        </a:lnSpc>
                      </a:pPr>
                      <a:r>
                        <a:rPr lang="ja-JP" altLang="en-US" sz="1200" dirty="0">
                          <a:solidFill>
                            <a:schemeClr val="tx1"/>
                          </a:solidFill>
                        </a:rPr>
                        <a:t>・終発延長時間帯の利用者の増加</a:t>
                      </a:r>
                      <a:endParaRPr lang="en-US" altLang="ja-JP" sz="1200" dirty="0">
                        <a:solidFill>
                          <a:schemeClr val="tx1"/>
                        </a:solidFill>
                      </a:endParaRPr>
                    </a:p>
                    <a:p>
                      <a:pPr>
                        <a:lnSpc>
                          <a:spcPts val="1200"/>
                        </a:lnSpc>
                      </a:pPr>
                      <a:endParaRPr lang="en-US" altLang="ja-JP" sz="1200" dirty="0">
                        <a:solidFill>
                          <a:schemeClr val="tx1"/>
                        </a:solidFill>
                      </a:endParaRPr>
                    </a:p>
                    <a:p>
                      <a:pPr marL="0" marR="0" indent="0" algn="l" defTabSz="914400" rtl="0" eaLnBrk="1" fontAlgn="auto" latinLnBrk="0" hangingPunct="1">
                        <a:lnSpc>
                          <a:spcPts val="1200"/>
                        </a:lnSpc>
                        <a:spcBef>
                          <a:spcPts val="0"/>
                        </a:spcBef>
                        <a:spcAft>
                          <a:spcPts val="0"/>
                        </a:spcAft>
                        <a:buClrTx/>
                        <a:buSzTx/>
                        <a:buFontTx/>
                        <a:buNone/>
                        <a:tabLst/>
                        <a:defRPr/>
                      </a:pPr>
                      <a:r>
                        <a:rPr lang="ja-JP" altLang="en-US" sz="1200" strike="noStrike" baseline="0" dirty="0">
                          <a:solidFill>
                            <a:schemeClr val="tx1"/>
                          </a:solidFill>
                        </a:rPr>
                        <a:t>・</a:t>
                      </a:r>
                      <a:r>
                        <a:rPr lang="en-US" altLang="ja-JP" sz="1200" strike="noStrike" baseline="0" dirty="0">
                          <a:solidFill>
                            <a:schemeClr val="tx1"/>
                          </a:solidFill>
                        </a:rPr>
                        <a:t>112</a:t>
                      </a:r>
                      <a:r>
                        <a:rPr lang="ja-JP" altLang="en-US" sz="1200" strike="noStrike" baseline="0" dirty="0">
                          <a:solidFill>
                            <a:schemeClr val="tx1"/>
                          </a:solidFill>
                        </a:rPr>
                        <a:t>駅中</a:t>
                      </a:r>
                      <a:r>
                        <a:rPr lang="en-US" altLang="ja-JP" sz="1200" strike="noStrike" baseline="0" dirty="0">
                          <a:solidFill>
                            <a:schemeClr val="tx1"/>
                          </a:solidFill>
                        </a:rPr>
                        <a:t>40</a:t>
                      </a:r>
                      <a:r>
                        <a:rPr lang="ja-JP" altLang="en-US" sz="1200" strike="noStrike" baseline="0" dirty="0">
                          <a:solidFill>
                            <a:schemeClr val="tx1"/>
                          </a:solidFill>
                        </a:rPr>
                        <a:t>駅でトイレ改修済（</a:t>
                      </a:r>
                      <a:r>
                        <a:rPr kumimoji="1" lang="en-US" altLang="ja-JP" sz="1200" strike="noStrike" baseline="0" dirty="0">
                          <a:solidFill>
                            <a:schemeClr val="tx1"/>
                          </a:solidFill>
                        </a:rPr>
                        <a:t>2013</a:t>
                      </a:r>
                      <a:r>
                        <a:rPr kumimoji="1" lang="ja-JP" altLang="en-US" sz="1200" strike="noStrike" baseline="0" dirty="0">
                          <a:solidFill>
                            <a:schemeClr val="tx1"/>
                          </a:solidFill>
                        </a:rPr>
                        <a:t>年</a:t>
                      </a:r>
                      <a:endParaRPr kumimoji="1" lang="en-US" altLang="ja-JP" sz="1200" strike="noStrike" baseline="0" dirty="0">
                        <a:solidFill>
                          <a:schemeClr val="tx1"/>
                        </a:solidFill>
                      </a:endParaRPr>
                    </a:p>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200" strike="noStrike" baseline="0" dirty="0">
                          <a:solidFill>
                            <a:schemeClr val="tx1"/>
                          </a:solidFill>
                        </a:rPr>
                        <a:t>　度末）</a:t>
                      </a:r>
                      <a:endParaRPr lang="en-US" altLang="ja-JP" sz="1200" strike="noStrike" baseline="0" dirty="0">
                        <a:solidFill>
                          <a:schemeClr val="tx1"/>
                        </a:solidFill>
                      </a:endParaRPr>
                    </a:p>
                    <a:p>
                      <a:pPr marL="85725" marR="0" lvl="0" indent="-85725" algn="l" defTabSz="914400" rtl="0" eaLnBrk="1" fontAlgn="auto" latinLnBrk="0" hangingPunct="1">
                        <a:lnSpc>
                          <a:spcPts val="1200"/>
                        </a:lnSpc>
                        <a:spcBef>
                          <a:spcPts val="0"/>
                        </a:spcBef>
                        <a:spcAft>
                          <a:spcPts val="0"/>
                        </a:spcAft>
                        <a:buClrTx/>
                        <a:buSzTx/>
                        <a:buFontTx/>
                        <a:buNone/>
                        <a:tabLst/>
                        <a:defRPr/>
                      </a:pPr>
                      <a:r>
                        <a:rPr lang="ja-JP" altLang="en-US" sz="1200" b="0" u="none" dirty="0">
                          <a:solidFill>
                            <a:schemeClr val="tx1"/>
                          </a:solidFill>
                        </a:rPr>
                        <a:t>→</a:t>
                      </a:r>
                      <a:r>
                        <a:rPr lang="en-US" altLang="ja-JP" sz="1200" b="0" u="none" dirty="0">
                          <a:solidFill>
                            <a:schemeClr val="tx1"/>
                          </a:solidFill>
                        </a:rPr>
                        <a:t>112</a:t>
                      </a:r>
                      <a:r>
                        <a:rPr lang="ja-JP" altLang="en-US" sz="1200" b="0" u="none" dirty="0">
                          <a:solidFill>
                            <a:schemeClr val="tx1"/>
                          </a:solidFill>
                        </a:rPr>
                        <a:t>駅中</a:t>
                      </a:r>
                      <a:r>
                        <a:rPr lang="en-US" altLang="ja-JP" sz="1200" b="0" u="none" dirty="0">
                          <a:solidFill>
                            <a:schemeClr val="tx1"/>
                          </a:solidFill>
                        </a:rPr>
                        <a:t>108</a:t>
                      </a:r>
                      <a:r>
                        <a:rPr lang="ja-JP" altLang="en-US" sz="1200" b="0" u="none" dirty="0">
                          <a:solidFill>
                            <a:schemeClr val="tx1"/>
                          </a:solidFill>
                        </a:rPr>
                        <a:t>駅でトイレ改修済（</a:t>
                      </a:r>
                      <a:r>
                        <a:rPr kumimoji="1" lang="en-US" altLang="ja-JP" sz="1200" b="0" u="none" dirty="0">
                          <a:solidFill>
                            <a:schemeClr val="tx1"/>
                          </a:solidFill>
                        </a:rPr>
                        <a:t>2017</a:t>
                      </a:r>
                      <a:r>
                        <a:rPr kumimoji="1" lang="ja-JP" altLang="en-US" sz="1200" b="0" u="none" dirty="0">
                          <a:solidFill>
                            <a:schemeClr val="tx1"/>
                          </a:solidFill>
                        </a:rPr>
                        <a:t>年度末）　</a:t>
                      </a:r>
                      <a:r>
                        <a:rPr lang="ja-JP" altLang="en-US" sz="1200" b="0" u="none" dirty="0">
                          <a:solidFill>
                            <a:schemeClr val="tx1"/>
                          </a:solidFill>
                        </a:rPr>
                        <a:t>（利用者の</a:t>
                      </a:r>
                      <a:r>
                        <a:rPr lang="en-US" altLang="ja-JP" sz="1200" b="0" u="none" dirty="0">
                          <a:solidFill>
                            <a:schemeClr val="tx1"/>
                          </a:solidFill>
                        </a:rPr>
                        <a:t>86</a:t>
                      </a:r>
                      <a:r>
                        <a:rPr lang="ja-JP" altLang="en-US" sz="1200" b="0" u="none" dirty="0">
                          <a:solidFill>
                            <a:schemeClr val="tx1"/>
                          </a:solidFill>
                        </a:rPr>
                        <a:t>％以上が満足）</a:t>
                      </a:r>
                      <a:endParaRPr lang="en-US" altLang="ja-JP" sz="1200" b="0" u="none" dirty="0">
                        <a:solidFill>
                          <a:schemeClr val="tx1"/>
                        </a:solidFill>
                      </a:endParaRPr>
                    </a:p>
                    <a:p>
                      <a:pPr>
                        <a:lnSpc>
                          <a:spcPts val="1200"/>
                        </a:lnSpc>
                      </a:pPr>
                      <a:endParaRPr lang="en-US" altLang="ja-JP" sz="1200" dirty="0">
                        <a:solidFill>
                          <a:schemeClr val="tx1"/>
                        </a:solidFill>
                      </a:endParaRPr>
                    </a:p>
                    <a:p>
                      <a:pPr>
                        <a:lnSpc>
                          <a:spcPts val="1200"/>
                        </a:lnSpc>
                      </a:pPr>
                      <a:endParaRPr lang="en-US" altLang="ja-JP" sz="1200" dirty="0">
                        <a:solidFill>
                          <a:schemeClr val="tx1"/>
                        </a:solidFill>
                      </a:endParaRPr>
                    </a:p>
                    <a:p>
                      <a:pPr>
                        <a:lnSpc>
                          <a:spcPts val="1200"/>
                        </a:lnSpc>
                      </a:pPr>
                      <a:r>
                        <a:rPr lang="ja-JP" altLang="en-US" sz="1200" dirty="0">
                          <a:solidFill>
                            <a:schemeClr val="tx1"/>
                          </a:solidFill>
                        </a:rPr>
                        <a:t>・地下鉄売店で公共料金支払の取扱</a:t>
                      </a:r>
                      <a:endParaRPr lang="en-US" altLang="ja-JP" sz="1200" dirty="0">
                        <a:solidFill>
                          <a:schemeClr val="tx1"/>
                        </a:solidFill>
                      </a:endParaRPr>
                    </a:p>
                    <a:p>
                      <a:pPr>
                        <a:lnSpc>
                          <a:spcPts val="1200"/>
                        </a:lnSpc>
                      </a:pPr>
                      <a:r>
                        <a:rPr lang="ja-JP" altLang="en-US" sz="1200" dirty="0">
                          <a:solidFill>
                            <a:schemeClr val="tx1"/>
                          </a:solidFill>
                        </a:rPr>
                        <a:t>　開始、品揃え充実</a:t>
                      </a:r>
                      <a:endParaRPr lang="en-US" altLang="ja-JP" sz="1200" dirty="0">
                        <a:solidFill>
                          <a:schemeClr val="tx1"/>
                        </a:solidFill>
                      </a:endParaRPr>
                    </a:p>
                    <a:p>
                      <a:pPr>
                        <a:lnSpc>
                          <a:spcPts val="1200"/>
                        </a:lnSpc>
                      </a:pPr>
                      <a:r>
                        <a:rPr lang="ja-JP" altLang="en-US" sz="1200" dirty="0">
                          <a:solidFill>
                            <a:schemeClr val="tx1"/>
                          </a:solidFill>
                        </a:rPr>
                        <a:t>　　　　　　</a:t>
                      </a:r>
                      <a:r>
                        <a:rPr lang="ja-JP" altLang="en-US" sz="1200" b="0" u="none" dirty="0">
                          <a:solidFill>
                            <a:schemeClr val="tx1"/>
                          </a:solidFill>
                        </a:rPr>
                        <a:t>（利用者の</a:t>
                      </a:r>
                      <a:r>
                        <a:rPr lang="en-US" altLang="ja-JP" sz="1200" b="0" u="none" dirty="0">
                          <a:solidFill>
                            <a:schemeClr val="tx1"/>
                          </a:solidFill>
                        </a:rPr>
                        <a:t>72</a:t>
                      </a:r>
                      <a:r>
                        <a:rPr lang="ja-JP" altLang="en-US" sz="1200" b="0" u="none" dirty="0">
                          <a:solidFill>
                            <a:schemeClr val="tx1"/>
                          </a:solidFill>
                        </a:rPr>
                        <a:t>％以上が満足）</a:t>
                      </a:r>
                      <a:endParaRPr lang="en-US" altLang="ja-JP" sz="1200" b="0" u="none" dirty="0">
                        <a:solidFill>
                          <a:schemeClr val="tx1"/>
                        </a:solidFill>
                      </a:endParaRPr>
                    </a:p>
                    <a:p>
                      <a:pPr>
                        <a:lnSpc>
                          <a:spcPts val="1200"/>
                        </a:lnSpc>
                      </a:pPr>
                      <a:r>
                        <a:rPr lang="ja-JP" altLang="en-US" sz="1200" dirty="0">
                          <a:solidFill>
                            <a:schemeClr val="tx1"/>
                          </a:solidFill>
                        </a:rPr>
                        <a:t>　使用料収入</a:t>
                      </a:r>
                      <a:endParaRPr lang="en-US" altLang="ja-JP" sz="1200" dirty="0">
                        <a:solidFill>
                          <a:schemeClr val="tx1"/>
                        </a:solidFill>
                      </a:endParaRPr>
                    </a:p>
                    <a:p>
                      <a:pPr>
                        <a:lnSpc>
                          <a:spcPts val="1200"/>
                        </a:lnSpc>
                      </a:pPr>
                      <a:r>
                        <a:rPr lang="ja-JP" altLang="en-US" sz="1200" dirty="0">
                          <a:solidFill>
                            <a:schemeClr val="tx1"/>
                          </a:solidFill>
                        </a:rPr>
                        <a:t>　</a:t>
                      </a:r>
                      <a:r>
                        <a:rPr lang="ja-JP" altLang="en-US" sz="1200" baseline="0" dirty="0">
                          <a:solidFill>
                            <a:schemeClr val="tx1"/>
                          </a:solidFill>
                        </a:rPr>
                        <a:t>　</a:t>
                      </a:r>
                      <a:r>
                        <a:rPr lang="en-US" altLang="ja-JP" sz="1200" dirty="0">
                          <a:solidFill>
                            <a:schemeClr val="tx1"/>
                          </a:solidFill>
                        </a:rPr>
                        <a:t>2011</a:t>
                      </a:r>
                      <a:r>
                        <a:rPr lang="ja-JP" altLang="en-US" sz="1200" dirty="0">
                          <a:solidFill>
                            <a:schemeClr val="tx1"/>
                          </a:solidFill>
                        </a:rPr>
                        <a:t>年度</a:t>
                      </a:r>
                      <a:r>
                        <a:rPr lang="en-US" altLang="ja-JP" sz="1200" dirty="0">
                          <a:solidFill>
                            <a:schemeClr val="tx1"/>
                          </a:solidFill>
                        </a:rPr>
                        <a:t>1.3</a:t>
                      </a:r>
                      <a:r>
                        <a:rPr lang="ja-JP" altLang="en-US" sz="1200" dirty="0">
                          <a:solidFill>
                            <a:schemeClr val="tx1"/>
                          </a:solidFill>
                        </a:rPr>
                        <a:t>億円</a:t>
                      </a:r>
                      <a:endParaRPr lang="en-US" altLang="ja-JP" sz="1200" dirty="0">
                        <a:solidFill>
                          <a:schemeClr val="tx1"/>
                        </a:solidFill>
                      </a:endParaRPr>
                    </a:p>
                    <a:p>
                      <a:pPr>
                        <a:lnSpc>
                          <a:spcPts val="1200"/>
                        </a:lnSpc>
                      </a:pPr>
                      <a:r>
                        <a:rPr lang="ja-JP" altLang="en-US" sz="1200" dirty="0">
                          <a:solidFill>
                            <a:schemeClr val="tx1"/>
                          </a:solidFill>
                        </a:rPr>
                        <a:t>　→</a:t>
                      </a:r>
                      <a:r>
                        <a:rPr lang="en-US" altLang="ja-JP" sz="1200" dirty="0">
                          <a:solidFill>
                            <a:schemeClr val="tx1"/>
                          </a:solidFill>
                        </a:rPr>
                        <a:t>2013</a:t>
                      </a:r>
                      <a:r>
                        <a:rPr lang="ja-JP" altLang="en-US" sz="1200" dirty="0">
                          <a:solidFill>
                            <a:schemeClr val="tx1"/>
                          </a:solidFill>
                        </a:rPr>
                        <a:t>年度</a:t>
                      </a:r>
                      <a:r>
                        <a:rPr lang="en-US" altLang="ja-JP" sz="1200" dirty="0">
                          <a:solidFill>
                            <a:schemeClr val="tx1"/>
                          </a:solidFill>
                        </a:rPr>
                        <a:t>4.7</a:t>
                      </a:r>
                      <a:r>
                        <a:rPr lang="ja-JP" altLang="en-US" sz="1200" dirty="0">
                          <a:solidFill>
                            <a:schemeClr val="tx1"/>
                          </a:solidFill>
                        </a:rPr>
                        <a:t>億円</a:t>
                      </a:r>
                      <a:endParaRPr lang="en-US" altLang="ja-JP" sz="1200" dirty="0">
                        <a:solidFill>
                          <a:schemeClr val="tx1"/>
                        </a:solidFill>
                      </a:endParaRPr>
                    </a:p>
                    <a:p>
                      <a:pPr marL="0" marR="0" lvl="0" indent="0" algn="l" defTabSz="914400" rtl="0" eaLnBrk="1" fontAlgn="auto" latinLnBrk="0" hangingPunct="1">
                        <a:lnSpc>
                          <a:spcPts val="1200"/>
                        </a:lnSpc>
                        <a:spcBef>
                          <a:spcPts val="0"/>
                        </a:spcBef>
                        <a:spcAft>
                          <a:spcPts val="0"/>
                        </a:spcAft>
                        <a:buClrTx/>
                        <a:buSzTx/>
                        <a:buFontTx/>
                        <a:buNone/>
                        <a:tabLst/>
                        <a:defRPr/>
                      </a:pPr>
                      <a:r>
                        <a:rPr lang="ja-JP" altLang="en-US" sz="1200" dirty="0">
                          <a:solidFill>
                            <a:schemeClr val="tx1"/>
                          </a:solidFill>
                        </a:rPr>
                        <a:t>　</a:t>
                      </a:r>
                      <a:r>
                        <a:rPr lang="ja-JP" altLang="en-US" sz="1200" b="0" u="none" dirty="0">
                          <a:solidFill>
                            <a:schemeClr val="tx1"/>
                          </a:solidFill>
                        </a:rPr>
                        <a:t>→</a:t>
                      </a:r>
                      <a:r>
                        <a:rPr lang="en-US" altLang="ja-JP" sz="1200" b="0" u="none" dirty="0">
                          <a:solidFill>
                            <a:schemeClr val="tx1"/>
                          </a:solidFill>
                        </a:rPr>
                        <a:t>2017</a:t>
                      </a:r>
                      <a:r>
                        <a:rPr lang="ja-JP" altLang="en-US" sz="1200" b="0" u="none" dirty="0">
                          <a:solidFill>
                            <a:schemeClr val="tx1"/>
                          </a:solidFill>
                        </a:rPr>
                        <a:t>年度</a:t>
                      </a:r>
                      <a:r>
                        <a:rPr lang="en-US" altLang="ja-JP" sz="1200" b="0" u="none" dirty="0">
                          <a:solidFill>
                            <a:schemeClr val="tx1"/>
                          </a:solidFill>
                        </a:rPr>
                        <a:t>4.2</a:t>
                      </a:r>
                      <a:r>
                        <a:rPr lang="ja-JP" altLang="en-US" sz="1200" b="0" u="none" dirty="0">
                          <a:solidFill>
                            <a:schemeClr val="tx1"/>
                          </a:solidFill>
                        </a:rPr>
                        <a:t>億円</a:t>
                      </a:r>
                      <a:endParaRPr lang="en-US" altLang="ja-JP" sz="1200" b="0" u="none" dirty="0">
                        <a:solidFill>
                          <a:schemeClr val="tx1"/>
                        </a:solidFill>
                      </a:endParaRPr>
                    </a:p>
                    <a:p>
                      <a:pPr>
                        <a:lnSpc>
                          <a:spcPts val="1200"/>
                        </a:lnSpc>
                      </a:pPr>
                      <a:endParaRPr lang="en-US" altLang="ja-JP" sz="1200" dirty="0">
                        <a:solidFill>
                          <a:schemeClr val="tx1"/>
                        </a:solidFill>
                      </a:endParaRPr>
                    </a:p>
                    <a:p>
                      <a:pPr>
                        <a:lnSpc>
                          <a:spcPts val="1200"/>
                        </a:lnSpc>
                      </a:pPr>
                      <a:endParaRPr lang="en-US" altLang="ja-JP" sz="1200" dirty="0">
                        <a:solidFill>
                          <a:schemeClr val="tx1"/>
                        </a:solidFill>
                      </a:endParaRPr>
                    </a:p>
                    <a:p>
                      <a:pPr>
                        <a:lnSpc>
                          <a:spcPts val="1200"/>
                        </a:lnSpc>
                      </a:pPr>
                      <a:r>
                        <a:rPr kumimoji="1" lang="ja-JP" altLang="en-US" sz="1200" dirty="0">
                          <a:solidFill>
                            <a:schemeClr val="tx1"/>
                          </a:solidFill>
                        </a:rPr>
                        <a:t>・</a:t>
                      </a:r>
                      <a:r>
                        <a:rPr kumimoji="1" lang="en-US" altLang="ja-JP" sz="1200" dirty="0" err="1">
                          <a:solidFill>
                            <a:schemeClr val="tx1"/>
                          </a:solidFill>
                        </a:rPr>
                        <a:t>ekimo</a:t>
                      </a:r>
                      <a:r>
                        <a:rPr kumimoji="1" lang="ja-JP" altLang="en-US" sz="1200" dirty="0">
                          <a:solidFill>
                            <a:schemeClr val="tx1"/>
                          </a:solidFill>
                        </a:rPr>
                        <a:t>（天王寺・なんば・梅田）の</a:t>
                      </a:r>
                      <a:endParaRPr kumimoji="1" lang="en-US" altLang="ja-JP" sz="1200" dirty="0">
                        <a:solidFill>
                          <a:schemeClr val="tx1"/>
                        </a:solidFill>
                      </a:endParaRPr>
                    </a:p>
                    <a:p>
                      <a:pPr>
                        <a:lnSpc>
                          <a:spcPts val="1200"/>
                        </a:lnSpc>
                      </a:pPr>
                      <a:r>
                        <a:rPr kumimoji="1" lang="ja-JP" altLang="en-US" sz="1200" dirty="0">
                          <a:solidFill>
                            <a:schemeClr val="tx1"/>
                          </a:solidFill>
                        </a:rPr>
                        <a:t>　開業（</a:t>
                      </a:r>
                      <a:r>
                        <a:rPr kumimoji="1" lang="en-US" altLang="ja-JP" sz="1200" dirty="0">
                          <a:solidFill>
                            <a:schemeClr val="tx1"/>
                          </a:solidFill>
                        </a:rPr>
                        <a:t>2013</a:t>
                      </a:r>
                      <a:r>
                        <a:rPr kumimoji="1" lang="ja-JP" altLang="en-US" sz="1200" dirty="0">
                          <a:solidFill>
                            <a:schemeClr val="tx1"/>
                          </a:solidFill>
                        </a:rPr>
                        <a:t>年</a:t>
                      </a:r>
                      <a:r>
                        <a:rPr kumimoji="1" lang="en-US" altLang="ja-JP" sz="1200" dirty="0">
                          <a:solidFill>
                            <a:schemeClr val="tx1"/>
                          </a:solidFill>
                        </a:rPr>
                        <a:t>4</a:t>
                      </a:r>
                      <a:r>
                        <a:rPr kumimoji="1" lang="ja-JP" altLang="en-US" sz="1200" dirty="0">
                          <a:solidFill>
                            <a:schemeClr val="tx1"/>
                          </a:solidFill>
                        </a:rPr>
                        <a:t>月～）</a:t>
                      </a:r>
                      <a:endParaRPr kumimoji="1" lang="en-US" altLang="ja-JP" sz="1200" dirty="0">
                        <a:solidFill>
                          <a:schemeClr val="tx1"/>
                        </a:solidFill>
                      </a:endParaRPr>
                    </a:p>
                    <a:p>
                      <a:pPr>
                        <a:lnSpc>
                          <a:spcPts val="1200"/>
                        </a:lnSpc>
                      </a:pPr>
                      <a:r>
                        <a:rPr kumimoji="1" lang="ja-JP" altLang="en-US" sz="1200" dirty="0">
                          <a:solidFill>
                            <a:schemeClr val="tx1"/>
                          </a:solidFill>
                        </a:rPr>
                        <a:t>　　　　　</a:t>
                      </a:r>
                      <a:r>
                        <a:rPr kumimoji="1" lang="ja-JP" altLang="en-US" sz="1200" strike="noStrike" dirty="0">
                          <a:solidFill>
                            <a:schemeClr val="tx1"/>
                          </a:solidFill>
                        </a:rPr>
                        <a:t>　</a:t>
                      </a:r>
                      <a:r>
                        <a:rPr lang="ja-JP" altLang="en-US" sz="1200" b="0" u="none" dirty="0">
                          <a:solidFill>
                            <a:schemeClr val="tx1"/>
                          </a:solidFill>
                        </a:rPr>
                        <a:t>（利用者の</a:t>
                      </a:r>
                      <a:r>
                        <a:rPr lang="en-US" altLang="ja-JP" sz="1200" b="0" u="none" dirty="0">
                          <a:solidFill>
                            <a:schemeClr val="tx1"/>
                          </a:solidFill>
                        </a:rPr>
                        <a:t>79</a:t>
                      </a:r>
                      <a:r>
                        <a:rPr lang="ja-JP" altLang="en-US" sz="1200" b="0" u="none" dirty="0">
                          <a:solidFill>
                            <a:schemeClr val="tx1"/>
                          </a:solidFill>
                        </a:rPr>
                        <a:t>％が満足）</a:t>
                      </a:r>
                      <a:endParaRPr lang="en-US" altLang="ja-JP" sz="1200" b="0" u="none" dirty="0">
                        <a:solidFill>
                          <a:schemeClr val="tx1"/>
                        </a:solidFill>
                      </a:endParaRPr>
                    </a:p>
                    <a:p>
                      <a:pPr>
                        <a:lnSpc>
                          <a:spcPts val="1200"/>
                        </a:lnSpc>
                      </a:pPr>
                      <a:r>
                        <a:rPr kumimoji="1" lang="en-US" altLang="ja-JP" sz="1200" kern="1200" dirty="0">
                          <a:solidFill>
                            <a:schemeClr val="tx1"/>
                          </a:solidFill>
                          <a:latin typeface="+mn-lt"/>
                          <a:ea typeface="+mn-ea"/>
                          <a:cs typeface="+mn-cs"/>
                        </a:rPr>
                        <a:t>  </a:t>
                      </a:r>
                      <a:r>
                        <a:rPr kumimoji="1" lang="ja-JP" altLang="en-US" sz="1200" kern="1200" dirty="0">
                          <a:solidFill>
                            <a:schemeClr val="tx1"/>
                          </a:solidFill>
                          <a:latin typeface="+mn-lt"/>
                          <a:ea typeface="+mn-ea"/>
                          <a:cs typeface="+mn-cs"/>
                        </a:rPr>
                        <a:t>使用料収入　</a:t>
                      </a:r>
                      <a:r>
                        <a:rPr kumimoji="1" lang="en-US" altLang="ja-JP" sz="1200" kern="1200" dirty="0">
                          <a:solidFill>
                            <a:schemeClr val="tx1"/>
                          </a:solidFill>
                          <a:latin typeface="+mn-lt"/>
                          <a:ea typeface="+mn-ea"/>
                          <a:cs typeface="+mn-cs"/>
                        </a:rPr>
                        <a:t>2013</a:t>
                      </a:r>
                      <a:r>
                        <a:rPr kumimoji="1" lang="ja-JP" altLang="en-US" sz="1200" kern="1200" dirty="0">
                          <a:solidFill>
                            <a:schemeClr val="tx1"/>
                          </a:solidFill>
                          <a:latin typeface="+mn-lt"/>
                          <a:ea typeface="+mn-ea"/>
                          <a:cs typeface="+mn-cs"/>
                        </a:rPr>
                        <a:t>年度</a:t>
                      </a:r>
                      <a:r>
                        <a:rPr kumimoji="1" lang="en-US" altLang="ja-JP" sz="1200" kern="1200" dirty="0">
                          <a:solidFill>
                            <a:schemeClr val="tx1"/>
                          </a:solidFill>
                          <a:latin typeface="+mn-lt"/>
                          <a:ea typeface="+mn-ea"/>
                          <a:cs typeface="+mn-cs"/>
                        </a:rPr>
                        <a:t>5.5</a:t>
                      </a:r>
                      <a:r>
                        <a:rPr kumimoji="1" lang="ja-JP" altLang="en-US" sz="1200" kern="1200" dirty="0">
                          <a:solidFill>
                            <a:schemeClr val="tx1"/>
                          </a:solidFill>
                          <a:latin typeface="+mn-lt"/>
                          <a:ea typeface="+mn-ea"/>
                          <a:cs typeface="+mn-cs"/>
                        </a:rPr>
                        <a:t>億円</a:t>
                      </a:r>
                      <a:endParaRPr kumimoji="1" lang="en-US" altLang="ja-JP" sz="1200" kern="1200" dirty="0">
                        <a:solidFill>
                          <a:schemeClr val="tx1"/>
                        </a:solidFill>
                        <a:latin typeface="+mn-lt"/>
                        <a:ea typeface="+mn-ea"/>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200" u="none" kern="1200" dirty="0">
                          <a:solidFill>
                            <a:schemeClr val="tx1"/>
                          </a:solidFill>
                          <a:latin typeface="+mn-lt"/>
                          <a:ea typeface="+mn-ea"/>
                          <a:cs typeface="+mn-cs"/>
                        </a:rPr>
                        <a:t>　　　　　　　　</a:t>
                      </a:r>
                      <a:r>
                        <a:rPr lang="ja-JP" altLang="en-US" sz="1200" b="0" u="none" dirty="0">
                          <a:solidFill>
                            <a:schemeClr val="tx1"/>
                          </a:solidFill>
                        </a:rPr>
                        <a:t>→</a:t>
                      </a:r>
                      <a:r>
                        <a:rPr lang="en-US" altLang="ja-JP" sz="1200" b="0" u="none" dirty="0">
                          <a:solidFill>
                            <a:schemeClr val="tx1"/>
                          </a:solidFill>
                        </a:rPr>
                        <a:t>2017</a:t>
                      </a:r>
                      <a:r>
                        <a:rPr lang="ja-JP" altLang="en-US" sz="1200" b="0" u="none" dirty="0">
                          <a:solidFill>
                            <a:schemeClr val="tx1"/>
                          </a:solidFill>
                        </a:rPr>
                        <a:t>年度</a:t>
                      </a:r>
                      <a:r>
                        <a:rPr lang="en-US" altLang="ja-JP" sz="1200" b="0" u="none" dirty="0">
                          <a:solidFill>
                            <a:schemeClr val="tx1"/>
                          </a:solidFill>
                        </a:rPr>
                        <a:t>9.0</a:t>
                      </a:r>
                      <a:r>
                        <a:rPr lang="ja-JP" altLang="en-US" sz="1200" b="0" u="none" dirty="0">
                          <a:solidFill>
                            <a:schemeClr val="tx1"/>
                          </a:solidFill>
                        </a:rPr>
                        <a:t>億円</a:t>
                      </a:r>
                      <a:endParaRPr lang="en-US" altLang="ja-JP" sz="1200" b="0" u="none" dirty="0">
                        <a:solidFill>
                          <a:schemeClr val="tx1"/>
                        </a:solidFill>
                      </a:endParaRPr>
                    </a:p>
                    <a:p>
                      <a:endParaRPr lang="en-US" altLang="ja-JP" sz="1200" b="1" u="sng" dirty="0">
                        <a:solidFill>
                          <a:srgbClr val="FF0000"/>
                        </a:solidFill>
                      </a:endParaRPr>
                    </a:p>
                    <a:p>
                      <a:pPr marL="88900" indent="-88900"/>
                      <a:r>
                        <a:rPr lang="ja-JP" altLang="en-US" sz="1200" b="0" u="none" dirty="0">
                          <a:solidFill>
                            <a:schemeClr val="tx1"/>
                          </a:solidFill>
                        </a:rPr>
                        <a:t>・新なにわ大食堂（新大阪）の開業（</a:t>
                      </a:r>
                      <a:r>
                        <a:rPr lang="en-US" altLang="ja-JP" sz="1200" b="0" u="none" dirty="0">
                          <a:solidFill>
                            <a:schemeClr val="tx1"/>
                          </a:solidFill>
                        </a:rPr>
                        <a:t>2016</a:t>
                      </a:r>
                      <a:r>
                        <a:rPr lang="ja-JP" altLang="en-US" sz="1200" b="0" u="none" dirty="0">
                          <a:solidFill>
                            <a:schemeClr val="tx1"/>
                          </a:solidFill>
                        </a:rPr>
                        <a:t>年</a:t>
                      </a:r>
                      <a:r>
                        <a:rPr lang="en-US" altLang="ja-JP" sz="1200" b="0" u="none" dirty="0">
                          <a:solidFill>
                            <a:schemeClr val="tx1"/>
                          </a:solidFill>
                        </a:rPr>
                        <a:t>3</a:t>
                      </a:r>
                      <a:r>
                        <a:rPr lang="ja-JP" altLang="en-US" sz="1200" b="0" u="none" dirty="0">
                          <a:solidFill>
                            <a:schemeClr val="tx1"/>
                          </a:solidFill>
                        </a:rPr>
                        <a:t>月）</a:t>
                      </a:r>
                      <a:endParaRPr lang="en-US" altLang="ja-JP" sz="1200" b="0" u="none" dirty="0">
                        <a:solidFill>
                          <a:schemeClr val="tx1"/>
                        </a:solidFill>
                      </a:endParaRPr>
                    </a:p>
                    <a:p>
                      <a:r>
                        <a:rPr kumimoji="1" lang="ja-JP" altLang="en-US" sz="1200" b="0" u="none" dirty="0">
                          <a:solidFill>
                            <a:schemeClr val="tx1"/>
                          </a:solidFill>
                        </a:rPr>
                        <a:t>　　　　　</a:t>
                      </a:r>
                      <a:r>
                        <a:rPr kumimoji="1" lang="ja-JP" altLang="en-US" sz="1200" b="0" u="none" strike="noStrike" dirty="0">
                          <a:solidFill>
                            <a:schemeClr val="tx1"/>
                          </a:solidFill>
                        </a:rPr>
                        <a:t>　</a:t>
                      </a:r>
                      <a:r>
                        <a:rPr lang="ja-JP" altLang="en-US" sz="1200" b="0" u="none" dirty="0">
                          <a:solidFill>
                            <a:schemeClr val="tx1"/>
                          </a:solidFill>
                        </a:rPr>
                        <a:t>（利用者の</a:t>
                      </a:r>
                      <a:r>
                        <a:rPr lang="en-US" altLang="ja-JP" sz="1200" b="0" u="none" dirty="0">
                          <a:solidFill>
                            <a:schemeClr val="tx1"/>
                          </a:solidFill>
                        </a:rPr>
                        <a:t>73</a:t>
                      </a:r>
                      <a:r>
                        <a:rPr lang="ja-JP" altLang="en-US" sz="1200" b="0" u="none" dirty="0">
                          <a:solidFill>
                            <a:schemeClr val="tx1"/>
                          </a:solidFill>
                        </a:rPr>
                        <a:t>％が満足）</a:t>
                      </a:r>
                      <a:endParaRPr lang="en-US" altLang="ja-JP" sz="1200" b="0" u="none" dirty="0">
                        <a:solidFill>
                          <a:schemeClr val="tx1"/>
                        </a:solidFill>
                      </a:endParaRPr>
                    </a:p>
                    <a:p>
                      <a:r>
                        <a:rPr lang="ja-JP" altLang="en-US" sz="1200" b="0" u="none" dirty="0">
                          <a:solidFill>
                            <a:schemeClr val="tx1"/>
                          </a:solidFill>
                        </a:rPr>
                        <a:t>　使用料収入　</a:t>
                      </a:r>
                      <a:r>
                        <a:rPr lang="en-US" altLang="ja-JP" sz="1200" b="0" u="none" dirty="0">
                          <a:solidFill>
                            <a:schemeClr val="tx1"/>
                          </a:solidFill>
                        </a:rPr>
                        <a:t>2017</a:t>
                      </a:r>
                      <a:r>
                        <a:rPr lang="ja-JP" altLang="en-US" sz="1200" b="0" u="none" dirty="0">
                          <a:solidFill>
                            <a:schemeClr val="tx1"/>
                          </a:solidFill>
                        </a:rPr>
                        <a:t>年度</a:t>
                      </a:r>
                      <a:r>
                        <a:rPr lang="en-US" altLang="ja-JP" sz="1200" b="0" u="none" dirty="0">
                          <a:solidFill>
                            <a:schemeClr val="tx1"/>
                          </a:solidFill>
                        </a:rPr>
                        <a:t>2.0</a:t>
                      </a:r>
                      <a:r>
                        <a:rPr lang="ja-JP" altLang="en-US" sz="1200" b="0" u="none" dirty="0">
                          <a:solidFill>
                            <a:schemeClr val="tx1"/>
                          </a:solidFill>
                        </a:rPr>
                        <a:t>億円</a:t>
                      </a:r>
                      <a:endParaRPr kumimoji="1" lang="en-US" altLang="ja-JP" sz="1200" b="0" u="none" kern="1200" dirty="0">
                        <a:solidFill>
                          <a:schemeClr val="tx1"/>
                        </a:solidFill>
                        <a:latin typeface="+mn-lt"/>
                        <a:ea typeface="+mn-ea"/>
                        <a:cs typeface="+mn-cs"/>
                      </a:endParaRPr>
                    </a:p>
                    <a:p>
                      <a:pPr>
                        <a:lnSpc>
                          <a:spcPts val="1200"/>
                        </a:lnSpc>
                      </a:pPr>
                      <a:endParaRPr kumimoji="1" lang="en-US" altLang="ja-JP" sz="1200" kern="1200" dirty="0">
                        <a:solidFill>
                          <a:schemeClr val="tx1"/>
                        </a:solidFill>
                        <a:latin typeface="+mn-lt"/>
                        <a:ea typeface="+mn-ea"/>
                        <a:cs typeface="+mn-cs"/>
                      </a:endParaRPr>
                    </a:p>
                    <a:p>
                      <a:pPr>
                        <a:lnSpc>
                          <a:spcPts val="1200"/>
                        </a:lnSpc>
                      </a:pPr>
                      <a:endParaRPr kumimoji="1" lang="ja-JP" altLang="en-US" sz="1200" kern="1200" dirty="0">
                        <a:solidFill>
                          <a:schemeClr val="tx1"/>
                        </a:solidFill>
                        <a:latin typeface="+mn-lt"/>
                        <a:ea typeface="+mn-ea"/>
                        <a:cs typeface="+mn-cs"/>
                      </a:endParaRP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669680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6876256" y="3062632"/>
            <a:ext cx="1499230" cy="189721"/>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6324945" y="1982512"/>
            <a:ext cx="2639543" cy="649541"/>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6309670" y="3501008"/>
            <a:ext cx="2654818" cy="875109"/>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1371669569"/>
              </p:ext>
            </p:extLst>
          </p:nvPr>
        </p:nvGraphicFramePr>
        <p:xfrm>
          <a:off x="323528" y="607692"/>
          <a:ext cx="8604572" cy="4968240"/>
        </p:xfrm>
        <a:graphic>
          <a:graphicData uri="http://schemas.openxmlformats.org/drawingml/2006/table">
            <a:tbl>
              <a:tblPr firstRow="1">
                <a:tableStyleId>{5C22544A-7EE6-4342-B048-85BDC9FD1C3A}</a:tableStyleId>
              </a:tblPr>
              <a:tblGrid>
                <a:gridCol w="1872208">
                  <a:extLst>
                    <a:ext uri="{9D8B030D-6E8A-4147-A177-3AD203B41FA5}">
                      <a16:colId xmlns:a16="http://schemas.microsoft.com/office/drawing/2014/main" xmlns="" val="20000"/>
                    </a:ext>
                  </a:extLst>
                </a:gridCol>
                <a:gridCol w="1800200">
                  <a:extLst>
                    <a:ext uri="{9D8B030D-6E8A-4147-A177-3AD203B41FA5}">
                      <a16:colId xmlns:a16="http://schemas.microsoft.com/office/drawing/2014/main" xmlns="" val="20001"/>
                    </a:ext>
                  </a:extLst>
                </a:gridCol>
                <a:gridCol w="2232248">
                  <a:extLst>
                    <a:ext uri="{9D8B030D-6E8A-4147-A177-3AD203B41FA5}">
                      <a16:colId xmlns:a16="http://schemas.microsoft.com/office/drawing/2014/main" xmlns="" val="20002"/>
                    </a:ext>
                  </a:extLst>
                </a:gridCol>
                <a:gridCol w="2699916">
                  <a:extLst>
                    <a:ext uri="{9D8B030D-6E8A-4147-A177-3AD203B41FA5}">
                      <a16:colId xmlns:a16="http://schemas.microsoft.com/office/drawing/2014/main" xmlns="" val="20003"/>
                    </a:ext>
                  </a:extLst>
                </a:gridCol>
              </a:tblGrid>
              <a:tr h="293148">
                <a:tc>
                  <a:txBody>
                    <a:bodyPr/>
                    <a:lstStyle/>
                    <a:p>
                      <a:pPr algn="ctr"/>
                      <a:r>
                        <a:rPr kumimoji="1" lang="ja-JP" altLang="en-US" sz="1400" dirty="0">
                          <a:solidFill>
                            <a:schemeClr val="tx1"/>
                          </a:solidFill>
                        </a:rPr>
                        <a:t>＜</a:t>
                      </a:r>
                      <a:r>
                        <a:rPr kumimoji="1" lang="en-US" altLang="ja-JP" sz="1400" dirty="0">
                          <a:solidFill>
                            <a:schemeClr val="tx1"/>
                          </a:solidFill>
                        </a:rPr>
                        <a:t>Why</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Vision</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What</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Outcome</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2981960">
                <a:tc>
                  <a:txBody>
                    <a:bodyPr/>
                    <a:lstStyle/>
                    <a:p>
                      <a:pPr>
                        <a:lnSpc>
                          <a:spcPts val="1200"/>
                        </a:lnSpc>
                      </a:pPr>
                      <a:r>
                        <a:rPr lang="ja-JP" altLang="en-US" sz="1200" u="none" dirty="0">
                          <a:solidFill>
                            <a:schemeClr val="tx1"/>
                          </a:solidFill>
                          <a:latin typeface="Calibri" pitchFamily="34" charset="0"/>
                        </a:rPr>
                        <a:t>・乗車人員の減少（経営環境の悪化）</a:t>
                      </a:r>
                      <a:endParaRPr lang="en-US" altLang="ja-JP" sz="1200" u="none" dirty="0">
                        <a:solidFill>
                          <a:schemeClr val="tx1"/>
                        </a:solidFill>
                        <a:latin typeface="Calibri" pitchFamily="34" charset="0"/>
                      </a:endParaRPr>
                    </a:p>
                    <a:p>
                      <a:pPr marL="152400" indent="-152400">
                        <a:lnSpc>
                          <a:spcPts val="1200"/>
                        </a:lnSpc>
                      </a:pPr>
                      <a:r>
                        <a:rPr lang="ja-JP" altLang="en-US" sz="1200" u="none" dirty="0">
                          <a:solidFill>
                            <a:schemeClr val="tx1"/>
                          </a:solidFill>
                          <a:latin typeface="Calibri" pitchFamily="34" charset="0"/>
                        </a:rPr>
                        <a:t>⇒従業者人口の減少等により、ピーク時の</a:t>
                      </a:r>
                      <a:r>
                        <a:rPr lang="en-US" altLang="ja-JP" sz="1200" u="none" dirty="0">
                          <a:solidFill>
                            <a:schemeClr val="tx1"/>
                          </a:solidFill>
                          <a:latin typeface="Calibri" pitchFamily="34" charset="0"/>
                        </a:rPr>
                        <a:t>1990</a:t>
                      </a:r>
                      <a:r>
                        <a:rPr lang="ja-JP" altLang="en-US" sz="1200" u="none" dirty="0">
                          <a:solidFill>
                            <a:schemeClr val="tx1"/>
                          </a:solidFill>
                          <a:latin typeface="Calibri" pitchFamily="34" charset="0"/>
                        </a:rPr>
                        <a:t>年度では、１日あたり</a:t>
                      </a:r>
                      <a:r>
                        <a:rPr lang="en-US" altLang="ja-JP" sz="1200" u="none" dirty="0">
                          <a:solidFill>
                            <a:schemeClr val="tx1"/>
                          </a:solidFill>
                          <a:latin typeface="Calibri" pitchFamily="34" charset="0"/>
                        </a:rPr>
                        <a:t>281</a:t>
                      </a:r>
                      <a:r>
                        <a:rPr lang="ja-JP" altLang="en-US" sz="1200" u="none" dirty="0">
                          <a:solidFill>
                            <a:schemeClr val="tx1"/>
                          </a:solidFill>
                          <a:latin typeface="Calibri" pitchFamily="34" charset="0"/>
                        </a:rPr>
                        <a:t>万人であったが、</a:t>
                      </a:r>
                      <a:r>
                        <a:rPr lang="en-US" altLang="ja-JP" sz="1200" u="none" dirty="0">
                          <a:solidFill>
                            <a:schemeClr val="tx1"/>
                          </a:solidFill>
                          <a:latin typeface="Calibri" pitchFamily="34" charset="0"/>
                        </a:rPr>
                        <a:t>2011</a:t>
                      </a:r>
                      <a:r>
                        <a:rPr lang="ja-JP" altLang="en-US" sz="1200" u="none" dirty="0">
                          <a:solidFill>
                            <a:schemeClr val="tx1"/>
                          </a:solidFill>
                          <a:latin typeface="Calibri" pitchFamily="34" charset="0"/>
                        </a:rPr>
                        <a:t>年度決算においては</a:t>
                      </a:r>
                      <a:r>
                        <a:rPr lang="en-US" altLang="ja-JP" sz="1200" u="none" dirty="0">
                          <a:solidFill>
                            <a:schemeClr val="tx1"/>
                          </a:solidFill>
                          <a:latin typeface="Calibri" pitchFamily="34" charset="0"/>
                        </a:rPr>
                        <a:t>228</a:t>
                      </a:r>
                      <a:r>
                        <a:rPr lang="ja-JP" altLang="en-US" sz="1200" u="none" dirty="0">
                          <a:solidFill>
                            <a:schemeClr val="tx1"/>
                          </a:solidFill>
                          <a:latin typeface="Calibri" pitchFamily="34" charset="0"/>
                        </a:rPr>
                        <a:t>万人と約</a:t>
                      </a:r>
                      <a:r>
                        <a:rPr lang="en-US" altLang="ja-JP" sz="1200" u="none" dirty="0">
                          <a:solidFill>
                            <a:schemeClr val="tx1"/>
                          </a:solidFill>
                          <a:latin typeface="Calibri" pitchFamily="34" charset="0"/>
                        </a:rPr>
                        <a:t>19</a:t>
                      </a:r>
                      <a:r>
                        <a:rPr lang="ja-JP" altLang="en-US" sz="1200" u="none" dirty="0">
                          <a:solidFill>
                            <a:schemeClr val="tx1"/>
                          </a:solidFill>
                          <a:latin typeface="Calibri" pitchFamily="34" charset="0"/>
                        </a:rPr>
                        <a:t>％減少している。</a:t>
                      </a:r>
                      <a:endParaRPr lang="en-US" altLang="ja-JP" sz="1200" u="none" dirty="0">
                        <a:solidFill>
                          <a:schemeClr val="tx1"/>
                        </a:solidFill>
                        <a:latin typeface="Calibri" pitchFamily="34" charset="0"/>
                      </a:endParaRPr>
                    </a:p>
                    <a:p>
                      <a:pPr marL="152400" indent="-152400">
                        <a:lnSpc>
                          <a:spcPts val="1200"/>
                        </a:lnSpc>
                      </a:pPr>
                      <a:r>
                        <a:rPr lang="ja-JP" altLang="en-US" sz="1200" u="none" dirty="0">
                          <a:solidFill>
                            <a:schemeClr val="tx1"/>
                          </a:solidFill>
                          <a:latin typeface="Calibri" pitchFamily="34" charset="0"/>
                        </a:rPr>
                        <a:t>⇒今後も少子高齢化などにより減少が続くと見込まれる。</a:t>
                      </a:r>
                      <a:endParaRPr lang="en-US" altLang="ja-JP" sz="1200" u="none" dirty="0">
                        <a:solidFill>
                          <a:schemeClr val="tx1"/>
                        </a:solidFill>
                        <a:latin typeface="Calibri" pitchFamily="34" charset="0"/>
                      </a:endParaRPr>
                    </a:p>
                    <a:p>
                      <a:pPr>
                        <a:lnSpc>
                          <a:spcPts val="1200"/>
                        </a:lnSpc>
                      </a:pPr>
                      <a:endParaRPr lang="ja-JP" altLang="en-US" sz="1200" u="none" dirty="0">
                        <a:solidFill>
                          <a:schemeClr val="tx1"/>
                        </a:solidFill>
                        <a:latin typeface="Calibri" pitchFamily="34" charset="0"/>
                      </a:endParaRPr>
                    </a:p>
                    <a:p>
                      <a:pPr>
                        <a:lnSpc>
                          <a:spcPts val="1200"/>
                        </a:lnSpc>
                      </a:pPr>
                      <a:r>
                        <a:rPr lang="ja-JP" altLang="en-US" sz="1200" u="none" dirty="0">
                          <a:solidFill>
                            <a:schemeClr val="tx1"/>
                          </a:solidFill>
                          <a:latin typeface="Calibri" pitchFamily="34" charset="0"/>
                        </a:rPr>
                        <a:t>・市財政の硬直化</a:t>
                      </a:r>
                      <a:endParaRPr lang="en-US" altLang="ja-JP" sz="1200" u="none" dirty="0">
                        <a:solidFill>
                          <a:schemeClr val="tx1"/>
                        </a:solidFill>
                        <a:latin typeface="Calibri" pitchFamily="34" charset="0"/>
                      </a:endParaRPr>
                    </a:p>
                    <a:p>
                      <a:pPr marL="139700" indent="-139700">
                        <a:lnSpc>
                          <a:spcPts val="1200"/>
                        </a:lnSpc>
                      </a:pPr>
                      <a:r>
                        <a:rPr lang="ja-JP" altLang="en-US" sz="1200" u="none" dirty="0">
                          <a:solidFill>
                            <a:schemeClr val="tx1"/>
                          </a:solidFill>
                          <a:latin typeface="Calibri" pitchFamily="34" charset="0"/>
                        </a:rPr>
                        <a:t>⇒過去</a:t>
                      </a:r>
                      <a:r>
                        <a:rPr lang="en-US" altLang="ja-JP" sz="1200" u="none" dirty="0">
                          <a:solidFill>
                            <a:schemeClr val="tx1"/>
                          </a:solidFill>
                          <a:latin typeface="Calibri" pitchFamily="34" charset="0"/>
                        </a:rPr>
                        <a:t>10</a:t>
                      </a:r>
                      <a:r>
                        <a:rPr lang="ja-JP" altLang="en-US" sz="1200" u="none" dirty="0">
                          <a:solidFill>
                            <a:schemeClr val="tx1"/>
                          </a:solidFill>
                          <a:latin typeface="Calibri" pitchFamily="34" charset="0"/>
                        </a:rPr>
                        <a:t>カ年（</a:t>
                      </a:r>
                      <a:r>
                        <a:rPr lang="en-US" altLang="ja-JP" sz="1200" u="none" dirty="0">
                          <a:solidFill>
                            <a:schemeClr val="tx1"/>
                          </a:solidFill>
                          <a:latin typeface="Calibri" pitchFamily="34" charset="0"/>
                        </a:rPr>
                        <a:t>2002</a:t>
                      </a:r>
                      <a:r>
                        <a:rPr lang="ja-JP" altLang="en-US" sz="1200" u="none" dirty="0">
                          <a:solidFill>
                            <a:schemeClr val="tx1"/>
                          </a:solidFill>
                          <a:latin typeface="Calibri" pitchFamily="34" charset="0"/>
                        </a:rPr>
                        <a:t>年度～</a:t>
                      </a:r>
                      <a:r>
                        <a:rPr lang="en-US" altLang="ja-JP" sz="1200" u="none" dirty="0">
                          <a:solidFill>
                            <a:schemeClr val="tx1"/>
                          </a:solidFill>
                          <a:latin typeface="Calibri" pitchFamily="34" charset="0"/>
                        </a:rPr>
                        <a:t>2011</a:t>
                      </a:r>
                      <a:r>
                        <a:rPr lang="ja-JP" altLang="en-US" sz="1200" u="none" dirty="0">
                          <a:solidFill>
                            <a:schemeClr val="tx1"/>
                          </a:solidFill>
                          <a:latin typeface="Calibri" pitchFamily="34" charset="0"/>
                        </a:rPr>
                        <a:t>年度）では、累計</a:t>
                      </a:r>
                      <a:r>
                        <a:rPr lang="en-US" altLang="ja-JP" sz="1200" u="none" dirty="0">
                          <a:solidFill>
                            <a:schemeClr val="tx1"/>
                          </a:solidFill>
                          <a:latin typeface="Calibri" pitchFamily="34" charset="0"/>
                        </a:rPr>
                        <a:t>1,980</a:t>
                      </a:r>
                      <a:r>
                        <a:rPr lang="ja-JP" altLang="en-US" sz="1200" u="none" dirty="0">
                          <a:solidFill>
                            <a:schemeClr val="tx1"/>
                          </a:solidFill>
                          <a:latin typeface="Calibri" pitchFamily="34" charset="0"/>
                        </a:rPr>
                        <a:t>億円、年平均約</a:t>
                      </a:r>
                      <a:r>
                        <a:rPr lang="en-US" altLang="ja-JP" sz="1200" u="none" dirty="0">
                          <a:solidFill>
                            <a:schemeClr val="tx1"/>
                          </a:solidFill>
                          <a:latin typeface="Calibri" pitchFamily="34" charset="0"/>
                        </a:rPr>
                        <a:t>200</a:t>
                      </a:r>
                      <a:r>
                        <a:rPr lang="ja-JP" altLang="en-US" sz="1200" u="none" dirty="0">
                          <a:solidFill>
                            <a:schemeClr val="tx1"/>
                          </a:solidFill>
                          <a:latin typeface="Calibri" pitchFamily="34" charset="0"/>
                        </a:rPr>
                        <a:t>億円を繰り入れているが、一般会計の扶助費・公債費の負担増加により市財政の硬直化が進むなか、現行スキームは維持できないおそれがある。</a:t>
                      </a:r>
                      <a:endParaRPr lang="en-US" altLang="ja-JP" sz="1200" u="none" dirty="0">
                        <a:solidFill>
                          <a:schemeClr val="tx1"/>
                        </a:solidFill>
                        <a:latin typeface="Calibri" pitchFamily="34" charset="0"/>
                      </a:endParaRPr>
                    </a:p>
                    <a:p>
                      <a:pPr>
                        <a:lnSpc>
                          <a:spcPts val="1200"/>
                        </a:lnSpc>
                      </a:pPr>
                      <a:endParaRPr lang="ja-JP" altLang="en-US" sz="1200" u="none" dirty="0">
                        <a:solidFill>
                          <a:schemeClr val="tx1"/>
                        </a:solidFill>
                        <a:latin typeface="Calibri" pitchFamily="34" charset="0"/>
                      </a:endParaRPr>
                    </a:p>
                    <a:p>
                      <a:pPr>
                        <a:lnSpc>
                          <a:spcPts val="1200"/>
                        </a:lnSpc>
                      </a:pPr>
                      <a:r>
                        <a:rPr lang="ja-JP" altLang="en-US" sz="1200" u="none" dirty="0">
                          <a:solidFill>
                            <a:schemeClr val="tx1"/>
                          </a:solidFill>
                          <a:latin typeface="Calibri" pitchFamily="34" charset="0"/>
                        </a:rPr>
                        <a:t>・公営企業の制約（経営資源の調達における法律上の限界、行政の非効率性）</a:t>
                      </a:r>
                    </a:p>
                    <a:p>
                      <a:pPr>
                        <a:lnSpc>
                          <a:spcPts val="1200"/>
                        </a:lnSpc>
                      </a:pPr>
                      <a:endParaRPr lang="ja-JP" altLang="en-US" sz="1200" u="none" dirty="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200"/>
                        </a:lnSpc>
                      </a:pPr>
                      <a:r>
                        <a:rPr lang="ja-JP" altLang="en-US" sz="1200" dirty="0"/>
                        <a:t>・自立した企業体として自らの経営責任で、持続的にさらなる効率性や生産性を追求し、成長力を高めていくことができる組織体への移行</a:t>
                      </a:r>
                      <a:endParaRPr lang="en-US" altLang="ja-JP" sz="1200" dirty="0"/>
                    </a:p>
                    <a:p>
                      <a:pPr>
                        <a:lnSpc>
                          <a:spcPts val="1200"/>
                        </a:lnSpc>
                      </a:pPr>
                      <a:r>
                        <a:rPr lang="ja-JP" altLang="en-US" sz="1200" dirty="0"/>
                        <a:t>・利用者視点に立ったソフト・ハード両面でのサービス向上</a:t>
                      </a:r>
                      <a:endParaRPr lang="en-US" altLang="ja-JP" sz="1200" dirty="0"/>
                    </a:p>
                    <a:p>
                      <a:pPr>
                        <a:lnSpc>
                          <a:spcPts val="1200"/>
                        </a:lnSpc>
                      </a:pPr>
                      <a:endParaRPr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ja-JP" altLang="en-US" sz="1200" dirty="0"/>
                        <a:t>②収支の改善</a:t>
                      </a:r>
                      <a:endParaRPr lang="en-US" altLang="ja-JP" sz="1200" dirty="0"/>
                    </a:p>
                    <a:p>
                      <a:pPr>
                        <a:lnSpc>
                          <a:spcPts val="1200"/>
                        </a:lnSpc>
                      </a:pPr>
                      <a:endParaRPr lang="en-US" altLang="ja-JP"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indent="-87313">
                        <a:lnSpc>
                          <a:spcPts val="1200"/>
                        </a:lnSpc>
                      </a:pPr>
                      <a:r>
                        <a:rPr lang="ja-JP" altLang="en-US" sz="1200" b="0" u="none" dirty="0">
                          <a:solidFill>
                            <a:schemeClr val="tx1"/>
                          </a:solidFill>
                        </a:rPr>
                        <a:t>・大型商業施設の利用が好調を維持し　　</a:t>
                      </a:r>
                      <a:r>
                        <a:rPr lang="ja-JP" altLang="en-US" sz="1200" b="0" u="none" dirty="0" err="1">
                          <a:solidFill>
                            <a:schemeClr val="tx1"/>
                          </a:solidFill>
                        </a:rPr>
                        <a:t>て</a:t>
                      </a:r>
                      <a:r>
                        <a:rPr lang="ja-JP" altLang="en-US" sz="1200" b="0" u="none" dirty="0">
                          <a:solidFill>
                            <a:schemeClr val="tx1"/>
                          </a:solidFill>
                        </a:rPr>
                        <a:t>いることに加えて各種イベントの実施、現場職員による車内での告知、駅での営業強化といった営業施策の着実な取組等もあって土日を中心にご利用が堅調となり、</a:t>
                      </a:r>
                      <a:r>
                        <a:rPr lang="en-US" altLang="ja-JP" sz="1200" b="0" u="none" dirty="0">
                          <a:solidFill>
                            <a:schemeClr val="tx1"/>
                          </a:solidFill>
                        </a:rPr>
                        <a:t>2012</a:t>
                      </a:r>
                      <a:r>
                        <a:rPr lang="ja-JP" altLang="en-US" sz="1200" b="0" u="none" dirty="0">
                          <a:solidFill>
                            <a:schemeClr val="tx1"/>
                          </a:solidFill>
                        </a:rPr>
                        <a:t>・</a:t>
                      </a:r>
                      <a:r>
                        <a:rPr lang="en-US" altLang="ja-JP" sz="1200" b="0" u="none" dirty="0">
                          <a:solidFill>
                            <a:schemeClr val="tx1"/>
                          </a:solidFill>
                        </a:rPr>
                        <a:t>2013</a:t>
                      </a:r>
                      <a:r>
                        <a:rPr lang="ja-JP" altLang="en-US" sz="1200" b="0" u="none" dirty="0">
                          <a:solidFill>
                            <a:schemeClr val="tx1"/>
                          </a:solidFill>
                        </a:rPr>
                        <a:t>年度の利用者は前年度を上回る。</a:t>
                      </a:r>
                      <a:endParaRPr lang="en-US" altLang="ja-JP" sz="1200" b="0" u="none" dirty="0">
                        <a:solidFill>
                          <a:schemeClr val="tx1"/>
                        </a:solidFill>
                      </a:endParaRPr>
                    </a:p>
                    <a:p>
                      <a:pPr marL="87313" marR="0" lvl="0" indent="-87313" algn="l" defTabSz="914400" rtl="0" eaLnBrk="1" fontAlgn="auto" latinLnBrk="0" hangingPunct="1">
                        <a:lnSpc>
                          <a:spcPts val="1200"/>
                        </a:lnSpc>
                        <a:spcBef>
                          <a:spcPts val="0"/>
                        </a:spcBef>
                        <a:spcAft>
                          <a:spcPts val="0"/>
                        </a:spcAft>
                        <a:buClrTx/>
                        <a:buSzTx/>
                        <a:buFontTx/>
                        <a:buNone/>
                        <a:tabLst/>
                        <a:defRPr/>
                      </a:pPr>
                      <a:r>
                        <a:rPr lang="ja-JP" altLang="en-US" sz="1200" b="0" u="none" dirty="0">
                          <a:solidFill>
                            <a:schemeClr val="tx1"/>
                          </a:solidFill>
                        </a:rPr>
                        <a:t>・</a:t>
                      </a:r>
                      <a:r>
                        <a:rPr lang="en-US" altLang="ja-JP" sz="1200" b="0" u="none" dirty="0">
                          <a:solidFill>
                            <a:schemeClr val="tx1"/>
                          </a:solidFill>
                        </a:rPr>
                        <a:t>2012</a:t>
                      </a:r>
                      <a:r>
                        <a:rPr lang="ja-JP" altLang="en-US" sz="1200" b="0" u="none" dirty="0">
                          <a:solidFill>
                            <a:schemeClr val="tx1"/>
                          </a:solidFill>
                        </a:rPr>
                        <a:t>年度以降、景気の緩やかな回復による雇用情勢の改善や大阪市の人口増加、外国人旅行客の増加などにより、乗車人員の回復基調が続いている。</a:t>
                      </a:r>
                      <a:endParaRPr lang="en-US" altLang="ja-JP" sz="1200" b="0" u="none" dirty="0">
                        <a:solidFill>
                          <a:schemeClr val="tx1"/>
                        </a:solidFill>
                      </a:endParaRPr>
                    </a:p>
                    <a:p>
                      <a:pPr marL="87313" indent="-87313">
                        <a:lnSpc>
                          <a:spcPts val="1200"/>
                        </a:lnSpc>
                      </a:pPr>
                      <a:endParaRPr lang="ja-JP" altLang="en-US" sz="1200" b="0" u="none" dirty="0">
                        <a:solidFill>
                          <a:schemeClr val="tx1"/>
                        </a:solidFill>
                      </a:endParaRPr>
                    </a:p>
                    <a:p>
                      <a:pPr marL="0" marR="0" indent="0" algn="l" defTabSz="914400" rtl="0" eaLnBrk="1" fontAlgn="auto" latinLnBrk="0" hangingPunct="1">
                        <a:lnSpc>
                          <a:spcPts val="1200"/>
                        </a:lnSpc>
                        <a:spcBef>
                          <a:spcPts val="0"/>
                        </a:spcBef>
                        <a:spcAft>
                          <a:spcPts val="0"/>
                        </a:spcAft>
                        <a:buClrTx/>
                        <a:buSzTx/>
                        <a:buFontTx/>
                        <a:buNone/>
                        <a:tabLst/>
                        <a:defRPr/>
                      </a:pPr>
                      <a:r>
                        <a:rPr lang="ja-JP" altLang="en-US" sz="1200" b="0" u="none" dirty="0">
                          <a:solidFill>
                            <a:schemeClr val="tx1"/>
                          </a:solidFill>
                        </a:rPr>
                        <a:t>・人件費　　</a:t>
                      </a:r>
                      <a:r>
                        <a:rPr lang="en-US" altLang="ja-JP" sz="1200" b="0" u="none" dirty="0">
                          <a:solidFill>
                            <a:schemeClr val="tx1"/>
                          </a:solidFill>
                        </a:rPr>
                        <a:t>2011</a:t>
                      </a:r>
                      <a:r>
                        <a:rPr lang="ja-JP" altLang="en-US" sz="1200" b="0" u="none" dirty="0">
                          <a:solidFill>
                            <a:schemeClr val="tx1"/>
                          </a:solidFill>
                        </a:rPr>
                        <a:t>年度（</a:t>
                      </a:r>
                      <a:r>
                        <a:rPr lang="en-US" altLang="ja-JP" sz="1200" b="0" u="none" dirty="0">
                          <a:solidFill>
                            <a:schemeClr val="tx1"/>
                          </a:solidFill>
                        </a:rPr>
                        <a:t>412</a:t>
                      </a:r>
                      <a:r>
                        <a:rPr lang="ja-JP" altLang="en-US" sz="1200" b="0" u="none" dirty="0">
                          <a:solidFill>
                            <a:schemeClr val="tx1"/>
                          </a:solidFill>
                        </a:rPr>
                        <a:t>億円）</a:t>
                      </a:r>
                      <a:endParaRPr lang="en-US" altLang="ja-JP" sz="1200" b="0" u="none" dirty="0">
                        <a:solidFill>
                          <a:schemeClr val="tx1"/>
                        </a:solidFill>
                      </a:endParaRPr>
                    </a:p>
                    <a:p>
                      <a:pPr marL="0" marR="0" indent="0" algn="l" defTabSz="914400" rtl="0" eaLnBrk="1" fontAlgn="auto" latinLnBrk="0" hangingPunct="1">
                        <a:lnSpc>
                          <a:spcPts val="1200"/>
                        </a:lnSpc>
                        <a:spcBef>
                          <a:spcPts val="0"/>
                        </a:spcBef>
                        <a:spcAft>
                          <a:spcPts val="0"/>
                        </a:spcAft>
                        <a:buClrTx/>
                        <a:buSzTx/>
                        <a:buFontTx/>
                        <a:buNone/>
                        <a:tabLst/>
                        <a:defRPr/>
                      </a:pPr>
                      <a:r>
                        <a:rPr lang="ja-JP" altLang="en-US" sz="1200" b="0" u="none" dirty="0">
                          <a:solidFill>
                            <a:schemeClr val="tx1"/>
                          </a:solidFill>
                        </a:rPr>
                        <a:t>　　　　　　→</a:t>
                      </a:r>
                      <a:r>
                        <a:rPr lang="en-US" altLang="ja-JP" sz="1200" b="0" u="none" dirty="0">
                          <a:solidFill>
                            <a:schemeClr val="tx1"/>
                          </a:solidFill>
                        </a:rPr>
                        <a:t>2013</a:t>
                      </a:r>
                      <a:r>
                        <a:rPr lang="ja-JP" altLang="en-US" sz="1200" b="0" u="none" dirty="0">
                          <a:solidFill>
                            <a:schemeClr val="tx1"/>
                          </a:solidFill>
                        </a:rPr>
                        <a:t>年度（</a:t>
                      </a:r>
                      <a:r>
                        <a:rPr lang="en-US" altLang="ja-JP" sz="1200" b="0" u="none" dirty="0">
                          <a:solidFill>
                            <a:schemeClr val="tx1"/>
                          </a:solidFill>
                        </a:rPr>
                        <a:t>387</a:t>
                      </a:r>
                      <a:r>
                        <a:rPr lang="ja-JP" altLang="en-US" sz="1200" b="0" u="none" dirty="0">
                          <a:solidFill>
                            <a:schemeClr val="tx1"/>
                          </a:solidFill>
                        </a:rPr>
                        <a:t>億円）</a:t>
                      </a:r>
                      <a:endParaRPr lang="en-US" altLang="ja-JP" sz="1200" b="0" u="none" dirty="0">
                        <a:solidFill>
                          <a:schemeClr val="tx1"/>
                        </a:solidFill>
                      </a:endParaRPr>
                    </a:p>
                    <a:p>
                      <a:pPr marL="0" marR="0" lvl="0" indent="0" algn="l" defTabSz="914400" rtl="0" eaLnBrk="1" fontAlgn="auto" latinLnBrk="0" hangingPunct="1">
                        <a:lnSpc>
                          <a:spcPts val="1200"/>
                        </a:lnSpc>
                        <a:spcBef>
                          <a:spcPts val="0"/>
                        </a:spcBef>
                        <a:spcAft>
                          <a:spcPts val="0"/>
                        </a:spcAft>
                        <a:buClrTx/>
                        <a:buSzTx/>
                        <a:buFontTx/>
                        <a:buNone/>
                        <a:tabLst/>
                        <a:defRPr/>
                      </a:pPr>
                      <a:r>
                        <a:rPr lang="ja-JP" altLang="en-US" sz="1200" b="0" u="none" dirty="0">
                          <a:solidFill>
                            <a:schemeClr val="tx1"/>
                          </a:solidFill>
                        </a:rPr>
                        <a:t>　  　　　　</a:t>
                      </a:r>
                      <a:r>
                        <a:rPr lang="ja-JP" altLang="en-US" sz="1200" b="0" u="none" baseline="0" dirty="0">
                          <a:solidFill>
                            <a:schemeClr val="tx1"/>
                          </a:solidFill>
                        </a:rPr>
                        <a:t> </a:t>
                      </a:r>
                      <a:r>
                        <a:rPr lang="ja-JP" altLang="en-US" sz="1200" b="0" u="none" dirty="0">
                          <a:solidFill>
                            <a:schemeClr val="tx1"/>
                          </a:solidFill>
                        </a:rPr>
                        <a:t>→</a:t>
                      </a:r>
                      <a:r>
                        <a:rPr lang="en-US" altLang="ja-JP" sz="1200" b="0" u="none" dirty="0">
                          <a:solidFill>
                            <a:schemeClr val="tx1"/>
                          </a:solidFill>
                        </a:rPr>
                        <a:t>2017</a:t>
                      </a:r>
                      <a:r>
                        <a:rPr lang="ja-JP" altLang="en-US" sz="1200" b="0" u="none" dirty="0">
                          <a:solidFill>
                            <a:schemeClr val="tx1"/>
                          </a:solidFill>
                        </a:rPr>
                        <a:t>年度（</a:t>
                      </a:r>
                      <a:r>
                        <a:rPr lang="en-US" altLang="ja-JP" sz="1200" b="0" u="none" dirty="0">
                          <a:solidFill>
                            <a:schemeClr val="tx1"/>
                          </a:solidFill>
                        </a:rPr>
                        <a:t>385</a:t>
                      </a:r>
                      <a:r>
                        <a:rPr lang="ja-JP" altLang="en-US" sz="1200" b="0" u="none" dirty="0">
                          <a:solidFill>
                            <a:schemeClr val="tx1"/>
                          </a:solidFill>
                        </a:rPr>
                        <a:t>億円）</a:t>
                      </a:r>
                      <a:endParaRPr lang="en-US" altLang="ja-JP" sz="1200" b="0" u="none" dirty="0">
                        <a:solidFill>
                          <a:schemeClr val="tx1"/>
                        </a:solidFill>
                      </a:endParaRPr>
                    </a:p>
                    <a:p>
                      <a:pPr marL="0" marR="0" indent="0" algn="l" defTabSz="914400" rtl="0" eaLnBrk="1" fontAlgn="auto" latinLnBrk="0" hangingPunct="1">
                        <a:lnSpc>
                          <a:spcPts val="1200"/>
                        </a:lnSpc>
                        <a:spcBef>
                          <a:spcPts val="0"/>
                        </a:spcBef>
                        <a:spcAft>
                          <a:spcPts val="0"/>
                        </a:spcAft>
                        <a:buClrTx/>
                        <a:buSzTx/>
                        <a:buFontTx/>
                        <a:buNone/>
                        <a:tabLst/>
                        <a:defRPr/>
                      </a:pPr>
                      <a:r>
                        <a:rPr lang="ja-JP" altLang="en-US" sz="1000" b="0" u="none" dirty="0">
                          <a:solidFill>
                            <a:schemeClr val="tx1"/>
                          </a:solidFill>
                        </a:rPr>
                        <a:t>　　　　　　　　　　　　　　</a:t>
                      </a:r>
                      <a:r>
                        <a:rPr lang="en-US" altLang="ja-JP" sz="1000" b="0" u="none" dirty="0">
                          <a:solidFill>
                            <a:schemeClr val="tx1"/>
                          </a:solidFill>
                        </a:rPr>
                        <a:t>※</a:t>
                      </a:r>
                      <a:r>
                        <a:rPr lang="ja-JP" altLang="en-US" sz="1000" b="0" u="none" dirty="0">
                          <a:solidFill>
                            <a:schemeClr val="tx1"/>
                          </a:solidFill>
                        </a:rPr>
                        <a:t>給料・手当ベース</a:t>
                      </a:r>
                      <a:endParaRPr lang="en-US" altLang="ja-JP" sz="1000" b="0" u="none" dirty="0">
                        <a:solidFill>
                          <a:schemeClr val="tx1"/>
                        </a:solidFill>
                      </a:endParaRPr>
                    </a:p>
                    <a:p>
                      <a:pPr marL="0" marR="0" indent="0" algn="l" defTabSz="914400" rtl="0" eaLnBrk="1" fontAlgn="auto" latinLnBrk="0" hangingPunct="1">
                        <a:lnSpc>
                          <a:spcPts val="1200"/>
                        </a:lnSpc>
                        <a:spcBef>
                          <a:spcPts val="0"/>
                        </a:spcBef>
                        <a:spcAft>
                          <a:spcPts val="0"/>
                        </a:spcAft>
                        <a:buClrTx/>
                        <a:buSzTx/>
                        <a:buFontTx/>
                        <a:buNone/>
                        <a:tabLst/>
                        <a:defRPr/>
                      </a:pPr>
                      <a:endParaRPr lang="en-US" altLang="ja-JP" sz="1200" b="0" u="none" dirty="0">
                        <a:solidFill>
                          <a:schemeClr val="tx1"/>
                        </a:solidFill>
                      </a:endParaRPr>
                    </a:p>
                    <a:p>
                      <a:pPr marL="85725" indent="-85725">
                        <a:lnSpc>
                          <a:spcPts val="1200"/>
                        </a:lnSpc>
                      </a:pPr>
                      <a:r>
                        <a:rPr lang="ja-JP" altLang="en-US" sz="1200" b="0" u="none" dirty="0">
                          <a:solidFill>
                            <a:schemeClr val="tx1"/>
                          </a:solidFill>
                        </a:rPr>
                        <a:t>・</a:t>
                      </a:r>
                      <a:r>
                        <a:rPr lang="en-US" altLang="ja-JP" sz="1200" b="0" u="none" dirty="0">
                          <a:solidFill>
                            <a:schemeClr val="tx1"/>
                          </a:solidFill>
                        </a:rPr>
                        <a:t>2015</a:t>
                      </a:r>
                      <a:r>
                        <a:rPr lang="ja-JP" altLang="en-US" sz="1200" b="0" u="none" dirty="0">
                          <a:solidFill>
                            <a:schemeClr val="tx1"/>
                          </a:solidFill>
                        </a:rPr>
                        <a:t>年度決算において、過去最高の当年度損益（</a:t>
                      </a:r>
                      <a:r>
                        <a:rPr lang="en-US" altLang="ja-JP" sz="1200" b="0" u="none" dirty="0">
                          <a:solidFill>
                            <a:schemeClr val="tx1"/>
                          </a:solidFill>
                        </a:rPr>
                        <a:t>375</a:t>
                      </a:r>
                      <a:r>
                        <a:rPr lang="ja-JP" altLang="en-US" sz="1200" b="0" u="none" dirty="0">
                          <a:solidFill>
                            <a:schemeClr val="tx1"/>
                          </a:solidFill>
                        </a:rPr>
                        <a:t>億円）を達成。</a:t>
                      </a:r>
                      <a:endParaRPr lang="en-US" altLang="ja-JP" sz="1200" b="0" u="none" dirty="0">
                        <a:solidFill>
                          <a:schemeClr val="tx1"/>
                        </a:solidFill>
                      </a:endParaRPr>
                    </a:p>
                    <a:p>
                      <a:pPr marL="92075" indent="0">
                        <a:lnSpc>
                          <a:spcPts val="1200"/>
                        </a:lnSpc>
                      </a:pPr>
                      <a:r>
                        <a:rPr lang="ja-JP" altLang="en-US" sz="900" b="0" u="none" baseline="0" dirty="0">
                          <a:solidFill>
                            <a:schemeClr val="tx1"/>
                          </a:solidFill>
                        </a:rPr>
                        <a:t>ただし、</a:t>
                      </a:r>
                      <a:r>
                        <a:rPr lang="en-US" altLang="ja-JP" sz="900" b="0" u="none" baseline="0" dirty="0">
                          <a:solidFill>
                            <a:schemeClr val="tx1"/>
                          </a:solidFill>
                        </a:rPr>
                        <a:t>2017</a:t>
                      </a:r>
                      <a:r>
                        <a:rPr lang="ja-JP" altLang="en-US" sz="900" b="0" u="none" baseline="0" dirty="0">
                          <a:solidFill>
                            <a:schemeClr val="tx1"/>
                          </a:solidFill>
                        </a:rPr>
                        <a:t>年度</a:t>
                      </a:r>
                      <a:r>
                        <a:rPr lang="ja-JP" altLang="en-US" sz="900" b="0" u="none" baseline="0" dirty="0" smtClean="0">
                          <a:solidFill>
                            <a:schemeClr val="tx1"/>
                          </a:solidFill>
                        </a:rPr>
                        <a:t>決算に</a:t>
                      </a:r>
                      <a:r>
                        <a:rPr lang="ja-JP" altLang="en-US" sz="900" b="0" u="none" baseline="0" dirty="0">
                          <a:solidFill>
                            <a:schemeClr val="tx1"/>
                          </a:solidFill>
                        </a:rPr>
                        <a:t>おいて、バス事業の終結処理や高速鉄道事業の民営化処理を特別損失に計上したことなどにより、当年度黒字（</a:t>
                      </a:r>
                      <a:r>
                        <a:rPr lang="en-US" altLang="ja-JP" sz="900" b="0" u="none" baseline="0" dirty="0">
                          <a:solidFill>
                            <a:schemeClr val="tx1"/>
                          </a:solidFill>
                        </a:rPr>
                        <a:t>29</a:t>
                      </a:r>
                      <a:r>
                        <a:rPr lang="ja-JP" altLang="en-US" sz="900" b="0" u="none" baseline="0" dirty="0">
                          <a:solidFill>
                            <a:schemeClr val="tx1"/>
                          </a:solidFill>
                        </a:rPr>
                        <a:t>億円）</a:t>
                      </a: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4" name="テキスト ボックス 3"/>
          <p:cNvSpPr txBox="1"/>
          <p:nvPr/>
        </p:nvSpPr>
        <p:spPr>
          <a:xfrm>
            <a:off x="0" y="0"/>
            <a:ext cx="7524328" cy="461665"/>
          </a:xfrm>
          <a:prstGeom prst="rect">
            <a:avLst/>
          </a:prstGeom>
          <a:solidFill>
            <a:srgbClr val="0070C0"/>
          </a:solidFill>
        </p:spPr>
        <p:txBody>
          <a:bodyPr wrap="square" rtlCol="0">
            <a:spAutoFit/>
          </a:bodyPr>
          <a:lstStyle/>
          <a:p>
            <a:r>
              <a:rPr lang="en-US" altLang="ja-JP" sz="2400" b="1" u="sng" dirty="0">
                <a:solidFill>
                  <a:schemeClr val="bg1"/>
                </a:solidFill>
                <a:latin typeface="+mn-ea"/>
              </a:rPr>
              <a:t>Ⅱ</a:t>
            </a:r>
            <a:r>
              <a:rPr kumimoji="1" lang="en-US" altLang="ja-JP" sz="2400" b="1" u="sng" dirty="0">
                <a:solidFill>
                  <a:schemeClr val="bg1"/>
                </a:solidFill>
                <a:latin typeface="+mn-ea"/>
                <a:ea typeface="+mn-ea"/>
              </a:rPr>
              <a:t>【</a:t>
            </a:r>
            <a:r>
              <a:rPr kumimoji="1" lang="ja-JP" altLang="en-US" sz="2400" b="1" u="sng" dirty="0">
                <a:solidFill>
                  <a:schemeClr val="bg1"/>
                </a:solidFill>
                <a:latin typeface="+mn-ea"/>
                <a:ea typeface="+mn-ea"/>
              </a:rPr>
              <a:t>民営化の取組</a:t>
            </a:r>
            <a:r>
              <a:rPr kumimoji="1" lang="en-US" altLang="ja-JP" sz="2400" b="1" u="sng" dirty="0">
                <a:solidFill>
                  <a:schemeClr val="bg1"/>
                </a:solidFill>
                <a:latin typeface="+mn-ea"/>
                <a:ea typeface="+mn-ea"/>
              </a:rPr>
              <a:t>】(1)</a:t>
            </a:r>
            <a:r>
              <a:rPr kumimoji="1" lang="ja-JP" altLang="en-US" sz="2400" b="1" u="sng" dirty="0">
                <a:solidFill>
                  <a:schemeClr val="bg1"/>
                </a:solidFill>
                <a:latin typeface="+mn-ea"/>
                <a:ea typeface="+mn-ea"/>
              </a:rPr>
              <a:t>　地下鉄</a:t>
            </a:r>
          </a:p>
        </p:txBody>
      </p:sp>
      <p:sp>
        <p:nvSpPr>
          <p:cNvPr id="7" name="スライド番号プレースホルダ 6"/>
          <p:cNvSpPr>
            <a:spLocks noGrp="1"/>
          </p:cNvSpPr>
          <p:nvPr>
            <p:ph type="sldNum" sz="quarter" idx="12"/>
          </p:nvPr>
        </p:nvSpPr>
        <p:spPr/>
        <p:txBody>
          <a:bodyPr/>
          <a:lstStyle/>
          <a:p>
            <a:fld id="{CCEC3038-1CF1-4B63-9920-55248DCFBA97}" type="slidenum">
              <a:rPr kumimoji="1" lang="ja-JP" altLang="en-US" smtClean="0"/>
              <a:pPr/>
              <a:t>47</a:t>
            </a:fld>
            <a:endParaRPr kumimoji="1" lang="ja-JP" altLang="en-US"/>
          </a:p>
        </p:txBody>
      </p:sp>
      <p:sp>
        <p:nvSpPr>
          <p:cNvPr id="10" name="テキスト ボックス 9"/>
          <p:cNvSpPr txBox="1"/>
          <p:nvPr/>
        </p:nvSpPr>
        <p:spPr>
          <a:xfrm>
            <a:off x="7751930" y="0"/>
            <a:ext cx="1388302" cy="307777"/>
          </a:xfrm>
          <a:prstGeom prst="rect">
            <a:avLst/>
          </a:prstGeom>
          <a:noFill/>
        </p:spPr>
        <p:txBody>
          <a:bodyPr wrap="square" rtlCol="0">
            <a:spAutoFit/>
          </a:bodyPr>
          <a:lstStyle/>
          <a:p>
            <a:r>
              <a:rPr lang="en-US" altLang="ja-JP" sz="1400" dirty="0" smtClean="0"/>
              <a:t>A9</a:t>
            </a:r>
            <a:r>
              <a:rPr lang="ja-JP" altLang="en-US" sz="1400" dirty="0" err="1" smtClean="0"/>
              <a:t>、</a:t>
            </a:r>
            <a:r>
              <a:rPr kumimoji="1" lang="en-US" altLang="ja-JP" sz="1400" dirty="0" smtClean="0"/>
              <a:t>C1</a:t>
            </a:r>
            <a:endParaRPr kumimoji="1" lang="ja-JP" altLang="en-US" sz="1400" dirty="0"/>
          </a:p>
        </p:txBody>
      </p:sp>
    </p:spTree>
    <p:extLst>
      <p:ext uri="{BB962C8B-B14F-4D97-AF65-F5344CB8AC3E}">
        <p14:creationId xmlns:p14="http://schemas.microsoft.com/office/powerpoint/2010/main" val="1779171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7524328" cy="461665"/>
          </a:xfrm>
          <a:prstGeom prst="rect">
            <a:avLst/>
          </a:prstGeom>
          <a:solidFill>
            <a:srgbClr val="0070C0"/>
          </a:solidFill>
        </p:spPr>
        <p:txBody>
          <a:bodyPr wrap="square" rtlCol="0">
            <a:spAutoFit/>
          </a:bodyPr>
          <a:lstStyle/>
          <a:p>
            <a:r>
              <a:rPr lang="en-US" altLang="ja-JP" sz="2400" b="1" u="sng" dirty="0">
                <a:solidFill>
                  <a:schemeClr val="bg1"/>
                </a:solidFill>
                <a:latin typeface="+mn-ea"/>
              </a:rPr>
              <a:t>Ⅱ</a:t>
            </a:r>
            <a:r>
              <a:rPr kumimoji="1" lang="en-US" altLang="ja-JP" sz="2400" b="1" u="sng" dirty="0">
                <a:solidFill>
                  <a:schemeClr val="bg1"/>
                </a:solidFill>
                <a:latin typeface="+mn-ea"/>
                <a:ea typeface="+mn-ea"/>
              </a:rPr>
              <a:t>【</a:t>
            </a:r>
            <a:r>
              <a:rPr kumimoji="1" lang="ja-JP" altLang="en-US" sz="2400" b="1" u="sng" dirty="0">
                <a:solidFill>
                  <a:schemeClr val="bg1"/>
                </a:solidFill>
                <a:latin typeface="+mn-ea"/>
                <a:ea typeface="+mn-ea"/>
              </a:rPr>
              <a:t>民営化の取組</a:t>
            </a:r>
            <a:r>
              <a:rPr kumimoji="1" lang="en-US" altLang="ja-JP" sz="2400" b="1" u="sng" dirty="0">
                <a:solidFill>
                  <a:schemeClr val="bg1"/>
                </a:solidFill>
                <a:latin typeface="+mn-ea"/>
                <a:ea typeface="+mn-ea"/>
              </a:rPr>
              <a:t>】(1)</a:t>
            </a:r>
            <a:r>
              <a:rPr kumimoji="1" lang="ja-JP" altLang="en-US" sz="2400" b="1" u="sng" dirty="0">
                <a:solidFill>
                  <a:schemeClr val="bg1"/>
                </a:solidFill>
                <a:latin typeface="+mn-ea"/>
                <a:ea typeface="+mn-ea"/>
              </a:rPr>
              <a:t>　地下鉄</a:t>
            </a:r>
          </a:p>
        </p:txBody>
      </p:sp>
      <p:sp>
        <p:nvSpPr>
          <p:cNvPr id="7" name="スライド番号プレースホルダ 6"/>
          <p:cNvSpPr>
            <a:spLocks noGrp="1"/>
          </p:cNvSpPr>
          <p:nvPr>
            <p:ph type="sldNum" sz="quarter" idx="12"/>
          </p:nvPr>
        </p:nvSpPr>
        <p:spPr/>
        <p:txBody>
          <a:bodyPr/>
          <a:lstStyle/>
          <a:p>
            <a:fld id="{CCEC3038-1CF1-4B63-9920-55248DCFBA97}" type="slidenum">
              <a:rPr kumimoji="1" lang="ja-JP" altLang="en-US" smtClean="0"/>
              <a:pPr/>
              <a:t>48</a:t>
            </a:fld>
            <a:endParaRPr kumimoji="1" lang="ja-JP" altLang="en-US"/>
          </a:p>
        </p:txBody>
      </p:sp>
      <p:sp>
        <p:nvSpPr>
          <p:cNvPr id="12" name="角丸四角形 11"/>
          <p:cNvSpPr/>
          <p:nvPr/>
        </p:nvSpPr>
        <p:spPr>
          <a:xfrm>
            <a:off x="6226770" y="1306710"/>
            <a:ext cx="2663229" cy="2698354"/>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表 8"/>
          <p:cNvGraphicFramePr>
            <a:graphicFrameLocks noGrp="1"/>
          </p:cNvGraphicFramePr>
          <p:nvPr>
            <p:extLst/>
          </p:nvPr>
        </p:nvGraphicFramePr>
        <p:xfrm>
          <a:off x="285428" y="560977"/>
          <a:ext cx="8604572" cy="4815840"/>
        </p:xfrm>
        <a:graphic>
          <a:graphicData uri="http://schemas.openxmlformats.org/drawingml/2006/table">
            <a:tbl>
              <a:tblPr firstRow="1">
                <a:tableStyleId>{5C22544A-7EE6-4342-B048-85BDC9FD1C3A}</a:tableStyleId>
              </a:tblPr>
              <a:tblGrid>
                <a:gridCol w="1872208">
                  <a:extLst>
                    <a:ext uri="{9D8B030D-6E8A-4147-A177-3AD203B41FA5}">
                      <a16:colId xmlns:a16="http://schemas.microsoft.com/office/drawing/2014/main" xmlns="" val="20000"/>
                    </a:ext>
                  </a:extLst>
                </a:gridCol>
                <a:gridCol w="1800200">
                  <a:extLst>
                    <a:ext uri="{9D8B030D-6E8A-4147-A177-3AD203B41FA5}">
                      <a16:colId xmlns:a16="http://schemas.microsoft.com/office/drawing/2014/main" xmlns="" val="20001"/>
                    </a:ext>
                  </a:extLst>
                </a:gridCol>
                <a:gridCol w="2232248">
                  <a:extLst>
                    <a:ext uri="{9D8B030D-6E8A-4147-A177-3AD203B41FA5}">
                      <a16:colId xmlns:a16="http://schemas.microsoft.com/office/drawing/2014/main" xmlns="" val="20002"/>
                    </a:ext>
                  </a:extLst>
                </a:gridCol>
                <a:gridCol w="2699916">
                  <a:extLst>
                    <a:ext uri="{9D8B030D-6E8A-4147-A177-3AD203B41FA5}">
                      <a16:colId xmlns:a16="http://schemas.microsoft.com/office/drawing/2014/main" xmlns="" val="20003"/>
                    </a:ext>
                  </a:extLst>
                </a:gridCol>
              </a:tblGrid>
              <a:tr h="293148">
                <a:tc>
                  <a:txBody>
                    <a:bodyPr/>
                    <a:lstStyle/>
                    <a:p>
                      <a:pPr algn="ctr"/>
                      <a:r>
                        <a:rPr kumimoji="1" lang="ja-JP" altLang="en-US" sz="1400" dirty="0">
                          <a:solidFill>
                            <a:schemeClr val="tx1"/>
                          </a:solidFill>
                        </a:rPr>
                        <a:t>＜</a:t>
                      </a:r>
                      <a:r>
                        <a:rPr kumimoji="1" lang="en-US" altLang="ja-JP" sz="1400" dirty="0">
                          <a:solidFill>
                            <a:schemeClr val="tx1"/>
                          </a:solidFill>
                        </a:rPr>
                        <a:t>Why</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Vision</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What</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Outcome</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1296144">
                <a:tc>
                  <a:txBody>
                    <a:bodyPr/>
                    <a:lstStyle/>
                    <a:p>
                      <a:pPr>
                        <a:lnSpc>
                          <a:spcPts val="1200"/>
                        </a:lnSpc>
                      </a:pPr>
                      <a:r>
                        <a:rPr lang="ja-JP" altLang="en-US" sz="1200" u="none" dirty="0">
                          <a:solidFill>
                            <a:schemeClr val="tx1"/>
                          </a:solidFill>
                          <a:latin typeface="Calibri" pitchFamily="34" charset="0"/>
                        </a:rPr>
                        <a:t>・乗車人員の減少（経営環境の悪化）</a:t>
                      </a:r>
                      <a:endParaRPr lang="en-US" altLang="ja-JP" sz="1200" u="none" dirty="0">
                        <a:solidFill>
                          <a:schemeClr val="tx1"/>
                        </a:solidFill>
                        <a:latin typeface="Calibri" pitchFamily="34" charset="0"/>
                      </a:endParaRPr>
                    </a:p>
                    <a:p>
                      <a:pPr marL="152400" indent="-152400">
                        <a:lnSpc>
                          <a:spcPts val="1200"/>
                        </a:lnSpc>
                      </a:pPr>
                      <a:r>
                        <a:rPr lang="ja-JP" altLang="en-US" sz="1200" u="none" dirty="0">
                          <a:solidFill>
                            <a:schemeClr val="tx1"/>
                          </a:solidFill>
                          <a:latin typeface="Calibri" pitchFamily="34" charset="0"/>
                        </a:rPr>
                        <a:t>⇒従業者人口の減少等により、ピーク時の</a:t>
                      </a:r>
                      <a:r>
                        <a:rPr lang="en-US" altLang="ja-JP" sz="1200" u="none" dirty="0">
                          <a:solidFill>
                            <a:schemeClr val="tx1"/>
                          </a:solidFill>
                          <a:latin typeface="Calibri" pitchFamily="34" charset="0"/>
                        </a:rPr>
                        <a:t>1990</a:t>
                      </a:r>
                      <a:r>
                        <a:rPr lang="ja-JP" altLang="en-US" sz="1200" u="none" dirty="0">
                          <a:solidFill>
                            <a:schemeClr val="tx1"/>
                          </a:solidFill>
                          <a:latin typeface="Calibri" pitchFamily="34" charset="0"/>
                        </a:rPr>
                        <a:t>年度では、１日あたり</a:t>
                      </a:r>
                      <a:r>
                        <a:rPr lang="en-US" altLang="ja-JP" sz="1200" u="none" dirty="0">
                          <a:solidFill>
                            <a:schemeClr val="tx1"/>
                          </a:solidFill>
                          <a:latin typeface="Calibri" pitchFamily="34" charset="0"/>
                        </a:rPr>
                        <a:t>281</a:t>
                      </a:r>
                      <a:r>
                        <a:rPr lang="ja-JP" altLang="en-US" sz="1200" u="none" dirty="0">
                          <a:solidFill>
                            <a:schemeClr val="tx1"/>
                          </a:solidFill>
                          <a:latin typeface="Calibri" pitchFamily="34" charset="0"/>
                        </a:rPr>
                        <a:t>万人であったが、</a:t>
                      </a:r>
                      <a:r>
                        <a:rPr lang="en-US" altLang="ja-JP" sz="1200" u="none" dirty="0">
                          <a:solidFill>
                            <a:schemeClr val="tx1"/>
                          </a:solidFill>
                          <a:latin typeface="Calibri" pitchFamily="34" charset="0"/>
                        </a:rPr>
                        <a:t>2011</a:t>
                      </a:r>
                      <a:r>
                        <a:rPr lang="ja-JP" altLang="en-US" sz="1200" u="none" dirty="0">
                          <a:solidFill>
                            <a:schemeClr val="tx1"/>
                          </a:solidFill>
                          <a:latin typeface="Calibri" pitchFamily="34" charset="0"/>
                        </a:rPr>
                        <a:t>年度決算においては</a:t>
                      </a:r>
                      <a:r>
                        <a:rPr lang="en-US" altLang="ja-JP" sz="1200" u="none" dirty="0">
                          <a:solidFill>
                            <a:schemeClr val="tx1"/>
                          </a:solidFill>
                          <a:latin typeface="Calibri" pitchFamily="34" charset="0"/>
                        </a:rPr>
                        <a:t>228</a:t>
                      </a:r>
                      <a:r>
                        <a:rPr lang="ja-JP" altLang="en-US" sz="1200" u="none" dirty="0">
                          <a:solidFill>
                            <a:schemeClr val="tx1"/>
                          </a:solidFill>
                          <a:latin typeface="Calibri" pitchFamily="34" charset="0"/>
                        </a:rPr>
                        <a:t>万人と約</a:t>
                      </a:r>
                      <a:r>
                        <a:rPr lang="en-US" altLang="ja-JP" sz="1200" u="none" dirty="0">
                          <a:solidFill>
                            <a:schemeClr val="tx1"/>
                          </a:solidFill>
                          <a:latin typeface="Calibri" pitchFamily="34" charset="0"/>
                        </a:rPr>
                        <a:t>19</a:t>
                      </a:r>
                      <a:r>
                        <a:rPr lang="ja-JP" altLang="en-US" sz="1200" u="none" dirty="0">
                          <a:solidFill>
                            <a:schemeClr val="tx1"/>
                          </a:solidFill>
                          <a:latin typeface="Calibri" pitchFamily="34" charset="0"/>
                        </a:rPr>
                        <a:t>％減少している。</a:t>
                      </a:r>
                      <a:endParaRPr lang="en-US" altLang="ja-JP" sz="1200" u="none" dirty="0">
                        <a:solidFill>
                          <a:schemeClr val="tx1"/>
                        </a:solidFill>
                        <a:latin typeface="Calibri" pitchFamily="34" charset="0"/>
                      </a:endParaRPr>
                    </a:p>
                    <a:p>
                      <a:pPr marL="152400" indent="-152400">
                        <a:lnSpc>
                          <a:spcPts val="1200"/>
                        </a:lnSpc>
                      </a:pPr>
                      <a:r>
                        <a:rPr lang="ja-JP" altLang="en-US" sz="1200" u="none" dirty="0">
                          <a:solidFill>
                            <a:schemeClr val="tx1"/>
                          </a:solidFill>
                          <a:latin typeface="Calibri" pitchFamily="34" charset="0"/>
                        </a:rPr>
                        <a:t>⇒今後も少子高齢化などにより減少が続くと見込まれる。</a:t>
                      </a:r>
                      <a:endParaRPr lang="en-US" altLang="ja-JP" sz="1200" u="none" dirty="0">
                        <a:solidFill>
                          <a:schemeClr val="tx1"/>
                        </a:solidFill>
                        <a:latin typeface="Calibri" pitchFamily="34" charset="0"/>
                      </a:endParaRPr>
                    </a:p>
                    <a:p>
                      <a:pPr>
                        <a:lnSpc>
                          <a:spcPts val="1200"/>
                        </a:lnSpc>
                      </a:pPr>
                      <a:endParaRPr lang="ja-JP" altLang="en-US" sz="1200" u="none" dirty="0">
                        <a:solidFill>
                          <a:schemeClr val="tx1"/>
                        </a:solidFill>
                        <a:latin typeface="Calibri" pitchFamily="34" charset="0"/>
                      </a:endParaRPr>
                    </a:p>
                    <a:p>
                      <a:pPr>
                        <a:lnSpc>
                          <a:spcPts val="1200"/>
                        </a:lnSpc>
                      </a:pPr>
                      <a:r>
                        <a:rPr lang="ja-JP" altLang="en-US" sz="1200" u="none" dirty="0">
                          <a:solidFill>
                            <a:schemeClr val="tx1"/>
                          </a:solidFill>
                          <a:latin typeface="Calibri" pitchFamily="34" charset="0"/>
                        </a:rPr>
                        <a:t>・市財政の硬直化</a:t>
                      </a:r>
                      <a:endParaRPr lang="en-US" altLang="ja-JP" sz="1200" u="none" dirty="0">
                        <a:solidFill>
                          <a:schemeClr val="tx1"/>
                        </a:solidFill>
                        <a:latin typeface="Calibri" pitchFamily="34" charset="0"/>
                      </a:endParaRPr>
                    </a:p>
                    <a:p>
                      <a:pPr marL="139700" indent="-139700">
                        <a:lnSpc>
                          <a:spcPts val="1200"/>
                        </a:lnSpc>
                      </a:pPr>
                      <a:r>
                        <a:rPr lang="ja-JP" altLang="en-US" sz="1200" u="none" dirty="0">
                          <a:solidFill>
                            <a:schemeClr val="tx1"/>
                          </a:solidFill>
                          <a:latin typeface="Calibri" pitchFamily="34" charset="0"/>
                        </a:rPr>
                        <a:t>⇒過去</a:t>
                      </a:r>
                      <a:r>
                        <a:rPr lang="en-US" altLang="ja-JP" sz="1200" u="none" dirty="0">
                          <a:solidFill>
                            <a:schemeClr val="tx1"/>
                          </a:solidFill>
                          <a:latin typeface="Calibri" pitchFamily="34" charset="0"/>
                        </a:rPr>
                        <a:t>10</a:t>
                      </a:r>
                      <a:r>
                        <a:rPr lang="ja-JP" altLang="en-US" sz="1200" u="none" dirty="0">
                          <a:solidFill>
                            <a:schemeClr val="tx1"/>
                          </a:solidFill>
                          <a:latin typeface="Calibri" pitchFamily="34" charset="0"/>
                        </a:rPr>
                        <a:t>カ年（</a:t>
                      </a:r>
                      <a:r>
                        <a:rPr lang="en-US" altLang="ja-JP" sz="1200" u="none" dirty="0">
                          <a:solidFill>
                            <a:schemeClr val="tx1"/>
                          </a:solidFill>
                          <a:latin typeface="Calibri" pitchFamily="34" charset="0"/>
                        </a:rPr>
                        <a:t>2002</a:t>
                      </a:r>
                      <a:r>
                        <a:rPr lang="ja-JP" altLang="en-US" sz="1200" u="none" dirty="0">
                          <a:solidFill>
                            <a:schemeClr val="tx1"/>
                          </a:solidFill>
                          <a:latin typeface="Calibri" pitchFamily="34" charset="0"/>
                        </a:rPr>
                        <a:t>年度～</a:t>
                      </a:r>
                      <a:r>
                        <a:rPr lang="en-US" altLang="ja-JP" sz="1200" u="none" dirty="0">
                          <a:solidFill>
                            <a:schemeClr val="tx1"/>
                          </a:solidFill>
                          <a:latin typeface="Calibri" pitchFamily="34" charset="0"/>
                        </a:rPr>
                        <a:t>2011</a:t>
                      </a:r>
                      <a:r>
                        <a:rPr lang="ja-JP" altLang="en-US" sz="1200" u="none" dirty="0">
                          <a:solidFill>
                            <a:schemeClr val="tx1"/>
                          </a:solidFill>
                          <a:latin typeface="Calibri" pitchFamily="34" charset="0"/>
                        </a:rPr>
                        <a:t>年度）では、累計</a:t>
                      </a:r>
                      <a:r>
                        <a:rPr lang="en-US" altLang="ja-JP" sz="1200" u="none" dirty="0">
                          <a:solidFill>
                            <a:schemeClr val="tx1"/>
                          </a:solidFill>
                          <a:latin typeface="Calibri" pitchFamily="34" charset="0"/>
                        </a:rPr>
                        <a:t>1,980</a:t>
                      </a:r>
                      <a:r>
                        <a:rPr lang="ja-JP" altLang="en-US" sz="1200" u="none" dirty="0">
                          <a:solidFill>
                            <a:schemeClr val="tx1"/>
                          </a:solidFill>
                          <a:latin typeface="Calibri" pitchFamily="34" charset="0"/>
                        </a:rPr>
                        <a:t>億円、年平均約</a:t>
                      </a:r>
                      <a:r>
                        <a:rPr lang="en-US" altLang="ja-JP" sz="1200" u="none" dirty="0">
                          <a:solidFill>
                            <a:schemeClr val="tx1"/>
                          </a:solidFill>
                          <a:latin typeface="Calibri" pitchFamily="34" charset="0"/>
                        </a:rPr>
                        <a:t>200</a:t>
                      </a:r>
                      <a:r>
                        <a:rPr lang="ja-JP" altLang="en-US" sz="1200" u="none" dirty="0">
                          <a:solidFill>
                            <a:schemeClr val="tx1"/>
                          </a:solidFill>
                          <a:latin typeface="Calibri" pitchFamily="34" charset="0"/>
                        </a:rPr>
                        <a:t>億円を繰り入れているが、一般会計の扶助費・公債費の負担増加により市財政の硬直化が進むなか、現行スキームは維持できないおそれがある。</a:t>
                      </a:r>
                      <a:endParaRPr lang="en-US" altLang="ja-JP" sz="1200" u="none" dirty="0">
                        <a:solidFill>
                          <a:schemeClr val="tx1"/>
                        </a:solidFill>
                        <a:latin typeface="Calibri" pitchFamily="34" charset="0"/>
                      </a:endParaRPr>
                    </a:p>
                    <a:p>
                      <a:pPr>
                        <a:lnSpc>
                          <a:spcPts val="1200"/>
                        </a:lnSpc>
                      </a:pPr>
                      <a:endParaRPr lang="ja-JP" altLang="en-US" sz="1200" u="none" dirty="0">
                        <a:solidFill>
                          <a:schemeClr val="tx1"/>
                        </a:solidFill>
                        <a:latin typeface="Calibri" pitchFamily="34" charset="0"/>
                      </a:endParaRPr>
                    </a:p>
                    <a:p>
                      <a:pPr>
                        <a:lnSpc>
                          <a:spcPts val="1200"/>
                        </a:lnSpc>
                      </a:pPr>
                      <a:r>
                        <a:rPr lang="ja-JP" altLang="en-US" sz="1200" u="none" dirty="0">
                          <a:solidFill>
                            <a:schemeClr val="tx1"/>
                          </a:solidFill>
                          <a:latin typeface="Calibri" pitchFamily="34" charset="0"/>
                        </a:rPr>
                        <a:t>・公営企業の制約（経営資源の調達における法律上の限界、行政の非効率性）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pPr>
                      <a:r>
                        <a:rPr lang="ja-JP" altLang="en-US" sz="1200" dirty="0"/>
                        <a:t>・自立した企業体として自らの経営責任で、持続的にさらなる効率性や生産性を追求し、成長力を高めていくことができる組織体への移行</a:t>
                      </a:r>
                      <a:endParaRPr lang="en-US" altLang="ja-JP" sz="1200" dirty="0"/>
                    </a:p>
                    <a:p>
                      <a:pPr>
                        <a:lnSpc>
                          <a:spcPts val="1200"/>
                        </a:lnSpc>
                      </a:pPr>
                      <a:r>
                        <a:rPr lang="ja-JP" altLang="en-US" sz="1200" dirty="0"/>
                        <a:t>・利用者視点に立ったソフト・ハード両面でのサービス向上</a:t>
                      </a:r>
                      <a:endParaRPr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pPr>
                      <a:r>
                        <a:rPr lang="ja-JP" altLang="en-US" sz="1200" dirty="0"/>
                        <a:t>③経営形態の見直し</a:t>
                      </a:r>
                      <a:endParaRPr lang="en-US" altLang="ja-JP" sz="1200" dirty="0"/>
                    </a:p>
                    <a:p>
                      <a:pPr>
                        <a:lnSpc>
                          <a:spcPts val="1200"/>
                        </a:lnSpc>
                      </a:pPr>
                      <a:r>
                        <a:rPr lang="ja-JP" altLang="en-US" sz="1200" dirty="0"/>
                        <a:t>　・交通局長の民間人登用</a:t>
                      </a:r>
                      <a:endParaRPr lang="en-US" altLang="ja-JP" sz="1200" dirty="0"/>
                    </a:p>
                    <a:p>
                      <a:pPr>
                        <a:lnSpc>
                          <a:spcPts val="1200"/>
                        </a:lnSpc>
                      </a:pPr>
                      <a:r>
                        <a:rPr lang="ja-JP" altLang="en-US" sz="1200" dirty="0"/>
                        <a:t>　・地下鉄事業の民営化</a:t>
                      </a:r>
                      <a:endParaRPr lang="en-US" altLang="ja-JP" sz="1200" dirty="0"/>
                    </a:p>
                    <a:p>
                      <a:pPr>
                        <a:lnSpc>
                          <a:spcPts val="1200"/>
                        </a:lnSpc>
                      </a:pPr>
                      <a:r>
                        <a:rPr lang="ja-JP" altLang="en-US" sz="1200" dirty="0"/>
                        <a:t>　　（株式会社を設立、上下</a:t>
                      </a:r>
                      <a:endParaRPr lang="en-US" altLang="ja-JP" sz="1200" dirty="0"/>
                    </a:p>
                    <a:p>
                      <a:pPr>
                        <a:lnSpc>
                          <a:spcPts val="1200"/>
                        </a:lnSpc>
                      </a:pPr>
                      <a:r>
                        <a:rPr lang="ja-JP" altLang="en-US" sz="1200" dirty="0"/>
                        <a:t>　　　一体での経営）</a:t>
                      </a:r>
                    </a:p>
                    <a:p>
                      <a:pPr>
                        <a:lnSpc>
                          <a:spcPts val="1200"/>
                        </a:lnSpc>
                      </a:pPr>
                      <a:endParaRPr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indent="-88900">
                        <a:lnSpc>
                          <a:spcPts val="1200"/>
                        </a:lnSpc>
                      </a:pPr>
                      <a:r>
                        <a:rPr kumimoji="1" lang="ja-JP" altLang="en-US" sz="1200" dirty="0">
                          <a:solidFill>
                            <a:schemeClr val="tx1"/>
                          </a:solidFill>
                        </a:rPr>
                        <a:t>・地下鉄事業民営化基本方針（案）策定</a:t>
                      </a:r>
                      <a:endParaRPr kumimoji="1" lang="en-US" altLang="ja-JP" sz="1200" dirty="0">
                        <a:solidFill>
                          <a:schemeClr val="tx1"/>
                        </a:solidFill>
                      </a:endParaRPr>
                    </a:p>
                    <a:p>
                      <a:pPr marL="88900" indent="-88900">
                        <a:lnSpc>
                          <a:spcPts val="1200"/>
                        </a:lnSpc>
                      </a:pPr>
                      <a:r>
                        <a:rPr kumimoji="1" lang="ja-JP" altLang="en-US" sz="1200" dirty="0">
                          <a:solidFill>
                            <a:schemeClr val="tx1"/>
                          </a:solidFill>
                        </a:rPr>
                        <a:t>・地下鉄事業民営化基本プラン（案）策定</a:t>
                      </a:r>
                      <a:endParaRPr kumimoji="1" lang="en-US" altLang="ja-JP" sz="1200" dirty="0">
                        <a:solidFill>
                          <a:schemeClr val="tx1"/>
                        </a:solidFill>
                      </a:endParaRPr>
                    </a:p>
                    <a:p>
                      <a:pPr marL="88900" indent="-88900">
                        <a:lnSpc>
                          <a:spcPts val="1200"/>
                        </a:lnSpc>
                      </a:pPr>
                      <a:r>
                        <a:rPr kumimoji="1" lang="ja-JP" altLang="en-US" sz="1200" dirty="0">
                          <a:solidFill>
                            <a:schemeClr val="tx1"/>
                          </a:solidFill>
                        </a:rPr>
                        <a:t>・地下鉄事業民営化プラン（案）策定</a:t>
                      </a:r>
                      <a:endParaRPr kumimoji="1" lang="en-US" altLang="ja-JP" sz="1200" dirty="0">
                        <a:solidFill>
                          <a:schemeClr val="tx1"/>
                        </a:solidFill>
                      </a:endParaRPr>
                    </a:p>
                    <a:p>
                      <a:pPr marL="88900" indent="-88900">
                        <a:lnSpc>
                          <a:spcPts val="1200"/>
                        </a:lnSpc>
                      </a:pPr>
                      <a:r>
                        <a:rPr kumimoji="1" lang="ja-JP" altLang="en-US" sz="1200" dirty="0">
                          <a:solidFill>
                            <a:schemeClr val="tx1"/>
                          </a:solidFill>
                        </a:rPr>
                        <a:t>・地下鉄事業民営化プラン（案）</a:t>
                      </a:r>
                      <a:r>
                        <a:rPr kumimoji="1" lang="en-US" altLang="ja-JP" sz="1200" dirty="0">
                          <a:solidFill>
                            <a:schemeClr val="tx1"/>
                          </a:solidFill>
                        </a:rPr>
                        <a:t>【</a:t>
                      </a:r>
                      <a:r>
                        <a:rPr kumimoji="1" lang="ja-JP" altLang="en-US" sz="1200" dirty="0">
                          <a:solidFill>
                            <a:schemeClr val="tx1"/>
                          </a:solidFill>
                        </a:rPr>
                        <a:t>改訂版</a:t>
                      </a:r>
                      <a:r>
                        <a:rPr kumimoji="1" lang="en-US" altLang="ja-JP" sz="1200" dirty="0">
                          <a:solidFill>
                            <a:schemeClr val="tx1"/>
                          </a:solidFill>
                        </a:rPr>
                        <a:t>】</a:t>
                      </a:r>
                      <a:r>
                        <a:rPr kumimoji="1" lang="ja-JP" altLang="en-US" sz="1200" dirty="0">
                          <a:solidFill>
                            <a:schemeClr val="tx1"/>
                          </a:solidFill>
                        </a:rPr>
                        <a:t>策定</a:t>
                      </a:r>
                      <a:endParaRPr kumimoji="1" lang="en-US" altLang="ja-JP" sz="1200" dirty="0">
                        <a:solidFill>
                          <a:schemeClr val="tx1"/>
                        </a:solidFill>
                      </a:endParaRPr>
                    </a:p>
                    <a:p>
                      <a:pPr marL="88900" marR="0" lvl="0" indent="-88900" algn="l" defTabSz="914400" rtl="0" eaLnBrk="1" fontAlgn="auto" latinLnBrk="0" hangingPunct="1">
                        <a:lnSpc>
                          <a:spcPts val="1200"/>
                        </a:lnSpc>
                        <a:spcBef>
                          <a:spcPts val="0"/>
                        </a:spcBef>
                        <a:spcAft>
                          <a:spcPts val="0"/>
                        </a:spcAft>
                        <a:buClrTx/>
                        <a:buSzTx/>
                        <a:buFontTx/>
                        <a:buNone/>
                        <a:tabLst/>
                        <a:defRPr/>
                      </a:pPr>
                      <a:r>
                        <a:rPr kumimoji="1" lang="ja-JP" altLang="en-US" sz="1200" dirty="0">
                          <a:solidFill>
                            <a:schemeClr val="tx1"/>
                          </a:solidFill>
                        </a:rPr>
                        <a:t>・地下鉄事業民営化プラン（案）</a:t>
                      </a:r>
                      <a:r>
                        <a:rPr kumimoji="1" lang="en-US" altLang="ja-JP" sz="1200" dirty="0">
                          <a:solidFill>
                            <a:schemeClr val="tx1"/>
                          </a:solidFill>
                        </a:rPr>
                        <a:t>【</a:t>
                      </a:r>
                      <a:r>
                        <a:rPr kumimoji="1" lang="ja-JP" altLang="en-US" sz="1200" dirty="0">
                          <a:solidFill>
                            <a:schemeClr val="tx1"/>
                          </a:solidFill>
                        </a:rPr>
                        <a:t>改訂第２版</a:t>
                      </a:r>
                      <a:r>
                        <a:rPr kumimoji="1" lang="en-US" altLang="ja-JP" sz="1200" dirty="0">
                          <a:solidFill>
                            <a:schemeClr val="tx1"/>
                          </a:solidFill>
                        </a:rPr>
                        <a:t>】</a:t>
                      </a:r>
                      <a:r>
                        <a:rPr kumimoji="1" lang="ja-JP" altLang="en-US" sz="1200" dirty="0">
                          <a:solidFill>
                            <a:schemeClr val="tx1"/>
                          </a:solidFill>
                        </a:rPr>
                        <a:t>策定</a:t>
                      </a:r>
                      <a:endParaRPr kumimoji="1" lang="en-US" altLang="ja-JP" sz="1200" dirty="0">
                        <a:solidFill>
                          <a:schemeClr val="tx1"/>
                        </a:solidFill>
                      </a:endParaRPr>
                    </a:p>
                    <a:p>
                      <a:pPr marL="88900" indent="-88900">
                        <a:lnSpc>
                          <a:spcPts val="1200"/>
                        </a:lnSpc>
                      </a:pPr>
                      <a:r>
                        <a:rPr kumimoji="1" lang="ja-JP" altLang="en-US" sz="1200" dirty="0">
                          <a:solidFill>
                            <a:schemeClr val="tx1"/>
                          </a:solidFill>
                        </a:rPr>
                        <a:t>・地下鉄事業 株式会社化（民営化）プラン（案）策定</a:t>
                      </a:r>
                      <a:endParaRPr kumimoji="1" lang="en-US" altLang="ja-JP" sz="1200" dirty="0">
                        <a:solidFill>
                          <a:schemeClr val="tx1"/>
                        </a:solidFill>
                      </a:endParaRPr>
                    </a:p>
                    <a:p>
                      <a:pPr marL="88900" indent="-88900">
                        <a:lnSpc>
                          <a:spcPts val="1200"/>
                        </a:lnSpc>
                      </a:pPr>
                      <a:r>
                        <a:rPr kumimoji="1" lang="ja-JP" altLang="en-US" sz="1200" dirty="0">
                          <a:solidFill>
                            <a:schemeClr val="tx1"/>
                          </a:solidFill>
                        </a:rPr>
                        <a:t>・地下鉄事業 株式会社化（民営化）プラン（案）平成</a:t>
                      </a:r>
                      <a:r>
                        <a:rPr kumimoji="1" lang="en-US" altLang="ja-JP" sz="1200" dirty="0">
                          <a:solidFill>
                            <a:schemeClr val="tx1"/>
                          </a:solidFill>
                        </a:rPr>
                        <a:t>29</a:t>
                      </a:r>
                      <a:r>
                        <a:rPr kumimoji="1" lang="ja-JP" altLang="en-US" sz="1200" dirty="0">
                          <a:solidFill>
                            <a:schemeClr val="tx1"/>
                          </a:solidFill>
                        </a:rPr>
                        <a:t>年</a:t>
                      </a:r>
                      <a:r>
                        <a:rPr kumimoji="1" lang="en-US" altLang="ja-JP" sz="1200" dirty="0">
                          <a:solidFill>
                            <a:schemeClr val="tx1"/>
                          </a:solidFill>
                        </a:rPr>
                        <a:t>1</a:t>
                      </a:r>
                      <a:r>
                        <a:rPr kumimoji="1" lang="ja-JP" altLang="en-US" sz="1200" dirty="0">
                          <a:solidFill>
                            <a:schemeClr val="tx1"/>
                          </a:solidFill>
                        </a:rPr>
                        <a:t>月改訂策定</a:t>
                      </a:r>
                      <a:endParaRPr kumimoji="1" lang="en-US" altLang="ja-JP" sz="1200" dirty="0">
                        <a:solidFill>
                          <a:schemeClr val="tx1"/>
                        </a:solidFill>
                      </a:endParaRPr>
                    </a:p>
                    <a:p>
                      <a:pPr marL="88900" indent="-88900">
                        <a:lnSpc>
                          <a:spcPts val="1200"/>
                        </a:lnSpc>
                      </a:pPr>
                      <a:r>
                        <a:rPr kumimoji="1" lang="ja-JP" altLang="en-US" sz="1200" dirty="0">
                          <a:solidFill>
                            <a:schemeClr val="tx1"/>
                          </a:solidFill>
                        </a:rPr>
                        <a:t>・交通事業の設置等に関する条例を廃止する条例案　可決</a:t>
                      </a:r>
                      <a:endParaRPr kumimoji="1" lang="en-US" altLang="ja-JP" sz="1200" dirty="0">
                        <a:solidFill>
                          <a:schemeClr val="tx1"/>
                        </a:solidFill>
                      </a:endParaRPr>
                    </a:p>
                    <a:p>
                      <a:pPr marL="88900" indent="-88900">
                        <a:lnSpc>
                          <a:spcPts val="1200"/>
                        </a:lnSpc>
                      </a:pPr>
                      <a:endParaRPr kumimoji="1" lang="en-US" altLang="ja-JP" sz="1200" dirty="0">
                        <a:solidFill>
                          <a:srgbClr val="FF0000"/>
                        </a:solidFill>
                      </a:endParaRPr>
                    </a:p>
                    <a:p>
                      <a:pPr marL="88900" indent="-88900">
                        <a:lnSpc>
                          <a:spcPts val="1200"/>
                        </a:lnSpc>
                      </a:pPr>
                      <a:r>
                        <a:rPr kumimoji="1" lang="ja-JP" altLang="en-US" sz="1200" dirty="0">
                          <a:solidFill>
                            <a:schemeClr val="tx1"/>
                          </a:solidFill>
                        </a:rPr>
                        <a:t>・本市への納税・配当による財政貢献</a:t>
                      </a:r>
                      <a:r>
                        <a:rPr kumimoji="1" lang="ja-JP" altLang="en-US" sz="1200" u="none" dirty="0">
                          <a:solidFill>
                            <a:schemeClr val="tx1"/>
                          </a:solidFill>
                        </a:rPr>
                        <a:t>：</a:t>
                      </a:r>
                      <a:r>
                        <a:rPr kumimoji="1" lang="en-US" altLang="ja-JP" sz="1200" u="none" strike="noStrike" baseline="0" dirty="0">
                          <a:solidFill>
                            <a:schemeClr val="tx1"/>
                          </a:solidFill>
                        </a:rPr>
                        <a:t>108</a:t>
                      </a:r>
                      <a:r>
                        <a:rPr kumimoji="1" lang="ja-JP" altLang="en-US" sz="1200" u="none" dirty="0">
                          <a:solidFill>
                            <a:schemeClr val="tx1"/>
                          </a:solidFill>
                        </a:rPr>
                        <a:t>億円（民営化</a:t>
                      </a:r>
                      <a:r>
                        <a:rPr kumimoji="1" lang="en-US" altLang="ja-JP" sz="1200" u="none" dirty="0">
                          <a:solidFill>
                            <a:schemeClr val="tx1"/>
                          </a:solidFill>
                        </a:rPr>
                        <a:t>10</a:t>
                      </a:r>
                      <a:r>
                        <a:rPr kumimoji="1" lang="ja-JP" altLang="en-US" sz="1200" u="none" dirty="0">
                          <a:solidFill>
                            <a:schemeClr val="tx1"/>
                          </a:solidFill>
                        </a:rPr>
                        <a:t>年目（</a:t>
                      </a:r>
                      <a:r>
                        <a:rPr kumimoji="1" lang="en-US" altLang="ja-JP" sz="1200" u="none" dirty="0">
                          <a:solidFill>
                            <a:schemeClr val="tx1"/>
                          </a:solidFill>
                        </a:rPr>
                        <a:t>H39</a:t>
                      </a:r>
                      <a:r>
                        <a:rPr kumimoji="1" lang="ja-JP" altLang="en-US" sz="1200" u="none" dirty="0">
                          <a:solidFill>
                            <a:schemeClr val="tx1"/>
                          </a:solidFill>
                        </a:rPr>
                        <a:t>年度時点）の推計値）</a:t>
                      </a:r>
                      <a:endParaRPr kumimoji="1" lang="en-US" altLang="ja-JP" sz="1200" u="none" dirty="0">
                        <a:solidFill>
                          <a:schemeClr val="tx1"/>
                        </a:solidFill>
                      </a:endParaRPr>
                    </a:p>
                    <a:p>
                      <a:pPr marL="0" indent="0">
                        <a:lnSpc>
                          <a:spcPts val="1200"/>
                        </a:lnSpc>
                      </a:pPr>
                      <a:r>
                        <a:rPr kumimoji="1" lang="ja-JP" altLang="en-US" sz="1200" dirty="0">
                          <a:solidFill>
                            <a:schemeClr val="tx1"/>
                          </a:solidFill>
                        </a:rPr>
                        <a:t>　（地下鉄事業　株式会社化（民営化）</a:t>
                      </a:r>
                      <a:endParaRPr kumimoji="1" lang="en-US" altLang="ja-JP" sz="1200" dirty="0">
                        <a:solidFill>
                          <a:schemeClr val="tx1"/>
                        </a:solidFill>
                      </a:endParaRPr>
                    </a:p>
                    <a:p>
                      <a:pPr marL="0" indent="0">
                        <a:lnSpc>
                          <a:spcPts val="1200"/>
                        </a:lnSpc>
                      </a:pPr>
                      <a:r>
                        <a:rPr kumimoji="1" lang="ja-JP" altLang="en-US" sz="1200" dirty="0">
                          <a:solidFill>
                            <a:schemeClr val="tx1"/>
                          </a:solidFill>
                        </a:rPr>
                        <a:t>　プラン（案）</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より</a:t>
                      </a:r>
                      <a:r>
                        <a:rPr kumimoji="1" lang="ja-JP" altLang="en-US" sz="1200" dirty="0">
                          <a:solidFill>
                            <a:schemeClr val="tx1"/>
                          </a:solidFill>
                        </a:rPr>
                        <a:t>）</a:t>
                      </a:r>
                      <a:endParaRPr lang="en-US" altLang="ja-JP" sz="1200" dirty="0">
                        <a:solidFill>
                          <a:schemeClr val="tx1"/>
                        </a:solidFill>
                      </a:endParaRP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8" name="テキスト ボックス 7"/>
          <p:cNvSpPr txBox="1"/>
          <p:nvPr/>
        </p:nvSpPr>
        <p:spPr>
          <a:xfrm>
            <a:off x="7751930" y="0"/>
            <a:ext cx="1388302" cy="307777"/>
          </a:xfrm>
          <a:prstGeom prst="rect">
            <a:avLst/>
          </a:prstGeom>
          <a:noFill/>
        </p:spPr>
        <p:txBody>
          <a:bodyPr wrap="square" rtlCol="0">
            <a:spAutoFit/>
          </a:bodyPr>
          <a:lstStyle/>
          <a:p>
            <a:r>
              <a:rPr lang="en-US" altLang="ja-JP" sz="1400" dirty="0" smtClean="0"/>
              <a:t>A9</a:t>
            </a:r>
            <a:r>
              <a:rPr lang="ja-JP" altLang="en-US" sz="1400" dirty="0" err="1" smtClean="0"/>
              <a:t>、</a:t>
            </a:r>
            <a:r>
              <a:rPr kumimoji="1" lang="en-US" altLang="ja-JP" sz="1400" dirty="0" smtClean="0"/>
              <a:t>C1</a:t>
            </a:r>
            <a:endParaRPr kumimoji="1" lang="ja-JP" altLang="en-US" sz="1400" dirty="0"/>
          </a:p>
        </p:txBody>
      </p:sp>
    </p:spTree>
    <p:extLst>
      <p:ext uri="{BB962C8B-B14F-4D97-AF65-F5344CB8AC3E}">
        <p14:creationId xmlns:p14="http://schemas.microsoft.com/office/powerpoint/2010/main" val="884297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4</a:t>
            </a:fld>
            <a:endParaRPr lang="ja-JP" altLang="en-US"/>
          </a:p>
        </p:txBody>
      </p:sp>
      <p:cxnSp>
        <p:nvCxnSpPr>
          <p:cNvPr id="5" name="直線コネクタ 4"/>
          <p:cNvCxnSpPr/>
          <p:nvPr/>
        </p:nvCxnSpPr>
        <p:spPr>
          <a:xfrm>
            <a:off x="122514" y="457690"/>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7"/>
          <p:cNvSpPr txBox="1">
            <a:spLocks noChangeArrowheads="1"/>
          </p:cNvSpPr>
          <p:nvPr/>
        </p:nvSpPr>
        <p:spPr bwMode="auto">
          <a:xfrm>
            <a:off x="155640" y="26913"/>
            <a:ext cx="89308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defRPr/>
            </a:pP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府市改革の</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棚</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卸し　</a:t>
            </a:r>
            <a:endPar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687963453"/>
              </p:ext>
            </p:extLst>
          </p:nvPr>
        </p:nvGraphicFramePr>
        <p:xfrm>
          <a:off x="135210" y="566670"/>
          <a:ext cx="8928007" cy="5967401"/>
        </p:xfrm>
        <a:graphic>
          <a:graphicData uri="http://schemas.openxmlformats.org/drawingml/2006/table">
            <a:tbl>
              <a:tblPr>
                <a:tableStyleId>{5940675A-B579-460E-94D1-54222C63F5DA}</a:tableStyleId>
              </a:tblPr>
              <a:tblGrid>
                <a:gridCol w="673849">
                  <a:extLst>
                    <a:ext uri="{9D8B030D-6E8A-4147-A177-3AD203B41FA5}">
                      <a16:colId xmlns:a16="http://schemas.microsoft.com/office/drawing/2014/main" xmlns="" val="2541869489"/>
                    </a:ext>
                  </a:extLst>
                </a:gridCol>
                <a:gridCol w="589666">
                  <a:extLst>
                    <a:ext uri="{9D8B030D-6E8A-4147-A177-3AD203B41FA5}">
                      <a16:colId xmlns:a16="http://schemas.microsoft.com/office/drawing/2014/main" xmlns="" val="2035349440"/>
                    </a:ext>
                  </a:extLst>
                </a:gridCol>
                <a:gridCol w="696772">
                  <a:extLst>
                    <a:ext uri="{9D8B030D-6E8A-4147-A177-3AD203B41FA5}">
                      <a16:colId xmlns:a16="http://schemas.microsoft.com/office/drawing/2014/main" xmlns="" val="2189861016"/>
                    </a:ext>
                  </a:extLst>
                </a:gridCol>
                <a:gridCol w="696772">
                  <a:extLst>
                    <a:ext uri="{9D8B030D-6E8A-4147-A177-3AD203B41FA5}">
                      <a16:colId xmlns:a16="http://schemas.microsoft.com/office/drawing/2014/main" xmlns="" val="3571769297"/>
                    </a:ext>
                  </a:extLst>
                </a:gridCol>
                <a:gridCol w="696772">
                  <a:extLst>
                    <a:ext uri="{9D8B030D-6E8A-4147-A177-3AD203B41FA5}">
                      <a16:colId xmlns:a16="http://schemas.microsoft.com/office/drawing/2014/main" xmlns="" val="3745058198"/>
                    </a:ext>
                  </a:extLst>
                </a:gridCol>
                <a:gridCol w="696772">
                  <a:extLst>
                    <a:ext uri="{9D8B030D-6E8A-4147-A177-3AD203B41FA5}">
                      <a16:colId xmlns:a16="http://schemas.microsoft.com/office/drawing/2014/main" xmlns="" val="704232565"/>
                    </a:ext>
                  </a:extLst>
                </a:gridCol>
                <a:gridCol w="696772">
                  <a:extLst>
                    <a:ext uri="{9D8B030D-6E8A-4147-A177-3AD203B41FA5}">
                      <a16:colId xmlns:a16="http://schemas.microsoft.com/office/drawing/2014/main" xmlns="" val="1739153846"/>
                    </a:ext>
                  </a:extLst>
                </a:gridCol>
                <a:gridCol w="696772">
                  <a:extLst>
                    <a:ext uri="{9D8B030D-6E8A-4147-A177-3AD203B41FA5}">
                      <a16:colId xmlns:a16="http://schemas.microsoft.com/office/drawing/2014/main" xmlns="" val="190185676"/>
                    </a:ext>
                  </a:extLst>
                </a:gridCol>
                <a:gridCol w="696772">
                  <a:extLst>
                    <a:ext uri="{9D8B030D-6E8A-4147-A177-3AD203B41FA5}">
                      <a16:colId xmlns:a16="http://schemas.microsoft.com/office/drawing/2014/main" xmlns="" val="1708044234"/>
                    </a:ext>
                  </a:extLst>
                </a:gridCol>
                <a:gridCol w="696772">
                  <a:extLst>
                    <a:ext uri="{9D8B030D-6E8A-4147-A177-3AD203B41FA5}">
                      <a16:colId xmlns:a16="http://schemas.microsoft.com/office/drawing/2014/main" xmlns="" val="2196267527"/>
                    </a:ext>
                  </a:extLst>
                </a:gridCol>
                <a:gridCol w="696772">
                  <a:extLst>
                    <a:ext uri="{9D8B030D-6E8A-4147-A177-3AD203B41FA5}">
                      <a16:colId xmlns:a16="http://schemas.microsoft.com/office/drawing/2014/main" xmlns="" val="1501723481"/>
                    </a:ext>
                  </a:extLst>
                </a:gridCol>
                <a:gridCol w="696772">
                  <a:extLst>
                    <a:ext uri="{9D8B030D-6E8A-4147-A177-3AD203B41FA5}">
                      <a16:colId xmlns:a16="http://schemas.microsoft.com/office/drawing/2014/main" xmlns="" val="3206339905"/>
                    </a:ext>
                  </a:extLst>
                </a:gridCol>
                <a:gridCol w="696772">
                  <a:extLst>
                    <a:ext uri="{9D8B030D-6E8A-4147-A177-3AD203B41FA5}">
                      <a16:colId xmlns:a16="http://schemas.microsoft.com/office/drawing/2014/main" xmlns="" val="4085420709"/>
                    </a:ext>
                  </a:extLst>
                </a:gridCol>
              </a:tblGrid>
              <a:tr h="166377">
                <a:tc gridSpan="2">
                  <a:txBody>
                    <a:bodyPr/>
                    <a:lstStyle/>
                    <a:p>
                      <a:pPr algn="ctr" rtl="0" fontAlgn="ct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年度</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hMerge="1">
                  <a:txBody>
                    <a:bodyPr/>
                    <a:lstStyle/>
                    <a:p>
                      <a:pPr algn="ctr" rtl="0" fontAlgn="ct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2008</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2009</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2010</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2011</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2012</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2013</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2014</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2015</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2016</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2017</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2018</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extLst>
                  <a:ext uri="{0D108BD9-81ED-4DB2-BD59-A6C34878D82A}">
                    <a16:rowId xmlns:a16="http://schemas.microsoft.com/office/drawing/2014/main" xmlns="" val="894804585"/>
                  </a:ext>
                </a:extLst>
              </a:tr>
              <a:tr h="1644644">
                <a:tc>
                  <a:txBody>
                    <a:bodyPr/>
                    <a:lstStyle/>
                    <a:p>
                      <a:pPr algn="l"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①財政</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再建</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rPr>
                        <a:t>●市政改革基本方針</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r>
                        <a:rPr kumimoji="1" lang="en-US" altLang="ja-JP" sz="800" dirty="0" smtClean="0">
                          <a:solidFill>
                            <a:schemeClr val="tx1"/>
                          </a:solidFill>
                          <a:latin typeface="Meiryo UI" panose="020B0604030504040204" pitchFamily="50" charset="-128"/>
                          <a:ea typeface="Meiryo UI" panose="020B0604030504040204" pitchFamily="50" charset="-128"/>
                        </a:rPr>
                        <a:t>(2006</a:t>
                      </a:r>
                      <a:r>
                        <a:rPr kumimoji="1" lang="ja-JP" altLang="en-US" sz="800" dirty="0" smtClean="0">
                          <a:solidFill>
                            <a:schemeClr val="tx1"/>
                          </a:solidFill>
                          <a:latin typeface="Meiryo UI" panose="020B0604030504040204" pitchFamily="50" charset="-128"/>
                          <a:ea typeface="Meiryo UI" panose="020B0604030504040204" pitchFamily="50" charset="-128"/>
                        </a:rPr>
                        <a:t>～</a:t>
                      </a:r>
                      <a:r>
                        <a:rPr kumimoji="1" lang="en-US" altLang="ja-JP" sz="800" dirty="0" smtClean="0">
                          <a:solidFill>
                            <a:schemeClr val="tx1"/>
                          </a:solidFill>
                          <a:latin typeface="Meiryo UI" panose="020B0604030504040204" pitchFamily="50" charset="-128"/>
                          <a:ea typeface="Meiryo UI" panose="020B0604030504040204" pitchFamily="50" charset="-128"/>
                        </a:rPr>
                        <a:t>2010)</a:t>
                      </a:r>
                    </a:p>
                    <a:p>
                      <a:r>
                        <a:rPr kumimoji="1" lang="ja-JP" altLang="en-US" sz="800" dirty="0" smtClean="0">
                          <a:solidFill>
                            <a:schemeClr val="tx1"/>
                          </a:solidFill>
                          <a:latin typeface="Meiryo UI" panose="020B0604030504040204" pitchFamily="50" charset="-128"/>
                          <a:ea typeface="Meiryo UI" panose="020B0604030504040204" pitchFamily="50" charset="-128"/>
                        </a:rPr>
                        <a:t>・経費の削減、職員数の削減、市債残高の削減　など</a:t>
                      </a:r>
                      <a:endParaRPr kumimoji="1" lang="en-US" altLang="ja-JP" sz="800" dirty="0" smtClean="0">
                        <a:solidFill>
                          <a:schemeClr val="tx1"/>
                        </a:solidFill>
                        <a:latin typeface="Meiryo UI" panose="020B0604030504040204" pitchFamily="50" charset="-128"/>
                        <a:ea typeface="Meiryo UI" panose="020B0604030504040204" pitchFamily="50" charset="-128"/>
                      </a:endParaRPr>
                    </a:p>
                  </a:txBody>
                  <a:tcPr marL="1577" marR="1577" marT="1577" marB="0"/>
                </a:tc>
                <a:tc>
                  <a:txBody>
                    <a:bodyPr/>
                    <a:lstStyle/>
                    <a:p>
                      <a:endParaRPr lang="ja-JP" altLang="en-US" dirty="0">
                        <a:solidFill>
                          <a:schemeClr val="tx1"/>
                        </a:solidFill>
                      </a:endParaRPr>
                    </a:p>
                  </a:txBody>
                  <a:tcPr marL="1577" marR="1577" marT="1577" marB="0"/>
                </a:tc>
                <a:tc>
                  <a:txBody>
                    <a:bodyPr/>
                    <a:lstStyle/>
                    <a:p>
                      <a:endParaRPr lang="ja-JP" altLang="en-US" dirty="0">
                        <a:solidFill>
                          <a:schemeClr val="tx1"/>
                        </a:solidFill>
                      </a:endParaRPr>
                    </a:p>
                  </a:txBody>
                  <a:tcPr marL="1577" marR="1577" marT="1577" marB="0"/>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●なにわルネッサンス</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・「事務事業総点検」等に基づく点検・精査、職員数・人件費のあり方検討</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●市改革プロジェクトチーム設置</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●市政改革プラン</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・施策・事業のゼロベースの見直し、補助金等の見直し、市民利用施設の見直し　など</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dirty="0">
                        <a:solidFill>
                          <a:schemeClr val="tx1"/>
                        </a:solidFill>
                      </a:endParaRPr>
                    </a:p>
                  </a:txBody>
                  <a:tcPr marL="1577" marR="1577" marT="1577" marB="0"/>
                </a:tc>
                <a:tc>
                  <a:txBody>
                    <a:bodyPr/>
                    <a:lstStyle/>
                    <a:p>
                      <a:endParaRPr lang="ja-JP" altLang="en-US" dirty="0">
                        <a:solidFill>
                          <a:schemeClr val="tx1"/>
                        </a:solidFill>
                      </a:endParaRPr>
                    </a:p>
                  </a:txBody>
                  <a:tcPr marL="1577" marR="1577" marT="1577" marB="0"/>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rPr>
                        <a:t>●平成</a:t>
                      </a:r>
                      <a:r>
                        <a:rPr kumimoji="1" lang="en-US" altLang="ja-JP" sz="800" dirty="0" smtClean="0">
                          <a:solidFill>
                            <a:schemeClr val="tx1"/>
                          </a:solidFill>
                          <a:latin typeface="Meiryo UI" panose="020B0604030504040204" pitchFamily="50" charset="-128"/>
                          <a:ea typeface="Meiryo UI" panose="020B0604030504040204" pitchFamily="50" charset="-128"/>
                        </a:rPr>
                        <a:t>27</a:t>
                      </a:r>
                      <a:r>
                        <a:rPr kumimoji="1" lang="ja-JP" altLang="en-US" sz="800" dirty="0" smtClean="0">
                          <a:solidFill>
                            <a:schemeClr val="tx1"/>
                          </a:solidFill>
                          <a:latin typeface="Meiryo UI" panose="020B0604030504040204" pitchFamily="50" charset="-128"/>
                          <a:ea typeface="Meiryo UI" panose="020B0604030504040204" pitchFamily="50" charset="-128"/>
                        </a:rPr>
                        <a:t>年度市政改革の基本方針</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施策・事業のゼロベースの見直し、補助金等の見直し、市民利用施設の見直し　など</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800" dirty="0" smtClean="0">
                        <a:solidFill>
                          <a:schemeClr val="tx1"/>
                        </a:solidFill>
                        <a:latin typeface="Meiryo UI" panose="020B0604030504040204" pitchFamily="50" charset="-128"/>
                        <a:ea typeface="Meiryo UI" panose="020B0604030504040204" pitchFamily="50" charset="-128"/>
                      </a:endParaRPr>
                    </a:p>
                  </a:txBody>
                  <a:tcPr marL="1577" marR="1577" marT="1577" marB="0"/>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rPr>
                        <a:t>●市政改革プラン</a:t>
                      </a:r>
                      <a:r>
                        <a:rPr kumimoji="1" lang="en-US" altLang="ja-JP" sz="800" dirty="0" smtClean="0">
                          <a:solidFill>
                            <a:schemeClr val="tx1"/>
                          </a:solidFill>
                          <a:latin typeface="Meiryo UI" panose="020B0604030504040204" pitchFamily="50" charset="-128"/>
                          <a:ea typeface="Meiryo UI" panose="020B0604030504040204" pitchFamily="50" charset="-128"/>
                        </a:rPr>
                        <a:t>2.0(</a:t>
                      </a:r>
                      <a:r>
                        <a:rPr kumimoji="1" lang="ja-JP" altLang="en-US" sz="800" dirty="0" smtClean="0">
                          <a:solidFill>
                            <a:schemeClr val="tx1"/>
                          </a:solidFill>
                          <a:latin typeface="Meiryo UI" panose="020B0604030504040204" pitchFamily="50" charset="-128"/>
                          <a:ea typeface="Meiryo UI" panose="020B0604030504040204" pitchFamily="50" charset="-128"/>
                        </a:rPr>
                        <a:t>～</a:t>
                      </a:r>
                      <a:r>
                        <a:rPr kumimoji="1" lang="en-US" altLang="ja-JP" sz="800" dirty="0" smtClean="0">
                          <a:solidFill>
                            <a:schemeClr val="tx1"/>
                          </a:solidFill>
                          <a:latin typeface="Meiryo UI" panose="020B0604030504040204" pitchFamily="50" charset="-128"/>
                          <a:ea typeface="Meiryo UI" panose="020B0604030504040204" pitchFamily="50" charset="-128"/>
                        </a:rPr>
                        <a:t>2019)</a:t>
                      </a:r>
                    </a:p>
                    <a:p>
                      <a:r>
                        <a:rPr kumimoji="1" lang="ja-JP" altLang="en-US" sz="800" dirty="0" smtClean="0">
                          <a:solidFill>
                            <a:schemeClr val="tx1"/>
                          </a:solidFill>
                          <a:latin typeface="Meiryo UI" panose="020B0604030504040204" pitchFamily="50" charset="-128"/>
                          <a:ea typeface="Meiryo UI" panose="020B0604030504040204" pitchFamily="50" charset="-128"/>
                        </a:rPr>
                        <a:t>・施策・事業の見直し、公共施設の総合的かつ計画的な管理　など</a:t>
                      </a:r>
                    </a:p>
                    <a:p>
                      <a:endParaRPr lang="ja-JP" altLang="en-US" sz="800" dirty="0">
                        <a:solidFill>
                          <a:schemeClr val="tx1"/>
                        </a:solidFill>
                      </a:endParaRPr>
                    </a:p>
                  </a:txBody>
                  <a:tcPr marL="1577" marR="1577" marT="1577" marB="0"/>
                </a:tc>
                <a:tc>
                  <a:txBody>
                    <a:bodyPr/>
                    <a:lstStyle/>
                    <a:p>
                      <a:endParaRPr lang="ja-JP" altLang="en-US" dirty="0">
                        <a:solidFill>
                          <a:schemeClr val="tx1"/>
                        </a:solidFill>
                      </a:endParaRPr>
                    </a:p>
                  </a:txBody>
                  <a:tcPr marL="1577" marR="1577" marT="1577" marB="0"/>
                </a:tc>
                <a:tc>
                  <a:txBody>
                    <a:bodyPr/>
                    <a:lstStyle/>
                    <a:p>
                      <a:endParaRPr lang="ja-JP" altLang="en-US" dirty="0">
                        <a:solidFill>
                          <a:schemeClr val="tx1"/>
                        </a:solidFill>
                      </a:endParaRPr>
                    </a:p>
                  </a:txBody>
                  <a:tcPr marL="1577" marR="1577" marT="1577" marB="0"/>
                </a:tc>
                <a:extLst>
                  <a:ext uri="{0D108BD9-81ED-4DB2-BD59-A6C34878D82A}">
                    <a16:rowId xmlns:a16="http://schemas.microsoft.com/office/drawing/2014/main" xmlns="" val="215539090"/>
                  </a:ext>
                </a:extLst>
              </a:tr>
              <a:tr h="656919">
                <a:tc>
                  <a:txBody>
                    <a:bodyPr/>
                    <a:lstStyle/>
                    <a:p>
                      <a:pPr algn="l"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②財務</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マネジメント</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●未利用地売却促進インセンティブ制度導入</a:t>
                      </a:r>
                    </a:p>
                  </a:txBody>
                  <a:tcPr marL="1577" marR="1577" marT="1577" marB="0"/>
                </a:tc>
                <a:tc>
                  <a:txBody>
                    <a:bodyPr/>
                    <a:lstStyle/>
                    <a:p>
                      <a:endParaRPr lang="ja-JP" altLang="en-US" dirty="0">
                        <a:solidFill>
                          <a:schemeClr val="tx1"/>
                        </a:solidFill>
                      </a:endParaRPr>
                    </a:p>
                  </a:txBody>
                  <a:tcPr marL="1577" marR="1577" marT="1577"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●命名権導入の開始（長居球技場）</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●広告事業推進プロジェクトチーム設置</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●市債権回収対策室の設置</a:t>
                      </a:r>
                    </a:p>
                  </a:txBody>
                  <a:tcPr marL="1577" marR="1577" marT="1577" marB="0"/>
                </a:tc>
                <a:tc>
                  <a:txBody>
                    <a:bodyPr/>
                    <a:lstStyle/>
                    <a:p>
                      <a:endParaRPr lang="ja-JP" altLang="en-US" dirty="0">
                        <a:solidFill>
                          <a:schemeClr val="tx1"/>
                        </a:solidFill>
                      </a:endParaRPr>
                    </a:p>
                  </a:txBody>
                  <a:tcPr marL="1577" marR="1577" marT="1577" marB="0"/>
                </a:tc>
                <a:tc>
                  <a:txBody>
                    <a:bodyPr/>
                    <a:lstStyle/>
                    <a:p>
                      <a:endParaRPr lang="ja-JP" altLang="en-US" dirty="0">
                        <a:solidFill>
                          <a:schemeClr val="tx1"/>
                        </a:solidFill>
                      </a:endParaRPr>
                    </a:p>
                  </a:txBody>
                  <a:tcPr marL="1577" marR="1577" marT="1577" marB="0"/>
                </a:tc>
                <a:tc>
                  <a:txBody>
                    <a:bodyPr/>
                    <a:lstStyle/>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extLst>
                  <a:ext uri="{0D108BD9-81ED-4DB2-BD59-A6C34878D82A}">
                    <a16:rowId xmlns:a16="http://schemas.microsoft.com/office/drawing/2014/main" xmlns="" val="2955472423"/>
                  </a:ext>
                </a:extLst>
              </a:tr>
              <a:tr h="1192951">
                <a:tc>
                  <a:txBody>
                    <a:bodyPr/>
                    <a:lstStyle/>
                    <a:p>
                      <a:pPr algn="l"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③人事・給与制度</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等</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●給与カット開始</a:t>
                      </a:r>
                    </a:p>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●職員採用試験の抜本的見直し開始</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●区長公募開始</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●服務規律刷新プロジェクトチーム設置</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●職員基本条例施行</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●局長公募、校長公募開始</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●府との人事交流の拡大</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●給与カット率の拡大</a:t>
                      </a:r>
                    </a:p>
                  </a:txBody>
                  <a:tcPr marL="1577" marR="1577" marT="1577"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●人事制度に相対評価を導入</a:t>
                      </a:r>
                    </a:p>
                    <a:p>
                      <a:endParaRPr lang="ja-JP" altLang="en-US" sz="800" dirty="0">
                        <a:solidFill>
                          <a:schemeClr val="tx1"/>
                        </a:solidFill>
                      </a:endParaRPr>
                    </a:p>
                  </a:txBody>
                  <a:tcPr marL="1577" marR="1577" marT="1577"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schemeClr val="tx1"/>
                        </a:solidFill>
                      </a:endParaRPr>
                    </a:p>
                  </a:txBody>
                  <a:tcPr marL="1577" marR="1577" marT="1577" marB="0"/>
                </a:tc>
                <a:tc>
                  <a:txBody>
                    <a:bodyPr/>
                    <a:lstStyle/>
                    <a:p>
                      <a:endParaRPr lang="ja-JP" altLang="en-US" dirty="0">
                        <a:solidFill>
                          <a:schemeClr val="tx1"/>
                        </a:solidFill>
                      </a:endParaRPr>
                    </a:p>
                  </a:txBody>
                  <a:tcPr marL="1577" marR="1577" marT="1577"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●給与制度の総合的見直し</a:t>
                      </a:r>
                    </a:p>
                    <a:p>
                      <a:endParaRPr lang="ja-JP" altLang="en-US" dirty="0">
                        <a:solidFill>
                          <a:schemeClr val="tx1"/>
                        </a:solidFill>
                      </a:endParaRPr>
                    </a:p>
                  </a:txBody>
                  <a:tcPr marL="1577" marR="1577" marT="1577" marB="0"/>
                </a:tc>
                <a:tc>
                  <a:txBody>
                    <a:bodyPr/>
                    <a:lstStyle/>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●人事委員会による技能労務職相当職種民間給与調査の結果報告</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dirty="0">
                        <a:solidFill>
                          <a:schemeClr val="tx1"/>
                        </a:solidFill>
                      </a:endParaRPr>
                    </a:p>
                  </a:txBody>
                  <a:tcPr marL="1577" marR="1577" marT="1577" marB="0"/>
                </a:tc>
                <a:extLst>
                  <a:ext uri="{0D108BD9-81ED-4DB2-BD59-A6C34878D82A}">
                    <a16:rowId xmlns:a16="http://schemas.microsoft.com/office/drawing/2014/main" xmlns="" val="3466200503"/>
                  </a:ext>
                </a:extLst>
              </a:tr>
              <a:tr h="1340471">
                <a:tc>
                  <a:txBody>
                    <a:bodyPr/>
                    <a:lstStyle/>
                    <a:p>
                      <a:pPr algn="l"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④働き方改革、</a:t>
                      </a:r>
                      <a:r>
                        <a:rPr lang="en-US" altLang="ja-JP" sz="800" b="1" u="none" strike="noStrike" dirty="0">
                          <a:solidFill>
                            <a:schemeClr val="bg1"/>
                          </a:solidFill>
                          <a:effectLst/>
                          <a:latin typeface="Meiryo UI" panose="020B0604030504040204" pitchFamily="50" charset="-128"/>
                          <a:ea typeface="Meiryo UI" panose="020B0604030504040204" pitchFamily="50" charset="-128"/>
                        </a:rPr>
                        <a:t>ICT</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活用</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endParaRPr lang="ja-JP" altLang="en-US" dirty="0">
                        <a:solidFill>
                          <a:schemeClr val="tx1"/>
                        </a:solidFill>
                      </a:endParaRPr>
                    </a:p>
                  </a:txBody>
                  <a:tcPr marL="1577" marR="1577" marT="1577" marB="0"/>
                </a:tc>
                <a:tc>
                  <a:txBody>
                    <a:bodyPr/>
                    <a:lstStyle/>
                    <a:p>
                      <a:endParaRPr lang="ja-JP" altLang="en-US" dirty="0">
                        <a:solidFill>
                          <a:schemeClr val="tx1"/>
                        </a:solidFill>
                      </a:endParaRPr>
                    </a:p>
                  </a:txBody>
                  <a:tcPr marL="1577" marR="1577" marT="1577" marB="0"/>
                </a:tc>
                <a:tc>
                  <a:txBody>
                    <a:bodyPr/>
                    <a:lstStyle/>
                    <a:p>
                      <a:endParaRPr lang="ja-JP" altLang="en-US" dirty="0">
                        <a:solidFill>
                          <a:schemeClr val="tx1"/>
                        </a:solidFill>
                      </a:endParaRPr>
                    </a:p>
                  </a:txBody>
                  <a:tcPr marL="1577" marR="1577" marT="1577" marB="0"/>
                </a:tc>
                <a:tc>
                  <a:txBody>
                    <a:bodyPr/>
                    <a:lstStyle/>
                    <a:p>
                      <a:endParaRPr lang="ja-JP" altLang="en-US" dirty="0">
                        <a:solidFill>
                          <a:schemeClr val="tx1"/>
                        </a:solidFill>
                      </a:endParaRPr>
                    </a:p>
                  </a:txBody>
                  <a:tcPr marL="1577" marR="1577" marT="1577" marB="0"/>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rPr>
                        <a:t>●「大阪市ＩＣＴ戦略」策定</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r>
                        <a:rPr kumimoji="1" lang="ja-JP" altLang="en-US" sz="800" dirty="0" smtClean="0">
                          <a:solidFill>
                            <a:schemeClr val="tx1"/>
                          </a:solidFill>
                          <a:latin typeface="Meiryo UI" panose="020B0604030504040204" pitchFamily="50" charset="-128"/>
                          <a:ea typeface="Meiryo UI" panose="020B0604030504040204" pitchFamily="50" charset="-128"/>
                        </a:rPr>
                        <a:t>●オープンデータ専用サイトの構築</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r>
                        <a:rPr kumimoji="1" lang="ja-JP" altLang="en-US" sz="800" dirty="0" smtClean="0">
                          <a:solidFill>
                            <a:schemeClr val="tx1"/>
                          </a:solidFill>
                          <a:latin typeface="Meiryo UI" panose="020B0604030504040204" pitchFamily="50" charset="-128"/>
                          <a:ea typeface="Meiryo UI" panose="020B0604030504040204" pitchFamily="50" charset="-128"/>
                        </a:rPr>
                        <a:t>●クルマのビッグデータ活用実証実験の実施</a:t>
                      </a:r>
                    </a:p>
                  </a:txBody>
                  <a:tcPr marL="1577" marR="1577" marT="1577" marB="0"/>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rPr>
                        <a:t>●生活保護のビッグデータ分析の実施</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r>
                        <a:rPr kumimoji="1" lang="ja-JP" altLang="en-US" sz="800" dirty="0" smtClean="0">
                          <a:solidFill>
                            <a:schemeClr val="tx1"/>
                          </a:solidFill>
                          <a:latin typeface="Meiryo UI" panose="020B0604030504040204" pitchFamily="50" charset="-128"/>
                          <a:ea typeface="Meiryo UI" panose="020B0604030504040204" pitchFamily="50" charset="-128"/>
                        </a:rPr>
                        <a:t>●イクボス宣言の実施</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r>
                        <a:rPr kumimoji="1" lang="ja-JP" altLang="en-US" sz="800" dirty="0" smtClean="0">
                          <a:solidFill>
                            <a:schemeClr val="tx1"/>
                          </a:solidFill>
                          <a:latin typeface="Meiryo UI" panose="020B0604030504040204" pitchFamily="50" charset="-128"/>
                          <a:ea typeface="Meiryo UI" panose="020B0604030504040204" pitchFamily="50" charset="-128"/>
                        </a:rPr>
                        <a:t>●ワーク・ライフ・バランス推進プラン策定</a:t>
                      </a:r>
                    </a:p>
                  </a:txBody>
                  <a:tcPr marL="1577" marR="1577" marT="1577"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●「大阪市ＩＣＴ戦略 第２版」策定</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●テレワークの全所属モデル実施</a:t>
                      </a:r>
                    </a:p>
                  </a:txBody>
                  <a:tcPr marL="1577" marR="1577" marT="1577" marB="0"/>
                </a:tc>
                <a:tc>
                  <a:txBody>
                    <a:bodyPr/>
                    <a:lstStyle/>
                    <a:p>
                      <a:endParaRPr lang="ja-JP" altLang="en-US" dirty="0">
                        <a:solidFill>
                          <a:schemeClr val="tx1"/>
                        </a:solidFill>
                      </a:endParaRPr>
                    </a:p>
                  </a:txBody>
                  <a:tcPr marL="1577" marR="1577" marT="1577" marB="0"/>
                </a:tc>
                <a:extLst>
                  <a:ext uri="{0D108BD9-81ED-4DB2-BD59-A6C34878D82A}">
                    <a16:rowId xmlns:a16="http://schemas.microsoft.com/office/drawing/2014/main" xmlns="" val="829872948"/>
                  </a:ext>
                </a:extLst>
              </a:tr>
              <a:tr h="966039">
                <a:tc>
                  <a:txBody>
                    <a:bodyPr/>
                    <a:lstStyle/>
                    <a:p>
                      <a:pPr algn="l"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⑤公民連携の</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推進</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endParaRPr lang="ja-JP" altLang="en-US">
                        <a:solidFill>
                          <a:schemeClr val="tx1"/>
                        </a:solidFill>
                      </a:endParaRPr>
                    </a:p>
                  </a:txBody>
                  <a:tcPr marL="1577" marR="1577" marT="1577" marB="0"/>
                </a:tc>
                <a:tc>
                  <a:txBody>
                    <a:bodyPr/>
                    <a:lstStyle/>
                    <a:p>
                      <a:endParaRPr lang="ja-JP" altLang="en-US" dirty="0">
                        <a:solidFill>
                          <a:schemeClr val="tx1"/>
                        </a:solidFill>
                      </a:endParaRPr>
                    </a:p>
                  </a:txBody>
                  <a:tcPr marL="1577" marR="1577" marT="1577" marB="0"/>
                </a:tc>
                <a:tc>
                  <a:txBody>
                    <a:bodyPr/>
                    <a:lstStyle/>
                    <a:p>
                      <a:endParaRPr lang="ja-JP" altLang="en-US" dirty="0">
                        <a:solidFill>
                          <a:schemeClr val="tx1"/>
                        </a:solidFill>
                      </a:endParaRPr>
                    </a:p>
                  </a:txBody>
                  <a:tcPr marL="1577" marR="1577" marT="1577" marB="0"/>
                </a:tc>
                <a:tc>
                  <a:txBody>
                    <a:bodyPr/>
                    <a:lstStyle/>
                    <a:p>
                      <a:endParaRPr lang="ja-JP" altLang="en-US">
                        <a:solidFill>
                          <a:schemeClr val="tx1"/>
                        </a:solidFill>
                      </a:endParaRPr>
                    </a:p>
                  </a:txBody>
                  <a:tcPr marL="1577" marR="1577" marT="1577"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●大阪城公園</a:t>
                      </a:r>
                      <a:r>
                        <a:rPr kumimoji="1" lang="en-US" altLang="ja-JP" sz="800" dirty="0" smtClean="0">
                          <a:solidFill>
                            <a:schemeClr val="tx1"/>
                          </a:solidFill>
                          <a:latin typeface="Meiryo UI" panose="020B0604030504040204" pitchFamily="50" charset="-128"/>
                          <a:ea typeface="Meiryo UI" panose="020B0604030504040204" pitchFamily="50" charset="-128"/>
                        </a:rPr>
                        <a:t>PMO</a:t>
                      </a:r>
                      <a:r>
                        <a:rPr kumimoji="1" lang="ja-JP" altLang="en-US" sz="800" dirty="0" smtClean="0">
                          <a:solidFill>
                            <a:schemeClr val="tx1"/>
                          </a:solidFill>
                          <a:latin typeface="Meiryo UI" panose="020B0604030504040204" pitchFamily="50" charset="-128"/>
                          <a:ea typeface="Meiryo UI" panose="020B0604030504040204" pitchFamily="50" charset="-128"/>
                        </a:rPr>
                        <a:t>事業導入</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r>
                        <a:rPr kumimoji="1" lang="ja-JP" altLang="en-US" sz="800" dirty="0" smtClean="0">
                          <a:solidFill>
                            <a:schemeClr val="tx1"/>
                          </a:solidFill>
                          <a:latin typeface="Meiryo UI" panose="020B0604030504040204" pitchFamily="50" charset="-128"/>
                          <a:ea typeface="Meiryo UI" panose="020B0604030504040204" pitchFamily="50" charset="-128"/>
                        </a:rPr>
                        <a:t>●天王寺公園エントランスエリア</a:t>
                      </a:r>
                      <a:r>
                        <a:rPr kumimoji="1" lang="ja-JP" altLang="en-US" sz="800" spc="0" baseline="0" dirty="0" smtClean="0">
                          <a:solidFill>
                            <a:schemeClr val="tx1"/>
                          </a:solidFill>
                          <a:latin typeface="Meiryo UI" panose="020B0604030504040204" pitchFamily="50" charset="-128"/>
                          <a:ea typeface="Meiryo UI" panose="020B0604030504040204" pitchFamily="50" charset="-128"/>
                        </a:rPr>
                        <a:t>（愛称：てんしば）リニューアル</a:t>
                      </a:r>
                      <a:endParaRPr kumimoji="1" lang="en-US" altLang="ja-JP" sz="800" spc="0" baseline="0" dirty="0" smtClean="0">
                        <a:solidFill>
                          <a:schemeClr val="tx1"/>
                        </a:solidFill>
                        <a:latin typeface="Meiryo UI" panose="020B0604030504040204" pitchFamily="50" charset="-128"/>
                        <a:ea typeface="Meiryo UI" panose="020B0604030504040204" pitchFamily="50" charset="-128"/>
                      </a:endParaRPr>
                    </a:p>
                  </a:txBody>
                  <a:tcPr marL="1577" marR="1577" marT="1577" marB="0"/>
                </a:tc>
                <a:tc>
                  <a:txBody>
                    <a:bodyPr/>
                    <a:lstStyle/>
                    <a:p>
                      <a:endParaRPr lang="ja-JP" altLang="en-US" dirty="0">
                        <a:solidFill>
                          <a:schemeClr val="tx1"/>
                        </a:solidFill>
                      </a:endParaRPr>
                    </a:p>
                  </a:txBody>
                  <a:tcPr marL="1577" marR="1577" marT="1577"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●企業等との連携窓口の一元化</a:t>
                      </a:r>
                    </a:p>
                    <a:p>
                      <a:endParaRPr lang="ja-JP" altLang="en-US" dirty="0">
                        <a:solidFill>
                          <a:schemeClr val="tx1"/>
                        </a:solidFill>
                      </a:endParaRPr>
                    </a:p>
                  </a:txBody>
                  <a:tcPr marL="1577" marR="1577" marT="1577" marB="0"/>
                </a:tc>
                <a:tc>
                  <a:txBody>
                    <a:bodyPr/>
                    <a:lstStyle/>
                    <a:p>
                      <a:endParaRPr lang="ja-JP" altLang="en-US" dirty="0">
                        <a:solidFill>
                          <a:schemeClr val="tx1"/>
                        </a:solidFill>
                      </a:endParaRPr>
                    </a:p>
                  </a:txBody>
                  <a:tcPr marL="1577" marR="1577" marT="1577" marB="0"/>
                </a:tc>
                <a:extLst>
                  <a:ext uri="{0D108BD9-81ED-4DB2-BD59-A6C34878D82A}">
                    <a16:rowId xmlns:a16="http://schemas.microsoft.com/office/drawing/2014/main" xmlns="" val="157061139"/>
                  </a:ext>
                </a:extLst>
              </a:tr>
            </a:tbl>
          </a:graphicData>
        </a:graphic>
      </p:graphicFrame>
      <p:sp>
        <p:nvSpPr>
          <p:cNvPr id="7" name="テキスト ボックス 6"/>
          <p:cNvSpPr txBox="1"/>
          <p:nvPr/>
        </p:nvSpPr>
        <p:spPr>
          <a:xfrm>
            <a:off x="2973873" y="73079"/>
            <a:ext cx="3286477" cy="369332"/>
          </a:xfrm>
          <a:prstGeom prst="rect">
            <a:avLst/>
          </a:prstGeom>
          <a:noFill/>
        </p:spPr>
        <p:txBody>
          <a:bodyPr wrap="none" rtlCol="0">
            <a:spAutoFit/>
          </a:bodyPr>
          <a:lstStyle/>
          <a:p>
            <a:r>
              <a:rPr lang="en-US" altLang="ja-JP" b="1" dirty="0" smtClean="0">
                <a:latin typeface="Meiryo UI" panose="020B0604030504040204" pitchFamily="50" charset="-128"/>
                <a:ea typeface="Meiryo UI" panose="020B0604030504040204" pitchFamily="50" charset="-128"/>
              </a:rPr>
              <a:t>A</a:t>
            </a:r>
            <a:r>
              <a:rPr lang="ja-JP" altLang="en-US" b="1" dirty="0" smtClean="0">
                <a:latin typeface="Meiryo UI" panose="020B0604030504040204" pitchFamily="50" charset="-128"/>
                <a:ea typeface="Meiryo UI" panose="020B0604030504040204" pitchFamily="50" charset="-128"/>
              </a:rPr>
              <a:t> いわゆる行政改革（大阪市）</a:t>
            </a:r>
            <a:endParaRPr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445311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角丸四角形 68"/>
          <p:cNvSpPr/>
          <p:nvPr/>
        </p:nvSpPr>
        <p:spPr>
          <a:xfrm>
            <a:off x="7731256" y="6597352"/>
            <a:ext cx="585159" cy="208738"/>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角丸四角形 61"/>
          <p:cNvSpPr/>
          <p:nvPr/>
        </p:nvSpPr>
        <p:spPr>
          <a:xfrm>
            <a:off x="7721600" y="5949280"/>
            <a:ext cx="1314896" cy="648073"/>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角丸四角形 66"/>
          <p:cNvSpPr/>
          <p:nvPr/>
        </p:nvSpPr>
        <p:spPr>
          <a:xfrm>
            <a:off x="6817186" y="4105442"/>
            <a:ext cx="2291318" cy="255507"/>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角丸四角形 65"/>
          <p:cNvSpPr/>
          <p:nvPr/>
        </p:nvSpPr>
        <p:spPr>
          <a:xfrm>
            <a:off x="7474859" y="4336458"/>
            <a:ext cx="1435424" cy="45654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角丸四角形 67"/>
          <p:cNvSpPr/>
          <p:nvPr/>
        </p:nvSpPr>
        <p:spPr>
          <a:xfrm>
            <a:off x="7661353" y="4784808"/>
            <a:ext cx="1430903" cy="444392"/>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コネクタ 54"/>
          <p:cNvCxnSpPr>
            <a:stCxn id="14" idx="0"/>
          </p:cNvCxnSpPr>
          <p:nvPr/>
        </p:nvCxnSpPr>
        <p:spPr>
          <a:xfrm>
            <a:off x="2627784" y="1425476"/>
            <a:ext cx="6234" cy="5432524"/>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4620357" y="1425476"/>
            <a:ext cx="6234" cy="5432524"/>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6708465" y="1425476"/>
            <a:ext cx="6234" cy="5432524"/>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7" name="山形 6"/>
          <p:cNvSpPr/>
          <p:nvPr/>
        </p:nvSpPr>
        <p:spPr>
          <a:xfrm>
            <a:off x="611560" y="955328"/>
            <a:ext cx="2160000"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2011</a:t>
            </a:r>
            <a:r>
              <a:rPr kumimoji="1" lang="ja-JP" altLang="en-US" dirty="0">
                <a:solidFill>
                  <a:schemeClr val="tx1"/>
                </a:solidFill>
              </a:rPr>
              <a:t>年度</a:t>
            </a:r>
          </a:p>
        </p:txBody>
      </p:sp>
      <p:sp>
        <p:nvSpPr>
          <p:cNvPr id="8" name="山形 7"/>
          <p:cNvSpPr/>
          <p:nvPr/>
        </p:nvSpPr>
        <p:spPr>
          <a:xfrm>
            <a:off x="2628024" y="955328"/>
            <a:ext cx="2160000"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2012</a:t>
            </a:r>
            <a:r>
              <a:rPr kumimoji="1" lang="ja-JP" altLang="en-US" dirty="0">
                <a:solidFill>
                  <a:schemeClr val="tx1"/>
                </a:solidFill>
              </a:rPr>
              <a:t>年度</a:t>
            </a:r>
          </a:p>
        </p:txBody>
      </p:sp>
      <p:sp>
        <p:nvSpPr>
          <p:cNvPr id="9" name="山形 8"/>
          <p:cNvSpPr/>
          <p:nvPr/>
        </p:nvSpPr>
        <p:spPr>
          <a:xfrm>
            <a:off x="4644248" y="955328"/>
            <a:ext cx="2160000"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2013</a:t>
            </a:r>
            <a:r>
              <a:rPr kumimoji="1" lang="ja-JP" altLang="en-US" dirty="0">
                <a:solidFill>
                  <a:schemeClr val="tx1"/>
                </a:solidFill>
              </a:rPr>
              <a:t>年度</a:t>
            </a:r>
          </a:p>
        </p:txBody>
      </p:sp>
      <p:sp>
        <p:nvSpPr>
          <p:cNvPr id="10" name="山形 9"/>
          <p:cNvSpPr/>
          <p:nvPr/>
        </p:nvSpPr>
        <p:spPr>
          <a:xfrm>
            <a:off x="6660472" y="955328"/>
            <a:ext cx="2160000"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2014</a:t>
            </a:r>
            <a:r>
              <a:rPr kumimoji="1" lang="ja-JP" altLang="en-US" dirty="0">
                <a:solidFill>
                  <a:schemeClr val="tx1"/>
                </a:solidFill>
              </a:rPr>
              <a:t>年度</a:t>
            </a:r>
          </a:p>
        </p:txBody>
      </p:sp>
      <p:sp>
        <p:nvSpPr>
          <p:cNvPr id="14" name="正方形/長方形 13"/>
          <p:cNvSpPr/>
          <p:nvPr/>
        </p:nvSpPr>
        <p:spPr>
          <a:xfrm>
            <a:off x="2051720" y="1425476"/>
            <a:ext cx="1152128"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88900" indent="-88900"/>
            <a:r>
              <a:rPr lang="ja-JP" altLang="en-US" sz="1200" dirty="0">
                <a:solidFill>
                  <a:schemeClr val="tx1"/>
                </a:solidFill>
              </a:rPr>
              <a:t>●地下鉄民営化・成長戦略</a:t>
            </a:r>
            <a:r>
              <a:rPr lang="en-US" altLang="ja-JP" sz="1200" dirty="0">
                <a:solidFill>
                  <a:schemeClr val="tx1"/>
                </a:solidFill>
              </a:rPr>
              <a:t>PT</a:t>
            </a:r>
            <a:r>
              <a:rPr lang="ja-JP" altLang="en-US" sz="1200" dirty="0">
                <a:solidFill>
                  <a:schemeClr val="tx1"/>
                </a:solidFill>
              </a:rPr>
              <a:t>設置（</a:t>
            </a:r>
            <a:r>
              <a:rPr lang="en-US" altLang="ja-JP" sz="1200" dirty="0">
                <a:solidFill>
                  <a:schemeClr val="tx1"/>
                </a:solidFill>
              </a:rPr>
              <a:t>2</a:t>
            </a:r>
            <a:r>
              <a:rPr lang="ja-JP" altLang="en-US" sz="1200" dirty="0">
                <a:solidFill>
                  <a:schemeClr val="tx1"/>
                </a:solidFill>
              </a:rPr>
              <a:t>月）</a:t>
            </a:r>
          </a:p>
        </p:txBody>
      </p:sp>
      <p:sp>
        <p:nvSpPr>
          <p:cNvPr id="15" name="正方形/長方形 14"/>
          <p:cNvSpPr/>
          <p:nvPr/>
        </p:nvSpPr>
        <p:spPr>
          <a:xfrm>
            <a:off x="2699792" y="1857524"/>
            <a:ext cx="1728192"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rPr>
              <a:t>●交通局長の</a:t>
            </a:r>
            <a:endParaRPr lang="en-US" altLang="ja-JP" sz="1200" dirty="0">
              <a:solidFill>
                <a:schemeClr val="tx1"/>
              </a:solidFill>
            </a:endParaRPr>
          </a:p>
          <a:p>
            <a:r>
              <a:rPr lang="ja-JP" altLang="en-US" sz="1200" dirty="0">
                <a:solidFill>
                  <a:schemeClr val="tx1"/>
                </a:solidFill>
              </a:rPr>
              <a:t>　民間人材登用（</a:t>
            </a:r>
            <a:r>
              <a:rPr lang="en-US" altLang="ja-JP" sz="1200" dirty="0">
                <a:solidFill>
                  <a:schemeClr val="tx1"/>
                </a:solidFill>
              </a:rPr>
              <a:t>4</a:t>
            </a:r>
            <a:r>
              <a:rPr lang="ja-JP" altLang="en-US" sz="1200" dirty="0">
                <a:solidFill>
                  <a:schemeClr val="tx1"/>
                </a:solidFill>
              </a:rPr>
              <a:t>月）</a:t>
            </a:r>
          </a:p>
        </p:txBody>
      </p:sp>
      <p:sp>
        <p:nvSpPr>
          <p:cNvPr id="16" name="正方形/長方形 15"/>
          <p:cNvSpPr/>
          <p:nvPr/>
        </p:nvSpPr>
        <p:spPr>
          <a:xfrm>
            <a:off x="3610372" y="3573016"/>
            <a:ext cx="3240360"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solidFill>
              </a:rPr>
              <a:t>●売店のリニューアル（</a:t>
            </a:r>
            <a:r>
              <a:rPr lang="en-US" altLang="ja-JP" sz="1200" dirty="0">
                <a:solidFill>
                  <a:schemeClr val="tx1"/>
                </a:solidFill>
              </a:rPr>
              <a:t>9</a:t>
            </a:r>
            <a:r>
              <a:rPr lang="ja-JP" altLang="en-US" sz="1200" dirty="0">
                <a:solidFill>
                  <a:schemeClr val="tx1"/>
                </a:solidFill>
              </a:rPr>
              <a:t>月～；全</a:t>
            </a:r>
            <a:r>
              <a:rPr lang="en-US" altLang="ja-JP" sz="1200" dirty="0">
                <a:solidFill>
                  <a:schemeClr val="tx1"/>
                </a:solidFill>
              </a:rPr>
              <a:t>51</a:t>
            </a:r>
            <a:r>
              <a:rPr lang="ja-JP" altLang="en-US" sz="1200" dirty="0">
                <a:solidFill>
                  <a:schemeClr val="tx1"/>
                </a:solidFill>
              </a:rPr>
              <a:t>店完了）</a:t>
            </a:r>
          </a:p>
        </p:txBody>
      </p:sp>
      <p:sp>
        <p:nvSpPr>
          <p:cNvPr id="17" name="正方形/長方形 16"/>
          <p:cNvSpPr/>
          <p:nvPr/>
        </p:nvSpPr>
        <p:spPr>
          <a:xfrm>
            <a:off x="3419872" y="2636912"/>
            <a:ext cx="1368152"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latin typeface="ＭＳ Ｐゴシック" pitchFamily="50" charset="-128"/>
                <a:ea typeface="ＭＳ Ｐゴシック" pitchFamily="50" charset="-128"/>
              </a:rPr>
              <a:t>●</a:t>
            </a:r>
            <a:r>
              <a:rPr lang="zh-TW" altLang="en-US" sz="1200" dirty="0">
                <a:solidFill>
                  <a:schemeClr val="tx1"/>
                </a:solidFill>
                <a:latin typeface="ＭＳ Ｐゴシック" pitchFamily="50" charset="-128"/>
                <a:ea typeface="ＭＳ Ｐゴシック" pitchFamily="50" charset="-128"/>
              </a:rPr>
              <a:t>民営化推進室</a:t>
            </a:r>
            <a:r>
              <a:rPr lang="ja-JP" altLang="en-US" sz="1200" dirty="0">
                <a:solidFill>
                  <a:schemeClr val="tx1"/>
                </a:solidFill>
                <a:latin typeface="ＭＳ Ｐゴシック" pitchFamily="50" charset="-128"/>
                <a:ea typeface="ＭＳ Ｐゴシック" pitchFamily="50" charset="-128"/>
              </a:rPr>
              <a:t>の　</a:t>
            </a:r>
            <a:r>
              <a:rPr lang="zh-TW" altLang="en-US" sz="1200" dirty="0">
                <a:solidFill>
                  <a:schemeClr val="tx1"/>
                </a:solidFill>
                <a:latin typeface="ＭＳ Ｐゴシック" pitchFamily="50" charset="-128"/>
                <a:ea typeface="ＭＳ Ｐゴシック" pitchFamily="50" charset="-128"/>
              </a:rPr>
              <a:t>設置</a:t>
            </a:r>
            <a:r>
              <a:rPr lang="ja-JP" altLang="en-US" sz="1200" dirty="0">
                <a:solidFill>
                  <a:schemeClr val="tx1"/>
                </a:solidFill>
                <a:latin typeface="ＭＳ Ｐゴシック" pitchFamily="50" charset="-128"/>
                <a:ea typeface="ＭＳ Ｐゴシック" pitchFamily="50" charset="-128"/>
              </a:rPr>
              <a:t>（</a:t>
            </a:r>
            <a:r>
              <a:rPr lang="en-US" altLang="ja-JP" sz="1200" dirty="0">
                <a:solidFill>
                  <a:schemeClr val="tx1"/>
                </a:solidFill>
              </a:rPr>
              <a:t>8</a:t>
            </a:r>
            <a:r>
              <a:rPr lang="ja-JP" altLang="en-US" sz="1200" dirty="0">
                <a:solidFill>
                  <a:schemeClr val="tx1"/>
                </a:solidFill>
                <a:latin typeface="ＭＳ Ｐゴシック" pitchFamily="50" charset="-128"/>
                <a:ea typeface="ＭＳ Ｐゴシック" pitchFamily="50" charset="-128"/>
              </a:rPr>
              <a:t>月）</a:t>
            </a:r>
            <a:endParaRPr lang="zh-TW" altLang="en-US" sz="1200" dirty="0">
              <a:solidFill>
                <a:schemeClr val="tx1"/>
              </a:solidFill>
              <a:latin typeface="ＭＳ Ｐゴシック" pitchFamily="50" charset="-128"/>
              <a:ea typeface="ＭＳ Ｐゴシック" pitchFamily="50" charset="-128"/>
            </a:endParaRPr>
          </a:p>
        </p:txBody>
      </p:sp>
      <p:sp>
        <p:nvSpPr>
          <p:cNvPr id="18" name="正方形/長方形 17"/>
          <p:cNvSpPr/>
          <p:nvPr/>
        </p:nvSpPr>
        <p:spPr>
          <a:xfrm>
            <a:off x="4211960" y="2996952"/>
            <a:ext cx="1807840"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rPr>
              <a:t>●地下鉄事業民営化基本方針</a:t>
            </a:r>
            <a:r>
              <a:rPr lang="en-US" altLang="ja-JP" sz="1200" dirty="0">
                <a:solidFill>
                  <a:schemeClr val="tx1"/>
                </a:solidFill>
              </a:rPr>
              <a:t>(</a:t>
            </a:r>
            <a:r>
              <a:rPr lang="ja-JP" altLang="en-US" sz="1200" dirty="0">
                <a:solidFill>
                  <a:schemeClr val="tx1"/>
                </a:solidFill>
              </a:rPr>
              <a:t>案</a:t>
            </a:r>
            <a:r>
              <a:rPr lang="en-US" altLang="ja-JP" sz="1200" dirty="0">
                <a:solidFill>
                  <a:schemeClr val="tx1"/>
                </a:solidFill>
              </a:rPr>
              <a:t>)</a:t>
            </a:r>
            <a:r>
              <a:rPr lang="ja-JP" altLang="en-US" sz="1200" dirty="0">
                <a:solidFill>
                  <a:schemeClr val="tx1"/>
                </a:solidFill>
              </a:rPr>
              <a:t>の策定（</a:t>
            </a:r>
            <a:r>
              <a:rPr lang="en-US" altLang="ja-JP" sz="1200" dirty="0">
                <a:solidFill>
                  <a:schemeClr val="tx1"/>
                </a:solidFill>
              </a:rPr>
              <a:t>2</a:t>
            </a:r>
            <a:r>
              <a:rPr lang="ja-JP" altLang="en-US" sz="1200" dirty="0">
                <a:solidFill>
                  <a:schemeClr val="tx1"/>
                </a:solidFill>
              </a:rPr>
              <a:t>月）</a:t>
            </a:r>
          </a:p>
        </p:txBody>
      </p:sp>
      <p:sp>
        <p:nvSpPr>
          <p:cNvPr id="20" name="正方形/長方形 19"/>
          <p:cNvSpPr/>
          <p:nvPr/>
        </p:nvSpPr>
        <p:spPr>
          <a:xfrm>
            <a:off x="4427984" y="4365104"/>
            <a:ext cx="1944216"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solidFill>
              </a:rPr>
              <a:t>●終発時間の延長</a:t>
            </a:r>
            <a:endParaRPr lang="en-US" altLang="ja-JP" sz="1200" dirty="0">
              <a:solidFill>
                <a:schemeClr val="tx1"/>
              </a:solidFill>
            </a:endParaRPr>
          </a:p>
          <a:p>
            <a:r>
              <a:rPr lang="ja-JP" altLang="en-US" sz="1200" dirty="0">
                <a:solidFill>
                  <a:schemeClr val="tx1"/>
                </a:solidFill>
              </a:rPr>
              <a:t>　（</a:t>
            </a:r>
            <a:r>
              <a:rPr lang="en-US" altLang="ja-JP" sz="1200" dirty="0">
                <a:solidFill>
                  <a:schemeClr val="tx1"/>
                </a:solidFill>
              </a:rPr>
              <a:t>3</a:t>
            </a:r>
            <a:r>
              <a:rPr lang="ja-JP" altLang="en-US" sz="1200" dirty="0">
                <a:solidFill>
                  <a:schemeClr val="tx1"/>
                </a:solidFill>
              </a:rPr>
              <a:t>月；堺筋線以外）</a:t>
            </a:r>
          </a:p>
        </p:txBody>
      </p:sp>
      <p:sp>
        <p:nvSpPr>
          <p:cNvPr id="21" name="正方形/長方形 20"/>
          <p:cNvSpPr/>
          <p:nvPr/>
        </p:nvSpPr>
        <p:spPr>
          <a:xfrm>
            <a:off x="4644008" y="4797152"/>
            <a:ext cx="3672408"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solidFill>
              </a:rPr>
              <a:t>●駅ナカ事業の展開（</a:t>
            </a:r>
            <a:r>
              <a:rPr lang="en-US" altLang="ja-JP" sz="1200" dirty="0">
                <a:solidFill>
                  <a:schemeClr val="tx1"/>
                </a:solidFill>
              </a:rPr>
              <a:t>4</a:t>
            </a:r>
            <a:r>
              <a:rPr lang="ja-JP" altLang="en-US" sz="1200" dirty="0">
                <a:solidFill>
                  <a:schemeClr val="tx1"/>
                </a:solidFill>
              </a:rPr>
              <a:t>月～）</a:t>
            </a:r>
            <a:endParaRPr lang="en-US" altLang="ja-JP" sz="1200" dirty="0">
              <a:solidFill>
                <a:schemeClr val="tx1"/>
              </a:solidFill>
            </a:endParaRPr>
          </a:p>
          <a:p>
            <a:r>
              <a:rPr lang="ja-JP" altLang="en-US" sz="1200" dirty="0">
                <a:solidFill>
                  <a:schemeClr val="tx1"/>
                </a:solidFill>
              </a:rPr>
              <a:t>　</a:t>
            </a:r>
            <a:r>
              <a:rPr lang="en-US" altLang="ja-JP" sz="1200" dirty="0">
                <a:solidFill>
                  <a:schemeClr val="tx1"/>
                </a:solidFill>
              </a:rPr>
              <a:t>【2013.4</a:t>
            </a:r>
            <a:r>
              <a:rPr lang="ja-JP" altLang="en-US" sz="1200" dirty="0">
                <a:solidFill>
                  <a:schemeClr val="tx1"/>
                </a:solidFill>
              </a:rPr>
              <a:t>天王寺、</a:t>
            </a:r>
            <a:r>
              <a:rPr lang="en-US" altLang="ja-JP" sz="1200" dirty="0">
                <a:solidFill>
                  <a:schemeClr val="tx1"/>
                </a:solidFill>
              </a:rPr>
              <a:t>2013.10</a:t>
            </a:r>
            <a:r>
              <a:rPr lang="ja-JP" altLang="en-US" sz="1200" dirty="0">
                <a:solidFill>
                  <a:schemeClr val="tx1"/>
                </a:solidFill>
              </a:rPr>
              <a:t>なんば、</a:t>
            </a:r>
            <a:r>
              <a:rPr lang="en-US" altLang="ja-JP" sz="1200" dirty="0">
                <a:solidFill>
                  <a:schemeClr val="tx1"/>
                </a:solidFill>
              </a:rPr>
              <a:t>2014.4</a:t>
            </a:r>
            <a:r>
              <a:rPr lang="ja-JP" altLang="en-US" sz="1200" dirty="0">
                <a:solidFill>
                  <a:schemeClr val="tx1"/>
                </a:solidFill>
              </a:rPr>
              <a:t>梅田</a:t>
            </a:r>
            <a:r>
              <a:rPr lang="en-US" altLang="ja-JP" sz="1200" dirty="0">
                <a:solidFill>
                  <a:schemeClr val="tx1"/>
                </a:solidFill>
              </a:rPr>
              <a:t>】</a:t>
            </a:r>
            <a:endParaRPr lang="ja-JP" altLang="en-US" sz="1200" dirty="0">
              <a:solidFill>
                <a:schemeClr val="tx1"/>
              </a:solidFill>
            </a:endParaRPr>
          </a:p>
        </p:txBody>
      </p:sp>
      <p:sp>
        <p:nvSpPr>
          <p:cNvPr id="22" name="正方形/長方形 21"/>
          <p:cNvSpPr/>
          <p:nvPr/>
        </p:nvSpPr>
        <p:spPr>
          <a:xfrm>
            <a:off x="4860032" y="1323876"/>
            <a:ext cx="1800200"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rPr>
              <a:t>●地下鉄事業民営化基本ﾌﾟﾗﾝ</a:t>
            </a:r>
            <a:r>
              <a:rPr lang="en-US" altLang="ja-JP" sz="1200" dirty="0">
                <a:solidFill>
                  <a:schemeClr val="tx1"/>
                </a:solidFill>
              </a:rPr>
              <a:t>(</a:t>
            </a:r>
            <a:r>
              <a:rPr lang="ja-JP" altLang="en-US" sz="1200" dirty="0">
                <a:solidFill>
                  <a:schemeClr val="tx1"/>
                </a:solidFill>
              </a:rPr>
              <a:t>案</a:t>
            </a:r>
            <a:r>
              <a:rPr lang="en-US" altLang="ja-JP" sz="1200" dirty="0">
                <a:solidFill>
                  <a:schemeClr val="tx1"/>
                </a:solidFill>
              </a:rPr>
              <a:t>)</a:t>
            </a:r>
            <a:r>
              <a:rPr lang="ja-JP" altLang="en-US" sz="1200" dirty="0">
                <a:solidFill>
                  <a:schemeClr val="tx1"/>
                </a:solidFill>
              </a:rPr>
              <a:t>の策定（</a:t>
            </a:r>
            <a:r>
              <a:rPr lang="en-US" altLang="ja-JP" sz="1200" dirty="0">
                <a:solidFill>
                  <a:schemeClr val="tx1"/>
                </a:solidFill>
              </a:rPr>
              <a:t>5</a:t>
            </a:r>
            <a:r>
              <a:rPr lang="ja-JP" altLang="en-US" sz="1200" dirty="0">
                <a:solidFill>
                  <a:schemeClr val="tx1"/>
                </a:solidFill>
              </a:rPr>
              <a:t>月）</a:t>
            </a:r>
          </a:p>
        </p:txBody>
      </p:sp>
      <p:sp>
        <p:nvSpPr>
          <p:cNvPr id="23" name="正方形/長方形 22"/>
          <p:cNvSpPr/>
          <p:nvPr/>
        </p:nvSpPr>
        <p:spPr>
          <a:xfrm>
            <a:off x="5397996" y="1832124"/>
            <a:ext cx="1434604"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ja-JP" altLang="en-US" sz="1200" dirty="0">
                <a:solidFill>
                  <a:schemeClr val="tx1"/>
                </a:solidFill>
                <a:latin typeface="ＭＳ Ｐゴシック" pitchFamily="50" charset="-128"/>
                <a:ea typeface="ＭＳ Ｐゴシック" pitchFamily="50" charset="-128"/>
              </a:rPr>
              <a:t>●</a:t>
            </a:r>
            <a:r>
              <a:rPr lang="zh-TW" altLang="en-US" sz="1200" dirty="0">
                <a:solidFill>
                  <a:schemeClr val="tx1"/>
                </a:solidFill>
                <a:latin typeface="ＭＳ Ｐゴシック" pitchFamily="50" charset="-128"/>
                <a:ea typeface="ＭＳ Ｐゴシック" pitchFamily="50" charset="-128"/>
              </a:rPr>
              <a:t>交通政策室設置</a:t>
            </a:r>
            <a:endParaRPr lang="en-US" altLang="zh-TW" sz="1200" dirty="0">
              <a:solidFill>
                <a:schemeClr val="tx1"/>
              </a:solidFill>
              <a:latin typeface="ＭＳ Ｐゴシック" pitchFamily="50" charset="-128"/>
              <a:ea typeface="ＭＳ Ｐゴシック" pitchFamily="50" charset="-128"/>
            </a:endParaRPr>
          </a:p>
          <a:p>
            <a:r>
              <a:rPr lang="ja-JP" altLang="en-US" sz="1200" dirty="0">
                <a:solidFill>
                  <a:schemeClr val="tx1"/>
                </a:solidFill>
                <a:latin typeface="ＭＳ Ｐゴシック" pitchFamily="50" charset="-128"/>
                <a:ea typeface="ＭＳ Ｐゴシック" pitchFamily="50" charset="-128"/>
              </a:rPr>
              <a:t>　</a:t>
            </a:r>
            <a:r>
              <a:rPr lang="zh-TW" altLang="en-US" sz="1200" dirty="0">
                <a:solidFill>
                  <a:schemeClr val="tx1"/>
                </a:solidFill>
                <a:latin typeface="ＭＳ Ｐゴシック" pitchFamily="50" charset="-128"/>
                <a:ea typeface="ＭＳ Ｐゴシック" pitchFamily="50" charset="-128"/>
              </a:rPr>
              <a:t>（</a:t>
            </a:r>
            <a:r>
              <a:rPr lang="en-US" altLang="ja-JP" sz="1200" dirty="0">
                <a:solidFill>
                  <a:schemeClr val="tx1"/>
                </a:solidFill>
                <a:ea typeface="ＭＳ Ｐゴシック" pitchFamily="50" charset="-128"/>
              </a:rPr>
              <a:t>8</a:t>
            </a:r>
            <a:r>
              <a:rPr lang="ja-JP" altLang="en-US" sz="1200" dirty="0">
                <a:solidFill>
                  <a:schemeClr val="tx1"/>
                </a:solidFill>
                <a:ea typeface="ＭＳ Ｐゴシック" pitchFamily="50" charset="-128"/>
              </a:rPr>
              <a:t>月</a:t>
            </a:r>
            <a:r>
              <a:rPr lang="ja-JP" altLang="en-US" sz="1200" dirty="0">
                <a:solidFill>
                  <a:schemeClr val="tx1"/>
                </a:solidFill>
                <a:latin typeface="ＭＳ Ｐゴシック" pitchFamily="50" charset="-128"/>
                <a:ea typeface="ＭＳ Ｐゴシック" pitchFamily="50" charset="-128"/>
              </a:rPr>
              <a:t>；</a:t>
            </a:r>
            <a:r>
              <a:rPr lang="zh-TW" altLang="en-US" sz="1200" dirty="0">
                <a:solidFill>
                  <a:schemeClr val="tx1"/>
                </a:solidFill>
                <a:latin typeface="ＭＳ Ｐゴシック" pitchFamily="50" charset="-128"/>
                <a:ea typeface="ＭＳ Ｐゴシック" pitchFamily="50" charset="-128"/>
              </a:rPr>
              <a:t>都市計画局</a:t>
            </a:r>
            <a:r>
              <a:rPr lang="ja-JP" altLang="en-US" sz="1200" dirty="0">
                <a:solidFill>
                  <a:schemeClr val="tx1"/>
                </a:solidFill>
                <a:latin typeface="ＭＳ Ｐゴシック" pitchFamily="50" charset="-128"/>
                <a:ea typeface="ＭＳ Ｐゴシック" pitchFamily="50" charset="-128"/>
              </a:rPr>
              <a:t>）</a:t>
            </a:r>
            <a:endParaRPr lang="zh-TW" altLang="en-US" sz="1200" dirty="0">
              <a:solidFill>
                <a:schemeClr val="tx1"/>
              </a:solidFill>
              <a:latin typeface="ＭＳ Ｐゴシック" pitchFamily="50" charset="-128"/>
              <a:ea typeface="ＭＳ Ｐゴシック" pitchFamily="50" charset="-128"/>
            </a:endParaRPr>
          </a:p>
        </p:txBody>
      </p:sp>
      <p:sp>
        <p:nvSpPr>
          <p:cNvPr id="27" name="正方形/長方形 26"/>
          <p:cNvSpPr/>
          <p:nvPr/>
        </p:nvSpPr>
        <p:spPr>
          <a:xfrm>
            <a:off x="6012160" y="4365104"/>
            <a:ext cx="2088232"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solidFill>
              </a:rPr>
              <a:t>●終発時間の延長</a:t>
            </a:r>
            <a:endParaRPr lang="en-US" altLang="ja-JP" sz="1200" dirty="0">
              <a:solidFill>
                <a:schemeClr val="tx1"/>
              </a:solidFill>
            </a:endParaRPr>
          </a:p>
          <a:p>
            <a:r>
              <a:rPr lang="ja-JP" altLang="en-US" sz="1200" dirty="0">
                <a:solidFill>
                  <a:schemeClr val="tx1"/>
                </a:solidFill>
              </a:rPr>
              <a:t>　（</a:t>
            </a:r>
            <a:r>
              <a:rPr lang="en-US" altLang="ja-JP" sz="1200" dirty="0">
                <a:solidFill>
                  <a:schemeClr val="tx1"/>
                </a:solidFill>
              </a:rPr>
              <a:t>12</a:t>
            </a:r>
            <a:r>
              <a:rPr lang="ja-JP" altLang="en-US" sz="1200" dirty="0">
                <a:solidFill>
                  <a:schemeClr val="tx1"/>
                </a:solidFill>
              </a:rPr>
              <a:t>月；堺筋線）</a:t>
            </a:r>
          </a:p>
        </p:txBody>
      </p:sp>
      <p:sp>
        <p:nvSpPr>
          <p:cNvPr id="28" name="正方形/長方形 27"/>
          <p:cNvSpPr/>
          <p:nvPr/>
        </p:nvSpPr>
        <p:spPr>
          <a:xfrm>
            <a:off x="6804248" y="3573016"/>
            <a:ext cx="2232248"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solidFill>
              </a:rPr>
              <a:t>●初乗り運賃値下げ（</a:t>
            </a:r>
            <a:r>
              <a:rPr lang="en-US" altLang="ja-JP" sz="1200" dirty="0">
                <a:solidFill>
                  <a:schemeClr val="tx1"/>
                </a:solidFill>
              </a:rPr>
              <a:t>4</a:t>
            </a:r>
            <a:r>
              <a:rPr lang="ja-JP" altLang="en-US" sz="1200" dirty="0">
                <a:solidFill>
                  <a:schemeClr val="tx1"/>
                </a:solidFill>
              </a:rPr>
              <a:t>月）</a:t>
            </a:r>
          </a:p>
        </p:txBody>
      </p:sp>
      <p:sp>
        <p:nvSpPr>
          <p:cNvPr id="36" name="正方形/長方形 35"/>
          <p:cNvSpPr/>
          <p:nvPr/>
        </p:nvSpPr>
        <p:spPr>
          <a:xfrm>
            <a:off x="251520" y="274716"/>
            <a:ext cx="5904656" cy="369332"/>
          </a:xfrm>
          <a:prstGeom prst="rect">
            <a:avLst/>
          </a:prstGeom>
        </p:spPr>
        <p:txBody>
          <a:bodyPr wrap="square">
            <a:spAutoFit/>
          </a:bodyPr>
          <a:lstStyle/>
          <a:p>
            <a:r>
              <a:rPr lang="ja-JP" altLang="en-US" b="1" dirty="0">
                <a:solidFill>
                  <a:srgbClr val="000000"/>
                </a:solidFill>
                <a:latin typeface="Calibri" pitchFamily="34" charset="0"/>
              </a:rPr>
              <a:t>①サービスの向上、③経営形態の見直し　に関する取組</a:t>
            </a:r>
          </a:p>
        </p:txBody>
      </p:sp>
      <p:cxnSp>
        <p:nvCxnSpPr>
          <p:cNvPr id="37" name="直線コネクタ 36"/>
          <p:cNvCxnSpPr/>
          <p:nvPr/>
        </p:nvCxnSpPr>
        <p:spPr>
          <a:xfrm>
            <a:off x="179512" y="720832"/>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・地下鉄</a:t>
            </a:r>
            <a:endParaRPr kumimoji="1" lang="en-US" altLang="ja-JP" sz="1100" dirty="0"/>
          </a:p>
        </p:txBody>
      </p:sp>
      <p:sp>
        <p:nvSpPr>
          <p:cNvPr id="39" name="正方形/長方形 38"/>
          <p:cNvSpPr/>
          <p:nvPr/>
        </p:nvSpPr>
        <p:spPr>
          <a:xfrm>
            <a:off x="251520" y="4365104"/>
            <a:ext cx="432048"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algn="ctr"/>
            <a:r>
              <a:rPr lang="ja-JP" altLang="en-US" sz="1400" b="1" dirty="0">
                <a:solidFill>
                  <a:sysClr val="windowText" lastClr="000000"/>
                </a:solidFill>
              </a:rPr>
              <a:t>実　施</a:t>
            </a:r>
          </a:p>
        </p:txBody>
      </p:sp>
      <p:sp>
        <p:nvSpPr>
          <p:cNvPr id="40" name="正方形/長方形 39"/>
          <p:cNvSpPr/>
          <p:nvPr/>
        </p:nvSpPr>
        <p:spPr>
          <a:xfrm>
            <a:off x="251520" y="1628800"/>
            <a:ext cx="432048" cy="13681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algn="ctr"/>
            <a:r>
              <a:rPr lang="ja-JP" altLang="en-US" sz="1400" b="1" dirty="0">
                <a:solidFill>
                  <a:sysClr val="windowText" lastClr="000000"/>
                </a:solidFill>
              </a:rPr>
              <a:t>改革立案</a:t>
            </a:r>
          </a:p>
        </p:txBody>
      </p:sp>
      <p:cxnSp>
        <p:nvCxnSpPr>
          <p:cNvPr id="42" name="直線コネクタ 41"/>
          <p:cNvCxnSpPr/>
          <p:nvPr/>
        </p:nvCxnSpPr>
        <p:spPr>
          <a:xfrm>
            <a:off x="395536" y="3573016"/>
            <a:ext cx="8568952"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3377456" y="6021288"/>
            <a:ext cx="1346944" cy="554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200" dirty="0">
                <a:solidFill>
                  <a:schemeClr val="tx1"/>
                </a:solidFill>
              </a:rPr>
              <a:t>●給料カット</a:t>
            </a:r>
            <a:endParaRPr lang="en-US" altLang="ja-JP" sz="1200" dirty="0">
              <a:solidFill>
                <a:schemeClr val="tx1"/>
              </a:solidFill>
            </a:endParaRPr>
          </a:p>
          <a:p>
            <a:r>
              <a:rPr lang="ja-JP" altLang="en-US" sz="1200" dirty="0">
                <a:solidFill>
                  <a:schemeClr val="tx1"/>
                </a:solidFill>
              </a:rPr>
              <a:t>　（最大</a:t>
            </a:r>
            <a:r>
              <a:rPr lang="en-US" altLang="ja-JP" sz="1200" dirty="0">
                <a:solidFill>
                  <a:schemeClr val="tx1"/>
                </a:solidFill>
              </a:rPr>
              <a:t>20</a:t>
            </a:r>
            <a:r>
              <a:rPr lang="ja-JP" altLang="en-US" sz="1200" dirty="0">
                <a:solidFill>
                  <a:schemeClr val="tx1"/>
                </a:solidFill>
              </a:rPr>
              <a:t>％）（</a:t>
            </a:r>
            <a:r>
              <a:rPr lang="en-US" altLang="ja-JP" sz="1200" dirty="0">
                <a:solidFill>
                  <a:schemeClr val="tx1"/>
                </a:solidFill>
              </a:rPr>
              <a:t>8</a:t>
            </a:r>
            <a:r>
              <a:rPr lang="ja-JP" altLang="en-US" sz="1200" dirty="0">
                <a:solidFill>
                  <a:schemeClr val="tx1"/>
                </a:solidFill>
              </a:rPr>
              <a:t>月）</a:t>
            </a:r>
          </a:p>
        </p:txBody>
      </p:sp>
      <p:sp>
        <p:nvSpPr>
          <p:cNvPr id="41" name="正方形/長方形 40"/>
          <p:cNvSpPr/>
          <p:nvPr/>
        </p:nvSpPr>
        <p:spPr>
          <a:xfrm>
            <a:off x="4652516" y="6021288"/>
            <a:ext cx="2664296" cy="554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200" dirty="0">
                <a:solidFill>
                  <a:schemeClr val="tx1"/>
                </a:solidFill>
              </a:rPr>
              <a:t>●給料カット（最大</a:t>
            </a:r>
            <a:r>
              <a:rPr lang="en-US" altLang="ja-JP" sz="1200" dirty="0">
                <a:solidFill>
                  <a:schemeClr val="tx1"/>
                </a:solidFill>
              </a:rPr>
              <a:t>20</a:t>
            </a:r>
            <a:r>
              <a:rPr lang="ja-JP" altLang="en-US" sz="1200" dirty="0">
                <a:solidFill>
                  <a:schemeClr val="tx1"/>
                </a:solidFill>
              </a:rPr>
              <a:t>％）、</a:t>
            </a:r>
            <a:endParaRPr lang="en-US" altLang="ja-JP" sz="1200" dirty="0">
              <a:solidFill>
                <a:schemeClr val="tx1"/>
              </a:solidFill>
            </a:endParaRPr>
          </a:p>
          <a:p>
            <a:r>
              <a:rPr lang="ja-JP" altLang="en-US" sz="1200" dirty="0">
                <a:solidFill>
                  <a:schemeClr val="tx1"/>
                </a:solidFill>
              </a:rPr>
              <a:t>　　勤務時間８時間化、</a:t>
            </a:r>
            <a:endParaRPr lang="en-US" altLang="ja-JP" sz="1200" dirty="0">
              <a:solidFill>
                <a:schemeClr val="tx1"/>
              </a:solidFill>
            </a:endParaRPr>
          </a:p>
          <a:p>
            <a:r>
              <a:rPr lang="ja-JP" altLang="en-US" sz="1200" dirty="0">
                <a:solidFill>
                  <a:schemeClr val="tx1"/>
                </a:solidFill>
              </a:rPr>
              <a:t>　　夏季休暇見直し等（</a:t>
            </a:r>
            <a:r>
              <a:rPr lang="en-US" altLang="ja-JP" sz="1200" dirty="0">
                <a:solidFill>
                  <a:schemeClr val="tx1"/>
                </a:solidFill>
              </a:rPr>
              <a:t>4</a:t>
            </a:r>
            <a:r>
              <a:rPr lang="ja-JP" altLang="en-US" sz="1200" dirty="0">
                <a:solidFill>
                  <a:schemeClr val="tx1"/>
                </a:solidFill>
              </a:rPr>
              <a:t>月）</a:t>
            </a:r>
          </a:p>
        </p:txBody>
      </p:sp>
      <p:sp>
        <p:nvSpPr>
          <p:cNvPr id="45" name="正方形/長方形 44"/>
          <p:cNvSpPr/>
          <p:nvPr/>
        </p:nvSpPr>
        <p:spPr>
          <a:xfrm>
            <a:off x="6768752" y="6021288"/>
            <a:ext cx="1019833" cy="554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8900" indent="-88900"/>
            <a:r>
              <a:rPr lang="ja-JP" altLang="en-US" sz="1200" dirty="0">
                <a:solidFill>
                  <a:schemeClr val="tx1"/>
                </a:solidFill>
              </a:rPr>
              <a:t>●給料カット・昇給停止等　（</a:t>
            </a:r>
            <a:r>
              <a:rPr lang="en-US" altLang="ja-JP" sz="1200" dirty="0">
                <a:solidFill>
                  <a:schemeClr val="tx1"/>
                </a:solidFill>
              </a:rPr>
              <a:t>4</a:t>
            </a:r>
            <a:r>
              <a:rPr lang="ja-JP" altLang="en-US" sz="1200" dirty="0">
                <a:solidFill>
                  <a:schemeClr val="tx1"/>
                </a:solidFill>
              </a:rPr>
              <a:t>月）</a:t>
            </a:r>
            <a:endParaRPr lang="en-US" altLang="ja-JP" sz="1200" dirty="0">
              <a:solidFill>
                <a:schemeClr val="tx1"/>
              </a:solidFill>
            </a:endParaRPr>
          </a:p>
        </p:txBody>
      </p:sp>
      <p:sp>
        <p:nvSpPr>
          <p:cNvPr id="49" name="正方形/長方形 48"/>
          <p:cNvSpPr/>
          <p:nvPr/>
        </p:nvSpPr>
        <p:spPr>
          <a:xfrm>
            <a:off x="4067944" y="5445224"/>
            <a:ext cx="1800200" cy="5553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rPr>
              <a:t>●民営化に向けた労使協議を進めることについて労使合意（</a:t>
            </a:r>
            <a:r>
              <a:rPr lang="en-US" altLang="ja-JP" sz="1200" dirty="0">
                <a:solidFill>
                  <a:schemeClr val="tx1"/>
                </a:solidFill>
              </a:rPr>
              <a:t>1</a:t>
            </a:r>
            <a:r>
              <a:rPr lang="ja-JP" altLang="en-US" sz="1200" dirty="0">
                <a:solidFill>
                  <a:schemeClr val="tx1"/>
                </a:solidFill>
              </a:rPr>
              <a:t>月）</a:t>
            </a:r>
          </a:p>
        </p:txBody>
      </p:sp>
      <p:sp>
        <p:nvSpPr>
          <p:cNvPr id="50" name="正方形/長方形 49"/>
          <p:cNvSpPr/>
          <p:nvPr/>
        </p:nvSpPr>
        <p:spPr>
          <a:xfrm>
            <a:off x="5961360" y="5449416"/>
            <a:ext cx="1645940" cy="5553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rPr>
              <a:t>●民営化を見据えた効率化計画を労組提案（</a:t>
            </a:r>
            <a:r>
              <a:rPr lang="en-US" altLang="ja-JP" sz="1200" dirty="0">
                <a:solidFill>
                  <a:schemeClr val="tx1"/>
                </a:solidFill>
              </a:rPr>
              <a:t>12</a:t>
            </a:r>
            <a:r>
              <a:rPr lang="ja-JP" altLang="en-US" sz="1200" dirty="0">
                <a:solidFill>
                  <a:schemeClr val="tx1"/>
                </a:solidFill>
              </a:rPr>
              <a:t>月）</a:t>
            </a:r>
          </a:p>
        </p:txBody>
      </p:sp>
      <p:sp>
        <p:nvSpPr>
          <p:cNvPr id="51" name="正方形/長方形 50"/>
          <p:cNvSpPr/>
          <p:nvPr/>
        </p:nvSpPr>
        <p:spPr>
          <a:xfrm>
            <a:off x="3095836" y="2251472"/>
            <a:ext cx="1692188"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rPr>
              <a:t>●地下鉄事業中期経営計画の策定（</a:t>
            </a:r>
            <a:r>
              <a:rPr lang="en-US" altLang="ja-JP" sz="1200" dirty="0">
                <a:solidFill>
                  <a:schemeClr val="tx1"/>
                </a:solidFill>
              </a:rPr>
              <a:t>7</a:t>
            </a:r>
            <a:r>
              <a:rPr lang="ja-JP" altLang="en-US" sz="1200" dirty="0">
                <a:solidFill>
                  <a:schemeClr val="tx1"/>
                </a:solidFill>
              </a:rPr>
              <a:t>月）</a:t>
            </a:r>
          </a:p>
        </p:txBody>
      </p:sp>
      <p:sp>
        <p:nvSpPr>
          <p:cNvPr id="43" name="正方形/長方形 42"/>
          <p:cNvSpPr/>
          <p:nvPr/>
        </p:nvSpPr>
        <p:spPr>
          <a:xfrm>
            <a:off x="899592" y="3717032"/>
            <a:ext cx="432048" cy="1440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algn="ctr"/>
            <a:r>
              <a:rPr lang="ja-JP" altLang="en-US" sz="1300" dirty="0">
                <a:solidFill>
                  <a:schemeClr val="tx1"/>
                </a:solidFill>
              </a:rPr>
              <a:t>（サービス向上）</a:t>
            </a:r>
            <a:endParaRPr lang="ja-JP" altLang="en-US" sz="1250" dirty="0">
              <a:solidFill>
                <a:schemeClr val="tx1"/>
              </a:solidFill>
            </a:endParaRPr>
          </a:p>
        </p:txBody>
      </p:sp>
      <p:cxnSp>
        <p:nvCxnSpPr>
          <p:cNvPr id="44" name="直線コネクタ 43"/>
          <p:cNvCxnSpPr/>
          <p:nvPr/>
        </p:nvCxnSpPr>
        <p:spPr>
          <a:xfrm>
            <a:off x="971600" y="5301208"/>
            <a:ext cx="7992888"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899592" y="5301208"/>
            <a:ext cx="432048" cy="151216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algn="ctr"/>
            <a:r>
              <a:rPr lang="ja-JP" altLang="en-US" sz="1300" dirty="0">
                <a:solidFill>
                  <a:schemeClr val="tx1"/>
                </a:solidFill>
              </a:rPr>
              <a:t>（給料・経営形態に関する労使協議）</a:t>
            </a:r>
            <a:endParaRPr lang="ja-JP" altLang="en-US" sz="1250" dirty="0">
              <a:solidFill>
                <a:schemeClr val="tx1"/>
              </a:solidFill>
            </a:endParaRPr>
          </a:p>
        </p:txBody>
      </p:sp>
      <p:sp>
        <p:nvSpPr>
          <p:cNvPr id="46" name="テキスト ボックス 45"/>
          <p:cNvSpPr txBox="1"/>
          <p:nvPr/>
        </p:nvSpPr>
        <p:spPr>
          <a:xfrm>
            <a:off x="7721600" y="0"/>
            <a:ext cx="1350392" cy="523220"/>
          </a:xfrm>
          <a:prstGeom prst="rect">
            <a:avLst/>
          </a:prstGeom>
          <a:noFill/>
        </p:spPr>
        <p:txBody>
          <a:bodyPr wrap="square" rtlCol="0">
            <a:spAutoFit/>
          </a:bodyPr>
          <a:lstStyle/>
          <a:p>
            <a:r>
              <a:rPr lang="en-US" altLang="ja-JP" sz="1400" dirty="0"/>
              <a:t>A9.(20)</a:t>
            </a:r>
            <a:r>
              <a:rPr lang="ja-JP" altLang="en-US" sz="1400" dirty="0"/>
              <a:t>～</a:t>
            </a:r>
            <a:r>
              <a:rPr lang="en-US" altLang="ja-JP" sz="1400" dirty="0"/>
              <a:t>(25)</a:t>
            </a:r>
            <a:r>
              <a:rPr lang="ja-JP" altLang="en-US" sz="1400" dirty="0" err="1"/>
              <a:t>、</a:t>
            </a:r>
            <a:endParaRPr kumimoji="1" lang="en-US" altLang="ja-JP" sz="1400" dirty="0"/>
          </a:p>
          <a:p>
            <a:r>
              <a:rPr kumimoji="1" lang="en-US" altLang="ja-JP" sz="1400" dirty="0" smtClean="0"/>
              <a:t>C1.(</a:t>
            </a:r>
            <a:r>
              <a:rPr lang="en-US" altLang="ja-JP" sz="1400" dirty="0"/>
              <a:t>80</a:t>
            </a:r>
            <a:r>
              <a:rPr kumimoji="1" lang="en-US" altLang="ja-JP" sz="1400" dirty="0" smtClean="0"/>
              <a:t>)</a:t>
            </a:r>
            <a:endParaRPr kumimoji="1" lang="ja-JP" altLang="en-US" sz="1400" dirty="0"/>
          </a:p>
        </p:txBody>
      </p:sp>
      <p:sp>
        <p:nvSpPr>
          <p:cNvPr id="53" name="正方形/長方形 52"/>
          <p:cNvSpPr/>
          <p:nvPr/>
        </p:nvSpPr>
        <p:spPr>
          <a:xfrm>
            <a:off x="7814824" y="402658"/>
            <a:ext cx="1158779" cy="369332"/>
          </a:xfrm>
          <a:prstGeom prst="rect">
            <a:avLst/>
          </a:prstGeom>
          <a:noFill/>
        </p:spPr>
        <p:txBody>
          <a:bodyPr wrap="none">
            <a:spAutoFit/>
          </a:bodyPr>
          <a:lstStyle/>
          <a:p>
            <a:pPr algn="ctr"/>
            <a:r>
              <a:rPr lang="ja-JP" altLang="en-US" dirty="0"/>
              <a:t>＜</a:t>
            </a:r>
            <a:r>
              <a:rPr lang="en-US" altLang="ja-JP" dirty="0"/>
              <a:t>What</a:t>
            </a:r>
            <a:r>
              <a:rPr lang="ja-JP" altLang="en-US" dirty="0"/>
              <a:t>＞</a:t>
            </a:r>
          </a:p>
        </p:txBody>
      </p:sp>
      <p:sp>
        <p:nvSpPr>
          <p:cNvPr id="48" name="スライド番号プレースホルダ 47"/>
          <p:cNvSpPr>
            <a:spLocks noGrp="1"/>
          </p:cNvSpPr>
          <p:nvPr>
            <p:ph type="sldNum" sz="quarter" idx="12"/>
          </p:nvPr>
        </p:nvSpPr>
        <p:spPr/>
        <p:txBody>
          <a:bodyPr/>
          <a:lstStyle/>
          <a:p>
            <a:fld id="{CCEC3038-1CF1-4B63-9920-55248DCFBA97}" type="slidenum">
              <a:rPr kumimoji="1" lang="ja-JP" altLang="en-US" smtClean="0"/>
              <a:pPr/>
              <a:t>49</a:t>
            </a:fld>
            <a:endParaRPr kumimoji="1" lang="ja-JP" altLang="en-US"/>
          </a:p>
        </p:txBody>
      </p:sp>
      <p:sp>
        <p:nvSpPr>
          <p:cNvPr id="54" name="正方形/長方形 53"/>
          <p:cNvSpPr/>
          <p:nvPr/>
        </p:nvSpPr>
        <p:spPr>
          <a:xfrm>
            <a:off x="7452320" y="4365104"/>
            <a:ext cx="1703873"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solidFill>
              </a:rPr>
              <a:t>●終発時間の延長</a:t>
            </a:r>
            <a:endParaRPr lang="en-US" altLang="ja-JP" sz="1200" dirty="0">
              <a:solidFill>
                <a:schemeClr val="tx1"/>
              </a:solidFill>
            </a:endParaRPr>
          </a:p>
          <a:p>
            <a:r>
              <a:rPr lang="ja-JP" altLang="en-US" sz="1200" dirty="0">
                <a:solidFill>
                  <a:schemeClr val="tx1"/>
                </a:solidFill>
              </a:rPr>
              <a:t>　（</a:t>
            </a:r>
            <a:r>
              <a:rPr lang="en-US" altLang="ja-JP" sz="1200" dirty="0">
                <a:solidFill>
                  <a:schemeClr val="tx1"/>
                </a:solidFill>
              </a:rPr>
              <a:t>8</a:t>
            </a:r>
            <a:r>
              <a:rPr lang="ja-JP" altLang="en-US" sz="1200" dirty="0">
                <a:solidFill>
                  <a:schemeClr val="tx1"/>
                </a:solidFill>
              </a:rPr>
              <a:t>月；千日前線）</a:t>
            </a:r>
          </a:p>
        </p:txBody>
      </p:sp>
      <p:sp>
        <p:nvSpPr>
          <p:cNvPr id="58" name="正方形/長方形 57"/>
          <p:cNvSpPr/>
          <p:nvPr/>
        </p:nvSpPr>
        <p:spPr>
          <a:xfrm>
            <a:off x="7812360" y="4797152"/>
            <a:ext cx="1450710"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solidFill>
              </a:rPr>
              <a:t>●終発時間の延長</a:t>
            </a:r>
            <a:endParaRPr lang="en-US" altLang="ja-JP" sz="1200" dirty="0">
              <a:solidFill>
                <a:schemeClr val="tx1"/>
              </a:solidFill>
            </a:endParaRPr>
          </a:p>
          <a:p>
            <a:r>
              <a:rPr lang="ja-JP" altLang="en-US" sz="1200" dirty="0">
                <a:solidFill>
                  <a:schemeClr val="tx1"/>
                </a:solidFill>
              </a:rPr>
              <a:t>　（</a:t>
            </a:r>
            <a:r>
              <a:rPr lang="en-US" altLang="ja-JP" sz="1200" dirty="0">
                <a:solidFill>
                  <a:schemeClr val="tx1"/>
                </a:solidFill>
              </a:rPr>
              <a:t>3</a:t>
            </a:r>
            <a:r>
              <a:rPr lang="ja-JP" altLang="en-US" sz="1200" dirty="0">
                <a:solidFill>
                  <a:schemeClr val="tx1"/>
                </a:solidFill>
              </a:rPr>
              <a:t>月；御堂筋線）</a:t>
            </a:r>
          </a:p>
        </p:txBody>
      </p:sp>
      <p:sp>
        <p:nvSpPr>
          <p:cNvPr id="52" name="正方形/長方形 51"/>
          <p:cNvSpPr/>
          <p:nvPr/>
        </p:nvSpPr>
        <p:spPr>
          <a:xfrm>
            <a:off x="7724256" y="6021288"/>
            <a:ext cx="1368000" cy="7282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8900" indent="-88900"/>
            <a:r>
              <a:rPr lang="ja-JP" altLang="en-US" sz="1200" dirty="0">
                <a:solidFill>
                  <a:schemeClr val="tx1"/>
                </a:solidFill>
              </a:rPr>
              <a:t>●地下鉄新会社の人事・賃金制度等の骨格を労組提案　（</a:t>
            </a:r>
            <a:r>
              <a:rPr lang="en-US" altLang="ja-JP" sz="1200" dirty="0">
                <a:solidFill>
                  <a:schemeClr val="tx1"/>
                </a:solidFill>
              </a:rPr>
              <a:t>9</a:t>
            </a:r>
            <a:r>
              <a:rPr lang="ja-JP" altLang="en-US" sz="1200" dirty="0">
                <a:solidFill>
                  <a:schemeClr val="tx1"/>
                </a:solidFill>
              </a:rPr>
              <a:t>月）</a:t>
            </a:r>
            <a:endParaRPr lang="en-US" altLang="ja-JP" sz="1200" dirty="0">
              <a:solidFill>
                <a:schemeClr val="tx1"/>
              </a:solidFill>
            </a:endParaRPr>
          </a:p>
        </p:txBody>
      </p:sp>
      <p:sp>
        <p:nvSpPr>
          <p:cNvPr id="19" name="正方形/長方形 18"/>
          <p:cNvSpPr/>
          <p:nvPr/>
        </p:nvSpPr>
        <p:spPr>
          <a:xfrm>
            <a:off x="4211959" y="3933056"/>
            <a:ext cx="4944233"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solidFill>
              </a:rPr>
              <a:t>●快適なトイレへの改修</a:t>
            </a:r>
            <a:endParaRPr lang="en-US" altLang="ja-JP" sz="1200" dirty="0">
              <a:solidFill>
                <a:schemeClr val="tx1"/>
              </a:solidFill>
            </a:endParaRPr>
          </a:p>
          <a:p>
            <a:r>
              <a:rPr lang="ja-JP" altLang="en-US" sz="1200" dirty="0">
                <a:solidFill>
                  <a:schemeClr val="tx1"/>
                </a:solidFill>
              </a:rPr>
              <a:t>　（</a:t>
            </a:r>
            <a:r>
              <a:rPr lang="en-US" altLang="ja-JP" sz="1200" dirty="0">
                <a:solidFill>
                  <a:schemeClr val="tx1"/>
                </a:solidFill>
              </a:rPr>
              <a:t>2</a:t>
            </a:r>
            <a:r>
              <a:rPr lang="ja-JP" altLang="en-US" sz="1200" dirty="0">
                <a:solidFill>
                  <a:schemeClr val="tx1"/>
                </a:solidFill>
              </a:rPr>
              <a:t>月～；</a:t>
            </a:r>
            <a:r>
              <a:rPr lang="en-US" altLang="ja-JP" sz="1200" dirty="0">
                <a:solidFill>
                  <a:schemeClr val="tx1"/>
                </a:solidFill>
              </a:rPr>
              <a:t>2013</a:t>
            </a:r>
            <a:r>
              <a:rPr lang="ja-JP" altLang="en-US" sz="1200" dirty="0">
                <a:solidFill>
                  <a:schemeClr val="tx1"/>
                </a:solidFill>
              </a:rPr>
              <a:t>年度末</a:t>
            </a:r>
            <a:r>
              <a:rPr lang="en-US" altLang="ja-JP" sz="1200" dirty="0">
                <a:solidFill>
                  <a:schemeClr val="tx1"/>
                </a:solidFill>
              </a:rPr>
              <a:t>40/112</a:t>
            </a:r>
            <a:r>
              <a:rPr lang="ja-JP" altLang="en-US" sz="1200" dirty="0">
                <a:solidFill>
                  <a:schemeClr val="tx1"/>
                </a:solidFill>
              </a:rPr>
              <a:t>駅実施済、</a:t>
            </a:r>
            <a:r>
              <a:rPr lang="en-US" altLang="ja-JP" sz="1200" dirty="0">
                <a:solidFill>
                  <a:schemeClr val="tx1"/>
                </a:solidFill>
              </a:rPr>
              <a:t>2017</a:t>
            </a:r>
            <a:r>
              <a:rPr lang="ja-JP" altLang="en-US" sz="1200" dirty="0">
                <a:solidFill>
                  <a:schemeClr val="tx1"/>
                </a:solidFill>
              </a:rPr>
              <a:t>年度末現在</a:t>
            </a:r>
            <a:r>
              <a:rPr lang="en-US" altLang="ja-JP" sz="1200" dirty="0">
                <a:solidFill>
                  <a:schemeClr val="tx1"/>
                </a:solidFill>
              </a:rPr>
              <a:t>108/112</a:t>
            </a:r>
            <a:r>
              <a:rPr lang="ja-JP" altLang="en-US" sz="1200" dirty="0">
                <a:solidFill>
                  <a:schemeClr val="tx1"/>
                </a:solidFill>
              </a:rPr>
              <a:t>駅実施済）</a:t>
            </a:r>
          </a:p>
        </p:txBody>
      </p:sp>
    </p:spTree>
    <p:extLst>
      <p:ext uri="{BB962C8B-B14F-4D97-AF65-F5344CB8AC3E}">
        <p14:creationId xmlns:p14="http://schemas.microsoft.com/office/powerpoint/2010/main" val="33874270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92692" y="810494"/>
            <a:ext cx="8799788" cy="6002882"/>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コネクタ 54"/>
          <p:cNvCxnSpPr/>
          <p:nvPr/>
        </p:nvCxnSpPr>
        <p:spPr>
          <a:xfrm>
            <a:off x="2627784" y="1425476"/>
            <a:ext cx="6234" cy="5432524"/>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5160764" y="1425476"/>
            <a:ext cx="6234" cy="5432524"/>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7236296" y="1425476"/>
            <a:ext cx="6234" cy="5432524"/>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7" name="山形 6"/>
          <p:cNvSpPr/>
          <p:nvPr/>
        </p:nvSpPr>
        <p:spPr>
          <a:xfrm>
            <a:off x="611560" y="908720"/>
            <a:ext cx="2160000"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2015</a:t>
            </a:r>
            <a:r>
              <a:rPr kumimoji="1" lang="ja-JP" altLang="en-US" dirty="0">
                <a:solidFill>
                  <a:schemeClr val="tx1"/>
                </a:solidFill>
              </a:rPr>
              <a:t>年度</a:t>
            </a:r>
          </a:p>
        </p:txBody>
      </p:sp>
      <p:sp>
        <p:nvSpPr>
          <p:cNvPr id="8" name="山形 7"/>
          <p:cNvSpPr/>
          <p:nvPr/>
        </p:nvSpPr>
        <p:spPr>
          <a:xfrm>
            <a:off x="2628024" y="908720"/>
            <a:ext cx="2744076"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2016</a:t>
            </a:r>
            <a:r>
              <a:rPr kumimoji="1" lang="ja-JP" altLang="en-US" dirty="0">
                <a:solidFill>
                  <a:schemeClr val="tx1"/>
                </a:solidFill>
              </a:rPr>
              <a:t>年度</a:t>
            </a:r>
          </a:p>
        </p:txBody>
      </p:sp>
      <p:sp>
        <p:nvSpPr>
          <p:cNvPr id="9" name="山形 8"/>
          <p:cNvSpPr/>
          <p:nvPr/>
        </p:nvSpPr>
        <p:spPr>
          <a:xfrm>
            <a:off x="5233012" y="908720"/>
            <a:ext cx="2160000"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2017</a:t>
            </a:r>
            <a:r>
              <a:rPr kumimoji="1" lang="ja-JP" altLang="en-US" dirty="0">
                <a:solidFill>
                  <a:schemeClr val="tx1"/>
                </a:solidFill>
              </a:rPr>
              <a:t>年度</a:t>
            </a:r>
          </a:p>
        </p:txBody>
      </p:sp>
      <p:sp>
        <p:nvSpPr>
          <p:cNvPr id="10" name="山形 9"/>
          <p:cNvSpPr/>
          <p:nvPr/>
        </p:nvSpPr>
        <p:spPr>
          <a:xfrm>
            <a:off x="7246306" y="908720"/>
            <a:ext cx="1574166"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2018</a:t>
            </a:r>
            <a:r>
              <a:rPr kumimoji="1" lang="ja-JP" altLang="en-US" dirty="0">
                <a:solidFill>
                  <a:schemeClr val="tx1"/>
                </a:solidFill>
              </a:rPr>
              <a:t>年度</a:t>
            </a:r>
          </a:p>
        </p:txBody>
      </p:sp>
      <p:sp>
        <p:nvSpPr>
          <p:cNvPr id="36" name="正方形/長方形 35"/>
          <p:cNvSpPr/>
          <p:nvPr/>
        </p:nvSpPr>
        <p:spPr>
          <a:xfrm>
            <a:off x="251520" y="274716"/>
            <a:ext cx="5904656" cy="369332"/>
          </a:xfrm>
          <a:prstGeom prst="rect">
            <a:avLst/>
          </a:prstGeom>
        </p:spPr>
        <p:txBody>
          <a:bodyPr wrap="square">
            <a:spAutoFit/>
          </a:bodyPr>
          <a:lstStyle/>
          <a:p>
            <a:r>
              <a:rPr lang="ja-JP" altLang="en-US" b="1" dirty="0">
                <a:solidFill>
                  <a:srgbClr val="000000"/>
                </a:solidFill>
                <a:latin typeface="Calibri" pitchFamily="34" charset="0"/>
              </a:rPr>
              <a:t>①サービスの向上、③経営形態の見直し　に関する取組</a:t>
            </a:r>
          </a:p>
        </p:txBody>
      </p:sp>
      <p:cxnSp>
        <p:nvCxnSpPr>
          <p:cNvPr id="37" name="直線コネクタ 36"/>
          <p:cNvCxnSpPr/>
          <p:nvPr/>
        </p:nvCxnSpPr>
        <p:spPr>
          <a:xfrm>
            <a:off x="179512" y="720832"/>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251520" y="4581128"/>
            <a:ext cx="432048"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algn="ctr"/>
            <a:r>
              <a:rPr lang="ja-JP" altLang="en-US" sz="1400" b="1" dirty="0">
                <a:solidFill>
                  <a:sysClr val="windowText" lastClr="000000"/>
                </a:solidFill>
              </a:rPr>
              <a:t>実　施</a:t>
            </a:r>
          </a:p>
        </p:txBody>
      </p:sp>
      <p:sp>
        <p:nvSpPr>
          <p:cNvPr id="40" name="正方形/長方形 39"/>
          <p:cNvSpPr/>
          <p:nvPr/>
        </p:nvSpPr>
        <p:spPr>
          <a:xfrm>
            <a:off x="251520" y="1628800"/>
            <a:ext cx="432048" cy="13681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algn="ctr"/>
            <a:r>
              <a:rPr lang="ja-JP" altLang="en-US" sz="1400" b="1" dirty="0">
                <a:solidFill>
                  <a:sysClr val="windowText" lastClr="000000"/>
                </a:solidFill>
              </a:rPr>
              <a:t>改革立案</a:t>
            </a:r>
          </a:p>
        </p:txBody>
      </p:sp>
      <p:cxnSp>
        <p:nvCxnSpPr>
          <p:cNvPr id="42" name="直線コネクタ 41"/>
          <p:cNvCxnSpPr/>
          <p:nvPr/>
        </p:nvCxnSpPr>
        <p:spPr>
          <a:xfrm>
            <a:off x="395536" y="3789040"/>
            <a:ext cx="8568952"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899592" y="3825044"/>
            <a:ext cx="432048" cy="1440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algn="ctr"/>
            <a:r>
              <a:rPr lang="ja-JP" altLang="en-US" sz="1300" dirty="0">
                <a:solidFill>
                  <a:schemeClr val="tx1"/>
                </a:solidFill>
              </a:rPr>
              <a:t>（サービス向上）</a:t>
            </a:r>
            <a:endParaRPr lang="ja-JP" altLang="en-US" sz="1250" dirty="0">
              <a:solidFill>
                <a:schemeClr val="tx1"/>
              </a:solidFill>
            </a:endParaRPr>
          </a:p>
        </p:txBody>
      </p:sp>
      <p:cxnSp>
        <p:nvCxnSpPr>
          <p:cNvPr id="44" name="直線コネクタ 43"/>
          <p:cNvCxnSpPr/>
          <p:nvPr/>
        </p:nvCxnSpPr>
        <p:spPr>
          <a:xfrm>
            <a:off x="971600" y="5301208"/>
            <a:ext cx="7992888"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899592" y="5301208"/>
            <a:ext cx="432048" cy="151216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algn="ctr"/>
            <a:r>
              <a:rPr lang="ja-JP" altLang="en-US" sz="1300" dirty="0">
                <a:solidFill>
                  <a:schemeClr val="tx1"/>
                </a:solidFill>
              </a:rPr>
              <a:t>（給料・経営形態に関する労使協議）</a:t>
            </a:r>
            <a:endParaRPr lang="ja-JP" altLang="en-US" sz="1250" dirty="0">
              <a:solidFill>
                <a:schemeClr val="tx1"/>
              </a:solidFill>
            </a:endParaRPr>
          </a:p>
        </p:txBody>
      </p:sp>
      <p:sp>
        <p:nvSpPr>
          <p:cNvPr id="53" name="正方形/長方形 52"/>
          <p:cNvSpPr/>
          <p:nvPr/>
        </p:nvSpPr>
        <p:spPr>
          <a:xfrm>
            <a:off x="7814824" y="402658"/>
            <a:ext cx="1158779" cy="369332"/>
          </a:xfrm>
          <a:prstGeom prst="rect">
            <a:avLst/>
          </a:prstGeom>
          <a:noFill/>
        </p:spPr>
        <p:txBody>
          <a:bodyPr wrap="none">
            <a:spAutoFit/>
          </a:bodyPr>
          <a:lstStyle/>
          <a:p>
            <a:pPr algn="ctr"/>
            <a:r>
              <a:rPr lang="ja-JP" altLang="en-US" dirty="0"/>
              <a:t>＜</a:t>
            </a:r>
            <a:r>
              <a:rPr lang="en-US" altLang="ja-JP" dirty="0"/>
              <a:t>What</a:t>
            </a:r>
            <a:r>
              <a:rPr lang="ja-JP" altLang="en-US" dirty="0"/>
              <a:t>＞</a:t>
            </a:r>
          </a:p>
        </p:txBody>
      </p:sp>
      <p:sp>
        <p:nvSpPr>
          <p:cNvPr id="48" name="スライド番号プレースホルダ 47"/>
          <p:cNvSpPr>
            <a:spLocks noGrp="1"/>
          </p:cNvSpPr>
          <p:nvPr>
            <p:ph type="sldNum" sz="quarter" idx="12"/>
          </p:nvPr>
        </p:nvSpPr>
        <p:spPr/>
        <p:txBody>
          <a:bodyPr/>
          <a:lstStyle/>
          <a:p>
            <a:fld id="{CCEC3038-1CF1-4B63-9920-55248DCFBA97}" type="slidenum">
              <a:rPr kumimoji="1" lang="ja-JP" altLang="en-US" smtClean="0"/>
              <a:pPr/>
              <a:t>50</a:t>
            </a:fld>
            <a:endParaRPr kumimoji="1" lang="ja-JP" altLang="en-US"/>
          </a:p>
        </p:txBody>
      </p:sp>
      <p:sp>
        <p:nvSpPr>
          <p:cNvPr id="52" name="正方形/長方形 51"/>
          <p:cNvSpPr/>
          <p:nvPr/>
        </p:nvSpPr>
        <p:spPr>
          <a:xfrm>
            <a:off x="1547832" y="1412776"/>
            <a:ext cx="1512000" cy="46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rPr>
              <a:t>●</a:t>
            </a:r>
            <a:r>
              <a:rPr lang="en-US" altLang="ja-JP" sz="1200" dirty="0">
                <a:solidFill>
                  <a:schemeClr val="tx1"/>
                </a:solidFill>
              </a:rPr>
              <a:t>96</a:t>
            </a:r>
            <a:r>
              <a:rPr lang="ja-JP" altLang="en-US" sz="1200" dirty="0">
                <a:solidFill>
                  <a:schemeClr val="tx1"/>
                </a:solidFill>
              </a:rPr>
              <a:t>条条例案（手続き条例案）可決（</a:t>
            </a:r>
            <a:r>
              <a:rPr lang="en-US" altLang="ja-JP" sz="1200" dirty="0">
                <a:solidFill>
                  <a:schemeClr val="tx1"/>
                </a:solidFill>
              </a:rPr>
              <a:t>10</a:t>
            </a:r>
            <a:r>
              <a:rPr lang="ja-JP" altLang="en-US" sz="1200" dirty="0">
                <a:solidFill>
                  <a:schemeClr val="tx1"/>
                </a:solidFill>
              </a:rPr>
              <a:t>月）</a:t>
            </a:r>
          </a:p>
        </p:txBody>
      </p:sp>
      <p:sp>
        <p:nvSpPr>
          <p:cNvPr id="59" name="正方形/長方形 58"/>
          <p:cNvSpPr/>
          <p:nvPr/>
        </p:nvSpPr>
        <p:spPr>
          <a:xfrm>
            <a:off x="2195736" y="2132920"/>
            <a:ext cx="1008000" cy="756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rPr>
              <a:t>●地下鉄事業民営化ﾌﾟﾗﾝ</a:t>
            </a:r>
            <a:r>
              <a:rPr lang="en-US" altLang="ja-JP" sz="1200" dirty="0">
                <a:solidFill>
                  <a:schemeClr val="tx1"/>
                </a:solidFill>
              </a:rPr>
              <a:t>(</a:t>
            </a:r>
            <a:r>
              <a:rPr lang="ja-JP" altLang="en-US" sz="1200" dirty="0">
                <a:solidFill>
                  <a:schemeClr val="tx1"/>
                </a:solidFill>
              </a:rPr>
              <a:t>案</a:t>
            </a:r>
            <a:r>
              <a:rPr lang="en-US" altLang="ja-JP" sz="1200" dirty="0">
                <a:solidFill>
                  <a:schemeClr val="tx1"/>
                </a:solidFill>
              </a:rPr>
              <a:t>)</a:t>
            </a:r>
            <a:r>
              <a:rPr lang="ja-JP" altLang="en-US" sz="1200" dirty="0">
                <a:solidFill>
                  <a:schemeClr val="tx1"/>
                </a:solidFill>
              </a:rPr>
              <a:t>の策定（</a:t>
            </a:r>
            <a:r>
              <a:rPr lang="en-US" altLang="ja-JP" sz="1200" dirty="0">
                <a:solidFill>
                  <a:schemeClr val="tx1"/>
                </a:solidFill>
              </a:rPr>
              <a:t>3</a:t>
            </a:r>
            <a:r>
              <a:rPr lang="ja-JP" altLang="en-US" sz="1200" dirty="0">
                <a:solidFill>
                  <a:schemeClr val="tx1"/>
                </a:solidFill>
              </a:rPr>
              <a:t>月）</a:t>
            </a:r>
          </a:p>
        </p:txBody>
      </p:sp>
      <p:sp>
        <p:nvSpPr>
          <p:cNvPr id="62" name="正方形/長方形 61"/>
          <p:cNvSpPr/>
          <p:nvPr/>
        </p:nvSpPr>
        <p:spPr>
          <a:xfrm>
            <a:off x="3276048" y="1400076"/>
            <a:ext cx="1872000" cy="46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rPr>
              <a:t>●地下鉄事業民営化ﾌﾟﾗﾝ</a:t>
            </a:r>
            <a:r>
              <a:rPr lang="en-US" altLang="ja-JP" sz="1200" dirty="0">
                <a:solidFill>
                  <a:schemeClr val="tx1"/>
                </a:solidFill>
              </a:rPr>
              <a:t>(</a:t>
            </a:r>
            <a:r>
              <a:rPr lang="ja-JP" altLang="en-US" sz="1200" dirty="0">
                <a:solidFill>
                  <a:schemeClr val="tx1"/>
                </a:solidFill>
              </a:rPr>
              <a:t>案</a:t>
            </a:r>
            <a:r>
              <a:rPr lang="en-US" altLang="ja-JP" sz="1200" dirty="0">
                <a:solidFill>
                  <a:schemeClr val="tx1"/>
                </a:solidFill>
              </a:rPr>
              <a:t>)【</a:t>
            </a:r>
            <a:r>
              <a:rPr lang="ja-JP" altLang="en-US" sz="1200" dirty="0">
                <a:solidFill>
                  <a:schemeClr val="tx1"/>
                </a:solidFill>
              </a:rPr>
              <a:t>改訂版</a:t>
            </a:r>
            <a:r>
              <a:rPr lang="en-US" altLang="ja-JP" sz="1200" dirty="0">
                <a:solidFill>
                  <a:schemeClr val="tx1"/>
                </a:solidFill>
              </a:rPr>
              <a:t>】</a:t>
            </a:r>
            <a:r>
              <a:rPr lang="ja-JP" altLang="en-US" sz="1200" dirty="0">
                <a:solidFill>
                  <a:schemeClr val="tx1"/>
                </a:solidFill>
              </a:rPr>
              <a:t>の策定（</a:t>
            </a:r>
            <a:r>
              <a:rPr lang="en-US" altLang="ja-JP" sz="1200" dirty="0">
                <a:solidFill>
                  <a:schemeClr val="tx1"/>
                </a:solidFill>
              </a:rPr>
              <a:t>8</a:t>
            </a:r>
            <a:r>
              <a:rPr lang="ja-JP" altLang="en-US" sz="1200" dirty="0">
                <a:solidFill>
                  <a:schemeClr val="tx1"/>
                </a:solidFill>
              </a:rPr>
              <a:t>月）</a:t>
            </a:r>
          </a:p>
        </p:txBody>
      </p:sp>
      <p:sp>
        <p:nvSpPr>
          <p:cNvPr id="63" name="正方形/長方形 62"/>
          <p:cNvSpPr/>
          <p:nvPr/>
        </p:nvSpPr>
        <p:spPr>
          <a:xfrm>
            <a:off x="3648596" y="1839747"/>
            <a:ext cx="1980000" cy="46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rPr>
              <a:t>●地下鉄事業民営化ﾌﾟﾗﾝ</a:t>
            </a:r>
            <a:r>
              <a:rPr lang="en-US" altLang="ja-JP" sz="1200" dirty="0">
                <a:solidFill>
                  <a:schemeClr val="tx1"/>
                </a:solidFill>
              </a:rPr>
              <a:t>(</a:t>
            </a:r>
            <a:r>
              <a:rPr lang="ja-JP" altLang="en-US" sz="1200" dirty="0">
                <a:solidFill>
                  <a:schemeClr val="tx1"/>
                </a:solidFill>
              </a:rPr>
              <a:t>案</a:t>
            </a:r>
            <a:r>
              <a:rPr lang="en-US" altLang="ja-JP" sz="1200" dirty="0">
                <a:solidFill>
                  <a:schemeClr val="tx1"/>
                </a:solidFill>
              </a:rPr>
              <a:t>)【</a:t>
            </a:r>
            <a:r>
              <a:rPr lang="ja-JP" altLang="en-US" sz="1200" dirty="0">
                <a:solidFill>
                  <a:schemeClr val="tx1"/>
                </a:solidFill>
              </a:rPr>
              <a:t>改訂第２版</a:t>
            </a:r>
            <a:r>
              <a:rPr lang="en-US" altLang="ja-JP" sz="1200" dirty="0">
                <a:solidFill>
                  <a:schemeClr val="tx1"/>
                </a:solidFill>
              </a:rPr>
              <a:t>】</a:t>
            </a:r>
            <a:r>
              <a:rPr lang="ja-JP" altLang="en-US" sz="1200" dirty="0">
                <a:solidFill>
                  <a:schemeClr val="tx1"/>
                </a:solidFill>
              </a:rPr>
              <a:t>の策定（</a:t>
            </a:r>
            <a:r>
              <a:rPr lang="en-US" altLang="ja-JP" sz="1200" dirty="0">
                <a:solidFill>
                  <a:schemeClr val="tx1"/>
                </a:solidFill>
              </a:rPr>
              <a:t>12</a:t>
            </a:r>
            <a:r>
              <a:rPr lang="ja-JP" altLang="en-US" sz="1200" dirty="0">
                <a:solidFill>
                  <a:schemeClr val="tx1"/>
                </a:solidFill>
              </a:rPr>
              <a:t>月）</a:t>
            </a:r>
          </a:p>
        </p:txBody>
      </p:sp>
      <p:sp>
        <p:nvSpPr>
          <p:cNvPr id="64" name="正方形/長方形 63"/>
          <p:cNvSpPr/>
          <p:nvPr/>
        </p:nvSpPr>
        <p:spPr>
          <a:xfrm>
            <a:off x="3710418" y="2279418"/>
            <a:ext cx="2340000" cy="46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rPr>
              <a:t>●地下鉄事業 株式会社化</a:t>
            </a:r>
            <a:r>
              <a:rPr lang="en-US" altLang="ja-JP" sz="1200" dirty="0">
                <a:solidFill>
                  <a:schemeClr val="tx1"/>
                </a:solidFill>
              </a:rPr>
              <a:t>(</a:t>
            </a:r>
            <a:r>
              <a:rPr lang="ja-JP" altLang="en-US" sz="1200" dirty="0">
                <a:solidFill>
                  <a:schemeClr val="tx1"/>
                </a:solidFill>
              </a:rPr>
              <a:t>民営化</a:t>
            </a:r>
            <a:r>
              <a:rPr lang="en-US" altLang="ja-JP" sz="1200" dirty="0">
                <a:solidFill>
                  <a:schemeClr val="tx1"/>
                </a:solidFill>
              </a:rPr>
              <a:t>)</a:t>
            </a:r>
            <a:r>
              <a:rPr lang="ja-JP" altLang="en-US" sz="1200" dirty="0">
                <a:solidFill>
                  <a:schemeClr val="tx1"/>
                </a:solidFill>
              </a:rPr>
              <a:t>ﾌﾟﾗﾝ</a:t>
            </a:r>
            <a:r>
              <a:rPr lang="en-US" altLang="ja-JP" sz="1200" dirty="0">
                <a:solidFill>
                  <a:schemeClr val="tx1"/>
                </a:solidFill>
              </a:rPr>
              <a:t>(</a:t>
            </a:r>
            <a:r>
              <a:rPr lang="ja-JP" altLang="en-US" sz="1200" dirty="0">
                <a:solidFill>
                  <a:schemeClr val="tx1"/>
                </a:solidFill>
              </a:rPr>
              <a:t>案</a:t>
            </a:r>
            <a:r>
              <a:rPr lang="en-US" altLang="ja-JP" sz="1200" dirty="0">
                <a:solidFill>
                  <a:schemeClr val="tx1"/>
                </a:solidFill>
              </a:rPr>
              <a:t>)</a:t>
            </a:r>
            <a:r>
              <a:rPr lang="ja-JP" altLang="en-US" sz="1200" dirty="0">
                <a:solidFill>
                  <a:schemeClr val="tx1"/>
                </a:solidFill>
              </a:rPr>
              <a:t>の策定（</a:t>
            </a:r>
            <a:r>
              <a:rPr lang="en-US" altLang="ja-JP" sz="1200" dirty="0">
                <a:solidFill>
                  <a:schemeClr val="tx1"/>
                </a:solidFill>
              </a:rPr>
              <a:t>12</a:t>
            </a:r>
            <a:r>
              <a:rPr lang="ja-JP" altLang="en-US" sz="1200" dirty="0">
                <a:solidFill>
                  <a:schemeClr val="tx1"/>
                </a:solidFill>
              </a:rPr>
              <a:t>月）</a:t>
            </a:r>
          </a:p>
        </p:txBody>
      </p:sp>
      <p:sp>
        <p:nvSpPr>
          <p:cNvPr id="65" name="正方形/長方形 64"/>
          <p:cNvSpPr/>
          <p:nvPr/>
        </p:nvSpPr>
        <p:spPr>
          <a:xfrm>
            <a:off x="3792768" y="2719089"/>
            <a:ext cx="3456000" cy="25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rPr>
              <a:t>●「事業の引継ぎに関する基本方針案」可決（</a:t>
            </a:r>
            <a:r>
              <a:rPr lang="en-US" altLang="ja-JP" sz="1200" dirty="0">
                <a:solidFill>
                  <a:schemeClr val="tx1"/>
                </a:solidFill>
              </a:rPr>
              <a:t>12</a:t>
            </a:r>
            <a:r>
              <a:rPr lang="ja-JP" altLang="en-US" sz="1200" dirty="0">
                <a:solidFill>
                  <a:schemeClr val="tx1"/>
                </a:solidFill>
              </a:rPr>
              <a:t>月）</a:t>
            </a:r>
          </a:p>
        </p:txBody>
      </p:sp>
      <p:sp>
        <p:nvSpPr>
          <p:cNvPr id="66" name="正方形/長方形 65"/>
          <p:cNvSpPr/>
          <p:nvPr/>
        </p:nvSpPr>
        <p:spPr>
          <a:xfrm>
            <a:off x="4680280" y="3382432"/>
            <a:ext cx="2412000" cy="3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rPr>
              <a:t>●「交通事業の設置等に関する条例を廃止する条例案」可決（</a:t>
            </a:r>
            <a:r>
              <a:rPr lang="en-US" altLang="ja-JP" sz="1200" dirty="0">
                <a:solidFill>
                  <a:schemeClr val="tx1"/>
                </a:solidFill>
              </a:rPr>
              <a:t>3</a:t>
            </a:r>
            <a:r>
              <a:rPr lang="ja-JP" altLang="en-US" sz="1200" dirty="0">
                <a:solidFill>
                  <a:schemeClr val="tx1"/>
                </a:solidFill>
              </a:rPr>
              <a:t>月）</a:t>
            </a:r>
          </a:p>
        </p:txBody>
      </p:sp>
      <p:sp>
        <p:nvSpPr>
          <p:cNvPr id="68" name="正方形/長方形 67"/>
          <p:cNvSpPr/>
          <p:nvPr/>
        </p:nvSpPr>
        <p:spPr>
          <a:xfrm>
            <a:off x="5544296" y="1450997"/>
            <a:ext cx="1692000" cy="25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rPr>
              <a:t>●準備会社設立（</a:t>
            </a:r>
            <a:r>
              <a:rPr lang="en-US" altLang="ja-JP" sz="1200" dirty="0">
                <a:solidFill>
                  <a:schemeClr val="tx1"/>
                </a:solidFill>
              </a:rPr>
              <a:t>6</a:t>
            </a:r>
            <a:r>
              <a:rPr lang="ja-JP" altLang="en-US" sz="1200" dirty="0">
                <a:solidFill>
                  <a:schemeClr val="tx1"/>
                </a:solidFill>
              </a:rPr>
              <a:t>月）</a:t>
            </a:r>
          </a:p>
        </p:txBody>
      </p:sp>
      <p:sp>
        <p:nvSpPr>
          <p:cNvPr id="69" name="正方形/長方形 68"/>
          <p:cNvSpPr/>
          <p:nvPr/>
        </p:nvSpPr>
        <p:spPr>
          <a:xfrm>
            <a:off x="5760323" y="1664856"/>
            <a:ext cx="1044000" cy="46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rPr>
              <a:t>●都市交通局設置（</a:t>
            </a:r>
            <a:r>
              <a:rPr lang="en-US" altLang="ja-JP" sz="1200" dirty="0">
                <a:solidFill>
                  <a:schemeClr val="tx1"/>
                </a:solidFill>
              </a:rPr>
              <a:t>7</a:t>
            </a:r>
            <a:r>
              <a:rPr lang="ja-JP" altLang="en-US" sz="1200" dirty="0">
                <a:solidFill>
                  <a:schemeClr val="tx1"/>
                </a:solidFill>
              </a:rPr>
              <a:t>月）</a:t>
            </a:r>
          </a:p>
        </p:txBody>
      </p:sp>
      <p:sp>
        <p:nvSpPr>
          <p:cNvPr id="70" name="正方形/長方形 69"/>
          <p:cNvSpPr/>
          <p:nvPr/>
        </p:nvSpPr>
        <p:spPr>
          <a:xfrm>
            <a:off x="3930266" y="2942760"/>
            <a:ext cx="2844000" cy="46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rPr>
              <a:t>●地下鉄事業株式会社化</a:t>
            </a:r>
            <a:r>
              <a:rPr lang="en-US" altLang="ja-JP" sz="1200" dirty="0">
                <a:solidFill>
                  <a:schemeClr val="tx1"/>
                </a:solidFill>
              </a:rPr>
              <a:t>(</a:t>
            </a:r>
            <a:r>
              <a:rPr lang="ja-JP" altLang="en-US" sz="1200" dirty="0">
                <a:solidFill>
                  <a:schemeClr val="tx1"/>
                </a:solidFill>
              </a:rPr>
              <a:t>民営化</a:t>
            </a:r>
            <a:r>
              <a:rPr lang="en-US" altLang="ja-JP" sz="1200" dirty="0">
                <a:solidFill>
                  <a:schemeClr val="tx1"/>
                </a:solidFill>
              </a:rPr>
              <a:t>)</a:t>
            </a:r>
            <a:r>
              <a:rPr lang="ja-JP" altLang="en-US" sz="1200" dirty="0">
                <a:solidFill>
                  <a:schemeClr val="tx1"/>
                </a:solidFill>
              </a:rPr>
              <a:t>ﾌﾟﾗﾝ</a:t>
            </a:r>
            <a:r>
              <a:rPr lang="en-US" altLang="ja-JP" sz="1200" dirty="0">
                <a:solidFill>
                  <a:schemeClr val="tx1"/>
                </a:solidFill>
              </a:rPr>
              <a:t>(</a:t>
            </a:r>
            <a:r>
              <a:rPr lang="ja-JP" altLang="en-US" sz="1200" dirty="0">
                <a:solidFill>
                  <a:schemeClr val="tx1"/>
                </a:solidFill>
              </a:rPr>
              <a:t>案</a:t>
            </a:r>
            <a:r>
              <a:rPr lang="en-US" altLang="ja-JP" sz="1200" dirty="0">
                <a:solidFill>
                  <a:schemeClr val="tx1"/>
                </a:solidFill>
              </a:rPr>
              <a:t>)</a:t>
            </a:r>
            <a:r>
              <a:rPr lang="ja-JP" altLang="en-US" sz="1200" dirty="0">
                <a:solidFill>
                  <a:schemeClr val="tx1"/>
                </a:solidFill>
              </a:rPr>
              <a:t>平成</a:t>
            </a:r>
            <a:r>
              <a:rPr lang="en-US" altLang="ja-JP" sz="1200" dirty="0">
                <a:solidFill>
                  <a:schemeClr val="tx1"/>
                </a:solidFill>
              </a:rPr>
              <a:t>29</a:t>
            </a:r>
            <a:r>
              <a:rPr lang="ja-JP" altLang="en-US" sz="1200" dirty="0">
                <a:solidFill>
                  <a:schemeClr val="tx1"/>
                </a:solidFill>
              </a:rPr>
              <a:t>年</a:t>
            </a:r>
            <a:r>
              <a:rPr lang="en-US" altLang="ja-JP" sz="1200" dirty="0">
                <a:solidFill>
                  <a:schemeClr val="tx1"/>
                </a:solidFill>
              </a:rPr>
              <a:t>1</a:t>
            </a:r>
            <a:r>
              <a:rPr lang="ja-JP" altLang="en-US" sz="1200" dirty="0">
                <a:solidFill>
                  <a:schemeClr val="tx1"/>
                </a:solidFill>
              </a:rPr>
              <a:t>月改訂の策定（</a:t>
            </a:r>
            <a:r>
              <a:rPr lang="en-US" altLang="ja-JP" sz="1200" dirty="0">
                <a:solidFill>
                  <a:schemeClr val="tx1"/>
                </a:solidFill>
              </a:rPr>
              <a:t>1</a:t>
            </a:r>
            <a:r>
              <a:rPr lang="ja-JP" altLang="en-US" sz="1200" dirty="0">
                <a:solidFill>
                  <a:schemeClr val="tx1"/>
                </a:solidFill>
              </a:rPr>
              <a:t>月）</a:t>
            </a:r>
          </a:p>
        </p:txBody>
      </p:sp>
      <p:sp>
        <p:nvSpPr>
          <p:cNvPr id="72" name="正方形/長方形 71"/>
          <p:cNvSpPr/>
          <p:nvPr/>
        </p:nvSpPr>
        <p:spPr>
          <a:xfrm>
            <a:off x="5169272" y="3789040"/>
            <a:ext cx="2232248"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solidFill>
              </a:rPr>
              <a:t>●２区運賃値下げ（</a:t>
            </a:r>
            <a:r>
              <a:rPr lang="en-US" altLang="ja-JP" sz="1200" dirty="0">
                <a:solidFill>
                  <a:schemeClr val="tx1"/>
                </a:solidFill>
              </a:rPr>
              <a:t>4</a:t>
            </a:r>
            <a:r>
              <a:rPr lang="ja-JP" altLang="en-US" sz="1200" dirty="0">
                <a:solidFill>
                  <a:schemeClr val="tx1"/>
                </a:solidFill>
              </a:rPr>
              <a:t>月）</a:t>
            </a:r>
          </a:p>
        </p:txBody>
      </p:sp>
      <p:sp>
        <p:nvSpPr>
          <p:cNvPr id="73" name="正方形/長方形 72"/>
          <p:cNvSpPr/>
          <p:nvPr/>
        </p:nvSpPr>
        <p:spPr>
          <a:xfrm>
            <a:off x="2195736" y="4778911"/>
            <a:ext cx="3672408"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solidFill>
              </a:rPr>
              <a:t>●駅ナカ事業の展開</a:t>
            </a:r>
            <a:endParaRPr lang="en-US" altLang="ja-JP" sz="1200" dirty="0">
              <a:solidFill>
                <a:schemeClr val="tx1"/>
              </a:solidFill>
            </a:endParaRPr>
          </a:p>
          <a:p>
            <a:r>
              <a:rPr lang="ja-JP" altLang="en-US" sz="1200" dirty="0">
                <a:solidFill>
                  <a:schemeClr val="tx1"/>
                </a:solidFill>
              </a:rPr>
              <a:t>　</a:t>
            </a:r>
            <a:r>
              <a:rPr lang="en-US" altLang="ja-JP" sz="1200" dirty="0">
                <a:solidFill>
                  <a:schemeClr val="tx1"/>
                </a:solidFill>
              </a:rPr>
              <a:t>【2016.3</a:t>
            </a:r>
            <a:r>
              <a:rPr lang="ja-JP" altLang="en-US" sz="1200" dirty="0">
                <a:solidFill>
                  <a:schemeClr val="tx1"/>
                </a:solidFill>
              </a:rPr>
              <a:t>新なにわ大食堂（新大阪）</a:t>
            </a:r>
            <a:r>
              <a:rPr lang="en-US" altLang="ja-JP" sz="1200" dirty="0">
                <a:solidFill>
                  <a:schemeClr val="tx1"/>
                </a:solidFill>
              </a:rPr>
              <a:t>】</a:t>
            </a:r>
            <a:endParaRPr lang="ja-JP" altLang="en-US" sz="1200" dirty="0">
              <a:solidFill>
                <a:schemeClr val="tx1"/>
              </a:solidFill>
            </a:endParaRPr>
          </a:p>
        </p:txBody>
      </p:sp>
      <p:sp>
        <p:nvSpPr>
          <p:cNvPr id="77" name="正方形/長方形 76"/>
          <p:cNvSpPr/>
          <p:nvPr/>
        </p:nvSpPr>
        <p:spPr>
          <a:xfrm>
            <a:off x="7314808" y="1468581"/>
            <a:ext cx="360610" cy="530629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algn="ctr"/>
            <a:r>
              <a:rPr lang="ja-JP" altLang="en-US" sz="1200" dirty="0">
                <a:solidFill>
                  <a:schemeClr val="tx1"/>
                </a:solidFill>
              </a:rPr>
              <a:t>地下鉄新会社による営業開始（４月）</a:t>
            </a:r>
          </a:p>
        </p:txBody>
      </p:sp>
      <p:sp>
        <p:nvSpPr>
          <p:cNvPr id="45" name="正方形/長方形 44"/>
          <p:cNvSpPr/>
          <p:nvPr/>
        </p:nvSpPr>
        <p:spPr>
          <a:xfrm>
            <a:off x="1475656" y="5373216"/>
            <a:ext cx="1116000" cy="43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rPr>
              <a:t>●給料カット　（</a:t>
            </a:r>
            <a:r>
              <a:rPr lang="en-US" altLang="ja-JP" sz="1200" dirty="0">
                <a:solidFill>
                  <a:schemeClr val="tx1"/>
                </a:solidFill>
              </a:rPr>
              <a:t>4</a:t>
            </a:r>
            <a:r>
              <a:rPr lang="ja-JP" altLang="en-US" sz="1200" dirty="0">
                <a:solidFill>
                  <a:schemeClr val="tx1"/>
                </a:solidFill>
              </a:rPr>
              <a:t>月）</a:t>
            </a:r>
            <a:endParaRPr lang="en-US" altLang="ja-JP" sz="1200" dirty="0">
              <a:solidFill>
                <a:schemeClr val="tx1"/>
              </a:solidFill>
            </a:endParaRPr>
          </a:p>
        </p:txBody>
      </p:sp>
      <p:sp>
        <p:nvSpPr>
          <p:cNvPr id="49" name="正方形/長方形 48"/>
          <p:cNvSpPr/>
          <p:nvPr/>
        </p:nvSpPr>
        <p:spPr>
          <a:xfrm>
            <a:off x="2755552" y="5376862"/>
            <a:ext cx="1816448" cy="2414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rPr>
              <a:t>●給料カット　（</a:t>
            </a:r>
            <a:r>
              <a:rPr lang="en-US" altLang="ja-JP" sz="1200" dirty="0">
                <a:solidFill>
                  <a:schemeClr val="tx1"/>
                </a:solidFill>
              </a:rPr>
              <a:t>4</a:t>
            </a:r>
            <a:r>
              <a:rPr lang="ja-JP" altLang="en-US" sz="1200" dirty="0">
                <a:solidFill>
                  <a:schemeClr val="tx1"/>
                </a:solidFill>
              </a:rPr>
              <a:t>月）</a:t>
            </a:r>
            <a:endParaRPr lang="en-US" altLang="ja-JP" sz="1200" dirty="0">
              <a:solidFill>
                <a:schemeClr val="tx1"/>
              </a:solidFill>
            </a:endParaRPr>
          </a:p>
        </p:txBody>
      </p:sp>
      <p:sp>
        <p:nvSpPr>
          <p:cNvPr id="50" name="正方形/長方形 49"/>
          <p:cNvSpPr/>
          <p:nvPr/>
        </p:nvSpPr>
        <p:spPr>
          <a:xfrm>
            <a:off x="5232811" y="5376862"/>
            <a:ext cx="1816448" cy="2414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rPr>
              <a:t>●給料カット　（</a:t>
            </a:r>
            <a:r>
              <a:rPr lang="en-US" altLang="ja-JP" sz="1200" dirty="0">
                <a:solidFill>
                  <a:schemeClr val="tx1"/>
                </a:solidFill>
              </a:rPr>
              <a:t>4</a:t>
            </a:r>
            <a:r>
              <a:rPr lang="ja-JP" altLang="en-US" sz="1200" dirty="0">
                <a:solidFill>
                  <a:schemeClr val="tx1"/>
                </a:solidFill>
              </a:rPr>
              <a:t>月）</a:t>
            </a:r>
            <a:endParaRPr lang="en-US" altLang="ja-JP" sz="1200" dirty="0">
              <a:solidFill>
                <a:schemeClr val="tx1"/>
              </a:solidFill>
            </a:endParaRPr>
          </a:p>
        </p:txBody>
      </p:sp>
      <p:sp>
        <p:nvSpPr>
          <p:cNvPr id="54" name="正方形/長方形 53"/>
          <p:cNvSpPr/>
          <p:nvPr/>
        </p:nvSpPr>
        <p:spPr>
          <a:xfrm>
            <a:off x="3321170" y="5649466"/>
            <a:ext cx="1610870" cy="64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rPr>
              <a:t>●職員の転籍・雇用対策について労組提案　（</a:t>
            </a:r>
            <a:r>
              <a:rPr lang="en-US" altLang="ja-JP" sz="1200" dirty="0">
                <a:solidFill>
                  <a:schemeClr val="tx1"/>
                </a:solidFill>
              </a:rPr>
              <a:t>7</a:t>
            </a:r>
            <a:r>
              <a:rPr lang="ja-JP" altLang="en-US" sz="1200" dirty="0">
                <a:solidFill>
                  <a:schemeClr val="tx1"/>
                </a:solidFill>
              </a:rPr>
              <a:t>月）</a:t>
            </a:r>
            <a:endParaRPr lang="en-US" altLang="ja-JP" sz="1200" dirty="0">
              <a:solidFill>
                <a:schemeClr val="tx1"/>
              </a:solidFill>
            </a:endParaRPr>
          </a:p>
        </p:txBody>
      </p:sp>
      <p:sp>
        <p:nvSpPr>
          <p:cNvPr id="58" name="正方形/長方形 57"/>
          <p:cNvSpPr/>
          <p:nvPr/>
        </p:nvSpPr>
        <p:spPr>
          <a:xfrm>
            <a:off x="5888300" y="5691785"/>
            <a:ext cx="1347996" cy="7282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rPr>
              <a:t>●地下鉄新会社の賃金・労働条件等について労使合意　</a:t>
            </a:r>
            <a:endParaRPr lang="en-US" altLang="ja-JP" sz="1200" dirty="0">
              <a:solidFill>
                <a:schemeClr val="tx1"/>
              </a:solidFill>
            </a:endParaRPr>
          </a:p>
          <a:p>
            <a:pPr marL="88900" indent="-88900"/>
            <a:r>
              <a:rPr lang="ja-JP" altLang="en-US" sz="1200" dirty="0">
                <a:solidFill>
                  <a:schemeClr val="tx1"/>
                </a:solidFill>
              </a:rPr>
              <a:t>　（</a:t>
            </a:r>
            <a:r>
              <a:rPr lang="en-US" altLang="ja-JP" sz="1200" dirty="0">
                <a:solidFill>
                  <a:schemeClr val="tx1"/>
                </a:solidFill>
              </a:rPr>
              <a:t>9</a:t>
            </a:r>
            <a:r>
              <a:rPr lang="ja-JP" altLang="en-US" sz="1200" dirty="0">
                <a:solidFill>
                  <a:schemeClr val="tx1"/>
                </a:solidFill>
              </a:rPr>
              <a:t>月）</a:t>
            </a:r>
            <a:endParaRPr lang="en-US" altLang="ja-JP" sz="1200" dirty="0">
              <a:solidFill>
                <a:schemeClr val="tx1"/>
              </a:solidFill>
            </a:endParaRPr>
          </a:p>
        </p:txBody>
      </p:sp>
      <p:sp>
        <p:nvSpPr>
          <p:cNvPr id="60" name="テキスト ボックス 59"/>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・地下鉄</a:t>
            </a:r>
            <a:endParaRPr kumimoji="1" lang="en-US" altLang="ja-JP" sz="1100" dirty="0"/>
          </a:p>
        </p:txBody>
      </p:sp>
      <p:sp>
        <p:nvSpPr>
          <p:cNvPr id="46" name="テキスト ボックス 45"/>
          <p:cNvSpPr txBox="1"/>
          <p:nvPr/>
        </p:nvSpPr>
        <p:spPr>
          <a:xfrm>
            <a:off x="7721600" y="0"/>
            <a:ext cx="1350392" cy="523220"/>
          </a:xfrm>
          <a:prstGeom prst="rect">
            <a:avLst/>
          </a:prstGeom>
          <a:noFill/>
        </p:spPr>
        <p:txBody>
          <a:bodyPr wrap="square" rtlCol="0">
            <a:spAutoFit/>
          </a:bodyPr>
          <a:lstStyle/>
          <a:p>
            <a:r>
              <a:rPr lang="en-US" altLang="ja-JP" sz="1400" dirty="0"/>
              <a:t>A9.(20)</a:t>
            </a:r>
            <a:r>
              <a:rPr lang="ja-JP" altLang="en-US" sz="1400" dirty="0"/>
              <a:t>～</a:t>
            </a:r>
            <a:r>
              <a:rPr lang="en-US" altLang="ja-JP" sz="1400" dirty="0"/>
              <a:t>(25)</a:t>
            </a:r>
            <a:r>
              <a:rPr lang="ja-JP" altLang="en-US" sz="1400" dirty="0" err="1"/>
              <a:t>、</a:t>
            </a:r>
            <a:endParaRPr kumimoji="1" lang="en-US" altLang="ja-JP" sz="1400" dirty="0"/>
          </a:p>
          <a:p>
            <a:r>
              <a:rPr kumimoji="1" lang="en-US" altLang="ja-JP" sz="1400" dirty="0" smtClean="0"/>
              <a:t>C1.(</a:t>
            </a:r>
            <a:r>
              <a:rPr lang="en-US" altLang="ja-JP" sz="1400" dirty="0"/>
              <a:t>80</a:t>
            </a:r>
            <a:r>
              <a:rPr kumimoji="1" lang="en-US" altLang="ja-JP" sz="1400" dirty="0" smtClean="0"/>
              <a:t>)</a:t>
            </a:r>
            <a:endParaRPr kumimoji="1" lang="ja-JP" altLang="en-US" sz="1400" dirty="0"/>
          </a:p>
        </p:txBody>
      </p:sp>
    </p:spTree>
    <p:extLst>
      <p:ext uri="{BB962C8B-B14F-4D97-AF65-F5344CB8AC3E}">
        <p14:creationId xmlns:p14="http://schemas.microsoft.com/office/powerpoint/2010/main" val="21690095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5711617" y="1680234"/>
            <a:ext cx="3013735" cy="1780231"/>
          </a:xfrm>
          <a:prstGeom prst="roundRect">
            <a:avLst>
              <a:gd name="adj" fmla="val 685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nvPr>
        </p:nvGraphicFramePr>
        <p:xfrm>
          <a:off x="5772603" y="1784398"/>
          <a:ext cx="2905125" cy="1581150"/>
        </p:xfrm>
        <a:graphic>
          <a:graphicData uri="http://schemas.openxmlformats.org/presentationml/2006/ole">
            <mc:AlternateContent xmlns:mc="http://schemas.openxmlformats.org/markup-compatibility/2006">
              <mc:Choice xmlns:v="urn:schemas-microsoft-com:vml" Requires="v">
                <p:oleObj spid="_x0000_s137712" name="ワークシート" r:id="rId3" imgW="2905193" imgH="1581064" progId="Excel.Sheet.12">
                  <p:embed/>
                </p:oleObj>
              </mc:Choice>
              <mc:Fallback>
                <p:oleObj name="ワークシート" r:id="rId3" imgW="2905193" imgH="1581064" progId="Excel.Sheet.12">
                  <p:embed/>
                  <p:pic>
                    <p:nvPicPr>
                      <p:cNvPr id="0" name=""/>
                      <p:cNvPicPr/>
                      <p:nvPr/>
                    </p:nvPicPr>
                    <p:blipFill>
                      <a:blip r:embed="rId4"/>
                      <a:stretch>
                        <a:fillRect/>
                      </a:stretch>
                    </p:blipFill>
                    <p:spPr>
                      <a:xfrm>
                        <a:off x="5772603" y="1784398"/>
                        <a:ext cx="2905125" cy="1581150"/>
                      </a:xfrm>
                      <a:prstGeom prst="rect">
                        <a:avLst/>
                      </a:prstGeom>
                    </p:spPr>
                  </p:pic>
                </p:oleObj>
              </mc:Fallback>
            </mc:AlternateContent>
          </a:graphicData>
        </a:graphic>
      </p:graphicFrame>
      <p:sp>
        <p:nvSpPr>
          <p:cNvPr id="6" name="テキスト ボックス 5"/>
          <p:cNvSpPr txBox="1"/>
          <p:nvPr/>
        </p:nvSpPr>
        <p:spPr>
          <a:xfrm>
            <a:off x="7884368" y="0"/>
            <a:ext cx="1187624" cy="307777"/>
          </a:xfrm>
          <a:prstGeom prst="rect">
            <a:avLst/>
          </a:prstGeom>
          <a:noFill/>
        </p:spPr>
        <p:txBody>
          <a:bodyPr wrap="square" rtlCol="0">
            <a:spAutoFit/>
          </a:bodyPr>
          <a:lstStyle/>
          <a:p>
            <a:r>
              <a:rPr lang="en-US" altLang="ja-JP" sz="1400" dirty="0"/>
              <a:t>A9.(20)</a:t>
            </a:r>
            <a:r>
              <a:rPr lang="ja-JP" altLang="en-US" sz="1400" dirty="0"/>
              <a:t>～</a:t>
            </a:r>
            <a:r>
              <a:rPr lang="en-US" altLang="ja-JP" sz="1400" dirty="0"/>
              <a:t>(25)</a:t>
            </a:r>
            <a:endParaRPr kumimoji="1" lang="en-US" altLang="ja-JP" sz="1400" dirty="0"/>
          </a:p>
        </p:txBody>
      </p:sp>
      <p:cxnSp>
        <p:nvCxnSpPr>
          <p:cNvPr id="37" name="直線コネクタ 36"/>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251520" y="260648"/>
            <a:ext cx="5904656" cy="369332"/>
          </a:xfrm>
          <a:prstGeom prst="rect">
            <a:avLst/>
          </a:prstGeom>
        </p:spPr>
        <p:txBody>
          <a:bodyPr wrap="square">
            <a:spAutoFit/>
          </a:bodyPr>
          <a:lstStyle/>
          <a:p>
            <a:r>
              <a:rPr lang="ja-JP" altLang="en-US" b="1" dirty="0">
                <a:solidFill>
                  <a:srgbClr val="000000"/>
                </a:solidFill>
                <a:latin typeface="Calibri" pitchFamily="34" charset="0"/>
              </a:rPr>
              <a:t>①サービスの向上</a:t>
            </a:r>
          </a:p>
        </p:txBody>
      </p:sp>
      <p:sp>
        <p:nvSpPr>
          <p:cNvPr id="35" name="正方形/長方形 34"/>
          <p:cNvSpPr/>
          <p:nvPr/>
        </p:nvSpPr>
        <p:spPr>
          <a:xfrm>
            <a:off x="467544" y="752004"/>
            <a:ext cx="7704856" cy="369332"/>
          </a:xfrm>
          <a:prstGeom prst="rect">
            <a:avLst/>
          </a:prstGeom>
        </p:spPr>
        <p:txBody>
          <a:bodyPr wrap="square">
            <a:spAutoFit/>
          </a:bodyPr>
          <a:lstStyle/>
          <a:p>
            <a:r>
              <a:rPr lang="ja-JP" altLang="en-US" dirty="0"/>
              <a:t>利用者の視点に立ち、ソフト・ハード両面でサービス向上の取組を進めた。</a:t>
            </a:r>
            <a:endParaRPr lang="ja-JP" altLang="en-US" b="1" dirty="0">
              <a:solidFill>
                <a:srgbClr val="000000"/>
              </a:solidFill>
              <a:latin typeface="Calibri" pitchFamily="34" charset="0"/>
            </a:endParaRPr>
          </a:p>
        </p:txBody>
      </p:sp>
      <p:sp>
        <p:nvSpPr>
          <p:cNvPr id="8" name="正方形/長方形 7"/>
          <p:cNvSpPr/>
          <p:nvPr/>
        </p:nvSpPr>
        <p:spPr>
          <a:xfrm>
            <a:off x="7786688" y="360454"/>
            <a:ext cx="1158779" cy="369332"/>
          </a:xfrm>
          <a:prstGeom prst="rect">
            <a:avLst/>
          </a:prstGeom>
          <a:noFill/>
        </p:spPr>
        <p:txBody>
          <a:bodyPr wrap="none">
            <a:spAutoFit/>
          </a:bodyPr>
          <a:lstStyle/>
          <a:p>
            <a:pPr algn="ctr"/>
            <a:r>
              <a:rPr lang="ja-JP" altLang="en-US" dirty="0"/>
              <a:t>＜</a:t>
            </a:r>
            <a:r>
              <a:rPr lang="en-US" altLang="ja-JP" dirty="0"/>
              <a:t>What</a:t>
            </a:r>
            <a:r>
              <a:rPr lang="ja-JP" altLang="en-US" dirty="0"/>
              <a:t>＞</a:t>
            </a:r>
          </a:p>
        </p:txBody>
      </p:sp>
      <p:sp>
        <p:nvSpPr>
          <p:cNvPr id="9" name="スライド番号プレースホルダ 8"/>
          <p:cNvSpPr>
            <a:spLocks noGrp="1"/>
          </p:cNvSpPr>
          <p:nvPr>
            <p:ph type="sldNum" sz="quarter" idx="12"/>
          </p:nvPr>
        </p:nvSpPr>
        <p:spPr/>
        <p:txBody>
          <a:bodyPr/>
          <a:lstStyle/>
          <a:p>
            <a:fld id="{CCEC3038-1CF1-4B63-9920-55248DCFBA97}" type="slidenum">
              <a:rPr kumimoji="1" lang="ja-JP" altLang="en-US" smtClean="0"/>
              <a:pPr/>
              <a:t>51</a:t>
            </a:fld>
            <a:endParaRPr kumimoji="1" lang="ja-JP" altLang="en-US"/>
          </a:p>
        </p:txBody>
      </p:sp>
      <p:sp>
        <p:nvSpPr>
          <p:cNvPr id="16" name="正方形/長方形 15"/>
          <p:cNvSpPr/>
          <p:nvPr/>
        </p:nvSpPr>
        <p:spPr>
          <a:xfrm>
            <a:off x="5864040" y="6512395"/>
            <a:ext cx="3047870" cy="232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800" dirty="0">
                <a:solidFill>
                  <a:sysClr val="windowText" lastClr="000000"/>
                </a:solidFill>
              </a:rPr>
              <a:t>※</a:t>
            </a:r>
            <a:r>
              <a:rPr kumimoji="1" lang="ja-JP" altLang="en-US" sz="800" dirty="0">
                <a:solidFill>
                  <a:sysClr val="windowText" lastClr="000000"/>
                </a:solidFill>
              </a:rPr>
              <a:t>路線のうち</a:t>
            </a:r>
            <a:r>
              <a:rPr lang="ja-JP" altLang="en-US" sz="800" dirty="0">
                <a:solidFill>
                  <a:sysClr val="windowText" lastClr="000000"/>
                </a:solidFill>
              </a:rPr>
              <a:t>全ての駅で延長されている訳ではありません。</a:t>
            </a:r>
            <a:endParaRPr kumimoji="1" lang="ja-JP" altLang="en-US" sz="800" dirty="0"/>
          </a:p>
        </p:txBody>
      </p:sp>
      <p:graphicFrame>
        <p:nvGraphicFramePr>
          <p:cNvPr id="5" name="オブジェクト 4"/>
          <p:cNvGraphicFramePr>
            <a:graphicFrameLocks noChangeAspect="1"/>
          </p:cNvGraphicFramePr>
          <p:nvPr>
            <p:extLst/>
          </p:nvPr>
        </p:nvGraphicFramePr>
        <p:xfrm>
          <a:off x="5723568" y="3781715"/>
          <a:ext cx="2957281" cy="2780882"/>
        </p:xfrm>
        <a:graphic>
          <a:graphicData uri="http://schemas.openxmlformats.org/presentationml/2006/ole">
            <mc:AlternateContent xmlns:mc="http://schemas.openxmlformats.org/markup-compatibility/2006">
              <mc:Choice xmlns:v="urn:schemas-microsoft-com:vml" Requires="v">
                <p:oleObj spid="_x0000_s137713" name="ワークシート" r:id="rId5" imgW="2714565" imgH="2552779" progId="Excel.Sheet.12">
                  <p:embed/>
                </p:oleObj>
              </mc:Choice>
              <mc:Fallback>
                <p:oleObj name="ワークシート" r:id="rId5" imgW="2714565" imgH="2552779" progId="Excel.Sheet.12">
                  <p:embed/>
                  <p:pic>
                    <p:nvPicPr>
                      <p:cNvPr id="0" name=""/>
                      <p:cNvPicPr/>
                      <p:nvPr/>
                    </p:nvPicPr>
                    <p:blipFill>
                      <a:blip r:embed="rId6"/>
                      <a:stretch>
                        <a:fillRect/>
                      </a:stretch>
                    </p:blipFill>
                    <p:spPr>
                      <a:xfrm>
                        <a:off x="5723568" y="3781715"/>
                        <a:ext cx="2957281" cy="2780882"/>
                      </a:xfrm>
                      <a:prstGeom prst="rect">
                        <a:avLst/>
                      </a:prstGeom>
                    </p:spPr>
                  </p:pic>
                </p:oleObj>
              </mc:Fallback>
            </mc:AlternateContent>
          </a:graphicData>
        </a:graphic>
      </p:graphicFrame>
      <p:sp>
        <p:nvSpPr>
          <p:cNvPr id="17" name="角丸四角形 16"/>
          <p:cNvSpPr/>
          <p:nvPr/>
        </p:nvSpPr>
        <p:spPr>
          <a:xfrm>
            <a:off x="2339752" y="2775691"/>
            <a:ext cx="3253286" cy="891262"/>
          </a:xfrm>
          <a:prstGeom prst="roundRect">
            <a:avLst>
              <a:gd name="adj" fmla="val 1005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2348890" y="3746268"/>
            <a:ext cx="3244148" cy="2977083"/>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nvPr>
        </p:nvGraphicFramePr>
        <p:xfrm>
          <a:off x="539553" y="1145953"/>
          <a:ext cx="8280920" cy="560832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xmlns="" val="20000"/>
                    </a:ext>
                  </a:extLst>
                </a:gridCol>
                <a:gridCol w="6624736">
                  <a:extLst>
                    <a:ext uri="{9D8B030D-6E8A-4147-A177-3AD203B41FA5}">
                      <a16:colId xmlns:a16="http://schemas.microsoft.com/office/drawing/2014/main" xmlns="" val="20001"/>
                    </a:ext>
                  </a:extLst>
                </a:gridCol>
              </a:tblGrid>
              <a:tr h="329134">
                <a:tc>
                  <a:txBody>
                    <a:bodyPr/>
                    <a:lstStyle/>
                    <a:p>
                      <a:pPr algn="ctr"/>
                      <a:r>
                        <a:rPr kumimoji="1" lang="ja-JP" altLang="en-US" sz="1600" dirty="0">
                          <a:solidFill>
                            <a:schemeClr val="tx1"/>
                          </a:solidFill>
                        </a:rPr>
                        <a:t>項　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dirty="0">
                          <a:solidFill>
                            <a:schemeClr val="tx1"/>
                          </a:solidFill>
                        </a:rPr>
                        <a:t>内　　　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2154331">
                <a:tc>
                  <a:txBody>
                    <a:bodyPr/>
                    <a:lstStyle/>
                    <a:p>
                      <a:pPr algn="l"/>
                      <a:r>
                        <a:rPr kumimoji="1" lang="ja-JP" altLang="en-US" sz="1600" dirty="0"/>
                        <a:t>運賃値下げ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a:t>
                      </a:r>
                      <a:r>
                        <a:rPr kumimoji="1" lang="en-US" altLang="ja-JP" sz="1400" dirty="0">
                          <a:solidFill>
                            <a:schemeClr val="tx1"/>
                          </a:solidFill>
                        </a:rPr>
                        <a:t>2014.4</a:t>
                      </a:r>
                      <a:r>
                        <a:rPr kumimoji="1" lang="ja-JP" altLang="en-US" sz="1400" dirty="0">
                          <a:solidFill>
                            <a:schemeClr val="tx1"/>
                          </a:solidFill>
                        </a:rPr>
                        <a:t>に初乗り運賃</a:t>
                      </a:r>
                      <a:r>
                        <a:rPr kumimoji="1" lang="en-US" altLang="ja-JP" sz="1400" dirty="0">
                          <a:solidFill>
                            <a:schemeClr val="tx1"/>
                          </a:solidFill>
                        </a:rPr>
                        <a:t>200</a:t>
                      </a:r>
                      <a:r>
                        <a:rPr kumimoji="1" lang="ja-JP" altLang="en-US" sz="1400" dirty="0">
                          <a:solidFill>
                            <a:schemeClr val="tx1"/>
                          </a:solidFill>
                        </a:rPr>
                        <a:t>円から</a:t>
                      </a:r>
                      <a:r>
                        <a:rPr kumimoji="1" lang="en-US" altLang="ja-JP" sz="1400" dirty="0">
                          <a:solidFill>
                            <a:schemeClr val="tx1"/>
                          </a:solidFill>
                        </a:rPr>
                        <a:t>180</a:t>
                      </a:r>
                      <a:r>
                        <a:rPr kumimoji="1" lang="ja-JP" altLang="en-US" sz="1400" dirty="0">
                          <a:solidFill>
                            <a:schemeClr val="tx1"/>
                          </a:solidFill>
                        </a:rPr>
                        <a:t>円に</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     </a:t>
                      </a:r>
                      <a:r>
                        <a:rPr kumimoji="1" lang="ja-JP" altLang="en-US" sz="1400" dirty="0">
                          <a:solidFill>
                            <a:schemeClr val="tx1"/>
                          </a:solidFill>
                        </a:rPr>
                        <a:t>値下げした。</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a:t>
                      </a:r>
                      <a:r>
                        <a:rPr kumimoji="1" lang="en-US" altLang="ja-JP" sz="1400" dirty="0">
                          <a:solidFill>
                            <a:schemeClr val="tx1"/>
                          </a:solidFill>
                        </a:rPr>
                        <a:t>IC</a:t>
                      </a:r>
                      <a:r>
                        <a:rPr kumimoji="1" lang="ja-JP" altLang="en-US" sz="1400" dirty="0">
                          <a:solidFill>
                            <a:schemeClr val="tx1"/>
                          </a:solidFill>
                        </a:rPr>
                        <a:t>カード</a:t>
                      </a:r>
                      <a:r>
                        <a:rPr kumimoji="1" lang="en-US" altLang="ja-JP" sz="1400" dirty="0" err="1">
                          <a:solidFill>
                            <a:schemeClr val="tx1"/>
                          </a:solidFill>
                        </a:rPr>
                        <a:t>PiTaPa</a:t>
                      </a:r>
                      <a:r>
                        <a:rPr kumimoji="1" lang="ja-JP" altLang="en-US" sz="1400" dirty="0">
                          <a:solidFill>
                            <a:schemeClr val="tx1"/>
                          </a:solidFill>
                        </a:rPr>
                        <a:t>の利用により、東京と比肩</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a:t>
                      </a:r>
                      <a:r>
                        <a:rPr kumimoji="1" lang="ja-JP" altLang="en-US" sz="1400" baseline="0" dirty="0">
                          <a:solidFill>
                            <a:schemeClr val="tx1"/>
                          </a:solidFill>
                        </a:rPr>
                        <a:t>  </a:t>
                      </a:r>
                      <a:r>
                        <a:rPr kumimoji="1" lang="ja-JP" altLang="en-US" sz="1400" dirty="0">
                          <a:solidFill>
                            <a:schemeClr val="tx1"/>
                          </a:solidFill>
                        </a:rPr>
                        <a:t>する初乗り運賃（</a:t>
                      </a:r>
                      <a:r>
                        <a:rPr kumimoji="1" lang="en-US" altLang="ja-JP" sz="1400" dirty="0">
                          <a:solidFill>
                            <a:schemeClr val="tx1"/>
                          </a:solidFill>
                        </a:rPr>
                        <a:t>162</a:t>
                      </a:r>
                      <a:r>
                        <a:rPr kumimoji="1" lang="ja-JP" altLang="en-US" sz="1400" dirty="0">
                          <a:solidFill>
                            <a:schemeClr val="tx1"/>
                          </a:solidFill>
                        </a:rPr>
                        <a:t>円）になった。</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a:t>
                      </a:r>
                      <a:r>
                        <a:rPr kumimoji="1" lang="ja-JP" altLang="en-US" sz="1200" dirty="0">
                          <a:solidFill>
                            <a:schemeClr val="tx1"/>
                          </a:solidFill>
                        </a:rPr>
                        <a:t>（東京メトロ・・</a:t>
                      </a:r>
                      <a:r>
                        <a:rPr kumimoji="1" lang="en-US" altLang="ja-JP" sz="1200" dirty="0">
                          <a:solidFill>
                            <a:schemeClr val="tx1"/>
                          </a:solidFill>
                        </a:rPr>
                        <a:t>IC:165</a:t>
                      </a:r>
                      <a:r>
                        <a:rPr kumimoji="1" lang="ja-JP" altLang="en-US" sz="1200" dirty="0">
                          <a:solidFill>
                            <a:schemeClr val="tx1"/>
                          </a:solidFill>
                        </a:rPr>
                        <a:t>円・切符</a:t>
                      </a:r>
                      <a:r>
                        <a:rPr kumimoji="1" lang="en-US" altLang="ja-JP" sz="1200" dirty="0">
                          <a:solidFill>
                            <a:schemeClr val="tx1"/>
                          </a:solidFill>
                        </a:rPr>
                        <a:t>:170</a:t>
                      </a:r>
                      <a:r>
                        <a:rPr kumimoji="1" lang="ja-JP" altLang="en-US" sz="1200" dirty="0">
                          <a:solidFill>
                            <a:schemeClr val="tx1"/>
                          </a:solidFill>
                        </a:rPr>
                        <a:t>円</a:t>
                      </a:r>
                      <a:endParaRPr kumimoji="1" lang="en-US" altLang="ja-JP"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　　　　東京都交通局・・</a:t>
                      </a:r>
                      <a:r>
                        <a:rPr kumimoji="1" lang="en-US" altLang="ja-JP" sz="1200" dirty="0">
                          <a:solidFill>
                            <a:schemeClr val="tx1"/>
                          </a:solidFill>
                        </a:rPr>
                        <a:t>IC:174</a:t>
                      </a:r>
                      <a:r>
                        <a:rPr kumimoji="1" lang="ja-JP" altLang="en-US" sz="1200" dirty="0">
                          <a:solidFill>
                            <a:schemeClr val="tx1"/>
                          </a:solidFill>
                        </a:rPr>
                        <a:t>円・切符</a:t>
                      </a:r>
                      <a:r>
                        <a:rPr kumimoji="1" lang="en-US" altLang="ja-JP" sz="1200" dirty="0">
                          <a:solidFill>
                            <a:schemeClr val="tx1"/>
                          </a:solidFill>
                        </a:rPr>
                        <a:t>:180</a:t>
                      </a:r>
                      <a:r>
                        <a:rPr kumimoji="1" lang="ja-JP" altLang="en-US" sz="1200" dirty="0">
                          <a:solidFill>
                            <a:schemeClr val="tx1"/>
                          </a:solidFill>
                        </a:rPr>
                        <a:t>円）</a:t>
                      </a:r>
                      <a:endParaRPr kumimoji="1" lang="en-US" altLang="ja-JP"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a:t>
                      </a:r>
                      <a:r>
                        <a:rPr kumimoji="1" lang="en-US" altLang="ja-JP" sz="1400" dirty="0">
                          <a:solidFill>
                            <a:schemeClr val="tx1"/>
                          </a:solidFill>
                        </a:rPr>
                        <a:t>2017.4</a:t>
                      </a:r>
                      <a:r>
                        <a:rPr kumimoji="1" lang="ja-JP" altLang="en-US" sz="1400" dirty="0">
                          <a:solidFill>
                            <a:schemeClr val="tx1"/>
                          </a:solidFill>
                        </a:rPr>
                        <a:t>は、初乗り運賃値下げにより生じ</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      </a:t>
                      </a:r>
                      <a:r>
                        <a:rPr kumimoji="1" lang="ja-JP" altLang="en-US" sz="1400" dirty="0">
                          <a:solidFill>
                            <a:schemeClr val="tx1"/>
                          </a:solidFill>
                        </a:rPr>
                        <a:t>た初乗り運賃と</a:t>
                      </a:r>
                      <a:r>
                        <a:rPr kumimoji="1" lang="en-US" altLang="ja-JP" sz="1400" dirty="0">
                          <a:solidFill>
                            <a:schemeClr val="tx1"/>
                          </a:solidFill>
                        </a:rPr>
                        <a:t>2</a:t>
                      </a:r>
                      <a:r>
                        <a:rPr kumimoji="1" lang="ja-JP" altLang="en-US" sz="1400" dirty="0">
                          <a:solidFill>
                            <a:schemeClr val="tx1"/>
                          </a:solidFill>
                        </a:rPr>
                        <a:t>区運賃の格差（</a:t>
                      </a:r>
                      <a:r>
                        <a:rPr kumimoji="1" lang="en-US" altLang="ja-JP" sz="1400" dirty="0">
                          <a:solidFill>
                            <a:schemeClr val="tx1"/>
                          </a:solidFill>
                        </a:rPr>
                        <a:t>60</a:t>
                      </a:r>
                      <a:r>
                        <a:rPr kumimoji="1" lang="ja-JP" altLang="en-US" sz="1400" dirty="0">
                          <a:solidFill>
                            <a:schemeClr val="tx1"/>
                          </a:solidFill>
                        </a:rPr>
                        <a:t>円）を</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      </a:t>
                      </a:r>
                      <a:r>
                        <a:rPr kumimoji="1" lang="ja-JP" altLang="en-US" sz="1400" dirty="0">
                          <a:solidFill>
                            <a:schemeClr val="tx1"/>
                          </a:solidFill>
                        </a:rPr>
                        <a:t>是正するため、</a:t>
                      </a:r>
                      <a:r>
                        <a:rPr kumimoji="1" lang="en-US" altLang="ja-JP" sz="1400" dirty="0">
                          <a:solidFill>
                            <a:schemeClr val="tx1"/>
                          </a:solidFill>
                        </a:rPr>
                        <a:t>2</a:t>
                      </a:r>
                      <a:r>
                        <a:rPr kumimoji="1" lang="ja-JP" altLang="en-US" sz="1400" dirty="0">
                          <a:solidFill>
                            <a:schemeClr val="tx1"/>
                          </a:solidFill>
                        </a:rPr>
                        <a:t>区運賃を</a:t>
                      </a:r>
                      <a:r>
                        <a:rPr kumimoji="1" lang="en-US" altLang="ja-JP" sz="1400" dirty="0">
                          <a:solidFill>
                            <a:schemeClr val="tx1"/>
                          </a:solidFill>
                        </a:rPr>
                        <a:t>240</a:t>
                      </a:r>
                      <a:r>
                        <a:rPr kumimoji="1" lang="ja-JP" altLang="en-US" sz="1400" dirty="0">
                          <a:solidFill>
                            <a:schemeClr val="tx1"/>
                          </a:solidFill>
                        </a:rPr>
                        <a:t>円から</a:t>
                      </a:r>
                      <a:r>
                        <a:rPr kumimoji="1" lang="en-US" altLang="ja-JP" sz="1400" dirty="0">
                          <a:solidFill>
                            <a:schemeClr val="tx1"/>
                          </a:solidFill>
                        </a:rPr>
                        <a:t>230</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円に値下げした。</a:t>
                      </a:r>
                      <a:endParaRPr kumimoji="1" lang="en-US" altLang="ja-JP"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940137">
                <a:tc>
                  <a:txBody>
                    <a:bodyPr/>
                    <a:lstStyle/>
                    <a:p>
                      <a:pPr algn="l"/>
                      <a:r>
                        <a:rPr lang="ja-JP" altLang="en-US" sz="1600" dirty="0"/>
                        <a:t>終発時間の延長</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a:t>
                      </a:r>
                      <a:r>
                        <a:rPr kumimoji="1" lang="en-US" altLang="ja-JP" sz="1400" dirty="0">
                          <a:solidFill>
                            <a:schemeClr val="tx1"/>
                          </a:solidFill>
                        </a:rPr>
                        <a:t>2013.3</a:t>
                      </a:r>
                      <a:r>
                        <a:rPr kumimoji="1" lang="ja-JP" altLang="en-US" sz="1400" dirty="0">
                          <a:solidFill>
                            <a:schemeClr val="tx1"/>
                          </a:solidFill>
                        </a:rPr>
                        <a:t>に、民間鉄道事業者に比べて</a:t>
                      </a:r>
                      <a:r>
                        <a:rPr kumimoji="1" lang="en-US" altLang="ja-JP" sz="1400" dirty="0">
                          <a:solidFill>
                            <a:schemeClr val="tx1"/>
                          </a:solidFill>
                        </a:rPr>
                        <a:t>30</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      </a:t>
                      </a:r>
                      <a:r>
                        <a:rPr kumimoji="1" lang="ja-JP" altLang="en-US" sz="1400" dirty="0">
                          <a:solidFill>
                            <a:schemeClr val="tx1"/>
                          </a:solidFill>
                        </a:rPr>
                        <a:t>～</a:t>
                      </a:r>
                      <a:r>
                        <a:rPr kumimoji="1" lang="en-US" altLang="ja-JP" sz="1400" dirty="0">
                          <a:solidFill>
                            <a:schemeClr val="tx1"/>
                          </a:solidFill>
                        </a:rPr>
                        <a:t>40</a:t>
                      </a:r>
                      <a:r>
                        <a:rPr kumimoji="1" lang="ja-JP" altLang="en-US" sz="1400" dirty="0">
                          <a:solidFill>
                            <a:schemeClr val="tx1"/>
                          </a:solidFill>
                        </a:rPr>
                        <a:t>分程度早かったところ、終電後に</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     </a:t>
                      </a:r>
                      <a:r>
                        <a:rPr kumimoji="1" lang="ja-JP" altLang="en-US" sz="1400" dirty="0">
                          <a:solidFill>
                            <a:schemeClr val="tx1"/>
                          </a:solidFill>
                        </a:rPr>
                        <a:t>運行している回送列車の営業化等により、</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     </a:t>
                      </a:r>
                      <a:r>
                        <a:rPr kumimoji="1" lang="ja-JP" altLang="en-US" sz="1400" dirty="0">
                          <a:solidFill>
                            <a:schemeClr val="tx1"/>
                          </a:solidFill>
                        </a:rPr>
                        <a:t>最大</a:t>
                      </a:r>
                      <a:r>
                        <a:rPr kumimoji="1" lang="en-US" altLang="ja-JP" sz="1400" dirty="0">
                          <a:solidFill>
                            <a:schemeClr val="tx1"/>
                          </a:solidFill>
                        </a:rPr>
                        <a:t>30</a:t>
                      </a:r>
                      <a:r>
                        <a:rPr kumimoji="1" lang="ja-JP" altLang="en-US" sz="1400" dirty="0">
                          <a:solidFill>
                            <a:schemeClr val="tx1"/>
                          </a:solidFill>
                        </a:rPr>
                        <a:t>分延長を実現し、堺筋線を除く全</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     </a:t>
                      </a:r>
                      <a:r>
                        <a:rPr kumimoji="1" lang="ja-JP" altLang="en-US" sz="1400" dirty="0">
                          <a:solidFill>
                            <a:schemeClr val="tx1"/>
                          </a:solidFill>
                        </a:rPr>
                        <a:t>線で実施した。</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a:t>
                      </a:r>
                      <a:r>
                        <a:rPr kumimoji="1" lang="en-US" altLang="ja-JP" sz="1400" dirty="0">
                          <a:solidFill>
                            <a:schemeClr val="tx1"/>
                          </a:solidFill>
                        </a:rPr>
                        <a:t>2013.12</a:t>
                      </a:r>
                      <a:r>
                        <a:rPr kumimoji="1" lang="ja-JP" altLang="en-US" sz="1400" dirty="0">
                          <a:solidFill>
                            <a:schemeClr val="tx1"/>
                          </a:solidFill>
                        </a:rPr>
                        <a:t>に、相互直通している事業者と</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ダイヤ調整を行い、堺筋線でも実施した。</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a:t>
                      </a:r>
                      <a:r>
                        <a:rPr kumimoji="1" lang="en-US" altLang="ja-JP" sz="1400" dirty="0">
                          <a:solidFill>
                            <a:schemeClr val="tx1"/>
                          </a:solidFill>
                        </a:rPr>
                        <a:t>2014.8</a:t>
                      </a:r>
                      <a:r>
                        <a:rPr kumimoji="1" lang="ja-JP" altLang="en-US" sz="1400" dirty="0">
                          <a:solidFill>
                            <a:schemeClr val="tx1"/>
                          </a:solidFill>
                        </a:rPr>
                        <a:t>に、可動式ホーム柵設置に伴う</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ダイヤ改正にあわせて、利便性向上の</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      </a:t>
                      </a:r>
                      <a:r>
                        <a:rPr kumimoji="1" lang="ja-JP" altLang="en-US" sz="1400" dirty="0">
                          <a:solidFill>
                            <a:schemeClr val="tx1"/>
                          </a:solidFill>
                        </a:rPr>
                        <a:t>観点から千日前線で実施した。</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a:t>
                      </a:r>
                      <a:r>
                        <a:rPr kumimoji="1" lang="en-US" altLang="ja-JP" sz="1400" dirty="0">
                          <a:solidFill>
                            <a:schemeClr val="tx1"/>
                          </a:solidFill>
                        </a:rPr>
                        <a:t>2015.3</a:t>
                      </a:r>
                      <a:r>
                        <a:rPr kumimoji="1" lang="ja-JP" altLang="en-US" sz="1400" dirty="0">
                          <a:solidFill>
                            <a:schemeClr val="tx1"/>
                          </a:solidFill>
                        </a:rPr>
                        <a:t>に、可動式ホーム柵設置に伴う</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ダイヤ改正にあわせて、天王寺駅での</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      JR</a:t>
                      </a:r>
                      <a:r>
                        <a:rPr kumimoji="1" lang="ja-JP" altLang="en-US" sz="1400" dirty="0">
                          <a:solidFill>
                            <a:schemeClr val="tx1"/>
                          </a:solidFill>
                        </a:rPr>
                        <a:t>線、近鉄線への乗継ぎの利便性向上</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      </a:t>
                      </a:r>
                      <a:r>
                        <a:rPr kumimoji="1" lang="ja-JP" altLang="en-US" sz="1400" dirty="0">
                          <a:solidFill>
                            <a:schemeClr val="tx1"/>
                          </a:solidFill>
                        </a:rPr>
                        <a:t>の観点から御堂筋線で実施した。</a:t>
                      </a:r>
                      <a:endParaRPr kumimoji="1" lang="en-US" altLang="ja-JP"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18" name="テキスト ボックス 17"/>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・地下鉄</a:t>
            </a:r>
            <a:endParaRPr kumimoji="1" lang="en-US" altLang="ja-JP" sz="1100" dirty="0"/>
          </a:p>
        </p:txBody>
      </p:sp>
    </p:spTree>
    <p:extLst>
      <p:ext uri="{BB962C8B-B14F-4D97-AF65-F5344CB8AC3E}">
        <p14:creationId xmlns:p14="http://schemas.microsoft.com/office/powerpoint/2010/main" val="33977526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2353849" y="3038679"/>
            <a:ext cx="6189260" cy="3369021"/>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2353849" y="2512912"/>
            <a:ext cx="5708559" cy="491628"/>
          </a:xfrm>
          <a:prstGeom prst="roundRect">
            <a:avLst>
              <a:gd name="adj" fmla="val 1526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nvPr>
        </p:nvGraphicFramePr>
        <p:xfrm>
          <a:off x="421986" y="1145950"/>
          <a:ext cx="8300675" cy="5307385"/>
        </p:xfrm>
        <a:graphic>
          <a:graphicData uri="http://schemas.openxmlformats.org/drawingml/2006/table">
            <a:tbl>
              <a:tblPr firstRow="1" bandRow="1">
                <a:tableStyleId>{5C22544A-7EE6-4342-B048-85BDC9FD1C3A}</a:tableStyleId>
              </a:tblPr>
              <a:tblGrid>
                <a:gridCol w="1856417">
                  <a:extLst>
                    <a:ext uri="{9D8B030D-6E8A-4147-A177-3AD203B41FA5}">
                      <a16:colId xmlns:a16="http://schemas.microsoft.com/office/drawing/2014/main" xmlns="" val="20000"/>
                    </a:ext>
                  </a:extLst>
                </a:gridCol>
                <a:gridCol w="6444258">
                  <a:extLst>
                    <a:ext uri="{9D8B030D-6E8A-4147-A177-3AD203B41FA5}">
                      <a16:colId xmlns:a16="http://schemas.microsoft.com/office/drawing/2014/main" xmlns="" val="20001"/>
                    </a:ext>
                  </a:extLst>
                </a:gridCol>
              </a:tblGrid>
              <a:tr h="348481">
                <a:tc>
                  <a:txBody>
                    <a:bodyPr/>
                    <a:lstStyle/>
                    <a:p>
                      <a:pPr algn="ctr"/>
                      <a:r>
                        <a:rPr kumimoji="1" lang="ja-JP" altLang="en-US" sz="1600" dirty="0">
                          <a:solidFill>
                            <a:schemeClr val="tx1"/>
                          </a:solidFill>
                        </a:rPr>
                        <a:t>項　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dirty="0">
                          <a:solidFill>
                            <a:schemeClr val="tx1"/>
                          </a:solidFill>
                        </a:rPr>
                        <a:t>内　　　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4958904">
                <a:tc>
                  <a:txBody>
                    <a:bodyPr/>
                    <a:lstStyle/>
                    <a:p>
                      <a:pPr algn="l"/>
                      <a:r>
                        <a:rPr kumimoji="1" lang="ja-JP" altLang="en-US" sz="1600" dirty="0"/>
                        <a:t>快適なトイレへの改修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kumimoji="1" lang="ja-JP" altLang="en-US" sz="1600" dirty="0">
                          <a:solidFill>
                            <a:schemeClr val="tx1"/>
                          </a:solidFill>
                        </a:rPr>
                        <a:t>・　</a:t>
                      </a:r>
                      <a:r>
                        <a:rPr kumimoji="1" lang="en-US" altLang="ja-JP" sz="1600" dirty="0">
                          <a:solidFill>
                            <a:schemeClr val="tx1"/>
                          </a:solidFill>
                        </a:rPr>
                        <a:t>2012</a:t>
                      </a:r>
                      <a:r>
                        <a:rPr kumimoji="1" lang="ja-JP" altLang="en-US" sz="1600" dirty="0">
                          <a:solidFill>
                            <a:schemeClr val="tx1"/>
                          </a:solidFill>
                        </a:rPr>
                        <a:t>年度より、暗い、汚い、臭いという駅トイレのマイナスイメージ</a:t>
                      </a:r>
                      <a:endParaRPr kumimoji="1" lang="en-US" altLang="ja-JP" sz="1600" dirty="0">
                        <a:solidFill>
                          <a:schemeClr val="tx1"/>
                        </a:solidFill>
                      </a:endParaRPr>
                    </a:p>
                    <a:p>
                      <a:pPr>
                        <a:lnSpc>
                          <a:spcPct val="100000"/>
                        </a:lnSpc>
                      </a:pPr>
                      <a:r>
                        <a:rPr kumimoji="1" lang="ja-JP" altLang="en-US" sz="1600" dirty="0">
                          <a:solidFill>
                            <a:schemeClr val="tx1"/>
                          </a:solidFill>
                        </a:rPr>
                        <a:t>　</a:t>
                      </a:r>
                      <a:r>
                        <a:rPr kumimoji="1" lang="ja-JP" altLang="en-US" sz="1600" baseline="0" dirty="0">
                          <a:solidFill>
                            <a:schemeClr val="tx1"/>
                          </a:solidFill>
                        </a:rPr>
                        <a:t>  </a:t>
                      </a:r>
                      <a:r>
                        <a:rPr kumimoji="1" lang="ja-JP" altLang="en-US" sz="1600" dirty="0">
                          <a:solidFill>
                            <a:schemeClr val="tx1"/>
                          </a:solidFill>
                        </a:rPr>
                        <a:t>を払拭し、明るく清涼感あふれる快適空間を実感していただけるト</a:t>
                      </a:r>
                      <a:endParaRPr kumimoji="1" lang="en-US" altLang="ja-JP" sz="1600" dirty="0">
                        <a:solidFill>
                          <a:schemeClr val="tx1"/>
                        </a:solidFill>
                      </a:endParaRPr>
                    </a:p>
                    <a:p>
                      <a:pPr>
                        <a:lnSpc>
                          <a:spcPct val="100000"/>
                        </a:lnSpc>
                      </a:pPr>
                      <a:r>
                        <a:rPr kumimoji="1" lang="en-US" altLang="ja-JP" sz="1600" dirty="0">
                          <a:solidFill>
                            <a:schemeClr val="tx1"/>
                          </a:solidFill>
                        </a:rPr>
                        <a:t>     </a:t>
                      </a:r>
                      <a:r>
                        <a:rPr kumimoji="1" lang="ja-JP" altLang="en-US" sz="1600" dirty="0">
                          <a:solidFill>
                            <a:schemeClr val="tx1"/>
                          </a:solidFill>
                        </a:rPr>
                        <a:t>イレに順次リニューアルを実施した。</a:t>
                      </a:r>
                      <a:endParaRPr kumimoji="1" lang="en-US" altLang="ja-JP" sz="1600" dirty="0">
                        <a:solidFill>
                          <a:schemeClr val="tx1"/>
                        </a:solidFill>
                      </a:endParaRPr>
                    </a:p>
                    <a:p>
                      <a:pPr>
                        <a:lnSpc>
                          <a:spcPct val="100000"/>
                        </a:lnSpc>
                      </a:pPr>
                      <a:r>
                        <a:rPr kumimoji="1" lang="ja-JP" altLang="en-US" sz="1600" dirty="0"/>
                        <a:t>・  </a:t>
                      </a:r>
                      <a:r>
                        <a:rPr kumimoji="1" lang="en-US" altLang="ja-JP" sz="1600" dirty="0"/>
                        <a:t>2013</a:t>
                      </a:r>
                      <a:r>
                        <a:rPr kumimoji="1" lang="ja-JP" altLang="en-US" sz="1600" dirty="0"/>
                        <a:t>年度末時点で、</a:t>
                      </a:r>
                      <a:r>
                        <a:rPr kumimoji="1" lang="en-US" altLang="ja-JP" sz="1600" dirty="0"/>
                        <a:t>112</a:t>
                      </a:r>
                      <a:r>
                        <a:rPr kumimoji="1" lang="ja-JP" altLang="en-US" sz="1600" dirty="0"/>
                        <a:t>駅中</a:t>
                      </a:r>
                      <a:r>
                        <a:rPr kumimoji="1" lang="en-US" altLang="ja-JP" sz="1600" dirty="0">
                          <a:solidFill>
                            <a:schemeClr val="tx1"/>
                          </a:solidFill>
                        </a:rPr>
                        <a:t>40</a:t>
                      </a:r>
                      <a:r>
                        <a:rPr kumimoji="1" lang="ja-JP" altLang="en-US" sz="1600" dirty="0">
                          <a:solidFill>
                            <a:schemeClr val="tx1"/>
                          </a:solidFill>
                        </a:rPr>
                        <a:t>駅で</a:t>
                      </a:r>
                      <a:r>
                        <a:rPr kumimoji="1" lang="ja-JP" altLang="en-US" sz="1600" dirty="0"/>
                        <a:t>実施完了した。</a:t>
                      </a:r>
                      <a:endParaRPr kumimoji="1" lang="en-US" altLang="ja-JP" sz="1600" dirty="0"/>
                    </a:p>
                    <a:p>
                      <a:pPr>
                        <a:lnSpc>
                          <a:spcPct val="100000"/>
                        </a:lnSpc>
                      </a:pPr>
                      <a:r>
                        <a:rPr kumimoji="1" lang="ja-JP" altLang="en-US" sz="1600" kern="1200" dirty="0">
                          <a:solidFill>
                            <a:schemeClr val="tx1"/>
                          </a:solidFill>
                          <a:latin typeface="+mn-lt"/>
                          <a:ea typeface="+mn-ea"/>
                          <a:cs typeface="+mn-cs"/>
                        </a:rPr>
                        <a:t>・</a:t>
                      </a:r>
                      <a:r>
                        <a:rPr kumimoji="1" lang="ja-JP" altLang="en-US" sz="1600" kern="1200" baseline="0" dirty="0">
                          <a:solidFill>
                            <a:schemeClr val="tx1"/>
                          </a:solidFill>
                          <a:latin typeface="+mn-lt"/>
                          <a:ea typeface="+mn-ea"/>
                          <a:cs typeface="+mn-cs"/>
                        </a:rPr>
                        <a:t>  </a:t>
                      </a:r>
                      <a:r>
                        <a:rPr kumimoji="1" lang="en-US" altLang="ja-JP" sz="1600" kern="1200" dirty="0">
                          <a:solidFill>
                            <a:schemeClr val="tx1"/>
                          </a:solidFill>
                          <a:latin typeface="+mn-lt"/>
                          <a:ea typeface="+mn-ea"/>
                          <a:cs typeface="+mn-cs"/>
                        </a:rPr>
                        <a:t>2017</a:t>
                      </a:r>
                      <a:r>
                        <a:rPr kumimoji="1" lang="ja-JP" altLang="en-US" sz="1600" kern="1200" dirty="0">
                          <a:solidFill>
                            <a:schemeClr val="tx1"/>
                          </a:solidFill>
                          <a:latin typeface="+mn-lt"/>
                          <a:ea typeface="+mn-ea"/>
                          <a:cs typeface="+mn-cs"/>
                        </a:rPr>
                        <a:t>年度末時点で、</a:t>
                      </a:r>
                      <a:r>
                        <a:rPr kumimoji="1" lang="en-US" altLang="ja-JP" sz="1600" kern="1200" dirty="0">
                          <a:solidFill>
                            <a:schemeClr val="tx1"/>
                          </a:solidFill>
                          <a:latin typeface="+mn-lt"/>
                          <a:ea typeface="+mn-ea"/>
                          <a:cs typeface="+mn-cs"/>
                        </a:rPr>
                        <a:t>112</a:t>
                      </a:r>
                      <a:r>
                        <a:rPr kumimoji="1" lang="ja-JP" altLang="en-US" sz="1600" kern="1200" dirty="0">
                          <a:solidFill>
                            <a:schemeClr val="tx1"/>
                          </a:solidFill>
                          <a:latin typeface="+mn-lt"/>
                          <a:ea typeface="+mn-ea"/>
                          <a:cs typeface="+mn-cs"/>
                        </a:rPr>
                        <a:t>駅中</a:t>
                      </a:r>
                      <a:r>
                        <a:rPr kumimoji="1" lang="en-US" altLang="ja-JP" sz="1600" kern="1200" dirty="0">
                          <a:solidFill>
                            <a:schemeClr val="tx1"/>
                          </a:solidFill>
                          <a:latin typeface="+mn-lt"/>
                          <a:ea typeface="+mn-ea"/>
                          <a:cs typeface="+mn-cs"/>
                        </a:rPr>
                        <a:t>108</a:t>
                      </a:r>
                      <a:r>
                        <a:rPr kumimoji="1" lang="ja-JP" altLang="en-US" sz="1600" kern="1200" dirty="0">
                          <a:solidFill>
                            <a:schemeClr val="tx1"/>
                          </a:solidFill>
                          <a:latin typeface="+mn-lt"/>
                          <a:ea typeface="+mn-ea"/>
                          <a:cs typeface="+mn-cs"/>
                        </a:rPr>
                        <a:t>駅で実施した。</a:t>
                      </a:r>
                      <a:endParaRPr kumimoji="1" lang="en-US" altLang="ja-JP" sz="1600" kern="1200" dirty="0">
                        <a:solidFill>
                          <a:schemeClr val="tx1"/>
                        </a:solidFill>
                        <a:latin typeface="+mn-lt"/>
                        <a:ea typeface="+mn-ea"/>
                        <a:cs typeface="+mn-cs"/>
                      </a:endParaRPr>
                    </a:p>
                    <a:p>
                      <a:pPr>
                        <a:lnSpc>
                          <a:spcPct val="100000"/>
                        </a:lnSpc>
                      </a:pPr>
                      <a:r>
                        <a:rPr kumimoji="1" lang="ja-JP" altLang="en-US" sz="1600" kern="1200" dirty="0">
                          <a:solidFill>
                            <a:schemeClr val="tx1"/>
                          </a:solidFill>
                          <a:latin typeface="+mn-lt"/>
                          <a:ea typeface="+mn-ea"/>
                          <a:cs typeface="+mn-cs"/>
                        </a:rPr>
                        <a:t>　</a:t>
                      </a:r>
                      <a:r>
                        <a:rPr kumimoji="1" lang="ja-JP" altLang="en-US" sz="1600" kern="1200" baseline="0" dirty="0">
                          <a:solidFill>
                            <a:schemeClr val="tx1"/>
                          </a:solidFill>
                          <a:latin typeface="+mn-lt"/>
                          <a:ea typeface="+mn-ea"/>
                          <a:cs typeface="+mn-cs"/>
                        </a:rPr>
                        <a:t> </a:t>
                      </a:r>
                      <a:r>
                        <a:rPr kumimoji="1" lang="en-US" altLang="ja-JP" sz="1600" kern="1200" baseline="0" dirty="0">
                          <a:solidFill>
                            <a:schemeClr val="tx1"/>
                          </a:solidFill>
                          <a:latin typeface="+mn-lt"/>
                          <a:ea typeface="+mn-ea"/>
                          <a:cs typeface="+mn-cs"/>
                        </a:rPr>
                        <a:t>※</a:t>
                      </a:r>
                      <a:r>
                        <a:rPr kumimoji="1" lang="ja-JP" altLang="en-US" sz="1600" kern="1200" dirty="0">
                          <a:solidFill>
                            <a:schemeClr val="tx1"/>
                          </a:solidFill>
                          <a:latin typeface="+mn-lt"/>
                          <a:ea typeface="+mn-ea"/>
                          <a:cs typeface="+mn-cs"/>
                        </a:rPr>
                        <a:t>利用者アンケートに</a:t>
                      </a:r>
                      <a:r>
                        <a:rPr kumimoji="1" lang="ja-JP" altLang="en-US" sz="1600" kern="1200" baseline="0" dirty="0">
                          <a:solidFill>
                            <a:schemeClr val="tx1"/>
                          </a:solidFill>
                          <a:latin typeface="+mn-lt"/>
                          <a:ea typeface="+mn-ea"/>
                          <a:cs typeface="+mn-cs"/>
                        </a:rPr>
                        <a:t> </a:t>
                      </a:r>
                      <a:r>
                        <a:rPr kumimoji="1" lang="ja-JP" altLang="en-US" sz="1600" kern="1200" dirty="0">
                          <a:solidFill>
                            <a:schemeClr val="tx1"/>
                          </a:solidFill>
                          <a:latin typeface="+mn-lt"/>
                          <a:ea typeface="+mn-ea"/>
                          <a:cs typeface="+mn-cs"/>
                        </a:rPr>
                        <a:t>おいては、</a:t>
                      </a:r>
                      <a:r>
                        <a:rPr kumimoji="1" lang="en-US" altLang="ja-JP" sz="1600" kern="1200" dirty="0">
                          <a:solidFill>
                            <a:schemeClr val="tx1"/>
                          </a:solidFill>
                          <a:latin typeface="+mn-lt"/>
                          <a:ea typeface="+mn-ea"/>
                          <a:cs typeface="+mn-cs"/>
                        </a:rPr>
                        <a:t>86</a:t>
                      </a:r>
                      <a:r>
                        <a:rPr kumimoji="1" lang="ja-JP" altLang="en-US" sz="1600" kern="1200" dirty="0">
                          <a:solidFill>
                            <a:schemeClr val="tx1"/>
                          </a:solidFill>
                          <a:latin typeface="+mn-lt"/>
                          <a:ea typeface="+mn-ea"/>
                          <a:cs typeface="+mn-cs"/>
                        </a:rPr>
                        <a:t>％以上が「満足」と回答した。</a:t>
                      </a:r>
                      <a:endParaRPr kumimoji="1" lang="en-US" altLang="ja-JP"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13" name="正方形/長方形 12"/>
          <p:cNvSpPr/>
          <p:nvPr/>
        </p:nvSpPr>
        <p:spPr>
          <a:xfrm>
            <a:off x="7386133" y="5327592"/>
            <a:ext cx="67627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900" dirty="0">
                <a:solidFill>
                  <a:sysClr val="windowText" lastClr="000000"/>
                </a:solidFill>
              </a:rPr>
              <a:t>（年度）</a:t>
            </a:r>
            <a:endParaRPr kumimoji="1" lang="ja-JP" altLang="en-US" sz="900" dirty="0"/>
          </a:p>
        </p:txBody>
      </p:sp>
      <p:sp>
        <p:nvSpPr>
          <p:cNvPr id="6" name="テキスト ボックス 5"/>
          <p:cNvSpPr txBox="1"/>
          <p:nvPr/>
        </p:nvSpPr>
        <p:spPr>
          <a:xfrm>
            <a:off x="7884368" y="0"/>
            <a:ext cx="1187624" cy="307777"/>
          </a:xfrm>
          <a:prstGeom prst="rect">
            <a:avLst/>
          </a:prstGeom>
          <a:noFill/>
        </p:spPr>
        <p:txBody>
          <a:bodyPr wrap="square" rtlCol="0">
            <a:spAutoFit/>
          </a:bodyPr>
          <a:lstStyle/>
          <a:p>
            <a:r>
              <a:rPr lang="en-US" altLang="ja-JP" sz="1400" dirty="0"/>
              <a:t>A9.(20)</a:t>
            </a:r>
            <a:r>
              <a:rPr lang="ja-JP" altLang="en-US" sz="1400" dirty="0"/>
              <a:t>～</a:t>
            </a:r>
            <a:r>
              <a:rPr lang="en-US" altLang="ja-JP" sz="1400" dirty="0"/>
              <a:t>(25)</a:t>
            </a:r>
            <a:endParaRPr kumimoji="1" lang="en-US" altLang="ja-JP" sz="1400" dirty="0"/>
          </a:p>
        </p:txBody>
      </p:sp>
      <p:cxnSp>
        <p:nvCxnSpPr>
          <p:cNvPr id="37" name="直線コネクタ 36"/>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251520" y="260648"/>
            <a:ext cx="5904656" cy="369332"/>
          </a:xfrm>
          <a:prstGeom prst="rect">
            <a:avLst/>
          </a:prstGeom>
        </p:spPr>
        <p:txBody>
          <a:bodyPr wrap="square">
            <a:spAutoFit/>
          </a:bodyPr>
          <a:lstStyle/>
          <a:p>
            <a:r>
              <a:rPr lang="ja-JP" altLang="en-US" b="1" dirty="0">
                <a:solidFill>
                  <a:srgbClr val="000000"/>
                </a:solidFill>
                <a:latin typeface="Calibri" pitchFamily="34" charset="0"/>
              </a:rPr>
              <a:t>①サービスの向上</a:t>
            </a:r>
          </a:p>
        </p:txBody>
      </p:sp>
      <p:sp>
        <p:nvSpPr>
          <p:cNvPr id="35" name="正方形/長方形 34"/>
          <p:cNvSpPr/>
          <p:nvPr/>
        </p:nvSpPr>
        <p:spPr>
          <a:xfrm>
            <a:off x="467544" y="752004"/>
            <a:ext cx="7704856" cy="369332"/>
          </a:xfrm>
          <a:prstGeom prst="rect">
            <a:avLst/>
          </a:prstGeom>
        </p:spPr>
        <p:txBody>
          <a:bodyPr wrap="square">
            <a:spAutoFit/>
          </a:bodyPr>
          <a:lstStyle/>
          <a:p>
            <a:r>
              <a:rPr lang="ja-JP" altLang="en-US" dirty="0"/>
              <a:t>利用者の視点に立ち、ソフト・ハード両面でサービス向上の取組を進めた。</a:t>
            </a:r>
            <a:endParaRPr lang="ja-JP" altLang="en-US" b="1" dirty="0">
              <a:solidFill>
                <a:srgbClr val="000000"/>
              </a:solidFill>
              <a:latin typeface="Calibri" pitchFamily="34" charset="0"/>
            </a:endParaRPr>
          </a:p>
        </p:txBody>
      </p:sp>
      <p:sp>
        <p:nvSpPr>
          <p:cNvPr id="8" name="正方形/長方形 7"/>
          <p:cNvSpPr/>
          <p:nvPr/>
        </p:nvSpPr>
        <p:spPr>
          <a:xfrm>
            <a:off x="7786688" y="360454"/>
            <a:ext cx="1158779" cy="369332"/>
          </a:xfrm>
          <a:prstGeom prst="rect">
            <a:avLst/>
          </a:prstGeom>
          <a:noFill/>
        </p:spPr>
        <p:txBody>
          <a:bodyPr wrap="none">
            <a:spAutoFit/>
          </a:bodyPr>
          <a:lstStyle/>
          <a:p>
            <a:pPr algn="ctr"/>
            <a:r>
              <a:rPr lang="ja-JP" altLang="en-US" dirty="0"/>
              <a:t>＜</a:t>
            </a:r>
            <a:r>
              <a:rPr lang="en-US" altLang="ja-JP" dirty="0"/>
              <a:t>What</a:t>
            </a:r>
            <a:r>
              <a:rPr lang="ja-JP" altLang="en-US" dirty="0"/>
              <a:t>＞</a:t>
            </a:r>
          </a:p>
        </p:txBody>
      </p:sp>
      <p:sp>
        <p:nvSpPr>
          <p:cNvPr id="9" name="スライド番号プレースホルダ 8"/>
          <p:cNvSpPr>
            <a:spLocks noGrp="1"/>
          </p:cNvSpPr>
          <p:nvPr>
            <p:ph type="sldNum" sz="quarter" idx="12"/>
          </p:nvPr>
        </p:nvSpPr>
        <p:spPr/>
        <p:txBody>
          <a:bodyPr/>
          <a:lstStyle/>
          <a:p>
            <a:fld id="{CCEC3038-1CF1-4B63-9920-55248DCFBA97}" type="slidenum">
              <a:rPr kumimoji="1" lang="ja-JP" altLang="en-US" smtClean="0"/>
              <a:pPr/>
              <a:t>52</a:t>
            </a:fld>
            <a:endParaRPr kumimoji="1" lang="ja-JP" altLang="en-US"/>
          </a:p>
        </p:txBody>
      </p:sp>
      <p:sp>
        <p:nvSpPr>
          <p:cNvPr id="17" name="正方形/長方形 16"/>
          <p:cNvSpPr/>
          <p:nvPr/>
        </p:nvSpPr>
        <p:spPr>
          <a:xfrm>
            <a:off x="2606379" y="3232530"/>
            <a:ext cx="690982" cy="241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900" dirty="0">
                <a:solidFill>
                  <a:sysClr val="windowText" lastClr="000000"/>
                </a:solidFill>
              </a:rPr>
              <a:t>（駅数）</a:t>
            </a:r>
            <a:endParaRPr kumimoji="1" lang="ja-JP" altLang="en-US" sz="900" dirty="0"/>
          </a:p>
        </p:txBody>
      </p:sp>
      <p:sp>
        <p:nvSpPr>
          <p:cNvPr id="22" name="正方形/長方形 21"/>
          <p:cNvSpPr/>
          <p:nvPr/>
        </p:nvSpPr>
        <p:spPr>
          <a:xfrm>
            <a:off x="7702629" y="3232530"/>
            <a:ext cx="690982" cy="241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900" dirty="0">
                <a:solidFill>
                  <a:sysClr val="windowText" lastClr="000000"/>
                </a:solidFill>
              </a:rPr>
              <a:t>（実施率）</a:t>
            </a:r>
            <a:endParaRPr kumimoji="1" lang="ja-JP" altLang="en-US" sz="900" dirty="0"/>
          </a:p>
        </p:txBody>
      </p:sp>
      <p:sp>
        <p:nvSpPr>
          <p:cNvPr id="14" name="角丸四角形 13"/>
          <p:cNvSpPr/>
          <p:nvPr/>
        </p:nvSpPr>
        <p:spPr>
          <a:xfrm>
            <a:off x="3055923" y="5887320"/>
            <a:ext cx="4950808" cy="444570"/>
          </a:xfrm>
          <a:prstGeom prst="roundRect">
            <a:avLst>
              <a:gd name="adj" fmla="val 1278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・改修の開始より</a:t>
            </a:r>
            <a:r>
              <a:rPr lang="en-US" altLang="ja-JP" sz="1600" dirty="0">
                <a:solidFill>
                  <a:schemeClr val="tx1"/>
                </a:solidFill>
              </a:rPr>
              <a:t>5</a:t>
            </a:r>
            <a:r>
              <a:rPr lang="ja-JP" altLang="en-US" sz="1600" dirty="0">
                <a:solidFill>
                  <a:schemeClr val="tx1"/>
                </a:solidFill>
              </a:rPr>
              <a:t>年間で</a:t>
            </a:r>
            <a:r>
              <a:rPr lang="en-US" altLang="ja-JP" sz="1600" dirty="0">
                <a:solidFill>
                  <a:schemeClr val="tx1"/>
                </a:solidFill>
              </a:rPr>
              <a:t>96</a:t>
            </a:r>
            <a:r>
              <a:rPr lang="ja-JP" altLang="en-US" sz="1600" dirty="0">
                <a:solidFill>
                  <a:schemeClr val="tx1"/>
                </a:solidFill>
              </a:rPr>
              <a:t>％の実施を完了</a:t>
            </a:r>
          </a:p>
        </p:txBody>
      </p:sp>
      <p:sp>
        <p:nvSpPr>
          <p:cNvPr id="18" name="テキスト ボックス 17"/>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・地下鉄</a:t>
            </a:r>
            <a:endParaRPr kumimoji="1" lang="en-US" altLang="ja-JP" sz="1100" dirty="0"/>
          </a:p>
        </p:txBody>
      </p:sp>
      <p:graphicFrame>
        <p:nvGraphicFramePr>
          <p:cNvPr id="21" name="グラフ 20"/>
          <p:cNvGraphicFramePr>
            <a:graphicFrameLocks/>
          </p:cNvGraphicFramePr>
          <p:nvPr>
            <p:extLst/>
          </p:nvPr>
        </p:nvGraphicFramePr>
        <p:xfrm>
          <a:off x="2856007" y="3134764"/>
          <a:ext cx="5287977" cy="26369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37306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角丸四角形 49"/>
          <p:cNvSpPr/>
          <p:nvPr/>
        </p:nvSpPr>
        <p:spPr>
          <a:xfrm>
            <a:off x="320950" y="4401599"/>
            <a:ext cx="8571530" cy="2330069"/>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2026402" y="3464258"/>
            <a:ext cx="2828168" cy="449051"/>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8"/>
          <p:cNvSpPr/>
          <p:nvPr/>
        </p:nvSpPr>
        <p:spPr>
          <a:xfrm>
            <a:off x="2066580" y="1707526"/>
            <a:ext cx="2289395" cy="400503"/>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角丸四角形 50"/>
          <p:cNvSpPr/>
          <p:nvPr/>
        </p:nvSpPr>
        <p:spPr>
          <a:xfrm>
            <a:off x="5176471" y="1563564"/>
            <a:ext cx="3638834" cy="2692019"/>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3" name="表 82"/>
          <p:cNvGraphicFramePr>
            <a:graphicFrameLocks noGrp="1"/>
          </p:cNvGraphicFramePr>
          <p:nvPr>
            <p:extLst/>
          </p:nvPr>
        </p:nvGraphicFramePr>
        <p:xfrm>
          <a:off x="289556" y="1145952"/>
          <a:ext cx="8629373" cy="3230880"/>
        </p:xfrm>
        <a:graphic>
          <a:graphicData uri="http://schemas.openxmlformats.org/drawingml/2006/table">
            <a:tbl>
              <a:tblPr firstRow="1" bandRow="1">
                <a:tableStyleId>{5C22544A-7EE6-4342-B048-85BDC9FD1C3A}</a:tableStyleId>
              </a:tblPr>
              <a:tblGrid>
                <a:gridCol w="1438229">
                  <a:extLst>
                    <a:ext uri="{9D8B030D-6E8A-4147-A177-3AD203B41FA5}">
                      <a16:colId xmlns:a16="http://schemas.microsoft.com/office/drawing/2014/main" xmlns="" val="20000"/>
                    </a:ext>
                  </a:extLst>
                </a:gridCol>
                <a:gridCol w="3402639">
                  <a:extLst>
                    <a:ext uri="{9D8B030D-6E8A-4147-A177-3AD203B41FA5}">
                      <a16:colId xmlns:a16="http://schemas.microsoft.com/office/drawing/2014/main" xmlns="" val="20001"/>
                    </a:ext>
                  </a:extLst>
                </a:gridCol>
                <a:gridCol w="3788505">
                  <a:extLst>
                    <a:ext uri="{9D8B030D-6E8A-4147-A177-3AD203B41FA5}">
                      <a16:colId xmlns:a16="http://schemas.microsoft.com/office/drawing/2014/main" xmlns="" val="1431851564"/>
                    </a:ext>
                  </a:extLst>
                </a:gridCol>
              </a:tblGrid>
              <a:tr h="327508">
                <a:tc>
                  <a:txBody>
                    <a:bodyPr/>
                    <a:lstStyle/>
                    <a:p>
                      <a:pPr algn="ctr"/>
                      <a:r>
                        <a:rPr kumimoji="1" lang="ja-JP" altLang="en-US" sz="1600" dirty="0">
                          <a:solidFill>
                            <a:schemeClr val="tx1"/>
                          </a:solidFill>
                        </a:rPr>
                        <a:t>項　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1600" dirty="0">
                          <a:solidFill>
                            <a:schemeClr val="tx1"/>
                          </a:solidFill>
                        </a:rPr>
                        <a:t>内　　　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280258">
                <a:tc>
                  <a:txBody>
                    <a:bodyPr/>
                    <a:lstStyle/>
                    <a:p>
                      <a:pPr algn="l"/>
                      <a:r>
                        <a:rPr lang="ja-JP" altLang="en-US" sz="1600" dirty="0"/>
                        <a:t>地下鉄売店の</a:t>
                      </a:r>
                      <a:endParaRPr lang="en-US" altLang="ja-JP" sz="1600" dirty="0"/>
                    </a:p>
                    <a:p>
                      <a:pPr algn="l"/>
                      <a:r>
                        <a:rPr lang="ja-JP" altLang="en-US" sz="1600" dirty="0"/>
                        <a:t>リニューアル</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400" dirty="0"/>
                        <a:t>・　</a:t>
                      </a:r>
                      <a:r>
                        <a:rPr lang="en-US" altLang="ja-JP" sz="1400" dirty="0"/>
                        <a:t>2013</a:t>
                      </a:r>
                      <a:r>
                        <a:rPr lang="ja-JP" altLang="en-US" sz="1400" dirty="0"/>
                        <a:t>年度までに</a:t>
                      </a:r>
                      <a:r>
                        <a:rPr lang="en-US" altLang="ja-JP" sz="1400" dirty="0"/>
                        <a:t>51</a:t>
                      </a:r>
                      <a:r>
                        <a:rPr lang="ja-JP" altLang="en-US" sz="1400" dirty="0"/>
                        <a:t>店全て完了した。</a:t>
                      </a:r>
                      <a:endParaRPr lang="en-US" altLang="ja-JP" sz="1400" dirty="0"/>
                    </a:p>
                    <a:p>
                      <a:pPr marL="2667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2017.3</a:t>
                      </a:r>
                      <a:r>
                        <a:rPr kumimoji="1" lang="ja-JP" altLang="en-US" sz="1200" kern="1200" dirty="0">
                          <a:solidFill>
                            <a:schemeClr val="tx1"/>
                          </a:solidFill>
                          <a:latin typeface="+mn-lt"/>
                          <a:ea typeface="+mn-ea"/>
                          <a:cs typeface="+mn-cs"/>
                        </a:rPr>
                        <a:t>～使用期間満了に伴い、</a:t>
                      </a:r>
                      <a:endParaRPr kumimoji="1" lang="en-US" altLang="ja-JP" sz="1200" kern="1200" dirty="0">
                        <a:solidFill>
                          <a:schemeClr val="tx1"/>
                        </a:solidFill>
                        <a:latin typeface="+mn-lt"/>
                        <a:ea typeface="+mn-ea"/>
                        <a:cs typeface="+mn-cs"/>
                      </a:endParaRPr>
                    </a:p>
                    <a:p>
                      <a:pPr marL="2667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　　新たな事業者による再オープン）</a:t>
                      </a:r>
                      <a:endParaRPr lang="en-US" altLang="ja-JP" sz="1200" dirty="0">
                        <a:solidFill>
                          <a:schemeClr val="tx1"/>
                        </a:solidFill>
                      </a:endParaRPr>
                    </a:p>
                    <a:p>
                      <a:r>
                        <a:rPr lang="ja-JP" altLang="en-US" sz="1400" dirty="0"/>
                        <a:t>・　公募で選定した事業者による運営開始。</a:t>
                      </a:r>
                      <a:endParaRPr lang="en-US" altLang="ja-JP" sz="1400" dirty="0"/>
                    </a:p>
                    <a:p>
                      <a:r>
                        <a:rPr lang="ja-JP" altLang="en-US" sz="1400" dirty="0"/>
                        <a:t>・　公共料金支払いの取扱を開始し、また</a:t>
                      </a:r>
                      <a:endParaRPr lang="en-US" altLang="ja-JP" sz="1400" dirty="0"/>
                    </a:p>
                    <a:p>
                      <a:r>
                        <a:rPr lang="ja-JP" altLang="en-US" sz="1400" dirty="0"/>
                        <a:t>　　商品の品揃えを充実させた。</a:t>
                      </a:r>
                      <a:endParaRPr lang="en-US" altLang="ja-JP"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US" altLang="ja-JP" sz="14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15482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t>駅ナカ事業の展開</a:t>
                      </a:r>
                      <a:endParaRPr lang="en-US" altLang="ja-JP"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a:t>・　</a:t>
                      </a:r>
                      <a:r>
                        <a:rPr kumimoji="1" lang="en-US" altLang="ja-JP" sz="1400" dirty="0"/>
                        <a:t>2013.4</a:t>
                      </a:r>
                      <a:r>
                        <a:rPr kumimoji="1" lang="ja-JP" altLang="en-US" sz="1400" dirty="0"/>
                        <a:t>　　「</a:t>
                      </a:r>
                      <a:r>
                        <a:rPr kumimoji="1" lang="en-US" altLang="ja-JP" sz="1400" dirty="0" err="1"/>
                        <a:t>ekimo</a:t>
                      </a:r>
                      <a:r>
                        <a:rPr kumimoji="1" lang="ja-JP" altLang="en-US" sz="1400" dirty="0"/>
                        <a:t>天王寺」オープン</a:t>
                      </a:r>
                      <a:endParaRPr kumimoji="1" lang="en-US" altLang="ja-JP" sz="1400" dirty="0"/>
                    </a:p>
                    <a:p>
                      <a:r>
                        <a:rPr kumimoji="1" lang="ja-JP" altLang="en-US" sz="1400" dirty="0"/>
                        <a:t>・　</a:t>
                      </a:r>
                      <a:r>
                        <a:rPr kumimoji="1" lang="en-US" altLang="ja-JP" sz="1400" dirty="0"/>
                        <a:t>2013.10</a:t>
                      </a:r>
                      <a:r>
                        <a:rPr kumimoji="1" lang="ja-JP" altLang="en-US" sz="1400" dirty="0"/>
                        <a:t>　「</a:t>
                      </a:r>
                      <a:r>
                        <a:rPr kumimoji="1" lang="en-US" altLang="ja-JP" sz="1400" dirty="0" err="1"/>
                        <a:t>ekimo</a:t>
                      </a:r>
                      <a:r>
                        <a:rPr kumimoji="1" lang="ja-JP" altLang="en-US" sz="1400" dirty="0"/>
                        <a:t>なんば」オープン</a:t>
                      </a:r>
                      <a:endParaRPr kumimoji="1" lang="en-US" altLang="ja-JP" sz="1400" dirty="0"/>
                    </a:p>
                    <a:p>
                      <a:r>
                        <a:rPr kumimoji="1" lang="ja-JP" altLang="en-US" sz="1400" dirty="0"/>
                        <a:t>・　</a:t>
                      </a:r>
                      <a:r>
                        <a:rPr kumimoji="1" lang="en-US" altLang="ja-JP" sz="1400" dirty="0"/>
                        <a:t>2014.4</a:t>
                      </a:r>
                      <a:r>
                        <a:rPr kumimoji="1" lang="ja-JP" altLang="en-US" sz="1400" dirty="0"/>
                        <a:t>　　「</a:t>
                      </a:r>
                      <a:r>
                        <a:rPr kumimoji="1" lang="en-US" altLang="ja-JP" sz="1400" dirty="0" err="1"/>
                        <a:t>ekimo</a:t>
                      </a:r>
                      <a:r>
                        <a:rPr kumimoji="1" lang="ja-JP" altLang="en-US" sz="1400" dirty="0"/>
                        <a:t>梅田」オープン</a:t>
                      </a:r>
                      <a:endParaRPr kumimoji="1" lang="en-US" altLang="ja-JP" sz="1400" dirty="0"/>
                    </a:p>
                    <a:p>
                      <a:r>
                        <a:rPr kumimoji="1" lang="ja-JP" altLang="en-US" sz="1400" dirty="0">
                          <a:solidFill>
                            <a:srgbClr val="FF0000"/>
                          </a:solidFill>
                        </a:rPr>
                        <a:t>・　</a:t>
                      </a:r>
                      <a:r>
                        <a:rPr kumimoji="1" lang="en-US" altLang="ja-JP" sz="1400" dirty="0">
                          <a:solidFill>
                            <a:schemeClr val="tx1"/>
                          </a:solidFill>
                        </a:rPr>
                        <a:t>2016.3</a:t>
                      </a:r>
                      <a:r>
                        <a:rPr kumimoji="1" lang="ja-JP" altLang="en-US" sz="1400" dirty="0">
                          <a:solidFill>
                            <a:schemeClr val="tx1"/>
                          </a:solidFill>
                        </a:rPr>
                        <a:t>　　「新なにわ大食堂」オープン      </a:t>
                      </a:r>
                      <a:endParaRPr kumimoji="1" lang="en-US" altLang="ja-JP" sz="1400" dirty="0">
                        <a:solidFill>
                          <a:schemeClr val="tx1"/>
                        </a:solidFill>
                      </a:endParaRPr>
                    </a:p>
                    <a:p>
                      <a:r>
                        <a:rPr kumimoji="1" lang="en-US" altLang="ja-JP" sz="1400" dirty="0">
                          <a:solidFill>
                            <a:schemeClr val="tx1"/>
                          </a:solidFill>
                        </a:rPr>
                        <a:t>                         </a:t>
                      </a:r>
                      <a:r>
                        <a:rPr kumimoji="1" lang="ja-JP" altLang="en-US" sz="1400" dirty="0">
                          <a:solidFill>
                            <a:schemeClr val="tx1"/>
                          </a:solidFill>
                        </a:rPr>
                        <a:t>（新大阪）</a:t>
                      </a:r>
                      <a:endParaRPr kumimoji="1" lang="en-US" altLang="ja-JP" sz="1400" dirty="0">
                        <a:solidFill>
                          <a:schemeClr val="tx1"/>
                        </a:solidFill>
                      </a:endParaRPr>
                    </a:p>
                    <a:p>
                      <a:r>
                        <a:rPr kumimoji="1" lang="ja-JP" altLang="en-US" sz="1400" dirty="0"/>
                        <a:t>・　日本初出店、関西初出店となる店舗も</a:t>
                      </a:r>
                      <a:endParaRPr kumimoji="1" lang="en-US" altLang="ja-JP" sz="1400" dirty="0"/>
                    </a:p>
                    <a:p>
                      <a:r>
                        <a:rPr kumimoji="1" lang="ja-JP" altLang="en-US" sz="1400" dirty="0"/>
                        <a:t>　　誘致した。</a:t>
                      </a:r>
                      <a:endParaRPr lang="en-US" altLang="ja-JP"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ltLang="ja-JP"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graphicFrame>
        <p:nvGraphicFramePr>
          <p:cNvPr id="54" name="グラフ 53"/>
          <p:cNvGraphicFramePr>
            <a:graphicFrameLocks/>
          </p:cNvGraphicFramePr>
          <p:nvPr>
            <p:extLst/>
          </p:nvPr>
        </p:nvGraphicFramePr>
        <p:xfrm>
          <a:off x="5247597" y="1571151"/>
          <a:ext cx="3577866" cy="2470432"/>
        </p:xfrm>
        <a:graphic>
          <a:graphicData uri="http://schemas.openxmlformats.org/drawingml/2006/chart">
            <c:chart xmlns:c="http://schemas.openxmlformats.org/drawingml/2006/chart" xmlns:r="http://schemas.openxmlformats.org/officeDocument/2006/relationships" r:id="rId2"/>
          </a:graphicData>
        </a:graphic>
      </p:graphicFrame>
      <p:cxnSp>
        <p:nvCxnSpPr>
          <p:cNvPr id="55" name="直線コネクタ 54"/>
          <p:cNvCxnSpPr/>
          <p:nvPr/>
        </p:nvCxnSpPr>
        <p:spPr>
          <a:xfrm>
            <a:off x="1962781" y="4470059"/>
            <a:ext cx="0" cy="2210507"/>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4554000" y="4437809"/>
            <a:ext cx="6604" cy="2242135"/>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7116349" y="4481706"/>
            <a:ext cx="17326" cy="2213341"/>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7" name="山形 6"/>
          <p:cNvSpPr/>
          <p:nvPr/>
        </p:nvSpPr>
        <p:spPr>
          <a:xfrm>
            <a:off x="1962781" y="4450951"/>
            <a:ext cx="1406072" cy="32523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2013</a:t>
            </a:r>
            <a:r>
              <a:rPr kumimoji="1" lang="ja-JP" altLang="en-US" sz="1600" dirty="0">
                <a:solidFill>
                  <a:schemeClr val="tx1"/>
                </a:solidFill>
              </a:rPr>
              <a:t>年度</a:t>
            </a:r>
          </a:p>
        </p:txBody>
      </p:sp>
      <p:sp>
        <p:nvSpPr>
          <p:cNvPr id="8" name="山形 7"/>
          <p:cNvSpPr/>
          <p:nvPr/>
        </p:nvSpPr>
        <p:spPr>
          <a:xfrm>
            <a:off x="3255452" y="4459261"/>
            <a:ext cx="1406072" cy="32523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2014</a:t>
            </a:r>
            <a:r>
              <a:rPr kumimoji="1" lang="ja-JP" altLang="en-US" sz="1600" dirty="0">
                <a:solidFill>
                  <a:schemeClr val="tx1"/>
                </a:solidFill>
              </a:rPr>
              <a:t>年度</a:t>
            </a:r>
          </a:p>
        </p:txBody>
      </p:sp>
      <p:sp>
        <p:nvSpPr>
          <p:cNvPr id="9" name="山形 8"/>
          <p:cNvSpPr/>
          <p:nvPr/>
        </p:nvSpPr>
        <p:spPr>
          <a:xfrm>
            <a:off x="4550610" y="4454335"/>
            <a:ext cx="1406072" cy="32523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2015</a:t>
            </a:r>
            <a:r>
              <a:rPr kumimoji="1" lang="ja-JP" altLang="en-US" sz="1600" dirty="0">
                <a:solidFill>
                  <a:schemeClr val="tx1"/>
                </a:solidFill>
              </a:rPr>
              <a:t>年度</a:t>
            </a:r>
          </a:p>
        </p:txBody>
      </p:sp>
      <p:sp>
        <p:nvSpPr>
          <p:cNvPr id="10" name="山形 9"/>
          <p:cNvSpPr/>
          <p:nvPr/>
        </p:nvSpPr>
        <p:spPr>
          <a:xfrm>
            <a:off x="668272" y="4459261"/>
            <a:ext cx="1406072" cy="32523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2012</a:t>
            </a:r>
            <a:r>
              <a:rPr kumimoji="1" lang="ja-JP" altLang="en-US" sz="1600" dirty="0">
                <a:solidFill>
                  <a:schemeClr val="tx1"/>
                </a:solidFill>
              </a:rPr>
              <a:t>年度</a:t>
            </a:r>
          </a:p>
        </p:txBody>
      </p:sp>
      <p:sp>
        <p:nvSpPr>
          <p:cNvPr id="36" name="正方形/長方形 35"/>
          <p:cNvSpPr/>
          <p:nvPr/>
        </p:nvSpPr>
        <p:spPr>
          <a:xfrm>
            <a:off x="251520" y="274716"/>
            <a:ext cx="5904656" cy="369332"/>
          </a:xfrm>
          <a:prstGeom prst="rect">
            <a:avLst/>
          </a:prstGeom>
        </p:spPr>
        <p:txBody>
          <a:bodyPr wrap="square">
            <a:spAutoFit/>
          </a:bodyPr>
          <a:lstStyle/>
          <a:p>
            <a:r>
              <a:rPr lang="ja-JP" altLang="en-US" b="1" dirty="0">
                <a:solidFill>
                  <a:srgbClr val="000000"/>
                </a:solidFill>
                <a:latin typeface="Calibri" pitchFamily="34" charset="0"/>
              </a:rPr>
              <a:t>①サービスの向上</a:t>
            </a:r>
          </a:p>
        </p:txBody>
      </p:sp>
      <p:cxnSp>
        <p:nvCxnSpPr>
          <p:cNvPr id="37" name="直線コネクタ 36"/>
          <p:cNvCxnSpPr/>
          <p:nvPr/>
        </p:nvCxnSpPr>
        <p:spPr>
          <a:xfrm>
            <a:off x="179512" y="720832"/>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407124" y="4920372"/>
            <a:ext cx="522295" cy="165618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algn="ctr"/>
            <a:r>
              <a:rPr lang="ja-JP" altLang="en-US" sz="1400" b="1" dirty="0">
                <a:solidFill>
                  <a:schemeClr val="tx1"/>
                </a:solidFill>
              </a:rPr>
              <a:t>駅ナカ・  店舗</a:t>
            </a:r>
            <a:endParaRPr lang="en-US" altLang="ja-JP" sz="1400" b="1" dirty="0">
              <a:solidFill>
                <a:schemeClr val="tx1"/>
              </a:solidFill>
            </a:endParaRPr>
          </a:p>
        </p:txBody>
      </p:sp>
      <p:cxnSp>
        <p:nvCxnSpPr>
          <p:cNvPr id="42" name="直線コネクタ 41"/>
          <p:cNvCxnSpPr/>
          <p:nvPr/>
        </p:nvCxnSpPr>
        <p:spPr>
          <a:xfrm>
            <a:off x="683568" y="6695047"/>
            <a:ext cx="7973778"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7814824" y="402658"/>
            <a:ext cx="1158779" cy="369332"/>
          </a:xfrm>
          <a:prstGeom prst="rect">
            <a:avLst/>
          </a:prstGeom>
          <a:noFill/>
        </p:spPr>
        <p:txBody>
          <a:bodyPr wrap="none">
            <a:spAutoFit/>
          </a:bodyPr>
          <a:lstStyle/>
          <a:p>
            <a:pPr algn="ctr"/>
            <a:r>
              <a:rPr lang="ja-JP" altLang="en-US" dirty="0"/>
              <a:t>＜</a:t>
            </a:r>
            <a:r>
              <a:rPr lang="en-US" altLang="ja-JP" dirty="0"/>
              <a:t>What</a:t>
            </a:r>
            <a:r>
              <a:rPr lang="ja-JP" altLang="en-US" dirty="0"/>
              <a:t>＞</a:t>
            </a:r>
          </a:p>
        </p:txBody>
      </p:sp>
      <p:sp>
        <p:nvSpPr>
          <p:cNvPr id="48" name="スライド番号プレースホルダ 47"/>
          <p:cNvSpPr>
            <a:spLocks noGrp="1"/>
          </p:cNvSpPr>
          <p:nvPr>
            <p:ph type="sldNum" sz="quarter" idx="12"/>
          </p:nvPr>
        </p:nvSpPr>
        <p:spPr>
          <a:xfrm>
            <a:off x="8407474" y="6649038"/>
            <a:ext cx="720080" cy="177924"/>
          </a:xfrm>
        </p:spPr>
        <p:txBody>
          <a:bodyPr/>
          <a:lstStyle/>
          <a:p>
            <a:fld id="{77E793FD-1F5D-41CC-B5D1-0D01D85F2813}" type="slidenum">
              <a:rPr kumimoji="1" lang="ja-JP" altLang="en-US" smtClean="0"/>
              <a:t>53</a:t>
            </a:fld>
            <a:endParaRPr kumimoji="1" lang="ja-JP" altLang="en-US" dirty="0"/>
          </a:p>
        </p:txBody>
      </p:sp>
      <p:sp>
        <p:nvSpPr>
          <p:cNvPr id="68" name="正方形/長方形 67"/>
          <p:cNvSpPr/>
          <p:nvPr/>
        </p:nvSpPr>
        <p:spPr>
          <a:xfrm>
            <a:off x="1162730" y="5276306"/>
            <a:ext cx="1931335"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solidFill>
              </a:rPr>
              <a:t>●売店のリニューアル</a:t>
            </a:r>
            <a:endParaRPr lang="en-US" altLang="ja-JP" sz="1200" dirty="0">
              <a:solidFill>
                <a:schemeClr val="tx1"/>
              </a:solidFill>
            </a:endParaRPr>
          </a:p>
          <a:p>
            <a:r>
              <a:rPr lang="en-US" altLang="ja-JP" sz="1200" dirty="0">
                <a:solidFill>
                  <a:schemeClr val="tx1"/>
                </a:solidFill>
              </a:rPr>
              <a:t>   【2012.9</a:t>
            </a:r>
            <a:r>
              <a:rPr lang="ja-JP" altLang="en-US" sz="1200" dirty="0">
                <a:solidFill>
                  <a:schemeClr val="tx1"/>
                </a:solidFill>
              </a:rPr>
              <a:t>～、全</a:t>
            </a:r>
            <a:r>
              <a:rPr lang="en-US" altLang="ja-JP" sz="1200" dirty="0">
                <a:solidFill>
                  <a:schemeClr val="tx1"/>
                </a:solidFill>
              </a:rPr>
              <a:t>51</a:t>
            </a:r>
            <a:r>
              <a:rPr lang="ja-JP" altLang="en-US" sz="1200" dirty="0">
                <a:solidFill>
                  <a:schemeClr val="tx1"/>
                </a:solidFill>
              </a:rPr>
              <a:t>店完了</a:t>
            </a:r>
            <a:r>
              <a:rPr lang="en-US" altLang="ja-JP" sz="1200" dirty="0">
                <a:solidFill>
                  <a:schemeClr val="tx1"/>
                </a:solidFill>
              </a:rPr>
              <a:t>】</a:t>
            </a:r>
            <a:endParaRPr lang="ja-JP" altLang="en-US" sz="1200" dirty="0">
              <a:solidFill>
                <a:schemeClr val="tx1"/>
              </a:solidFill>
            </a:endParaRPr>
          </a:p>
        </p:txBody>
      </p:sp>
      <p:sp>
        <p:nvSpPr>
          <p:cNvPr id="69" name="正方形/長方形 68"/>
          <p:cNvSpPr/>
          <p:nvPr/>
        </p:nvSpPr>
        <p:spPr>
          <a:xfrm>
            <a:off x="2074344" y="5902982"/>
            <a:ext cx="4667128"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solidFill>
              </a:rPr>
              <a:t>●駅ナカ事業の展開</a:t>
            </a:r>
            <a:endParaRPr lang="en-US" altLang="ja-JP" sz="1200" dirty="0">
              <a:solidFill>
                <a:schemeClr val="tx1"/>
              </a:solidFill>
            </a:endParaRPr>
          </a:p>
          <a:p>
            <a:r>
              <a:rPr lang="ja-JP" altLang="en-US" sz="1200" dirty="0">
                <a:solidFill>
                  <a:schemeClr val="tx1"/>
                </a:solidFill>
              </a:rPr>
              <a:t>　</a:t>
            </a:r>
            <a:r>
              <a:rPr lang="en-US" altLang="ja-JP" sz="1200" dirty="0">
                <a:solidFill>
                  <a:schemeClr val="tx1"/>
                </a:solidFill>
              </a:rPr>
              <a:t>【2013.4ekimo</a:t>
            </a:r>
            <a:r>
              <a:rPr lang="ja-JP" altLang="en-US" sz="1200" dirty="0">
                <a:solidFill>
                  <a:schemeClr val="tx1"/>
                </a:solidFill>
              </a:rPr>
              <a:t>天王寺、</a:t>
            </a:r>
            <a:r>
              <a:rPr lang="en-US" altLang="ja-JP" sz="1200" dirty="0">
                <a:solidFill>
                  <a:schemeClr val="tx1"/>
                </a:solidFill>
              </a:rPr>
              <a:t>2013.10ekimo</a:t>
            </a:r>
            <a:r>
              <a:rPr lang="ja-JP" altLang="en-US" sz="1200" dirty="0">
                <a:solidFill>
                  <a:schemeClr val="tx1"/>
                </a:solidFill>
              </a:rPr>
              <a:t>なんば</a:t>
            </a:r>
            <a:r>
              <a:rPr lang="en-US" altLang="ja-JP" sz="1200" dirty="0">
                <a:solidFill>
                  <a:schemeClr val="tx1"/>
                </a:solidFill>
              </a:rPr>
              <a:t>】</a:t>
            </a:r>
            <a:endParaRPr lang="ja-JP" altLang="en-US" sz="1200" dirty="0">
              <a:solidFill>
                <a:schemeClr val="tx1"/>
              </a:solidFill>
            </a:endParaRPr>
          </a:p>
        </p:txBody>
      </p:sp>
      <p:sp>
        <p:nvSpPr>
          <p:cNvPr id="70" name="正方形/長方形 69"/>
          <p:cNvSpPr/>
          <p:nvPr/>
        </p:nvSpPr>
        <p:spPr>
          <a:xfrm>
            <a:off x="5750254" y="5891842"/>
            <a:ext cx="3241440"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solidFill>
              </a:rPr>
              <a:t>●駅ナカ事業の展開</a:t>
            </a:r>
            <a:endParaRPr lang="en-US" altLang="ja-JP" sz="1200" dirty="0">
              <a:solidFill>
                <a:schemeClr val="tx1"/>
              </a:solidFill>
            </a:endParaRPr>
          </a:p>
          <a:p>
            <a:r>
              <a:rPr lang="ja-JP" altLang="en-US" sz="1200" dirty="0">
                <a:solidFill>
                  <a:schemeClr val="tx1"/>
                </a:solidFill>
              </a:rPr>
              <a:t>　</a:t>
            </a:r>
            <a:r>
              <a:rPr lang="en-US" altLang="ja-JP" sz="1200" dirty="0">
                <a:solidFill>
                  <a:schemeClr val="tx1"/>
                </a:solidFill>
              </a:rPr>
              <a:t>【2016.3</a:t>
            </a:r>
            <a:r>
              <a:rPr lang="ja-JP" altLang="en-US" sz="1200" dirty="0">
                <a:solidFill>
                  <a:schemeClr val="tx1"/>
                </a:solidFill>
              </a:rPr>
              <a:t>新なにわ大食堂（新大阪）</a:t>
            </a:r>
            <a:r>
              <a:rPr lang="en-US" altLang="ja-JP" sz="1200" dirty="0">
                <a:solidFill>
                  <a:schemeClr val="tx1"/>
                </a:solidFill>
              </a:rPr>
              <a:t>】</a:t>
            </a:r>
            <a:endParaRPr lang="ja-JP" altLang="en-US" sz="1200" dirty="0">
              <a:solidFill>
                <a:schemeClr val="tx1"/>
              </a:solidFill>
            </a:endParaRPr>
          </a:p>
        </p:txBody>
      </p:sp>
      <p:sp>
        <p:nvSpPr>
          <p:cNvPr id="71" name="山形 70"/>
          <p:cNvSpPr/>
          <p:nvPr/>
        </p:nvSpPr>
        <p:spPr>
          <a:xfrm>
            <a:off x="7122517" y="4455802"/>
            <a:ext cx="1406072" cy="32523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2017</a:t>
            </a:r>
            <a:r>
              <a:rPr kumimoji="1" lang="ja-JP" altLang="en-US" sz="1600" dirty="0">
                <a:solidFill>
                  <a:schemeClr val="tx1"/>
                </a:solidFill>
              </a:rPr>
              <a:t>年度</a:t>
            </a:r>
          </a:p>
        </p:txBody>
      </p:sp>
      <p:cxnSp>
        <p:nvCxnSpPr>
          <p:cNvPr id="72" name="直線コネクタ 71"/>
          <p:cNvCxnSpPr/>
          <p:nvPr/>
        </p:nvCxnSpPr>
        <p:spPr>
          <a:xfrm>
            <a:off x="3244228" y="4479038"/>
            <a:ext cx="17423" cy="2242135"/>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74" name="正方形/長方形 73"/>
          <p:cNvSpPr/>
          <p:nvPr/>
        </p:nvSpPr>
        <p:spPr>
          <a:xfrm>
            <a:off x="4139952" y="5085676"/>
            <a:ext cx="3584957"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solidFill>
              </a:rPr>
              <a:t>　　●店舗新規出店</a:t>
            </a:r>
            <a:endParaRPr lang="en-US" altLang="ja-JP" sz="1200" dirty="0">
              <a:solidFill>
                <a:schemeClr val="tx1"/>
              </a:solidFill>
            </a:endParaRPr>
          </a:p>
          <a:p>
            <a:r>
              <a:rPr lang="en-US" altLang="ja-JP" sz="1200" dirty="0">
                <a:solidFill>
                  <a:schemeClr val="tx1"/>
                </a:solidFill>
              </a:rPr>
              <a:t>【2015.2</a:t>
            </a:r>
            <a:r>
              <a:rPr lang="ja-JP" altLang="en-US" sz="1200" dirty="0">
                <a:solidFill>
                  <a:schemeClr val="tx1"/>
                </a:solidFill>
              </a:rPr>
              <a:t>東梅田、</a:t>
            </a:r>
            <a:r>
              <a:rPr lang="en-US" altLang="ja-JP" sz="1200" dirty="0">
                <a:solidFill>
                  <a:schemeClr val="tx1"/>
                </a:solidFill>
              </a:rPr>
              <a:t>2015.9</a:t>
            </a:r>
            <a:r>
              <a:rPr lang="ja-JP" altLang="en-US" sz="1200" dirty="0">
                <a:solidFill>
                  <a:schemeClr val="tx1"/>
                </a:solidFill>
              </a:rPr>
              <a:t>淀屋橋、</a:t>
            </a:r>
            <a:r>
              <a:rPr lang="en-US" altLang="ja-JP" sz="1200" dirty="0">
                <a:solidFill>
                  <a:schemeClr val="tx1"/>
                </a:solidFill>
              </a:rPr>
              <a:t>2015.10</a:t>
            </a:r>
            <a:r>
              <a:rPr lang="ja-JP" altLang="en-US" sz="1200" dirty="0">
                <a:solidFill>
                  <a:schemeClr val="tx1"/>
                </a:solidFill>
              </a:rPr>
              <a:t>淀屋橋</a:t>
            </a:r>
            <a:r>
              <a:rPr lang="en-US" altLang="ja-JP" sz="1200" dirty="0">
                <a:solidFill>
                  <a:schemeClr val="tx1"/>
                </a:solidFill>
              </a:rPr>
              <a:t>】</a:t>
            </a:r>
            <a:endParaRPr lang="ja-JP" altLang="en-US" sz="1200" dirty="0">
              <a:solidFill>
                <a:schemeClr val="tx1"/>
              </a:solidFill>
            </a:endParaRPr>
          </a:p>
        </p:txBody>
      </p:sp>
      <p:sp>
        <p:nvSpPr>
          <p:cNvPr id="75" name="正方形/長方形 74"/>
          <p:cNvSpPr/>
          <p:nvPr/>
        </p:nvSpPr>
        <p:spPr>
          <a:xfrm>
            <a:off x="5656571" y="5481709"/>
            <a:ext cx="2227797"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solidFill>
              </a:rPr>
              <a:t>　●店舗新規出店</a:t>
            </a:r>
            <a:endParaRPr lang="en-US" altLang="ja-JP" sz="1200" dirty="0">
              <a:solidFill>
                <a:schemeClr val="tx1"/>
              </a:solidFill>
            </a:endParaRPr>
          </a:p>
          <a:p>
            <a:r>
              <a:rPr lang="ja-JP" altLang="en-US" sz="1200" dirty="0">
                <a:solidFill>
                  <a:schemeClr val="tx1"/>
                </a:solidFill>
              </a:rPr>
              <a:t>　　</a:t>
            </a:r>
            <a:r>
              <a:rPr lang="en-US" altLang="ja-JP" sz="1200" dirty="0">
                <a:solidFill>
                  <a:schemeClr val="tx1"/>
                </a:solidFill>
              </a:rPr>
              <a:t>【2016.3</a:t>
            </a:r>
            <a:r>
              <a:rPr lang="ja-JP" altLang="en-US" sz="1200" dirty="0">
                <a:solidFill>
                  <a:schemeClr val="tx1"/>
                </a:solidFill>
              </a:rPr>
              <a:t>天満橋、</a:t>
            </a:r>
            <a:r>
              <a:rPr lang="ja-JP" altLang="en-US" sz="1200" dirty="0" err="1">
                <a:solidFill>
                  <a:schemeClr val="tx1"/>
                </a:solidFill>
              </a:rPr>
              <a:t>なかもず</a:t>
            </a:r>
            <a:r>
              <a:rPr lang="en-US" altLang="ja-JP" sz="1200" dirty="0">
                <a:solidFill>
                  <a:schemeClr val="tx1"/>
                </a:solidFill>
              </a:rPr>
              <a:t>】</a:t>
            </a:r>
            <a:endParaRPr lang="ja-JP" altLang="en-US" sz="1200" dirty="0">
              <a:solidFill>
                <a:schemeClr val="tx1"/>
              </a:solidFill>
            </a:endParaRPr>
          </a:p>
        </p:txBody>
      </p:sp>
      <p:sp>
        <p:nvSpPr>
          <p:cNvPr id="77" name="正方形/長方形 76"/>
          <p:cNvSpPr/>
          <p:nvPr/>
        </p:nvSpPr>
        <p:spPr>
          <a:xfrm>
            <a:off x="7335324" y="6289345"/>
            <a:ext cx="1800232"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solidFill>
              </a:rPr>
              <a:t>●店舗新規出店</a:t>
            </a:r>
            <a:endParaRPr lang="en-US" altLang="ja-JP" sz="1200" dirty="0">
              <a:solidFill>
                <a:schemeClr val="tx1"/>
              </a:solidFill>
            </a:endParaRPr>
          </a:p>
          <a:p>
            <a:r>
              <a:rPr lang="ja-JP" altLang="en-US" sz="1200" dirty="0">
                <a:solidFill>
                  <a:schemeClr val="tx1"/>
                </a:solidFill>
              </a:rPr>
              <a:t>　</a:t>
            </a:r>
            <a:r>
              <a:rPr lang="en-US" altLang="ja-JP" sz="1200" dirty="0">
                <a:solidFill>
                  <a:schemeClr val="tx1"/>
                </a:solidFill>
              </a:rPr>
              <a:t>【2017.4</a:t>
            </a:r>
            <a:r>
              <a:rPr lang="ja-JP" altLang="en-US" sz="1200" dirty="0">
                <a:solidFill>
                  <a:schemeClr val="tx1"/>
                </a:solidFill>
              </a:rPr>
              <a:t>谷町四丁目</a:t>
            </a:r>
            <a:r>
              <a:rPr lang="en-US" altLang="ja-JP" sz="1200" dirty="0">
                <a:solidFill>
                  <a:schemeClr val="tx1"/>
                </a:solidFill>
              </a:rPr>
              <a:t>】</a:t>
            </a:r>
            <a:endParaRPr lang="ja-JP" altLang="en-US" sz="1200" dirty="0">
              <a:solidFill>
                <a:schemeClr val="tx1"/>
              </a:solidFill>
            </a:endParaRPr>
          </a:p>
        </p:txBody>
      </p:sp>
      <p:sp>
        <p:nvSpPr>
          <p:cNvPr id="78" name="正方形/長方形 77"/>
          <p:cNvSpPr/>
          <p:nvPr/>
        </p:nvSpPr>
        <p:spPr>
          <a:xfrm>
            <a:off x="3411814" y="6294483"/>
            <a:ext cx="4667128"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solidFill>
              </a:rPr>
              <a:t>●駅ナカ事業の展開</a:t>
            </a:r>
            <a:endParaRPr lang="en-US" altLang="ja-JP" sz="1200" dirty="0">
              <a:solidFill>
                <a:schemeClr val="tx1"/>
              </a:solidFill>
            </a:endParaRPr>
          </a:p>
          <a:p>
            <a:r>
              <a:rPr lang="ja-JP" altLang="en-US" sz="1200" dirty="0">
                <a:solidFill>
                  <a:schemeClr val="tx1"/>
                </a:solidFill>
              </a:rPr>
              <a:t>　</a:t>
            </a:r>
            <a:r>
              <a:rPr lang="en-US" altLang="ja-JP" sz="1200" dirty="0">
                <a:solidFill>
                  <a:schemeClr val="tx1"/>
                </a:solidFill>
              </a:rPr>
              <a:t>【2014.4ekimo</a:t>
            </a:r>
            <a:r>
              <a:rPr lang="ja-JP" altLang="en-US" sz="1200" dirty="0">
                <a:solidFill>
                  <a:schemeClr val="tx1"/>
                </a:solidFill>
              </a:rPr>
              <a:t>梅田</a:t>
            </a:r>
            <a:r>
              <a:rPr lang="en-US" altLang="ja-JP" sz="1200" dirty="0">
                <a:solidFill>
                  <a:schemeClr val="tx1"/>
                </a:solidFill>
              </a:rPr>
              <a:t>】</a:t>
            </a:r>
            <a:endParaRPr lang="ja-JP" altLang="en-US" sz="1200" dirty="0">
              <a:solidFill>
                <a:schemeClr val="tx1"/>
              </a:solidFill>
            </a:endParaRPr>
          </a:p>
        </p:txBody>
      </p:sp>
      <p:sp>
        <p:nvSpPr>
          <p:cNvPr id="84" name="正方形/長方形 83"/>
          <p:cNvSpPr/>
          <p:nvPr/>
        </p:nvSpPr>
        <p:spPr>
          <a:xfrm>
            <a:off x="467544" y="752004"/>
            <a:ext cx="7704856" cy="369332"/>
          </a:xfrm>
          <a:prstGeom prst="rect">
            <a:avLst/>
          </a:prstGeom>
        </p:spPr>
        <p:txBody>
          <a:bodyPr wrap="square">
            <a:spAutoFit/>
          </a:bodyPr>
          <a:lstStyle/>
          <a:p>
            <a:r>
              <a:rPr lang="ja-JP" altLang="en-US" dirty="0"/>
              <a:t>利用者の視点に立ち、ソフト・ハード両面でサービス向上の取組を進めた。</a:t>
            </a:r>
            <a:endParaRPr lang="ja-JP" altLang="en-US" b="1" dirty="0">
              <a:solidFill>
                <a:srgbClr val="000000"/>
              </a:solidFill>
              <a:latin typeface="Calibri" pitchFamily="34" charset="0"/>
            </a:endParaRPr>
          </a:p>
        </p:txBody>
      </p:sp>
      <p:sp>
        <p:nvSpPr>
          <p:cNvPr id="85" name="正方形/長方形 84"/>
          <p:cNvSpPr/>
          <p:nvPr/>
        </p:nvSpPr>
        <p:spPr>
          <a:xfrm>
            <a:off x="8369140" y="3965771"/>
            <a:ext cx="67627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900" dirty="0">
                <a:solidFill>
                  <a:sysClr val="windowText" lastClr="000000"/>
                </a:solidFill>
              </a:rPr>
              <a:t>（年度）</a:t>
            </a:r>
            <a:endParaRPr kumimoji="1" lang="ja-JP" altLang="en-US" sz="900" dirty="0"/>
          </a:p>
        </p:txBody>
      </p:sp>
      <p:sp>
        <p:nvSpPr>
          <p:cNvPr id="86" name="正方形/長方形 85"/>
          <p:cNvSpPr/>
          <p:nvPr/>
        </p:nvSpPr>
        <p:spPr>
          <a:xfrm>
            <a:off x="5152793" y="1707526"/>
            <a:ext cx="67627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900" dirty="0">
                <a:solidFill>
                  <a:sysClr val="windowText" lastClr="000000"/>
                </a:solidFill>
              </a:rPr>
              <a:t>（百万円）</a:t>
            </a:r>
            <a:endParaRPr kumimoji="1" lang="ja-JP" altLang="en-US" sz="900" dirty="0"/>
          </a:p>
        </p:txBody>
      </p:sp>
      <p:sp>
        <p:nvSpPr>
          <p:cNvPr id="35" name="山形 34"/>
          <p:cNvSpPr/>
          <p:nvPr/>
        </p:nvSpPr>
        <p:spPr>
          <a:xfrm>
            <a:off x="5835940" y="4452316"/>
            <a:ext cx="1406072" cy="32523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2016</a:t>
            </a:r>
            <a:r>
              <a:rPr kumimoji="1" lang="ja-JP" altLang="en-US" sz="1600" dirty="0">
                <a:solidFill>
                  <a:schemeClr val="tx1"/>
                </a:solidFill>
              </a:rPr>
              <a:t>年度</a:t>
            </a:r>
          </a:p>
        </p:txBody>
      </p:sp>
      <p:cxnSp>
        <p:nvCxnSpPr>
          <p:cNvPr id="39" name="直線コネクタ 38"/>
          <p:cNvCxnSpPr/>
          <p:nvPr/>
        </p:nvCxnSpPr>
        <p:spPr>
          <a:xfrm>
            <a:off x="5835940" y="4474023"/>
            <a:ext cx="0" cy="2210507"/>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6817311" y="4815851"/>
            <a:ext cx="2228104"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solidFill>
              </a:rPr>
              <a:t>　　●売店の再オープン</a:t>
            </a:r>
            <a:endParaRPr lang="en-US" altLang="ja-JP" sz="1200" dirty="0">
              <a:solidFill>
                <a:schemeClr val="tx1"/>
              </a:solidFill>
            </a:endParaRPr>
          </a:p>
          <a:p>
            <a:r>
              <a:rPr lang="en-US" altLang="ja-JP" sz="1200" dirty="0">
                <a:solidFill>
                  <a:schemeClr val="tx1"/>
                </a:solidFill>
              </a:rPr>
              <a:t>   【2017.3</a:t>
            </a:r>
            <a:r>
              <a:rPr lang="ja-JP" altLang="en-US" sz="1200" dirty="0">
                <a:solidFill>
                  <a:schemeClr val="tx1"/>
                </a:solidFill>
              </a:rPr>
              <a:t>～、現在</a:t>
            </a:r>
            <a:r>
              <a:rPr lang="en-US" altLang="ja-JP" sz="1200" dirty="0">
                <a:solidFill>
                  <a:schemeClr val="tx1"/>
                </a:solidFill>
              </a:rPr>
              <a:t>44</a:t>
            </a:r>
            <a:r>
              <a:rPr lang="ja-JP" altLang="en-US" sz="1200" dirty="0">
                <a:solidFill>
                  <a:schemeClr val="tx1"/>
                </a:solidFill>
              </a:rPr>
              <a:t>店完了</a:t>
            </a:r>
            <a:r>
              <a:rPr lang="en-US" altLang="ja-JP" sz="1200" dirty="0">
                <a:solidFill>
                  <a:schemeClr val="tx1"/>
                </a:solidFill>
              </a:rPr>
              <a:t>】</a:t>
            </a:r>
            <a:endParaRPr lang="ja-JP" altLang="en-US" sz="1200" dirty="0">
              <a:solidFill>
                <a:schemeClr val="tx1"/>
              </a:solidFill>
            </a:endParaRPr>
          </a:p>
        </p:txBody>
      </p:sp>
      <p:sp>
        <p:nvSpPr>
          <p:cNvPr id="41" name="テキスト ボックス 40"/>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・地下鉄</a:t>
            </a:r>
            <a:endParaRPr kumimoji="1" lang="en-US" altLang="ja-JP" sz="1100" dirty="0"/>
          </a:p>
        </p:txBody>
      </p:sp>
      <p:sp>
        <p:nvSpPr>
          <p:cNvPr id="38" name="テキスト ボックス 37"/>
          <p:cNvSpPr txBox="1"/>
          <p:nvPr/>
        </p:nvSpPr>
        <p:spPr>
          <a:xfrm>
            <a:off x="7721600" y="0"/>
            <a:ext cx="1350392" cy="523220"/>
          </a:xfrm>
          <a:prstGeom prst="rect">
            <a:avLst/>
          </a:prstGeom>
          <a:noFill/>
        </p:spPr>
        <p:txBody>
          <a:bodyPr wrap="square" rtlCol="0">
            <a:spAutoFit/>
          </a:bodyPr>
          <a:lstStyle/>
          <a:p>
            <a:r>
              <a:rPr lang="en-US" altLang="ja-JP" sz="1400" dirty="0"/>
              <a:t>A9.(20)</a:t>
            </a:r>
            <a:r>
              <a:rPr lang="ja-JP" altLang="en-US" sz="1400" dirty="0"/>
              <a:t>～</a:t>
            </a:r>
            <a:r>
              <a:rPr lang="en-US" altLang="ja-JP" sz="1400" dirty="0"/>
              <a:t>(25)</a:t>
            </a:r>
            <a:r>
              <a:rPr lang="ja-JP" altLang="en-US" sz="1400" dirty="0" err="1"/>
              <a:t>、</a:t>
            </a:r>
            <a:endParaRPr kumimoji="1" lang="en-US" altLang="ja-JP" sz="1400" dirty="0"/>
          </a:p>
          <a:p>
            <a:r>
              <a:rPr kumimoji="1" lang="en-US" altLang="ja-JP" sz="1400" dirty="0" smtClean="0"/>
              <a:t>C1.(</a:t>
            </a:r>
            <a:r>
              <a:rPr lang="en-US" altLang="ja-JP" sz="1400" dirty="0"/>
              <a:t>80</a:t>
            </a:r>
            <a:r>
              <a:rPr kumimoji="1" lang="en-US" altLang="ja-JP" sz="1400" dirty="0" smtClean="0"/>
              <a:t>)</a:t>
            </a:r>
            <a:endParaRPr kumimoji="1" lang="ja-JP" altLang="en-US" sz="1400" dirty="0"/>
          </a:p>
        </p:txBody>
      </p:sp>
    </p:spTree>
    <p:extLst>
      <p:ext uri="{BB962C8B-B14F-4D97-AF65-F5344CB8AC3E}">
        <p14:creationId xmlns:p14="http://schemas.microsoft.com/office/powerpoint/2010/main" val="2931660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角丸四角形 50"/>
          <p:cNvSpPr/>
          <p:nvPr/>
        </p:nvSpPr>
        <p:spPr>
          <a:xfrm>
            <a:off x="4101492" y="2911217"/>
            <a:ext cx="647672" cy="3261279"/>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2"/>
          <a:stretch>
            <a:fillRect/>
          </a:stretch>
        </p:blipFill>
        <p:spPr>
          <a:xfrm>
            <a:off x="509764" y="3019407"/>
            <a:ext cx="4438273" cy="2999492"/>
          </a:xfrm>
          <a:prstGeom prst="rect">
            <a:avLst/>
          </a:prstGeom>
        </p:spPr>
      </p:pic>
      <p:sp>
        <p:nvSpPr>
          <p:cNvPr id="41" name="角丸四角形 40"/>
          <p:cNvSpPr/>
          <p:nvPr/>
        </p:nvSpPr>
        <p:spPr>
          <a:xfrm>
            <a:off x="2411354" y="6348146"/>
            <a:ext cx="2402796" cy="21108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39"/>
          <p:cNvSpPr/>
          <p:nvPr/>
        </p:nvSpPr>
        <p:spPr>
          <a:xfrm>
            <a:off x="397118" y="725731"/>
            <a:ext cx="8341127" cy="1179078"/>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251520" y="260648"/>
            <a:ext cx="5904656" cy="369332"/>
          </a:xfrm>
          <a:prstGeom prst="rect">
            <a:avLst/>
          </a:prstGeom>
        </p:spPr>
        <p:txBody>
          <a:bodyPr wrap="square">
            <a:spAutoFit/>
          </a:bodyPr>
          <a:lstStyle/>
          <a:p>
            <a:r>
              <a:rPr lang="ja-JP" altLang="en-US" b="1" dirty="0">
                <a:solidFill>
                  <a:srgbClr val="000000"/>
                </a:solidFill>
                <a:latin typeface="Calibri" pitchFamily="34" charset="0"/>
              </a:rPr>
              <a:t>②収支の改善（乗車人員）</a:t>
            </a:r>
            <a:endParaRPr lang="en-US" altLang="ja-JP" b="1" dirty="0">
              <a:solidFill>
                <a:srgbClr val="000000"/>
              </a:solidFill>
              <a:latin typeface="Calibri" pitchFamily="34" charset="0"/>
            </a:endParaRPr>
          </a:p>
        </p:txBody>
      </p:sp>
      <p:sp>
        <p:nvSpPr>
          <p:cNvPr id="39" name="テキスト ボックス 38"/>
          <p:cNvSpPr txBox="1"/>
          <p:nvPr/>
        </p:nvSpPr>
        <p:spPr>
          <a:xfrm>
            <a:off x="363071" y="780532"/>
            <a:ext cx="8404411" cy="1077218"/>
          </a:xfrm>
          <a:prstGeom prst="rect">
            <a:avLst/>
          </a:prstGeom>
          <a:noFill/>
        </p:spPr>
        <p:txBody>
          <a:bodyPr wrap="square" rtlCol="0">
            <a:spAutoFit/>
          </a:bodyPr>
          <a:lstStyle/>
          <a:p>
            <a:r>
              <a:rPr lang="ja-JP" altLang="en-US" sz="1600" dirty="0"/>
              <a:t>　乗車人員は社会経済情勢の影響により</a:t>
            </a:r>
            <a:r>
              <a:rPr lang="en-US" altLang="ja-JP" sz="1600" dirty="0"/>
              <a:t>1990</a:t>
            </a:r>
            <a:r>
              <a:rPr lang="ja-JP" altLang="en-US" sz="1600" dirty="0"/>
              <a:t>年度をピークに大幅に減少。</a:t>
            </a:r>
          </a:p>
          <a:p>
            <a:r>
              <a:rPr lang="ja-JP" altLang="en-US" sz="1600" dirty="0"/>
              <a:t>　</a:t>
            </a:r>
            <a:r>
              <a:rPr lang="en-US" altLang="ja-JP" sz="1600" dirty="0"/>
              <a:t>2012</a:t>
            </a:r>
            <a:r>
              <a:rPr lang="ja-JP" altLang="en-US" sz="1600" dirty="0"/>
              <a:t>年度以降、景気の緩やかな回復による雇用情勢の改善や大阪市の人口増加、外国人旅行客の増加などにより、乗車人員の回復基調が続いている。</a:t>
            </a:r>
          </a:p>
          <a:p>
            <a:r>
              <a:rPr lang="ja-JP" altLang="en-US" sz="1600" dirty="0"/>
              <a:t>　しかし、長期的には少子高齢化など人口減少により、乗車人員の減少が続くと見込まれる。</a:t>
            </a:r>
          </a:p>
        </p:txBody>
      </p:sp>
      <p:sp>
        <p:nvSpPr>
          <p:cNvPr id="29" name="正方形/長方形 28"/>
          <p:cNvSpPr/>
          <p:nvPr/>
        </p:nvSpPr>
        <p:spPr>
          <a:xfrm>
            <a:off x="7829456" y="346386"/>
            <a:ext cx="1073243" cy="369332"/>
          </a:xfrm>
          <a:prstGeom prst="rect">
            <a:avLst/>
          </a:prstGeom>
          <a:noFill/>
        </p:spPr>
        <p:txBody>
          <a:bodyPr wrap="none">
            <a:spAutoFit/>
          </a:bodyPr>
          <a:lstStyle/>
          <a:p>
            <a:pPr algn="ctr"/>
            <a:r>
              <a:rPr lang="ja-JP" altLang="en-US" dirty="0"/>
              <a:t>＜</a:t>
            </a:r>
            <a:r>
              <a:rPr lang="en-US" altLang="ja-JP" dirty="0"/>
              <a:t>Why</a:t>
            </a:r>
            <a:r>
              <a:rPr lang="ja-JP" altLang="en-US" dirty="0"/>
              <a:t>＞</a:t>
            </a:r>
          </a:p>
        </p:txBody>
      </p:sp>
      <p:sp>
        <p:nvSpPr>
          <p:cNvPr id="15" name="テキスト ボックス 14"/>
          <p:cNvSpPr txBox="1"/>
          <p:nvPr/>
        </p:nvSpPr>
        <p:spPr>
          <a:xfrm>
            <a:off x="1684760" y="2276872"/>
            <a:ext cx="2266910" cy="307777"/>
          </a:xfrm>
          <a:prstGeom prst="rect">
            <a:avLst/>
          </a:prstGeom>
          <a:noFill/>
        </p:spPr>
        <p:txBody>
          <a:bodyPr wrap="square">
            <a:spAutoFit/>
          </a:bodyPr>
          <a:lstStyle/>
          <a:p>
            <a:pPr algn="ctr">
              <a:defRPr/>
            </a:pPr>
            <a:r>
              <a:rPr lang="ja-JP" altLang="en-US" sz="1400" u="sng" dirty="0">
                <a:latin typeface="+mn-ea"/>
                <a:ea typeface="+mn-ea"/>
              </a:rPr>
              <a:t>乗車人員の推移</a:t>
            </a:r>
          </a:p>
        </p:txBody>
      </p:sp>
      <p:sp>
        <p:nvSpPr>
          <p:cNvPr id="25" name="スライド番号プレースホルダ 24"/>
          <p:cNvSpPr>
            <a:spLocks noGrp="1"/>
          </p:cNvSpPr>
          <p:nvPr>
            <p:ph type="sldNum" sz="quarter" idx="12"/>
          </p:nvPr>
        </p:nvSpPr>
        <p:spPr/>
        <p:txBody>
          <a:bodyPr/>
          <a:lstStyle/>
          <a:p>
            <a:fld id="{CCEC3038-1CF1-4B63-9920-55248DCFBA97}" type="slidenum">
              <a:rPr kumimoji="1" lang="ja-JP" altLang="en-US" smtClean="0"/>
              <a:pPr/>
              <a:t>54</a:t>
            </a:fld>
            <a:endParaRPr kumimoji="1" lang="ja-JP" altLang="en-US"/>
          </a:p>
        </p:txBody>
      </p:sp>
      <p:sp>
        <p:nvSpPr>
          <p:cNvPr id="27" name="テキスト ボックス 26"/>
          <p:cNvSpPr txBox="1"/>
          <p:nvPr/>
        </p:nvSpPr>
        <p:spPr>
          <a:xfrm>
            <a:off x="8244408" y="1"/>
            <a:ext cx="899592" cy="307777"/>
          </a:xfrm>
          <a:prstGeom prst="rect">
            <a:avLst/>
          </a:prstGeom>
          <a:noFill/>
        </p:spPr>
        <p:txBody>
          <a:bodyPr wrap="square" rtlCol="0">
            <a:spAutoFit/>
          </a:bodyPr>
          <a:lstStyle/>
          <a:p>
            <a:r>
              <a:rPr kumimoji="1" lang="en-US" altLang="ja-JP" sz="1400" dirty="0" smtClean="0"/>
              <a:t>C1.(</a:t>
            </a:r>
            <a:r>
              <a:rPr lang="en-US" altLang="ja-JP" sz="1400" dirty="0"/>
              <a:t>80</a:t>
            </a:r>
            <a:r>
              <a:rPr kumimoji="1" lang="en-US" altLang="ja-JP" sz="1400" dirty="0" smtClean="0"/>
              <a:t>)</a:t>
            </a:r>
            <a:endParaRPr kumimoji="1" lang="ja-JP" altLang="en-US" sz="1400" dirty="0"/>
          </a:p>
        </p:txBody>
      </p:sp>
      <p:sp>
        <p:nvSpPr>
          <p:cNvPr id="2" name="テキスト ボックス 1"/>
          <p:cNvSpPr txBox="1"/>
          <p:nvPr/>
        </p:nvSpPr>
        <p:spPr>
          <a:xfrm>
            <a:off x="397118" y="2503541"/>
            <a:ext cx="900000" cy="600164"/>
          </a:xfrm>
          <a:prstGeom prst="rect">
            <a:avLst/>
          </a:prstGeom>
          <a:noFill/>
        </p:spPr>
        <p:txBody>
          <a:bodyPr wrap="square" rtlCol="0">
            <a:spAutoFit/>
          </a:bodyPr>
          <a:lstStyle/>
          <a:p>
            <a:pPr algn="ctr"/>
            <a:r>
              <a:rPr kumimoji="1" lang="ja-JP" altLang="en-US" sz="1100" dirty="0"/>
              <a:t>大阪市</a:t>
            </a:r>
            <a:endParaRPr kumimoji="1" lang="en-US" altLang="ja-JP" sz="1100" dirty="0"/>
          </a:p>
          <a:p>
            <a:pPr algn="ctr"/>
            <a:r>
              <a:rPr lang="ja-JP" altLang="en-US" sz="1100" dirty="0"/>
              <a:t>地下鉄・ニュートラム</a:t>
            </a:r>
            <a:endParaRPr kumimoji="1" lang="ja-JP" altLang="en-US" sz="1100" dirty="0"/>
          </a:p>
        </p:txBody>
      </p:sp>
      <p:sp>
        <p:nvSpPr>
          <p:cNvPr id="56" name="テキスト ボックス 55"/>
          <p:cNvSpPr txBox="1"/>
          <p:nvPr/>
        </p:nvSpPr>
        <p:spPr>
          <a:xfrm>
            <a:off x="4364150" y="2821688"/>
            <a:ext cx="900000" cy="261610"/>
          </a:xfrm>
          <a:prstGeom prst="rect">
            <a:avLst/>
          </a:prstGeom>
          <a:noFill/>
        </p:spPr>
        <p:txBody>
          <a:bodyPr wrap="square" rtlCol="0">
            <a:spAutoFit/>
          </a:bodyPr>
          <a:lstStyle/>
          <a:p>
            <a:pPr algn="ctr"/>
            <a:r>
              <a:rPr kumimoji="1" lang="ja-JP" altLang="en-US" sz="1100" dirty="0"/>
              <a:t>５私鉄計</a:t>
            </a:r>
          </a:p>
        </p:txBody>
      </p:sp>
      <p:pic>
        <p:nvPicPr>
          <p:cNvPr id="70"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264150" y="3112709"/>
            <a:ext cx="3503332" cy="2969158"/>
          </a:xfrm>
          <a:prstGeom prst="rect">
            <a:avLst/>
          </a:prstGeom>
          <a:noFill/>
          <a:ln>
            <a:noFill/>
          </a:ln>
          <a:effectLst/>
          <a:extLst/>
        </p:spPr>
      </p:pic>
      <p:sp>
        <p:nvSpPr>
          <p:cNvPr id="71" name="テキスト ボックス 70"/>
          <p:cNvSpPr txBox="1"/>
          <p:nvPr/>
        </p:nvSpPr>
        <p:spPr>
          <a:xfrm>
            <a:off x="5858144" y="2800673"/>
            <a:ext cx="2315344" cy="276999"/>
          </a:xfrm>
          <a:prstGeom prst="rect">
            <a:avLst/>
          </a:prstGeom>
          <a:noFill/>
        </p:spPr>
        <p:txBody>
          <a:bodyPr wrap="square">
            <a:spAutoFit/>
          </a:bodyPr>
          <a:lstStyle/>
          <a:p>
            <a:pPr algn="ctr">
              <a:defRPr/>
            </a:pPr>
            <a:r>
              <a:rPr lang="ja-JP" altLang="en-US" sz="1200" dirty="0">
                <a:latin typeface="+mn-ea"/>
              </a:rPr>
              <a:t>（参考）　</a:t>
            </a:r>
            <a:r>
              <a:rPr lang="ja-JP" altLang="en-US" sz="1200" dirty="0">
                <a:latin typeface="+mn-ea"/>
                <a:ea typeface="+mn-ea"/>
              </a:rPr>
              <a:t>大阪府</a:t>
            </a:r>
            <a:r>
              <a:rPr lang="ja-JP" altLang="en-US" sz="1200" dirty="0">
                <a:latin typeface="+mn-ea"/>
              </a:rPr>
              <a:t> </a:t>
            </a:r>
            <a:r>
              <a:rPr lang="ja-JP" altLang="en-US" sz="1200" dirty="0">
                <a:latin typeface="+mn-ea"/>
                <a:ea typeface="+mn-ea"/>
              </a:rPr>
              <a:t>将来人口推計</a:t>
            </a:r>
          </a:p>
        </p:txBody>
      </p:sp>
      <p:sp>
        <p:nvSpPr>
          <p:cNvPr id="72" name="正方形/長方形 71"/>
          <p:cNvSpPr/>
          <p:nvPr/>
        </p:nvSpPr>
        <p:spPr>
          <a:xfrm>
            <a:off x="5840728" y="4128615"/>
            <a:ext cx="576000" cy="180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全人口</a:t>
            </a:r>
          </a:p>
        </p:txBody>
      </p:sp>
      <p:sp>
        <p:nvSpPr>
          <p:cNvPr id="73" name="正方形/長方形 72"/>
          <p:cNvSpPr/>
          <p:nvPr/>
        </p:nvSpPr>
        <p:spPr>
          <a:xfrm>
            <a:off x="5724128" y="5135496"/>
            <a:ext cx="1048127" cy="25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kumimoji="1" lang="ja-JP" altLang="en-US" sz="800" dirty="0">
                <a:solidFill>
                  <a:schemeClr val="tx1"/>
                </a:solidFill>
              </a:rPr>
              <a:t>うち、</a:t>
            </a:r>
            <a:r>
              <a:rPr kumimoji="1" lang="en-US" altLang="ja-JP" sz="800" dirty="0">
                <a:solidFill>
                  <a:schemeClr val="tx1"/>
                </a:solidFill>
              </a:rPr>
              <a:t>15</a:t>
            </a:r>
            <a:r>
              <a:rPr kumimoji="1" lang="ja-JP" altLang="en-US" sz="800" dirty="0">
                <a:solidFill>
                  <a:schemeClr val="tx1"/>
                </a:solidFill>
              </a:rPr>
              <a:t>～</a:t>
            </a:r>
            <a:r>
              <a:rPr kumimoji="1" lang="en-US" altLang="ja-JP" sz="800" dirty="0">
                <a:solidFill>
                  <a:schemeClr val="tx1"/>
                </a:solidFill>
              </a:rPr>
              <a:t>64</a:t>
            </a:r>
            <a:r>
              <a:rPr kumimoji="1" lang="ja-JP" altLang="en-US" sz="800" dirty="0">
                <a:solidFill>
                  <a:schemeClr val="tx1"/>
                </a:solidFill>
              </a:rPr>
              <a:t>歳人口</a:t>
            </a:r>
            <a:endParaRPr kumimoji="1" lang="en-US" altLang="ja-JP" sz="800" dirty="0">
              <a:solidFill>
                <a:schemeClr val="tx1"/>
              </a:solidFill>
            </a:endParaRPr>
          </a:p>
          <a:p>
            <a:pPr algn="ctr"/>
            <a:r>
              <a:rPr lang="ja-JP" altLang="en-US" sz="600" dirty="0">
                <a:solidFill>
                  <a:schemeClr val="tx1"/>
                </a:solidFill>
              </a:rPr>
              <a:t>（生産年齢人口）</a:t>
            </a:r>
            <a:endParaRPr kumimoji="1" lang="ja-JP" altLang="en-US" sz="600" dirty="0">
              <a:solidFill>
                <a:schemeClr val="tx1"/>
              </a:solidFill>
            </a:endParaRPr>
          </a:p>
        </p:txBody>
      </p:sp>
      <p:sp>
        <p:nvSpPr>
          <p:cNvPr id="74" name="テキスト ボックス 73"/>
          <p:cNvSpPr txBox="1"/>
          <p:nvPr/>
        </p:nvSpPr>
        <p:spPr>
          <a:xfrm>
            <a:off x="6909550" y="4245737"/>
            <a:ext cx="425116" cy="200055"/>
          </a:xfrm>
          <a:prstGeom prst="rect">
            <a:avLst/>
          </a:prstGeom>
          <a:noFill/>
        </p:spPr>
        <p:txBody>
          <a:bodyPr wrap="none" rtlCol="0">
            <a:spAutoFit/>
          </a:bodyPr>
          <a:lstStyle/>
          <a:p>
            <a:r>
              <a:rPr kumimoji="1" lang="ja-JP" altLang="en-US" sz="700" dirty="0"/>
              <a:t>▲５％</a:t>
            </a:r>
          </a:p>
        </p:txBody>
      </p:sp>
      <p:sp>
        <p:nvSpPr>
          <p:cNvPr id="75" name="テキスト ボックス 74"/>
          <p:cNvSpPr txBox="1"/>
          <p:nvPr/>
        </p:nvSpPr>
        <p:spPr>
          <a:xfrm>
            <a:off x="7943886" y="3599634"/>
            <a:ext cx="463588" cy="200055"/>
          </a:xfrm>
          <a:prstGeom prst="rect">
            <a:avLst/>
          </a:prstGeom>
          <a:noFill/>
        </p:spPr>
        <p:txBody>
          <a:bodyPr wrap="none" rtlCol="0">
            <a:spAutoFit/>
          </a:bodyPr>
          <a:lstStyle/>
          <a:p>
            <a:r>
              <a:rPr kumimoji="1" lang="ja-JP" altLang="en-US" sz="700" dirty="0"/>
              <a:t>▲</a:t>
            </a:r>
            <a:r>
              <a:rPr kumimoji="1" lang="en-US" altLang="ja-JP" sz="700" dirty="0"/>
              <a:t>15</a:t>
            </a:r>
            <a:r>
              <a:rPr kumimoji="1" lang="ja-JP" altLang="en-US" sz="700" dirty="0"/>
              <a:t>％</a:t>
            </a:r>
          </a:p>
        </p:txBody>
      </p:sp>
      <p:sp>
        <p:nvSpPr>
          <p:cNvPr id="76" name="テキスト ボックス 75"/>
          <p:cNvSpPr txBox="1"/>
          <p:nvPr/>
        </p:nvSpPr>
        <p:spPr>
          <a:xfrm>
            <a:off x="6980641" y="3455591"/>
            <a:ext cx="409086" cy="200055"/>
          </a:xfrm>
          <a:prstGeom prst="rect">
            <a:avLst/>
          </a:prstGeom>
          <a:noFill/>
        </p:spPr>
        <p:txBody>
          <a:bodyPr wrap="none" rtlCol="0">
            <a:spAutoFit/>
          </a:bodyPr>
          <a:lstStyle/>
          <a:p>
            <a:r>
              <a:rPr kumimoji="1" lang="ja-JP" altLang="en-US" sz="700" dirty="0"/>
              <a:t>▲</a:t>
            </a:r>
            <a:r>
              <a:rPr lang="en-US" altLang="ja-JP" sz="700" dirty="0"/>
              <a:t>5</a:t>
            </a:r>
            <a:r>
              <a:rPr kumimoji="1" lang="ja-JP" altLang="en-US" sz="700" dirty="0"/>
              <a:t>％</a:t>
            </a:r>
          </a:p>
        </p:txBody>
      </p:sp>
      <p:sp>
        <p:nvSpPr>
          <p:cNvPr id="77" name="テキスト ボックス 76"/>
          <p:cNvSpPr txBox="1"/>
          <p:nvPr/>
        </p:nvSpPr>
        <p:spPr>
          <a:xfrm>
            <a:off x="7896077" y="4534810"/>
            <a:ext cx="453970" cy="200055"/>
          </a:xfrm>
          <a:prstGeom prst="rect">
            <a:avLst/>
          </a:prstGeom>
          <a:noFill/>
        </p:spPr>
        <p:txBody>
          <a:bodyPr wrap="none" rtlCol="0">
            <a:spAutoFit/>
          </a:bodyPr>
          <a:lstStyle/>
          <a:p>
            <a:r>
              <a:rPr kumimoji="1" lang="ja-JP" altLang="en-US" sz="700" dirty="0"/>
              <a:t>▲</a:t>
            </a:r>
            <a:r>
              <a:rPr lang="en-US" altLang="ja-JP" sz="700" dirty="0"/>
              <a:t>23</a:t>
            </a:r>
            <a:r>
              <a:rPr kumimoji="1" lang="ja-JP" altLang="en-US" sz="700" dirty="0"/>
              <a:t>％</a:t>
            </a:r>
          </a:p>
        </p:txBody>
      </p:sp>
      <p:sp>
        <p:nvSpPr>
          <p:cNvPr id="78" name="テキスト ボックス 77"/>
          <p:cNvSpPr txBox="1"/>
          <p:nvPr/>
        </p:nvSpPr>
        <p:spPr>
          <a:xfrm>
            <a:off x="5837893" y="6082971"/>
            <a:ext cx="2355847" cy="415498"/>
          </a:xfrm>
          <a:prstGeom prst="rect">
            <a:avLst/>
          </a:prstGeom>
          <a:noFill/>
        </p:spPr>
        <p:txBody>
          <a:bodyPr wrap="square" lIns="0" tIns="0" rIns="0" bIns="0">
            <a:spAutoFit/>
          </a:bodyPr>
          <a:lstStyle/>
          <a:p>
            <a:pPr>
              <a:defRPr/>
            </a:pPr>
            <a:r>
              <a:rPr lang="en-US" altLang="ja-JP" sz="900" dirty="0">
                <a:latin typeface="+mn-ea"/>
              </a:rPr>
              <a:t>2014</a:t>
            </a:r>
            <a:r>
              <a:rPr lang="ja-JP" altLang="en-US" sz="900" dirty="0">
                <a:latin typeface="+mn-ea"/>
                <a:ea typeface="+mn-ea"/>
              </a:rPr>
              <a:t>年</a:t>
            </a:r>
            <a:r>
              <a:rPr lang="en-US" altLang="ja-JP" sz="900" dirty="0">
                <a:latin typeface="+mn-ea"/>
              </a:rPr>
              <a:t>6</a:t>
            </a:r>
            <a:r>
              <a:rPr lang="ja-JP" altLang="en-US" sz="900" dirty="0">
                <a:latin typeface="+mn-ea"/>
                <a:ea typeface="+mn-ea"/>
              </a:rPr>
              <a:t>月　大阪府</a:t>
            </a:r>
            <a:endParaRPr lang="en-US" altLang="ja-JP" sz="900" dirty="0">
              <a:latin typeface="+mn-ea"/>
              <a:ea typeface="+mn-ea"/>
            </a:endParaRPr>
          </a:p>
          <a:p>
            <a:pPr>
              <a:defRPr/>
            </a:pPr>
            <a:r>
              <a:rPr lang="ja-JP" altLang="en-US" sz="900" dirty="0">
                <a:latin typeface="+mn-ea"/>
                <a:ea typeface="+mn-ea"/>
              </a:rPr>
              <a:t>「大阪における「人口減少」の潮流</a:t>
            </a:r>
            <a:r>
              <a:rPr lang="en-US" altLang="ja-JP" sz="900" dirty="0">
                <a:latin typeface="+mn-ea"/>
                <a:ea typeface="+mn-ea"/>
              </a:rPr>
              <a:t>【</a:t>
            </a:r>
            <a:r>
              <a:rPr lang="ja-JP" altLang="en-US" sz="900" dirty="0">
                <a:latin typeface="+mn-ea"/>
                <a:ea typeface="+mn-ea"/>
              </a:rPr>
              <a:t>改訂版</a:t>
            </a:r>
            <a:r>
              <a:rPr lang="en-US" altLang="ja-JP" sz="900" dirty="0">
                <a:latin typeface="+mn-ea"/>
                <a:ea typeface="+mn-ea"/>
              </a:rPr>
              <a:t>】</a:t>
            </a:r>
            <a:r>
              <a:rPr lang="ja-JP" altLang="en-US" sz="900" dirty="0">
                <a:latin typeface="+mn-ea"/>
                <a:ea typeface="+mn-ea"/>
              </a:rPr>
              <a:t>」より</a:t>
            </a:r>
            <a:endParaRPr lang="en-US" altLang="ja-JP" sz="900" dirty="0">
              <a:latin typeface="+mn-ea"/>
              <a:ea typeface="+mn-ea"/>
            </a:endParaRPr>
          </a:p>
          <a:p>
            <a:pPr>
              <a:defRPr/>
            </a:pPr>
            <a:r>
              <a:rPr lang="en-US" altLang="ja-JP" sz="900" dirty="0">
                <a:latin typeface="+mn-ea"/>
              </a:rPr>
              <a:t>※2015</a:t>
            </a:r>
            <a:r>
              <a:rPr lang="ja-JP" altLang="en-US" sz="900" dirty="0">
                <a:latin typeface="+mn-ea"/>
              </a:rPr>
              <a:t>年（</a:t>
            </a:r>
            <a:r>
              <a:rPr lang="en-US" altLang="ja-JP" sz="900" dirty="0">
                <a:latin typeface="+mn-ea"/>
              </a:rPr>
              <a:t>H27</a:t>
            </a:r>
            <a:r>
              <a:rPr lang="ja-JP" altLang="en-US" sz="900" dirty="0">
                <a:latin typeface="+mn-ea"/>
              </a:rPr>
              <a:t>）は国勢調査の結果を反映</a:t>
            </a:r>
            <a:endParaRPr lang="ja-JP" altLang="en-US" sz="900" dirty="0">
              <a:latin typeface="+mn-ea"/>
              <a:ea typeface="+mn-ea"/>
            </a:endParaRPr>
          </a:p>
        </p:txBody>
      </p:sp>
      <p:cxnSp>
        <p:nvCxnSpPr>
          <p:cNvPr id="79" name="直線コネクタ 78"/>
          <p:cNvCxnSpPr/>
          <p:nvPr/>
        </p:nvCxnSpPr>
        <p:spPr>
          <a:xfrm>
            <a:off x="6250062" y="3470764"/>
            <a:ext cx="215741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a:off x="6948264" y="3470764"/>
            <a:ext cx="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rot="60000">
            <a:off x="7943886" y="3470764"/>
            <a:ext cx="7467" cy="5166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509764" y="6208710"/>
            <a:ext cx="4836864" cy="369332"/>
          </a:xfrm>
          <a:prstGeom prst="rect">
            <a:avLst/>
          </a:prstGeom>
          <a:noFill/>
        </p:spPr>
        <p:txBody>
          <a:bodyPr wrap="square" rtlCol="0">
            <a:spAutoFit/>
          </a:bodyPr>
          <a:lstStyle/>
          <a:p>
            <a:r>
              <a:rPr kumimoji="1" lang="en-US" altLang="ja-JP" sz="900" dirty="0"/>
              <a:t>※5</a:t>
            </a:r>
            <a:r>
              <a:rPr kumimoji="1" lang="ja-JP" altLang="en-US" sz="900" dirty="0"/>
              <a:t>私鉄は、阪神電気鉄道、阪急電鉄、京阪電気鉄道、近畿日本鉄道、南海電気鉄道。</a:t>
            </a:r>
            <a:endParaRPr kumimoji="1" lang="en-US" altLang="ja-JP" sz="900" dirty="0"/>
          </a:p>
          <a:p>
            <a:r>
              <a:rPr lang="ja-JP" altLang="en-US" sz="900" dirty="0"/>
              <a:t>　 </a:t>
            </a:r>
            <a:r>
              <a:rPr lang="en-US" altLang="ja-JP" sz="900" dirty="0"/>
              <a:t>2011</a:t>
            </a:r>
            <a:r>
              <a:rPr kumimoji="1" lang="ja-JP" altLang="en-US" sz="900" dirty="0"/>
              <a:t>年度までは交通統計年報より、</a:t>
            </a:r>
            <a:r>
              <a:rPr kumimoji="1" lang="en-US" altLang="ja-JP" sz="900" dirty="0"/>
              <a:t>2012</a:t>
            </a:r>
            <a:r>
              <a:rPr kumimoji="1" lang="ja-JP" altLang="en-US" sz="900" dirty="0"/>
              <a:t>年度以降は各社有価証券報告書より抜粋。</a:t>
            </a:r>
          </a:p>
        </p:txBody>
      </p:sp>
      <p:sp>
        <p:nvSpPr>
          <p:cNvPr id="33" name="テキスト ボックス 32"/>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・地下鉄</a:t>
            </a:r>
            <a:endParaRPr kumimoji="1" lang="en-US" altLang="ja-JP" sz="1100" dirty="0"/>
          </a:p>
        </p:txBody>
      </p:sp>
      <p:sp>
        <p:nvSpPr>
          <p:cNvPr id="52" name="正方形/長方形 51"/>
          <p:cNvSpPr/>
          <p:nvPr/>
        </p:nvSpPr>
        <p:spPr>
          <a:xfrm>
            <a:off x="3707137" y="5159577"/>
            <a:ext cx="784306" cy="29927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mn-ea"/>
              </a:rPr>
              <a:t>2017</a:t>
            </a:r>
            <a:r>
              <a:rPr lang="ja-JP" altLang="en-US" sz="800" dirty="0">
                <a:solidFill>
                  <a:schemeClr val="tx1"/>
                </a:solidFill>
                <a:latin typeface="+mn-ea"/>
              </a:rPr>
              <a:t>年度</a:t>
            </a:r>
            <a:endParaRPr lang="en-US" altLang="ja-JP" sz="800" dirty="0">
              <a:solidFill>
                <a:schemeClr val="tx1"/>
              </a:solidFill>
              <a:latin typeface="+mn-ea"/>
            </a:endParaRPr>
          </a:p>
          <a:p>
            <a:pPr algn="ctr"/>
            <a:r>
              <a:rPr lang="en-US" altLang="ja-JP" sz="800" dirty="0">
                <a:solidFill>
                  <a:schemeClr val="tx1"/>
                </a:solidFill>
                <a:latin typeface="+mn-ea"/>
              </a:rPr>
              <a:t>252</a:t>
            </a:r>
            <a:r>
              <a:rPr lang="ja-JP" altLang="en-US" sz="800" dirty="0">
                <a:solidFill>
                  <a:schemeClr val="tx1"/>
                </a:solidFill>
                <a:latin typeface="+mn-ea"/>
              </a:rPr>
              <a:t>万人 </a:t>
            </a:r>
            <a:r>
              <a:rPr lang="en-US" altLang="ja-JP" sz="800" dirty="0">
                <a:solidFill>
                  <a:schemeClr val="tx1"/>
                </a:solidFill>
                <a:latin typeface="+mn-ea"/>
              </a:rPr>
              <a:t>/ </a:t>
            </a:r>
            <a:r>
              <a:rPr lang="ja-JP" altLang="en-US" sz="800" dirty="0">
                <a:solidFill>
                  <a:schemeClr val="tx1"/>
                </a:solidFill>
                <a:latin typeface="+mn-ea"/>
              </a:rPr>
              <a:t>日</a:t>
            </a:r>
            <a:endParaRPr lang="en-US" altLang="ja-JP" sz="800" dirty="0">
              <a:solidFill>
                <a:schemeClr val="tx1"/>
              </a:solidFill>
              <a:latin typeface="+mn-ea"/>
            </a:endParaRPr>
          </a:p>
        </p:txBody>
      </p:sp>
      <p:sp>
        <p:nvSpPr>
          <p:cNvPr id="53" name="正方形/長方形 52"/>
          <p:cNvSpPr/>
          <p:nvPr/>
        </p:nvSpPr>
        <p:spPr>
          <a:xfrm>
            <a:off x="979836" y="4245737"/>
            <a:ext cx="1008000" cy="40050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mn-ea"/>
              </a:rPr>
              <a:t>1990</a:t>
            </a:r>
            <a:r>
              <a:rPr lang="ja-JP" altLang="en-US" sz="800" dirty="0">
                <a:solidFill>
                  <a:schemeClr val="tx1"/>
                </a:solidFill>
                <a:latin typeface="+mn-ea"/>
              </a:rPr>
              <a:t>年度</a:t>
            </a:r>
            <a:endParaRPr lang="en-US" altLang="ja-JP" sz="800" dirty="0">
              <a:solidFill>
                <a:schemeClr val="tx1"/>
              </a:solidFill>
              <a:latin typeface="+mn-ea"/>
            </a:endParaRPr>
          </a:p>
          <a:p>
            <a:pPr algn="ctr"/>
            <a:r>
              <a:rPr lang="en-US" altLang="ja-JP" sz="800" dirty="0">
                <a:solidFill>
                  <a:schemeClr val="tx1"/>
                </a:solidFill>
                <a:latin typeface="+mn-ea"/>
              </a:rPr>
              <a:t>281</a:t>
            </a:r>
            <a:r>
              <a:rPr lang="ja-JP" altLang="en-US" sz="800" dirty="0">
                <a:solidFill>
                  <a:schemeClr val="tx1"/>
                </a:solidFill>
                <a:latin typeface="+mn-ea"/>
              </a:rPr>
              <a:t>万人 </a:t>
            </a:r>
            <a:r>
              <a:rPr lang="en-US" altLang="ja-JP" sz="800" dirty="0">
                <a:solidFill>
                  <a:schemeClr val="tx1"/>
                </a:solidFill>
                <a:latin typeface="+mn-ea"/>
              </a:rPr>
              <a:t>/ </a:t>
            </a:r>
            <a:r>
              <a:rPr lang="ja-JP" altLang="en-US" sz="800" dirty="0">
                <a:solidFill>
                  <a:schemeClr val="tx1"/>
                </a:solidFill>
                <a:latin typeface="+mn-ea"/>
              </a:rPr>
              <a:t>日</a:t>
            </a:r>
            <a:endParaRPr lang="en-US" altLang="ja-JP" sz="800" dirty="0">
              <a:solidFill>
                <a:schemeClr val="tx1"/>
              </a:solidFill>
              <a:latin typeface="+mn-ea"/>
            </a:endParaRPr>
          </a:p>
          <a:p>
            <a:pPr algn="ctr"/>
            <a:r>
              <a:rPr lang="ja-JP" altLang="en-US" sz="800" dirty="0">
                <a:solidFill>
                  <a:schemeClr val="tx1"/>
                </a:solidFill>
                <a:latin typeface="+mn-ea"/>
              </a:rPr>
              <a:t>乗車人員のピーク</a:t>
            </a:r>
          </a:p>
        </p:txBody>
      </p:sp>
      <p:sp>
        <p:nvSpPr>
          <p:cNvPr id="42" name="角丸四角形 41"/>
          <p:cNvSpPr/>
          <p:nvPr/>
        </p:nvSpPr>
        <p:spPr>
          <a:xfrm>
            <a:off x="5329756" y="2755395"/>
            <a:ext cx="3438247" cy="3315560"/>
          </a:xfrm>
          <a:prstGeom prst="roundRect">
            <a:avLst>
              <a:gd name="adj" fmla="val 3640"/>
            </a:avLst>
          </a:prstGeom>
          <a:solidFill>
            <a:schemeClr val="accent6">
              <a:lumMod val="60000"/>
              <a:lumOff val="40000"/>
              <a:alpha val="2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41174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6331332" y="2388665"/>
            <a:ext cx="2178795" cy="2742065"/>
          </a:xfrm>
          <a:prstGeom prst="roundRect">
            <a:avLst>
              <a:gd name="adj" fmla="val 3640"/>
            </a:avLst>
          </a:prstGeom>
          <a:solidFill>
            <a:schemeClr val="accent6">
              <a:lumMod val="60000"/>
              <a:lumOff val="40000"/>
              <a:alpha val="4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330176" y="880853"/>
            <a:ext cx="8563940" cy="901308"/>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p:cNvCxnSpPr/>
          <p:nvPr/>
        </p:nvCxnSpPr>
        <p:spPr>
          <a:xfrm>
            <a:off x="181148"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251520" y="260648"/>
            <a:ext cx="5904656" cy="369332"/>
          </a:xfrm>
          <a:prstGeom prst="rect">
            <a:avLst/>
          </a:prstGeom>
        </p:spPr>
        <p:txBody>
          <a:bodyPr wrap="square">
            <a:spAutoFit/>
          </a:bodyPr>
          <a:lstStyle/>
          <a:p>
            <a:r>
              <a:rPr lang="ja-JP" altLang="en-US" b="1" dirty="0">
                <a:solidFill>
                  <a:srgbClr val="000000"/>
                </a:solidFill>
                <a:latin typeface="Calibri" pitchFamily="34" charset="0"/>
              </a:rPr>
              <a:t>②収支の改善（経営成績）</a:t>
            </a:r>
            <a:endParaRPr lang="en-US" altLang="ja-JP" b="1" dirty="0">
              <a:solidFill>
                <a:srgbClr val="000000"/>
              </a:solidFill>
              <a:latin typeface="Calibri" pitchFamily="34" charset="0"/>
            </a:endParaRPr>
          </a:p>
        </p:txBody>
      </p:sp>
      <p:sp>
        <p:nvSpPr>
          <p:cNvPr id="9" name="正方形/長方形 8"/>
          <p:cNvSpPr/>
          <p:nvPr/>
        </p:nvSpPr>
        <p:spPr>
          <a:xfrm>
            <a:off x="825500" y="930368"/>
            <a:ext cx="7937500" cy="369332"/>
          </a:xfrm>
          <a:prstGeom prst="rect">
            <a:avLst/>
          </a:prstGeom>
        </p:spPr>
        <p:txBody>
          <a:bodyPr wrap="square">
            <a:spAutoFit/>
          </a:bodyPr>
          <a:lstStyle/>
          <a:p>
            <a:r>
              <a:rPr lang="en-US" altLang="ja-JP" dirty="0"/>
              <a:t>2015</a:t>
            </a:r>
            <a:r>
              <a:rPr lang="ja-JP" altLang="en-US" dirty="0"/>
              <a:t>年度決算において、過去最高の当年度損益（</a:t>
            </a:r>
            <a:r>
              <a:rPr lang="en-US" altLang="ja-JP" dirty="0"/>
              <a:t>375</a:t>
            </a:r>
            <a:r>
              <a:rPr lang="ja-JP" altLang="en-US" dirty="0"/>
              <a:t>億円）を達成</a:t>
            </a:r>
            <a:endParaRPr lang="en-US" altLang="ja-JP" dirty="0"/>
          </a:p>
        </p:txBody>
      </p:sp>
      <p:sp>
        <p:nvSpPr>
          <p:cNvPr id="8" name="正方形/長方形 7"/>
          <p:cNvSpPr/>
          <p:nvPr/>
        </p:nvSpPr>
        <p:spPr>
          <a:xfrm>
            <a:off x="7610070" y="332318"/>
            <a:ext cx="1512017" cy="369332"/>
          </a:xfrm>
          <a:prstGeom prst="rect">
            <a:avLst/>
          </a:prstGeom>
          <a:noFill/>
        </p:spPr>
        <p:txBody>
          <a:bodyPr wrap="none">
            <a:spAutoFit/>
          </a:bodyPr>
          <a:lstStyle/>
          <a:p>
            <a:pPr algn="ctr"/>
            <a:r>
              <a:rPr lang="ja-JP" altLang="en-US" dirty="0"/>
              <a:t>＜</a:t>
            </a:r>
            <a:r>
              <a:rPr lang="en-US" altLang="ja-JP" dirty="0"/>
              <a:t>Outcome</a:t>
            </a:r>
            <a:r>
              <a:rPr lang="ja-JP" altLang="en-US" dirty="0"/>
              <a:t>＞</a:t>
            </a:r>
          </a:p>
        </p:txBody>
      </p:sp>
      <p:sp>
        <p:nvSpPr>
          <p:cNvPr id="12" name="スライド番号プレースホルダ 11"/>
          <p:cNvSpPr>
            <a:spLocks noGrp="1"/>
          </p:cNvSpPr>
          <p:nvPr>
            <p:ph type="sldNum" sz="quarter" idx="12"/>
          </p:nvPr>
        </p:nvSpPr>
        <p:spPr/>
        <p:txBody>
          <a:bodyPr/>
          <a:lstStyle/>
          <a:p>
            <a:fld id="{CCEC3038-1CF1-4B63-9920-55248DCFBA97}" type="slidenum">
              <a:rPr kumimoji="1" lang="ja-JP" altLang="en-US" smtClean="0"/>
              <a:pPr/>
              <a:t>55</a:t>
            </a:fld>
            <a:endParaRPr kumimoji="1" lang="ja-JP" altLang="en-US"/>
          </a:p>
        </p:txBody>
      </p:sp>
      <p:sp>
        <p:nvSpPr>
          <p:cNvPr id="16" name="大かっこ 15"/>
          <p:cNvSpPr/>
          <p:nvPr/>
        </p:nvSpPr>
        <p:spPr>
          <a:xfrm>
            <a:off x="640588" y="1282146"/>
            <a:ext cx="7812000" cy="432000"/>
          </a:xfrm>
          <a:prstGeom prst="bracketPair">
            <a:avLst/>
          </a:prstGeom>
          <a:ln>
            <a:solidFill>
              <a:schemeClr val="tx1"/>
            </a:solidFill>
          </a:ln>
        </p:spPr>
        <p:style>
          <a:lnRef idx="1">
            <a:schemeClr val="dk1"/>
          </a:lnRef>
          <a:fillRef idx="0">
            <a:schemeClr val="dk1"/>
          </a:fillRef>
          <a:effectRef idx="0">
            <a:schemeClr val="dk1"/>
          </a:effectRef>
          <a:fontRef idx="minor">
            <a:schemeClr val="tx1"/>
          </a:fontRef>
        </p:style>
        <p:txBody>
          <a:bodyPr lIns="252000" rIns="252000" rtlCol="0" anchor="ctr"/>
          <a:lstStyle/>
          <a:p>
            <a:r>
              <a:rPr lang="ja-JP" altLang="en-US" sz="1200" dirty="0"/>
              <a:t>ただし、</a:t>
            </a:r>
            <a:r>
              <a:rPr lang="en-US" altLang="ja-JP" sz="1200" dirty="0"/>
              <a:t>2017</a:t>
            </a:r>
            <a:r>
              <a:rPr lang="ja-JP" altLang="ja-JP" sz="1200" dirty="0"/>
              <a:t>年度</a:t>
            </a:r>
            <a:r>
              <a:rPr lang="ja-JP" altLang="ja-JP" sz="1200" dirty="0" smtClean="0"/>
              <a:t>決算に</a:t>
            </a:r>
            <a:r>
              <a:rPr lang="ja-JP" altLang="ja-JP" sz="1200" dirty="0"/>
              <a:t>おいて、</a:t>
            </a:r>
            <a:r>
              <a:rPr lang="ja-JP" altLang="en-US" sz="1200" dirty="0">
                <a:latin typeface="ＭＳ Ｐゴシック" panose="020B0600070205080204" pitchFamily="50" charset="-128"/>
                <a:ea typeface="ＭＳ Ｐゴシック" panose="020B0600070205080204" pitchFamily="50" charset="-128"/>
                <a:cs typeface="Meiryo UI" panose="020B0604030504040204" pitchFamily="50" charset="-128"/>
              </a:rPr>
              <a:t>バス事業の終結処理や高速鉄道事業の民営化処理を特別損失に計上したことなどにより、当年度黒字（</a:t>
            </a:r>
            <a:r>
              <a:rPr lang="en-US" altLang="ja-JP" sz="1200" dirty="0">
                <a:latin typeface="Calibri" panose="020F0502020204030204" pitchFamily="34" charset="0"/>
                <a:ea typeface="Meiryo UI" panose="020B0604030504040204" pitchFamily="50" charset="-128"/>
                <a:cs typeface="Calibri" panose="020F0502020204030204" pitchFamily="34" charset="0"/>
              </a:rPr>
              <a:t>29</a:t>
            </a:r>
            <a:r>
              <a:rPr lang="ja-JP" altLang="en-US" sz="1200" dirty="0">
                <a:latin typeface="ＭＳ Ｐゴシック" panose="020B0600070205080204" pitchFamily="50" charset="-128"/>
                <a:ea typeface="ＭＳ Ｐゴシック" panose="020B0600070205080204" pitchFamily="50" charset="-128"/>
                <a:cs typeface="Meiryo UI" panose="020B0604030504040204" pitchFamily="50" charset="-128"/>
              </a:rPr>
              <a:t>億円）</a:t>
            </a:r>
            <a:endParaRPr lang="en-US" altLang="ja-JP" sz="1200" dirty="0">
              <a:latin typeface="ＭＳ Ｐゴシック" panose="020B0600070205080204" pitchFamily="50" charset="-128"/>
              <a:ea typeface="ＭＳ Ｐゴシック" panose="020B0600070205080204" pitchFamily="50" charset="-128"/>
            </a:endParaRPr>
          </a:p>
        </p:txBody>
      </p:sp>
      <p:sp>
        <p:nvSpPr>
          <p:cNvPr id="17" name="正方形/長方形 16"/>
          <p:cNvSpPr/>
          <p:nvPr/>
        </p:nvSpPr>
        <p:spPr>
          <a:xfrm>
            <a:off x="2777184" y="2016696"/>
            <a:ext cx="4027064" cy="338554"/>
          </a:xfrm>
          <a:prstGeom prst="rect">
            <a:avLst/>
          </a:prstGeom>
        </p:spPr>
        <p:txBody>
          <a:bodyPr wrap="none">
            <a:spAutoFit/>
          </a:bodyPr>
          <a:lstStyle/>
          <a:p>
            <a:r>
              <a:rPr lang="ja-JP" altLang="en-US" sz="1600" u="sng" dirty="0"/>
              <a:t>累積剰余金及び欠損金と当年度損益の推移</a:t>
            </a:r>
            <a:endParaRPr lang="en-US" altLang="ja-JP" sz="1600" u="sng" dirty="0"/>
          </a:p>
        </p:txBody>
      </p:sp>
      <p:sp>
        <p:nvSpPr>
          <p:cNvPr id="18" name="正方形/長方形 17"/>
          <p:cNvSpPr/>
          <p:nvPr/>
        </p:nvSpPr>
        <p:spPr>
          <a:xfrm>
            <a:off x="513661" y="2020778"/>
            <a:ext cx="761747" cy="369332"/>
          </a:xfrm>
          <a:prstGeom prst="rect">
            <a:avLst/>
          </a:prstGeom>
        </p:spPr>
        <p:txBody>
          <a:bodyPr wrap="none">
            <a:spAutoFit/>
          </a:bodyPr>
          <a:lstStyle/>
          <a:p>
            <a:r>
              <a:rPr lang="ja-JP" altLang="en-US" sz="900" dirty="0"/>
              <a:t>当年度損益</a:t>
            </a:r>
            <a:endParaRPr lang="en-US" altLang="ja-JP" sz="900" dirty="0"/>
          </a:p>
          <a:p>
            <a:r>
              <a:rPr lang="ja-JP" altLang="en-US" sz="900" dirty="0"/>
              <a:t>（億円）</a:t>
            </a:r>
            <a:endParaRPr lang="en-US" altLang="ja-JP" sz="900" dirty="0"/>
          </a:p>
        </p:txBody>
      </p:sp>
      <p:sp>
        <p:nvSpPr>
          <p:cNvPr id="20" name="テキスト ボックス 19"/>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・地下鉄</a:t>
            </a:r>
            <a:endParaRPr kumimoji="1" lang="en-US" altLang="ja-JP" sz="1100" dirty="0"/>
          </a:p>
        </p:txBody>
      </p:sp>
      <p:sp>
        <p:nvSpPr>
          <p:cNvPr id="23" name="正方形/長方形 22"/>
          <p:cNvSpPr/>
          <p:nvPr/>
        </p:nvSpPr>
        <p:spPr>
          <a:xfrm>
            <a:off x="8264165" y="3722694"/>
            <a:ext cx="704850" cy="209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a:solidFill>
                  <a:sysClr val="windowText" lastClr="000000"/>
                </a:solidFill>
                <a:latin typeface="ＭＳ Ｐゴシック" panose="020B0600070205080204" pitchFamily="50" charset="-128"/>
                <a:ea typeface="ＭＳ Ｐゴシック" panose="020B0600070205080204" pitchFamily="50" charset="-128"/>
              </a:rPr>
              <a:t>（年度）</a:t>
            </a:r>
            <a:endParaRPr kumimoji="1" lang="en-US" altLang="ja-JP" sz="800">
              <a:solidFill>
                <a:sysClr val="windowText" lastClr="000000"/>
              </a:solidFill>
              <a:latin typeface="ＭＳ Ｐゴシック" panose="020B0600070205080204" pitchFamily="50" charset="-128"/>
              <a:ea typeface="ＭＳ Ｐゴシック" panose="020B0600070205080204" pitchFamily="50" charset="-128"/>
            </a:endParaRPr>
          </a:p>
          <a:p>
            <a:pPr algn="l"/>
            <a:endParaRPr kumimoji="1" lang="ja-JP" altLang="en-US" sz="600"/>
          </a:p>
        </p:txBody>
      </p:sp>
      <p:sp>
        <p:nvSpPr>
          <p:cNvPr id="25" name="Rectangle 58"/>
          <p:cNvSpPr>
            <a:spLocks noChangeArrowheads="1"/>
          </p:cNvSpPr>
          <p:nvPr/>
        </p:nvSpPr>
        <p:spPr bwMode="auto">
          <a:xfrm>
            <a:off x="1727628" y="4797152"/>
            <a:ext cx="396664" cy="17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7800" indent="-177800"/>
            <a:r>
              <a:rPr lang="en-US" altLang="ja-JP" sz="800" dirty="0">
                <a:latin typeface="MS UI Gothic" pitchFamily="50" charset="-128"/>
              </a:rPr>
              <a:t>※</a:t>
            </a:r>
            <a:r>
              <a:rPr lang="ja-JP" altLang="en-US" sz="800" dirty="0">
                <a:latin typeface="MS UI Gothic" pitchFamily="50" charset="-128"/>
              </a:rPr>
              <a:t>１</a:t>
            </a:r>
          </a:p>
        </p:txBody>
      </p:sp>
      <p:sp>
        <p:nvSpPr>
          <p:cNvPr id="26" name="正方形/長方形 25"/>
          <p:cNvSpPr/>
          <p:nvPr/>
        </p:nvSpPr>
        <p:spPr>
          <a:xfrm>
            <a:off x="5436096" y="3722694"/>
            <a:ext cx="619126"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800">
                <a:solidFill>
                  <a:sysClr val="windowText" lastClr="000000"/>
                </a:solidFill>
                <a:latin typeface="MS UI Gothic" panose="020B0600070205080204" pitchFamily="50" charset="-128"/>
                <a:ea typeface="MS UI Gothic" panose="020B0600070205080204" pitchFamily="50" charset="-128"/>
              </a:rPr>
              <a:t>※</a:t>
            </a:r>
            <a:r>
              <a:rPr kumimoji="1" lang="ja-JP" altLang="en-US" sz="800">
                <a:solidFill>
                  <a:sysClr val="windowText" lastClr="000000"/>
                </a:solidFill>
                <a:latin typeface="MS UI Gothic" panose="020B0600070205080204" pitchFamily="50" charset="-128"/>
                <a:ea typeface="MS UI Gothic" panose="020B0600070205080204" pitchFamily="50" charset="-128"/>
              </a:rPr>
              <a:t>２</a:t>
            </a:r>
            <a:endParaRPr kumimoji="1" lang="en-US" altLang="ja-JP" sz="800">
              <a:solidFill>
                <a:sysClr val="windowText" lastClr="000000"/>
              </a:solidFill>
              <a:latin typeface="MS UI Gothic" panose="020B0600070205080204" pitchFamily="50" charset="-128"/>
              <a:ea typeface="MS UI Gothic" panose="020B0600070205080204" pitchFamily="50" charset="-128"/>
            </a:endParaRPr>
          </a:p>
          <a:p>
            <a:pPr algn="l"/>
            <a:endParaRPr kumimoji="1" lang="ja-JP" altLang="en-US" sz="600">
              <a:solidFill>
                <a:sysClr val="windowText" lastClr="000000"/>
              </a:solidFill>
            </a:endParaRPr>
          </a:p>
        </p:txBody>
      </p:sp>
      <p:sp>
        <p:nvSpPr>
          <p:cNvPr id="27" name="正方形/長方形 26"/>
          <p:cNvSpPr/>
          <p:nvPr/>
        </p:nvSpPr>
        <p:spPr>
          <a:xfrm>
            <a:off x="5893448" y="3722694"/>
            <a:ext cx="619126"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800">
                <a:solidFill>
                  <a:sysClr val="windowText" lastClr="000000"/>
                </a:solidFill>
                <a:latin typeface="MS UI Gothic" panose="020B0600070205080204" pitchFamily="50" charset="-128"/>
                <a:ea typeface="MS UI Gothic" panose="020B0600070205080204" pitchFamily="50" charset="-128"/>
              </a:rPr>
              <a:t>※</a:t>
            </a:r>
            <a:r>
              <a:rPr kumimoji="1" lang="ja-JP" altLang="en-US" sz="800">
                <a:solidFill>
                  <a:sysClr val="windowText" lastClr="000000"/>
                </a:solidFill>
                <a:latin typeface="MS UI Gothic" panose="020B0600070205080204" pitchFamily="50" charset="-128"/>
                <a:ea typeface="MS UI Gothic" panose="020B0600070205080204" pitchFamily="50" charset="-128"/>
              </a:rPr>
              <a:t>２</a:t>
            </a:r>
            <a:endParaRPr kumimoji="1" lang="en-US" altLang="ja-JP" sz="800">
              <a:solidFill>
                <a:sysClr val="windowText" lastClr="000000"/>
              </a:solidFill>
              <a:latin typeface="MS UI Gothic" panose="020B0600070205080204" pitchFamily="50" charset="-128"/>
              <a:ea typeface="MS UI Gothic" panose="020B0600070205080204" pitchFamily="50" charset="-128"/>
            </a:endParaRPr>
          </a:p>
          <a:p>
            <a:pPr algn="l"/>
            <a:endParaRPr kumimoji="1" lang="ja-JP" altLang="en-US" sz="600">
              <a:solidFill>
                <a:sysClr val="windowText" lastClr="000000"/>
              </a:solidFill>
            </a:endParaRPr>
          </a:p>
        </p:txBody>
      </p:sp>
      <p:sp>
        <p:nvSpPr>
          <p:cNvPr id="28" name="正方形/長方形 27"/>
          <p:cNvSpPr/>
          <p:nvPr/>
        </p:nvSpPr>
        <p:spPr>
          <a:xfrm>
            <a:off x="6792940" y="2737586"/>
            <a:ext cx="704850" cy="209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800" dirty="0">
                <a:solidFill>
                  <a:sysClr val="windowText" lastClr="000000"/>
                </a:solidFill>
                <a:latin typeface="MS UI Gothic" panose="020B0600070205080204" pitchFamily="50" charset="-128"/>
                <a:ea typeface="MS UI Gothic" panose="020B0600070205080204" pitchFamily="50" charset="-128"/>
              </a:rPr>
              <a:t>※</a:t>
            </a:r>
            <a:r>
              <a:rPr kumimoji="1" lang="ja-JP" altLang="en-US" sz="800" dirty="0">
                <a:solidFill>
                  <a:sysClr val="windowText" lastClr="000000"/>
                </a:solidFill>
                <a:latin typeface="MS UI Gothic" panose="020B0600070205080204" pitchFamily="50" charset="-128"/>
                <a:ea typeface="MS UI Gothic" panose="020B0600070205080204" pitchFamily="50" charset="-128"/>
              </a:rPr>
              <a:t>３</a:t>
            </a:r>
            <a:endParaRPr kumimoji="1" lang="en-US" altLang="ja-JP" sz="800" dirty="0">
              <a:solidFill>
                <a:sysClr val="windowText" lastClr="000000"/>
              </a:solidFill>
              <a:latin typeface="MS UI Gothic" panose="020B0600070205080204" pitchFamily="50" charset="-128"/>
              <a:ea typeface="MS UI Gothic" panose="020B0600070205080204" pitchFamily="50" charset="-128"/>
            </a:endParaRPr>
          </a:p>
          <a:p>
            <a:pPr algn="l"/>
            <a:endParaRPr kumimoji="1" lang="ja-JP" altLang="en-US" sz="600" dirty="0"/>
          </a:p>
        </p:txBody>
      </p:sp>
      <p:sp>
        <p:nvSpPr>
          <p:cNvPr id="29" name="正方形/長方形 28"/>
          <p:cNvSpPr/>
          <p:nvPr/>
        </p:nvSpPr>
        <p:spPr>
          <a:xfrm>
            <a:off x="6804248" y="4149080"/>
            <a:ext cx="704850" cy="209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800" dirty="0">
                <a:solidFill>
                  <a:sysClr val="windowText" lastClr="000000"/>
                </a:solidFill>
                <a:latin typeface="MS UI Gothic" panose="020B0600070205080204" pitchFamily="50" charset="-128"/>
                <a:ea typeface="MS UI Gothic" panose="020B0600070205080204" pitchFamily="50" charset="-128"/>
              </a:rPr>
              <a:t>※</a:t>
            </a:r>
            <a:r>
              <a:rPr kumimoji="1" lang="ja-JP" altLang="en-US" sz="800" dirty="0">
                <a:solidFill>
                  <a:sysClr val="windowText" lastClr="000000"/>
                </a:solidFill>
                <a:latin typeface="MS UI Gothic" panose="020B0600070205080204" pitchFamily="50" charset="-128"/>
                <a:ea typeface="MS UI Gothic" panose="020B0600070205080204" pitchFamily="50" charset="-128"/>
              </a:rPr>
              <a:t>４</a:t>
            </a:r>
            <a:endParaRPr kumimoji="1" lang="en-US" altLang="ja-JP" sz="800" dirty="0">
              <a:solidFill>
                <a:sysClr val="windowText" lastClr="000000"/>
              </a:solidFill>
              <a:latin typeface="MS UI Gothic" panose="020B0600070205080204" pitchFamily="50" charset="-128"/>
              <a:ea typeface="MS UI Gothic" panose="020B0600070205080204" pitchFamily="50" charset="-128"/>
            </a:endParaRPr>
          </a:p>
          <a:p>
            <a:pPr algn="l"/>
            <a:endParaRPr kumimoji="1" lang="ja-JP" altLang="en-US" sz="600" dirty="0"/>
          </a:p>
        </p:txBody>
      </p:sp>
      <p:sp>
        <p:nvSpPr>
          <p:cNvPr id="30" name="正方形/長方形 29"/>
          <p:cNvSpPr/>
          <p:nvPr/>
        </p:nvSpPr>
        <p:spPr>
          <a:xfrm>
            <a:off x="7702624" y="3455007"/>
            <a:ext cx="704850" cy="209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800" dirty="0">
                <a:solidFill>
                  <a:sysClr val="windowText" lastClr="000000"/>
                </a:solidFill>
                <a:latin typeface="MS UI Gothic" panose="020B0600070205080204" pitchFamily="50" charset="-128"/>
                <a:ea typeface="MS UI Gothic" panose="020B0600070205080204" pitchFamily="50" charset="-128"/>
              </a:rPr>
              <a:t>※</a:t>
            </a:r>
            <a:r>
              <a:rPr kumimoji="1" lang="ja-JP" altLang="en-US" sz="800" dirty="0">
                <a:solidFill>
                  <a:sysClr val="windowText" lastClr="000000"/>
                </a:solidFill>
                <a:latin typeface="MS UI Gothic" panose="020B0600070205080204" pitchFamily="50" charset="-128"/>
                <a:ea typeface="MS UI Gothic" panose="020B0600070205080204" pitchFamily="50" charset="-128"/>
              </a:rPr>
              <a:t>５</a:t>
            </a:r>
            <a:endParaRPr kumimoji="1" lang="en-US" altLang="ja-JP" sz="800" dirty="0">
              <a:solidFill>
                <a:sysClr val="windowText" lastClr="000000"/>
              </a:solidFill>
              <a:latin typeface="MS UI Gothic" panose="020B0600070205080204" pitchFamily="50" charset="-128"/>
              <a:ea typeface="MS UI Gothic" panose="020B0600070205080204" pitchFamily="50" charset="-128"/>
            </a:endParaRPr>
          </a:p>
          <a:p>
            <a:pPr algn="l"/>
            <a:endParaRPr kumimoji="1" lang="ja-JP" altLang="en-US" sz="600" dirty="0"/>
          </a:p>
        </p:txBody>
      </p:sp>
      <p:sp>
        <p:nvSpPr>
          <p:cNvPr id="31" name="AutoShape 14"/>
          <p:cNvSpPr>
            <a:spLocks noChangeArrowheads="1"/>
          </p:cNvSpPr>
          <p:nvPr/>
        </p:nvSpPr>
        <p:spPr bwMode="auto">
          <a:xfrm>
            <a:off x="1470150" y="2998654"/>
            <a:ext cx="911619" cy="299960"/>
          </a:xfrm>
          <a:prstGeom prst="wedgeRoundRectCallout">
            <a:avLst>
              <a:gd name="adj1" fmla="val -11796"/>
              <a:gd name="adj2" fmla="val 99542"/>
              <a:gd name="adj3" fmla="val 16667"/>
            </a:avLst>
          </a:prstGeom>
          <a:solidFill>
            <a:schemeClr val="bg1"/>
          </a:solidFill>
          <a:ln w="6350">
            <a:solidFill>
              <a:schemeClr val="tx1"/>
            </a:solidFill>
            <a:miter lim="800000"/>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800" dirty="0">
                <a:latin typeface="MS UI Gothic" pitchFamily="50" charset="-128"/>
              </a:rPr>
              <a:t>黒字に転換</a:t>
            </a:r>
          </a:p>
        </p:txBody>
      </p:sp>
      <p:sp>
        <p:nvSpPr>
          <p:cNvPr id="32" name="AutoShape 14"/>
          <p:cNvSpPr>
            <a:spLocks noChangeArrowheads="1"/>
          </p:cNvSpPr>
          <p:nvPr/>
        </p:nvSpPr>
        <p:spPr bwMode="auto">
          <a:xfrm>
            <a:off x="4562858" y="4253855"/>
            <a:ext cx="1126225" cy="404867"/>
          </a:xfrm>
          <a:prstGeom prst="wedgeRoundRectCallout">
            <a:avLst>
              <a:gd name="adj1" fmla="val -17591"/>
              <a:gd name="adj2" fmla="val -83207"/>
              <a:gd name="adj3" fmla="val 16667"/>
            </a:avLst>
          </a:prstGeom>
          <a:solidFill>
            <a:schemeClr val="bg1"/>
          </a:solidFill>
          <a:ln w="6350">
            <a:solidFill>
              <a:schemeClr val="tx1"/>
            </a:solidFill>
            <a:miter lim="800000"/>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800" dirty="0">
                <a:latin typeface="MS UI Gothic" pitchFamily="50" charset="-128"/>
              </a:rPr>
              <a:t>累積欠損金を解消　</a:t>
            </a:r>
            <a:r>
              <a:rPr lang="en-US" altLang="ja-JP" sz="800" dirty="0">
                <a:latin typeface="MS UI Gothic" pitchFamily="50" charset="-128"/>
              </a:rPr>
              <a:t>※</a:t>
            </a:r>
            <a:r>
              <a:rPr lang="ja-JP" altLang="en-US" sz="800" dirty="0">
                <a:latin typeface="MS UI Gothic" pitchFamily="50" charset="-128"/>
              </a:rPr>
              <a:t>２</a:t>
            </a:r>
          </a:p>
        </p:txBody>
      </p:sp>
      <p:sp>
        <p:nvSpPr>
          <p:cNvPr id="33" name="AutoShape 14"/>
          <p:cNvSpPr>
            <a:spLocks noChangeArrowheads="1"/>
          </p:cNvSpPr>
          <p:nvPr/>
        </p:nvSpPr>
        <p:spPr bwMode="auto">
          <a:xfrm>
            <a:off x="1850228" y="5008729"/>
            <a:ext cx="1063081" cy="367808"/>
          </a:xfrm>
          <a:prstGeom prst="wedgeRoundRectCallout">
            <a:avLst>
              <a:gd name="adj1" fmla="val -80629"/>
              <a:gd name="adj2" fmla="val 233025"/>
              <a:gd name="adj3" fmla="val 16667"/>
            </a:avLst>
          </a:prstGeom>
          <a:solidFill>
            <a:schemeClr val="bg1"/>
          </a:solidFill>
          <a:ln w="6350">
            <a:solidFill>
              <a:schemeClr val="tx1"/>
            </a:solidFill>
            <a:miter lim="800000"/>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800" dirty="0">
                <a:latin typeface="MS UI Gothic" pitchFamily="50" charset="-128"/>
              </a:rPr>
              <a:t>累積欠損金</a:t>
            </a:r>
            <a:endParaRPr lang="en-US" altLang="ja-JP" sz="800" dirty="0">
              <a:latin typeface="MS UI Gothic" pitchFamily="50" charset="-128"/>
            </a:endParaRPr>
          </a:p>
          <a:p>
            <a:pPr algn="just"/>
            <a:r>
              <a:rPr lang="ja-JP" altLang="en-US" sz="800" dirty="0">
                <a:latin typeface="MS UI Gothic" pitchFamily="50" charset="-128"/>
              </a:rPr>
              <a:t>最大 </a:t>
            </a:r>
            <a:r>
              <a:rPr lang="en-US" altLang="ja-JP" sz="800" dirty="0">
                <a:latin typeface="MS UI Gothic" pitchFamily="50" charset="-128"/>
              </a:rPr>
              <a:t>2,933</a:t>
            </a:r>
            <a:r>
              <a:rPr lang="ja-JP" altLang="en-US" sz="800" dirty="0">
                <a:latin typeface="MS UI Gothic" pitchFamily="50" charset="-128"/>
              </a:rPr>
              <a:t>億円</a:t>
            </a:r>
          </a:p>
        </p:txBody>
      </p:sp>
      <p:sp>
        <p:nvSpPr>
          <p:cNvPr id="35" name="テキスト ボックス 1"/>
          <p:cNvSpPr txBox="1">
            <a:spLocks noChangeArrowheads="1"/>
          </p:cNvSpPr>
          <p:nvPr/>
        </p:nvSpPr>
        <p:spPr bwMode="auto">
          <a:xfrm>
            <a:off x="1925960" y="5684252"/>
            <a:ext cx="6968156" cy="80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altLang="ja-JP" sz="850" dirty="0">
                <a:latin typeface="MS UI Gothic" pitchFamily="50" charset="-128"/>
              </a:rPr>
              <a:t>※</a:t>
            </a:r>
            <a:r>
              <a:rPr lang="ja-JP" altLang="en-US" sz="850" dirty="0">
                <a:latin typeface="MS UI Gothic" pitchFamily="50" charset="-128"/>
              </a:rPr>
              <a:t>１</a:t>
            </a:r>
            <a:r>
              <a:rPr lang="ja-JP" altLang="en-US" sz="850" dirty="0">
                <a:latin typeface="ＭＳ Ｐゴシック" panose="020B0600070205080204" pitchFamily="50" charset="-128"/>
                <a:ea typeface="ＭＳ Ｐゴシック" panose="020B0600070205080204" pitchFamily="50" charset="-128"/>
              </a:rPr>
              <a:t>　総務省の指導により、特例債元金償還補助金相当額について、議会の議決を経て取り崩し、欠損金を処理</a:t>
            </a:r>
            <a:endParaRPr lang="en-US" altLang="ja-JP" sz="850" dirty="0">
              <a:latin typeface="ＭＳ Ｐゴシック" panose="020B0600070205080204" pitchFamily="50" charset="-128"/>
              <a:ea typeface="ＭＳ Ｐゴシック" panose="020B0600070205080204" pitchFamily="50" charset="-128"/>
            </a:endParaRPr>
          </a:p>
          <a:p>
            <a:pPr algn="just"/>
            <a:r>
              <a:rPr lang="en-US" altLang="ja-JP" sz="850" dirty="0">
                <a:latin typeface="MS UI Gothic" pitchFamily="50" charset="-128"/>
              </a:rPr>
              <a:t>※</a:t>
            </a:r>
            <a:r>
              <a:rPr lang="ja-JP" altLang="en-US" sz="850" dirty="0">
                <a:latin typeface="MS UI Gothic" pitchFamily="50" charset="-128"/>
              </a:rPr>
              <a:t>２</a:t>
            </a:r>
            <a:r>
              <a:rPr lang="en-US" altLang="ja-JP" sz="850" dirty="0">
                <a:latin typeface="ＭＳ Ｐゴシック" panose="020B0600070205080204" pitchFamily="50" charset="-128"/>
                <a:ea typeface="ＭＳ Ｐゴシック" panose="020B0600070205080204" pitchFamily="50" charset="-128"/>
              </a:rPr>
              <a:t>   2010</a:t>
            </a:r>
            <a:r>
              <a:rPr lang="ja-JP" altLang="en-US" sz="850" dirty="0">
                <a:latin typeface="ＭＳ Ｐゴシック" panose="020B0600070205080204" pitchFamily="50" charset="-128"/>
                <a:ea typeface="ＭＳ Ｐゴシック" panose="020B0600070205080204" pitchFamily="50" charset="-128"/>
              </a:rPr>
              <a:t>年度～</a:t>
            </a:r>
            <a:r>
              <a:rPr lang="en-US" altLang="ja-JP" sz="850" dirty="0">
                <a:latin typeface="ＭＳ Ｐゴシック" panose="020B0600070205080204" pitchFamily="50" charset="-128"/>
                <a:ea typeface="ＭＳ Ｐゴシック" panose="020B0600070205080204" pitchFamily="50" charset="-128"/>
              </a:rPr>
              <a:t>2012</a:t>
            </a:r>
            <a:r>
              <a:rPr lang="ja-JP" altLang="en-US" sz="850" dirty="0">
                <a:latin typeface="ＭＳ Ｐゴシック" panose="020B0600070205080204" pitchFamily="50" charset="-128"/>
                <a:ea typeface="ＭＳ Ｐゴシック" panose="020B0600070205080204" pitchFamily="50" charset="-128"/>
              </a:rPr>
              <a:t>年度の利益剰余金について、</a:t>
            </a:r>
            <a:r>
              <a:rPr kumimoji="1" lang="ja-JP" altLang="ja-JP" sz="850" kern="1200" dirty="0">
                <a:solidFill>
                  <a:schemeClr val="tx1"/>
                </a:solidFill>
                <a:effectLst/>
                <a:latin typeface="ＭＳ Ｐゴシック" panose="020B0600070205080204" pitchFamily="50" charset="-128"/>
                <a:ea typeface="ＭＳ Ｐゴシック" panose="020B0600070205080204" pitchFamily="50" charset="-128"/>
              </a:rPr>
              <a:t>議会の議決を経て、</a:t>
            </a:r>
            <a:r>
              <a:rPr lang="ja-JP" altLang="en-US" sz="850" dirty="0">
                <a:latin typeface="ＭＳ Ｐゴシック" panose="020B0600070205080204" pitchFamily="50" charset="-128"/>
                <a:ea typeface="ＭＳ Ｐゴシック" panose="020B0600070205080204" pitchFamily="50" charset="-128"/>
              </a:rPr>
              <a:t>減債積立金に積立。</a:t>
            </a:r>
            <a:endParaRPr lang="en-US" altLang="ja-JP" sz="850" strike="sngStrike" baseline="0" dirty="0">
              <a:latin typeface="ＭＳ Ｐゴシック" panose="020B0600070205080204" pitchFamily="50" charset="-128"/>
              <a:ea typeface="ＭＳ Ｐゴシック" panose="020B0600070205080204" pitchFamily="50" charset="-128"/>
            </a:endParaRPr>
          </a:p>
          <a:p>
            <a:pPr algn="just"/>
            <a:r>
              <a:rPr lang="en-US" altLang="ja-JP" sz="850" strike="noStrike" baseline="0" dirty="0">
                <a:latin typeface="MS UI Gothic" pitchFamily="50" charset="-128"/>
              </a:rPr>
              <a:t>※</a:t>
            </a:r>
            <a:r>
              <a:rPr lang="ja-JP" altLang="en-US" sz="850" strike="noStrike" baseline="0" dirty="0">
                <a:latin typeface="MS UI Gothic" pitchFamily="50" charset="-128"/>
              </a:rPr>
              <a:t>３</a:t>
            </a:r>
            <a:r>
              <a:rPr lang="ja-JP" altLang="en-US" sz="850" strike="noStrike" baseline="0" dirty="0">
                <a:latin typeface="ＭＳ Ｐゴシック" panose="020B0600070205080204" pitchFamily="50" charset="-128"/>
                <a:ea typeface="ＭＳ Ｐゴシック" panose="020B0600070205080204" pitchFamily="50" charset="-128"/>
              </a:rPr>
              <a:t>　 </a:t>
            </a:r>
            <a:r>
              <a:rPr lang="en-US" altLang="ja-JP" sz="850" strike="noStrike" baseline="0" dirty="0">
                <a:latin typeface="ＭＳ Ｐゴシック" panose="020B0600070205080204" pitchFamily="50" charset="-128"/>
                <a:ea typeface="ＭＳ Ｐゴシック" panose="020B0600070205080204" pitchFamily="50" charset="-128"/>
              </a:rPr>
              <a:t>2014</a:t>
            </a:r>
            <a:r>
              <a:rPr lang="ja-JP" altLang="en-US" sz="850" strike="noStrike" baseline="0" dirty="0">
                <a:latin typeface="ＭＳ Ｐゴシック" panose="020B0600070205080204" pitchFamily="50" charset="-128"/>
                <a:ea typeface="ＭＳ Ｐゴシック" panose="020B0600070205080204" pitchFamily="50" charset="-128"/>
              </a:rPr>
              <a:t>年度は地方公営企業会計制度の変更に伴い、これまでの補助金等の資本剰余金について、議会の議決を経て取り崩し、剰余金を処理</a:t>
            </a:r>
            <a:endParaRPr lang="en-US" altLang="ja-JP" sz="850" strike="noStrike" baseline="0" dirty="0">
              <a:latin typeface="ＭＳ Ｐゴシック" panose="020B0600070205080204" pitchFamily="50" charset="-128"/>
              <a:ea typeface="ＭＳ Ｐゴシック" panose="020B0600070205080204" pitchFamily="50" charset="-128"/>
            </a:endParaRPr>
          </a:p>
          <a:p>
            <a:pPr algn="just"/>
            <a:r>
              <a:rPr lang="en-US" altLang="ja-JP" sz="850" strike="noStrike" baseline="0" dirty="0">
                <a:latin typeface="MS UI Gothic" pitchFamily="50" charset="-128"/>
              </a:rPr>
              <a:t>※</a:t>
            </a:r>
            <a:r>
              <a:rPr lang="ja-JP" altLang="en-US" sz="850" strike="noStrike" baseline="0" dirty="0">
                <a:latin typeface="MS UI Gothic" pitchFamily="50" charset="-128"/>
              </a:rPr>
              <a:t>４</a:t>
            </a:r>
            <a:r>
              <a:rPr lang="ja-JP" altLang="en-US" sz="850" strike="noStrike" baseline="0" dirty="0">
                <a:latin typeface="ＭＳ Ｐゴシック" panose="020B0600070205080204" pitchFamily="50" charset="-128"/>
                <a:ea typeface="ＭＳ Ｐゴシック" panose="020B0600070205080204" pitchFamily="50" charset="-128"/>
              </a:rPr>
              <a:t>　 </a:t>
            </a:r>
            <a:r>
              <a:rPr lang="en-US" altLang="ja-JP" sz="850" strike="noStrike" baseline="0" dirty="0">
                <a:latin typeface="ＭＳ Ｐゴシック" panose="020B0600070205080204" pitchFamily="50" charset="-128"/>
                <a:ea typeface="ＭＳ Ｐゴシック" panose="020B0600070205080204" pitchFamily="50" charset="-128"/>
              </a:rPr>
              <a:t>2014</a:t>
            </a:r>
            <a:r>
              <a:rPr lang="ja-JP" altLang="en-US" sz="850" strike="noStrike" baseline="0" dirty="0">
                <a:latin typeface="ＭＳ Ｐゴシック" panose="020B0600070205080204" pitchFamily="50" charset="-128"/>
                <a:ea typeface="ＭＳ Ｐゴシック" panose="020B0600070205080204" pitchFamily="50" charset="-128"/>
              </a:rPr>
              <a:t>年度は地方公営企業会計制度の変更に伴い、退職給付引当金の一括計上等による特別損失の増加などにより大幅に悪化</a:t>
            </a:r>
            <a:endParaRPr lang="en-US" altLang="ja-JP" sz="850" strike="noStrike" baseline="0" dirty="0">
              <a:latin typeface="ＭＳ Ｐゴシック" panose="020B0600070205080204" pitchFamily="50" charset="-128"/>
              <a:ea typeface="ＭＳ Ｐゴシック" panose="020B0600070205080204" pitchFamily="50" charset="-128"/>
            </a:endParaRPr>
          </a:p>
          <a:p>
            <a:pPr algn="just"/>
            <a:r>
              <a:rPr lang="en-US" altLang="ja-JP" sz="850" strike="noStrike" baseline="0" dirty="0">
                <a:latin typeface="ＭＳ Ｐゴシック" panose="020B0600070205080204" pitchFamily="50" charset="-128"/>
                <a:ea typeface="ＭＳ Ｐゴシック" panose="020B0600070205080204" pitchFamily="50" charset="-128"/>
              </a:rPr>
              <a:t>※</a:t>
            </a:r>
            <a:r>
              <a:rPr lang="ja-JP" altLang="en-US" sz="850" strike="noStrike" baseline="0" dirty="0">
                <a:latin typeface="ＭＳ Ｐゴシック" panose="020B0600070205080204" pitchFamily="50" charset="-128"/>
                <a:ea typeface="ＭＳ Ｐゴシック" panose="020B0600070205080204" pitchFamily="50" charset="-128"/>
              </a:rPr>
              <a:t>５　 </a:t>
            </a:r>
            <a:r>
              <a:rPr lang="en-US" altLang="ja-JP" sz="850" strike="noStrike" baseline="0" dirty="0">
                <a:latin typeface="ＭＳ Ｐゴシック" panose="020B0600070205080204" pitchFamily="50" charset="-128"/>
                <a:ea typeface="ＭＳ Ｐゴシック" panose="020B0600070205080204" pitchFamily="50" charset="-128"/>
              </a:rPr>
              <a:t>2016</a:t>
            </a:r>
            <a:r>
              <a:rPr lang="ja-JP" altLang="en-US" sz="850" strike="noStrike" baseline="0" dirty="0">
                <a:latin typeface="ＭＳ Ｐゴシック" panose="020B0600070205080204" pitchFamily="50" charset="-128"/>
                <a:ea typeface="ＭＳ Ｐゴシック" panose="020B0600070205080204" pitchFamily="50" charset="-128"/>
              </a:rPr>
              <a:t>年度はバス事業の終結に備えた出資金評価損や貸倒引当金を特別損失に計上したことなどにより大幅に悪化</a:t>
            </a:r>
          </a:p>
        </p:txBody>
      </p:sp>
      <p:sp>
        <p:nvSpPr>
          <p:cNvPr id="38" name="テキスト ボックス 37"/>
          <p:cNvSpPr txBox="1"/>
          <p:nvPr/>
        </p:nvSpPr>
        <p:spPr>
          <a:xfrm>
            <a:off x="8244408" y="1"/>
            <a:ext cx="899592" cy="307777"/>
          </a:xfrm>
          <a:prstGeom prst="rect">
            <a:avLst/>
          </a:prstGeom>
          <a:noFill/>
        </p:spPr>
        <p:txBody>
          <a:bodyPr wrap="square" rtlCol="0">
            <a:spAutoFit/>
          </a:bodyPr>
          <a:lstStyle/>
          <a:p>
            <a:r>
              <a:rPr kumimoji="1" lang="en-US" altLang="ja-JP" sz="1400" dirty="0" smtClean="0"/>
              <a:t>C1.(</a:t>
            </a:r>
            <a:r>
              <a:rPr lang="en-US" altLang="ja-JP" sz="1400" dirty="0"/>
              <a:t>80</a:t>
            </a:r>
            <a:r>
              <a:rPr kumimoji="1" lang="en-US" altLang="ja-JP" sz="1400" dirty="0" smtClean="0"/>
              <a:t>)</a:t>
            </a:r>
            <a:endParaRPr kumimoji="1" lang="ja-JP" altLang="en-US" sz="1400" dirty="0"/>
          </a:p>
        </p:txBody>
      </p:sp>
      <p:pic>
        <p:nvPicPr>
          <p:cNvPr id="4" name="図 3"/>
          <p:cNvPicPr>
            <a:picLocks noChangeAspect="1"/>
          </p:cNvPicPr>
          <p:nvPr/>
        </p:nvPicPr>
        <p:blipFill>
          <a:blip r:embed="rId2"/>
          <a:stretch>
            <a:fillRect/>
          </a:stretch>
        </p:blipFill>
        <p:spPr>
          <a:xfrm>
            <a:off x="522879" y="2423525"/>
            <a:ext cx="8047417" cy="4230991"/>
          </a:xfrm>
          <a:prstGeom prst="rect">
            <a:avLst/>
          </a:prstGeom>
        </p:spPr>
      </p:pic>
    </p:spTree>
    <p:extLst>
      <p:ext uri="{BB962C8B-B14F-4D97-AF65-F5344CB8AC3E}">
        <p14:creationId xmlns:p14="http://schemas.microsoft.com/office/powerpoint/2010/main" val="36049144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539552" y="5145753"/>
            <a:ext cx="8352928" cy="659511"/>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59" name="コンテンツ プレースホルダー 2"/>
          <p:cNvSpPr>
            <a:spLocks noGrp="1"/>
          </p:cNvSpPr>
          <p:nvPr>
            <p:ph idx="1"/>
          </p:nvPr>
        </p:nvSpPr>
        <p:spPr>
          <a:xfrm>
            <a:off x="323528" y="2060848"/>
            <a:ext cx="1440160" cy="685800"/>
          </a:xfrm>
        </p:spPr>
        <p:txBody>
          <a:bodyPr anchor="ctr">
            <a:normAutofit/>
          </a:bodyPr>
          <a:lstStyle/>
          <a:p>
            <a:pPr marL="0" indent="0">
              <a:buFont typeface="Wingdings" pitchFamily="2" charset="2"/>
              <a:buNone/>
            </a:pPr>
            <a:r>
              <a:rPr lang="ja-JP" altLang="en-US" sz="2000" dirty="0"/>
              <a:t>（考え方）</a:t>
            </a:r>
          </a:p>
        </p:txBody>
      </p:sp>
      <p:sp>
        <p:nvSpPr>
          <p:cNvPr id="7" name="角丸四角形 6"/>
          <p:cNvSpPr/>
          <p:nvPr/>
        </p:nvSpPr>
        <p:spPr>
          <a:xfrm>
            <a:off x="429071" y="2708920"/>
            <a:ext cx="8607425" cy="3816424"/>
          </a:xfrm>
          <a:prstGeom prst="roundRect">
            <a:avLst>
              <a:gd name="adj" fmla="val 6545"/>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8900" indent="-88900" algn="just">
              <a:lnSpc>
                <a:spcPts val="1900"/>
              </a:lnSpc>
              <a:defRPr/>
            </a:pPr>
            <a:r>
              <a:rPr lang="ja-JP" altLang="en-US" sz="1600" dirty="0">
                <a:solidFill>
                  <a:schemeClr val="tx1"/>
                </a:solidFill>
                <a:latin typeface="+mn-ea"/>
              </a:rPr>
              <a:t>・今後の事業環境の悪化を想定すると、概ね鉄道整備が進み、事業の管理・運営が中心となっている現在の地下鉄事業の現状を考えると、自立した企業体として自らの経営責任で、持続的にさらなる効率性や生産性を追求し、成長力を高めていくことが極めて重要。</a:t>
            </a:r>
            <a:endParaRPr lang="en-US" altLang="ja-JP" sz="1600" dirty="0">
              <a:solidFill>
                <a:schemeClr val="tx1"/>
              </a:solidFill>
              <a:latin typeface="+mn-ea"/>
            </a:endParaRPr>
          </a:p>
          <a:p>
            <a:pPr marL="88900" indent="-88900" algn="just">
              <a:lnSpc>
                <a:spcPts val="1900"/>
              </a:lnSpc>
              <a:defRPr/>
            </a:pPr>
            <a:endParaRPr lang="ja-JP" altLang="en-US" sz="1600" dirty="0">
              <a:solidFill>
                <a:schemeClr val="tx1"/>
              </a:solidFill>
              <a:latin typeface="+mn-ea"/>
            </a:endParaRPr>
          </a:p>
          <a:p>
            <a:pPr marL="88900" indent="-88900" algn="just">
              <a:lnSpc>
                <a:spcPts val="1900"/>
              </a:lnSpc>
              <a:defRPr/>
            </a:pPr>
            <a:r>
              <a:rPr lang="ja-JP" altLang="en-US" sz="1600" dirty="0">
                <a:solidFill>
                  <a:schemeClr val="tx1"/>
                </a:solidFill>
                <a:latin typeface="+mn-ea"/>
              </a:rPr>
              <a:t>・効率性や生産性を追求するためには、柔軟かつ機動的な経営が可能な経営形態を指向するべき。</a:t>
            </a:r>
            <a:endParaRPr lang="en-US" altLang="ja-JP" sz="1600" dirty="0">
              <a:solidFill>
                <a:schemeClr val="tx1"/>
              </a:solidFill>
              <a:latin typeface="+mn-ea"/>
            </a:endParaRPr>
          </a:p>
          <a:p>
            <a:pPr marL="88900" indent="-88900" algn="just">
              <a:lnSpc>
                <a:spcPts val="1900"/>
              </a:lnSpc>
              <a:defRPr/>
            </a:pPr>
            <a:endParaRPr lang="ja-JP" altLang="en-US" sz="1600" dirty="0">
              <a:solidFill>
                <a:schemeClr val="tx1"/>
              </a:solidFill>
              <a:latin typeface="+mn-ea"/>
            </a:endParaRPr>
          </a:p>
          <a:p>
            <a:pPr marL="88900" indent="-88900" algn="just">
              <a:lnSpc>
                <a:spcPts val="1900"/>
              </a:lnSpc>
              <a:defRPr/>
            </a:pPr>
            <a:r>
              <a:rPr lang="ja-JP" altLang="en-US" sz="1600" dirty="0">
                <a:solidFill>
                  <a:schemeClr val="tx1"/>
                </a:solidFill>
                <a:latin typeface="+mn-ea"/>
              </a:rPr>
              <a:t>・民営化は上下分離方式ではなく、上下一体の株式会社とし、</a:t>
            </a:r>
            <a:r>
              <a:rPr lang="en-US" altLang="ja-JP" sz="1600" dirty="0">
                <a:solidFill>
                  <a:schemeClr val="tx1"/>
                </a:solidFill>
                <a:latin typeface="+mn-ea"/>
              </a:rPr>
              <a:t>100</a:t>
            </a:r>
            <a:r>
              <a:rPr lang="ja-JP" altLang="en-US" sz="1600" dirty="0">
                <a:solidFill>
                  <a:schemeClr val="tx1"/>
                </a:solidFill>
                <a:latin typeface="+mn-ea"/>
              </a:rPr>
              <a:t>％大阪市出資の株式会社化を図る。</a:t>
            </a:r>
            <a:r>
              <a:rPr lang="en-US" altLang="ja-JP" sz="1600" baseline="30000" dirty="0">
                <a:solidFill>
                  <a:schemeClr val="tx1"/>
                </a:solidFill>
                <a:latin typeface="+mn-ea"/>
              </a:rPr>
              <a:t>※</a:t>
            </a:r>
            <a:r>
              <a:rPr lang="ja-JP" altLang="en-US" sz="1600" baseline="30000" dirty="0">
                <a:solidFill>
                  <a:schemeClr val="tx1"/>
                </a:solidFill>
                <a:latin typeface="+mn-ea"/>
              </a:rPr>
              <a:t>注</a:t>
            </a:r>
            <a:endParaRPr lang="en-US" altLang="ja-JP" sz="1600" baseline="30000" dirty="0">
              <a:solidFill>
                <a:schemeClr val="tx1"/>
              </a:solidFill>
              <a:latin typeface="+mn-ea"/>
            </a:endParaRPr>
          </a:p>
          <a:p>
            <a:pPr>
              <a:lnSpc>
                <a:spcPts val="1400"/>
              </a:lnSpc>
              <a:defRPr/>
            </a:pPr>
            <a:r>
              <a:rPr lang="ja-JP" altLang="en-US" sz="1600" dirty="0">
                <a:solidFill>
                  <a:schemeClr val="tx1"/>
                </a:solidFill>
                <a:latin typeface="+mn-ea"/>
              </a:rPr>
              <a:t>　</a:t>
            </a:r>
            <a:endParaRPr lang="en-US" altLang="ja-JP" sz="1600" dirty="0">
              <a:solidFill>
                <a:schemeClr val="tx1"/>
              </a:solidFill>
              <a:latin typeface="+mn-ea"/>
            </a:endParaRPr>
          </a:p>
          <a:p>
            <a:pPr marL="82550" indent="-82550" algn="just">
              <a:lnSpc>
                <a:spcPts val="1900"/>
              </a:lnSpc>
              <a:defRPr/>
            </a:pPr>
            <a:r>
              <a:rPr lang="ja-JP" altLang="en-US" sz="1600" dirty="0">
                <a:solidFill>
                  <a:schemeClr val="tx1"/>
                </a:solidFill>
                <a:latin typeface="+mn-ea"/>
              </a:rPr>
              <a:t>・民間事業者としての機能を最大限発揮して、将来、株式上場が可能な企業体を目指し、経営力を高めていく。</a:t>
            </a:r>
            <a:endParaRPr lang="en-US" altLang="ja-JP" sz="1600" dirty="0">
              <a:solidFill>
                <a:schemeClr val="tx1"/>
              </a:solidFill>
              <a:latin typeface="+mn-ea"/>
            </a:endParaRPr>
          </a:p>
          <a:p>
            <a:pPr marL="177800" indent="-177800" algn="just">
              <a:lnSpc>
                <a:spcPts val="1900"/>
              </a:lnSpc>
              <a:defRPr/>
            </a:pPr>
            <a:endParaRPr lang="en-US" altLang="ja-JP" sz="1600" dirty="0">
              <a:solidFill>
                <a:schemeClr val="tx1"/>
              </a:solidFill>
              <a:latin typeface="+mn-ea"/>
            </a:endParaRPr>
          </a:p>
          <a:p>
            <a:pPr lvl="0">
              <a:lnSpc>
                <a:spcPts val="1400"/>
              </a:lnSpc>
              <a:defRPr/>
            </a:pPr>
            <a:r>
              <a:rPr lang="ja-JP" altLang="en-US" sz="1300" dirty="0">
                <a:solidFill>
                  <a:prstClr val="black"/>
                </a:solidFill>
                <a:latin typeface="ＭＳ Ｐゴシック"/>
              </a:rPr>
              <a:t>　（注）＜会社法に基づく株主としての権利＞</a:t>
            </a:r>
            <a:endParaRPr lang="en-US" altLang="ja-JP" sz="1300" dirty="0">
              <a:solidFill>
                <a:prstClr val="black"/>
              </a:solidFill>
              <a:latin typeface="ＭＳ Ｐゴシック"/>
            </a:endParaRPr>
          </a:p>
          <a:p>
            <a:pPr lvl="0">
              <a:lnSpc>
                <a:spcPts val="1400"/>
              </a:lnSpc>
              <a:defRPr/>
            </a:pPr>
            <a:r>
              <a:rPr lang="ja-JP" altLang="en-US" sz="1300" dirty="0">
                <a:solidFill>
                  <a:prstClr val="black"/>
                </a:solidFill>
                <a:latin typeface="ＭＳ Ｐゴシック"/>
              </a:rPr>
              <a:t>　　　　　</a:t>
            </a:r>
            <a:r>
              <a:rPr lang="ja-JP" altLang="en-US" sz="1300" dirty="0">
                <a:solidFill>
                  <a:prstClr val="black"/>
                </a:solidFill>
              </a:rPr>
              <a:t>配当を受ける権利、株主総会への議案提出権（定款の変更、役員の選任・解任、配当の金額　など）</a:t>
            </a:r>
            <a:endParaRPr lang="en-US" altLang="ja-JP" sz="1600" dirty="0">
              <a:solidFill>
                <a:schemeClr val="tx1"/>
              </a:solidFill>
              <a:latin typeface="+mn-ea"/>
            </a:endParaRPr>
          </a:p>
        </p:txBody>
      </p:sp>
      <p:grpSp>
        <p:nvGrpSpPr>
          <p:cNvPr id="3" name="グループ化 17"/>
          <p:cNvGrpSpPr/>
          <p:nvPr/>
        </p:nvGrpSpPr>
        <p:grpSpPr>
          <a:xfrm>
            <a:off x="383356" y="1220456"/>
            <a:ext cx="8293100" cy="863600"/>
            <a:chOff x="493713" y="5953125"/>
            <a:chExt cx="8293100" cy="863600"/>
          </a:xfrm>
        </p:grpSpPr>
        <p:sp>
          <p:nvSpPr>
            <p:cNvPr id="8" name="角丸四角形 7"/>
            <p:cNvSpPr/>
            <p:nvPr/>
          </p:nvSpPr>
          <p:spPr>
            <a:xfrm>
              <a:off x="493713" y="5953125"/>
              <a:ext cx="2273300" cy="863600"/>
            </a:xfrm>
            <a:prstGeom prst="roundRect">
              <a:avLst>
                <a:gd name="adj" fmla="val 1121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chemeClr val="tx1"/>
                  </a:solidFill>
                  <a:latin typeface="MS UI Gothic" pitchFamily="50" charset="-128"/>
                </a:rPr>
                <a:t>【2018</a:t>
              </a:r>
              <a:r>
                <a:rPr lang="ja-JP" altLang="en-US" dirty="0">
                  <a:solidFill>
                    <a:schemeClr val="tx1"/>
                  </a:solidFill>
                  <a:latin typeface="MS UI Gothic" pitchFamily="50" charset="-128"/>
                </a:rPr>
                <a:t>年３月以前</a:t>
              </a:r>
              <a:r>
                <a:rPr lang="en-US" altLang="ja-JP" dirty="0">
                  <a:solidFill>
                    <a:schemeClr val="tx1"/>
                  </a:solidFill>
                  <a:latin typeface="MS UI Gothic" pitchFamily="50" charset="-128"/>
                </a:rPr>
                <a:t>】</a:t>
              </a:r>
            </a:p>
            <a:p>
              <a:pPr algn="ctr">
                <a:defRPr/>
              </a:pPr>
              <a:r>
                <a:rPr lang="ja-JP" altLang="en-US" dirty="0">
                  <a:solidFill>
                    <a:schemeClr val="tx1"/>
                  </a:solidFill>
                  <a:latin typeface="MS UI Gothic" pitchFamily="50" charset="-128"/>
                </a:rPr>
                <a:t>地方公営企業</a:t>
              </a:r>
              <a:endParaRPr lang="en-US" altLang="ja-JP" dirty="0">
                <a:solidFill>
                  <a:schemeClr val="tx1"/>
                </a:solidFill>
                <a:latin typeface="MS UI Gothic" pitchFamily="50" charset="-128"/>
              </a:endParaRPr>
            </a:p>
          </p:txBody>
        </p:sp>
        <p:sp>
          <p:nvSpPr>
            <p:cNvPr id="9" name="角丸四角形 8"/>
            <p:cNvSpPr/>
            <p:nvPr/>
          </p:nvSpPr>
          <p:spPr>
            <a:xfrm>
              <a:off x="3516313" y="5953125"/>
              <a:ext cx="2273300" cy="863600"/>
            </a:xfrm>
            <a:prstGeom prst="roundRect">
              <a:avLst>
                <a:gd name="adj" fmla="val 11212"/>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900"/>
                </a:lnSpc>
                <a:defRPr/>
              </a:pPr>
              <a:r>
                <a:rPr lang="en-US" altLang="ja-JP" dirty="0">
                  <a:solidFill>
                    <a:schemeClr val="bg1"/>
                  </a:solidFill>
                  <a:latin typeface="MS UI Gothic" pitchFamily="50" charset="-128"/>
                </a:rPr>
                <a:t>【2018</a:t>
              </a:r>
              <a:r>
                <a:rPr lang="ja-JP" altLang="en-US" dirty="0">
                  <a:solidFill>
                    <a:schemeClr val="bg1"/>
                  </a:solidFill>
                  <a:latin typeface="MS UI Gothic" pitchFamily="50" charset="-128"/>
                </a:rPr>
                <a:t>年４月</a:t>
              </a:r>
              <a:r>
                <a:rPr lang="en-US" altLang="ja-JP" dirty="0">
                  <a:solidFill>
                    <a:schemeClr val="bg1"/>
                  </a:solidFill>
                  <a:latin typeface="MS UI Gothic" pitchFamily="50" charset="-128"/>
                </a:rPr>
                <a:t>】</a:t>
              </a:r>
            </a:p>
            <a:p>
              <a:pPr algn="ctr">
                <a:lnSpc>
                  <a:spcPts val="1900"/>
                </a:lnSpc>
                <a:defRPr/>
              </a:pPr>
              <a:r>
                <a:rPr lang="ja-JP" altLang="en-US" dirty="0">
                  <a:solidFill>
                    <a:schemeClr val="bg1"/>
                  </a:solidFill>
                  <a:latin typeface="MS UI Gothic" pitchFamily="50" charset="-128"/>
                </a:rPr>
                <a:t>株式会社</a:t>
              </a:r>
              <a:endParaRPr lang="en-US" altLang="ja-JP" dirty="0">
                <a:solidFill>
                  <a:srgbClr val="FF0000"/>
                </a:solidFill>
                <a:latin typeface="MS UI Gothic" pitchFamily="50" charset="-128"/>
              </a:endParaRPr>
            </a:p>
            <a:p>
              <a:pPr algn="ctr">
                <a:lnSpc>
                  <a:spcPts val="1900"/>
                </a:lnSpc>
                <a:defRPr/>
              </a:pPr>
              <a:r>
                <a:rPr lang="ja-JP" altLang="en-US" dirty="0">
                  <a:solidFill>
                    <a:schemeClr val="bg1"/>
                  </a:solidFill>
                  <a:latin typeface="MS UI Gothic" pitchFamily="50" charset="-128"/>
                </a:rPr>
                <a:t>（市出資</a:t>
              </a:r>
              <a:r>
                <a:rPr lang="en-US" altLang="ja-JP" dirty="0">
                  <a:solidFill>
                    <a:schemeClr val="bg1"/>
                  </a:solidFill>
                  <a:latin typeface="MS UI Gothic" pitchFamily="50" charset="-128"/>
                </a:rPr>
                <a:t>100</a:t>
              </a:r>
              <a:r>
                <a:rPr lang="ja-JP" altLang="en-US" dirty="0">
                  <a:solidFill>
                    <a:schemeClr val="bg1"/>
                  </a:solidFill>
                  <a:latin typeface="MS UI Gothic" pitchFamily="50" charset="-128"/>
                </a:rPr>
                <a:t>％）</a:t>
              </a:r>
              <a:endParaRPr lang="en-US" altLang="ja-JP" dirty="0">
                <a:solidFill>
                  <a:schemeClr val="bg1"/>
                </a:solidFill>
                <a:latin typeface="MS UI Gothic" pitchFamily="50" charset="-128"/>
              </a:endParaRPr>
            </a:p>
          </p:txBody>
        </p:sp>
        <p:sp>
          <p:nvSpPr>
            <p:cNvPr id="10" name="角丸四角形 9"/>
            <p:cNvSpPr/>
            <p:nvPr/>
          </p:nvSpPr>
          <p:spPr>
            <a:xfrm>
              <a:off x="6513513" y="5953125"/>
              <a:ext cx="2273300" cy="863600"/>
            </a:xfrm>
            <a:prstGeom prst="roundRect">
              <a:avLst>
                <a:gd name="adj" fmla="val 11212"/>
              </a:avLst>
            </a:prstGeom>
            <a:solidFill>
              <a:schemeClr val="accent6">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900"/>
                </a:lnSpc>
                <a:defRPr/>
              </a:pPr>
              <a:r>
                <a:rPr lang="en-US" altLang="ja-JP" dirty="0">
                  <a:solidFill>
                    <a:schemeClr val="tx1"/>
                  </a:solidFill>
                  <a:latin typeface="MS UI Gothic" pitchFamily="50" charset="-128"/>
                </a:rPr>
                <a:t>【</a:t>
              </a:r>
              <a:r>
                <a:rPr lang="ja-JP" altLang="en-US" dirty="0">
                  <a:solidFill>
                    <a:schemeClr val="tx1"/>
                  </a:solidFill>
                  <a:latin typeface="MS UI Gothic" pitchFamily="50" charset="-128"/>
                </a:rPr>
                <a:t>将来</a:t>
              </a:r>
              <a:r>
                <a:rPr lang="en-US" altLang="ja-JP" dirty="0">
                  <a:solidFill>
                    <a:schemeClr val="tx1"/>
                  </a:solidFill>
                  <a:latin typeface="MS UI Gothic" pitchFamily="50" charset="-128"/>
                </a:rPr>
                <a:t>】</a:t>
              </a:r>
            </a:p>
            <a:p>
              <a:pPr algn="ctr">
                <a:lnSpc>
                  <a:spcPts val="1900"/>
                </a:lnSpc>
                <a:defRPr/>
              </a:pPr>
              <a:r>
                <a:rPr lang="ja-JP" altLang="en-US" dirty="0">
                  <a:solidFill>
                    <a:schemeClr val="tx1"/>
                  </a:solidFill>
                  <a:latin typeface="MS UI Gothic" pitchFamily="50" charset="-128"/>
                </a:rPr>
                <a:t>株式上場が可能な</a:t>
              </a:r>
              <a:endParaRPr lang="en-US" altLang="ja-JP" dirty="0">
                <a:solidFill>
                  <a:schemeClr val="tx1"/>
                </a:solidFill>
                <a:latin typeface="MS UI Gothic" pitchFamily="50" charset="-128"/>
              </a:endParaRPr>
            </a:p>
            <a:p>
              <a:pPr algn="ctr">
                <a:lnSpc>
                  <a:spcPts val="1900"/>
                </a:lnSpc>
                <a:defRPr/>
              </a:pPr>
              <a:r>
                <a:rPr lang="ja-JP" altLang="en-US" dirty="0">
                  <a:solidFill>
                    <a:schemeClr val="tx1"/>
                  </a:solidFill>
                  <a:latin typeface="MS UI Gothic" pitchFamily="50" charset="-128"/>
                </a:rPr>
                <a:t>企業体を目指す</a:t>
              </a:r>
              <a:endParaRPr lang="en-US" altLang="ja-JP" dirty="0">
                <a:solidFill>
                  <a:schemeClr val="tx1"/>
                </a:solidFill>
                <a:latin typeface="MS UI Gothic" pitchFamily="50" charset="-128"/>
              </a:endParaRPr>
            </a:p>
          </p:txBody>
        </p:sp>
        <p:sp>
          <p:nvSpPr>
            <p:cNvPr id="2" name="二等辺三角形 1"/>
            <p:cNvSpPr/>
            <p:nvPr/>
          </p:nvSpPr>
          <p:spPr>
            <a:xfrm rot="5400000">
              <a:off x="2805113" y="6270625"/>
              <a:ext cx="685800" cy="228600"/>
            </a:xfrm>
            <a:prstGeom prst="triangle">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二等辺三角形 11"/>
            <p:cNvSpPr/>
            <p:nvPr/>
          </p:nvSpPr>
          <p:spPr>
            <a:xfrm rot="5400000">
              <a:off x="5834063" y="6270625"/>
              <a:ext cx="685800" cy="228600"/>
            </a:xfrm>
            <a:prstGeom prst="triangle">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15" name="直線コネクタ 14"/>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251520" y="260648"/>
            <a:ext cx="5904656" cy="369332"/>
          </a:xfrm>
          <a:prstGeom prst="rect">
            <a:avLst/>
          </a:prstGeom>
        </p:spPr>
        <p:txBody>
          <a:bodyPr wrap="square">
            <a:spAutoFit/>
          </a:bodyPr>
          <a:lstStyle/>
          <a:p>
            <a:r>
              <a:rPr lang="ja-JP" altLang="en-US" b="1" dirty="0">
                <a:solidFill>
                  <a:srgbClr val="000000"/>
                </a:solidFill>
                <a:latin typeface="Calibri" pitchFamily="34" charset="0"/>
              </a:rPr>
              <a:t>③経営形態の見直し</a:t>
            </a:r>
          </a:p>
        </p:txBody>
      </p:sp>
      <p:sp>
        <p:nvSpPr>
          <p:cNvPr id="18" name="正方形/長方形 17"/>
          <p:cNvSpPr/>
          <p:nvPr/>
        </p:nvSpPr>
        <p:spPr>
          <a:xfrm>
            <a:off x="7610070" y="360454"/>
            <a:ext cx="1512017" cy="369332"/>
          </a:xfrm>
          <a:prstGeom prst="rect">
            <a:avLst/>
          </a:prstGeom>
          <a:noFill/>
        </p:spPr>
        <p:txBody>
          <a:bodyPr wrap="none">
            <a:spAutoFit/>
          </a:bodyPr>
          <a:lstStyle/>
          <a:p>
            <a:pPr algn="ctr"/>
            <a:r>
              <a:rPr lang="ja-JP" altLang="en-US" dirty="0"/>
              <a:t>＜</a:t>
            </a:r>
            <a:r>
              <a:rPr lang="en-US" altLang="ja-JP" dirty="0"/>
              <a:t>Outcome</a:t>
            </a:r>
            <a:r>
              <a:rPr lang="ja-JP" altLang="en-US" dirty="0"/>
              <a:t>＞</a:t>
            </a:r>
          </a:p>
        </p:txBody>
      </p:sp>
      <p:sp>
        <p:nvSpPr>
          <p:cNvPr id="19" name="スライド番号プレースホルダ 18"/>
          <p:cNvSpPr>
            <a:spLocks noGrp="1"/>
          </p:cNvSpPr>
          <p:nvPr>
            <p:ph type="sldNum" sz="quarter" idx="12"/>
          </p:nvPr>
        </p:nvSpPr>
        <p:spPr/>
        <p:txBody>
          <a:bodyPr/>
          <a:lstStyle/>
          <a:p>
            <a:fld id="{CCEC3038-1CF1-4B63-9920-55248DCFBA97}" type="slidenum">
              <a:rPr kumimoji="1" lang="ja-JP" altLang="en-US" smtClean="0"/>
              <a:pPr/>
              <a:t>56</a:t>
            </a:fld>
            <a:endParaRPr kumimoji="1" lang="ja-JP" altLang="en-US"/>
          </a:p>
        </p:txBody>
      </p:sp>
      <p:sp>
        <p:nvSpPr>
          <p:cNvPr id="21" name="テキスト ボックス 20"/>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・地下鉄</a:t>
            </a:r>
            <a:endParaRPr kumimoji="1" lang="en-US" altLang="ja-JP" sz="1100" dirty="0"/>
          </a:p>
        </p:txBody>
      </p:sp>
      <p:sp>
        <p:nvSpPr>
          <p:cNvPr id="23" name="テキスト ボックス 22"/>
          <p:cNvSpPr txBox="1"/>
          <p:nvPr/>
        </p:nvSpPr>
        <p:spPr>
          <a:xfrm>
            <a:off x="8244408" y="1"/>
            <a:ext cx="899592" cy="307777"/>
          </a:xfrm>
          <a:prstGeom prst="rect">
            <a:avLst/>
          </a:prstGeom>
          <a:noFill/>
        </p:spPr>
        <p:txBody>
          <a:bodyPr wrap="square" rtlCol="0">
            <a:spAutoFit/>
          </a:bodyPr>
          <a:lstStyle/>
          <a:p>
            <a:r>
              <a:rPr kumimoji="1" lang="en-US" altLang="ja-JP" sz="1400" dirty="0" smtClean="0"/>
              <a:t>C1.(</a:t>
            </a:r>
            <a:r>
              <a:rPr lang="en-US" altLang="ja-JP" sz="1400" dirty="0"/>
              <a:t>80</a:t>
            </a:r>
            <a:r>
              <a:rPr kumimoji="1" lang="en-US" altLang="ja-JP" sz="1400" dirty="0" smtClean="0"/>
              <a:t>)</a:t>
            </a:r>
            <a:endParaRPr kumimoji="1" lang="ja-JP" altLang="en-US" sz="1400" dirty="0"/>
          </a:p>
        </p:txBody>
      </p:sp>
    </p:spTree>
    <p:extLst>
      <p:ext uri="{BB962C8B-B14F-4D97-AF65-F5344CB8AC3E}">
        <p14:creationId xmlns:p14="http://schemas.microsoft.com/office/powerpoint/2010/main" val="19377493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線コネクタ 14"/>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251520" y="260648"/>
            <a:ext cx="5904656" cy="369332"/>
          </a:xfrm>
          <a:prstGeom prst="rect">
            <a:avLst/>
          </a:prstGeom>
        </p:spPr>
        <p:txBody>
          <a:bodyPr wrap="square">
            <a:spAutoFit/>
          </a:bodyPr>
          <a:lstStyle/>
          <a:p>
            <a:r>
              <a:rPr lang="ja-JP" altLang="en-US" b="1" dirty="0">
                <a:solidFill>
                  <a:srgbClr val="000000"/>
                </a:solidFill>
                <a:latin typeface="Calibri" pitchFamily="34" charset="0"/>
              </a:rPr>
              <a:t>④さらなる課題（民営化後の取組内容）</a:t>
            </a:r>
          </a:p>
        </p:txBody>
      </p:sp>
      <p:sp>
        <p:nvSpPr>
          <p:cNvPr id="18" name="正方形/長方形 17"/>
          <p:cNvSpPr/>
          <p:nvPr/>
        </p:nvSpPr>
        <p:spPr>
          <a:xfrm>
            <a:off x="7610070" y="360454"/>
            <a:ext cx="1512017" cy="369332"/>
          </a:xfrm>
          <a:prstGeom prst="rect">
            <a:avLst/>
          </a:prstGeom>
          <a:noFill/>
        </p:spPr>
        <p:txBody>
          <a:bodyPr wrap="none">
            <a:spAutoFit/>
          </a:bodyPr>
          <a:lstStyle/>
          <a:p>
            <a:pPr algn="ctr"/>
            <a:r>
              <a:rPr lang="ja-JP" altLang="en-US" dirty="0"/>
              <a:t>＜</a:t>
            </a:r>
            <a:r>
              <a:rPr lang="en-US" altLang="ja-JP" dirty="0"/>
              <a:t>Outcome</a:t>
            </a:r>
            <a:r>
              <a:rPr lang="ja-JP" altLang="en-US" dirty="0"/>
              <a:t>＞</a:t>
            </a:r>
          </a:p>
        </p:txBody>
      </p:sp>
      <p:sp>
        <p:nvSpPr>
          <p:cNvPr id="28" name="角丸四角形 27"/>
          <p:cNvSpPr/>
          <p:nvPr/>
        </p:nvSpPr>
        <p:spPr>
          <a:xfrm>
            <a:off x="251520" y="1702549"/>
            <a:ext cx="360000" cy="4966811"/>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a:solidFill>
                  <a:schemeClr val="tx1"/>
                </a:solidFill>
              </a:rPr>
              <a:t>民間でできることは民間に</a:t>
            </a:r>
            <a:endParaRPr kumimoji="1" lang="ja-JP" altLang="en-US" sz="1400" dirty="0">
              <a:solidFill>
                <a:schemeClr val="tx1"/>
              </a:solidFill>
            </a:endParaRPr>
          </a:p>
        </p:txBody>
      </p:sp>
      <p:sp>
        <p:nvSpPr>
          <p:cNvPr id="29" name="角丸四角形 28"/>
          <p:cNvSpPr/>
          <p:nvPr/>
        </p:nvSpPr>
        <p:spPr>
          <a:xfrm>
            <a:off x="8546886" y="1774557"/>
            <a:ext cx="453562" cy="4822795"/>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dirty="0">
                <a:solidFill>
                  <a:schemeClr val="bg1"/>
                </a:solidFill>
              </a:rPr>
              <a:t>市民・お客さまのための民営化</a:t>
            </a:r>
          </a:p>
        </p:txBody>
      </p:sp>
      <p:sp>
        <p:nvSpPr>
          <p:cNvPr id="30" name="角丸四角形 29"/>
          <p:cNvSpPr/>
          <p:nvPr/>
        </p:nvSpPr>
        <p:spPr>
          <a:xfrm>
            <a:off x="899592" y="1702548"/>
            <a:ext cx="360000" cy="496681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a:solidFill>
                  <a:schemeClr val="tx1"/>
                </a:solidFill>
              </a:rPr>
              <a:t>地下鉄事業の民営化</a:t>
            </a:r>
          </a:p>
        </p:txBody>
      </p:sp>
      <p:sp>
        <p:nvSpPr>
          <p:cNvPr id="6" name="二等辺三角形 5"/>
          <p:cNvSpPr/>
          <p:nvPr/>
        </p:nvSpPr>
        <p:spPr>
          <a:xfrm rot="5400000">
            <a:off x="532714" y="4077954"/>
            <a:ext cx="396000" cy="216000"/>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二等辺三角形 48"/>
          <p:cNvSpPr/>
          <p:nvPr/>
        </p:nvSpPr>
        <p:spPr>
          <a:xfrm rot="5400000">
            <a:off x="1163570" y="4077954"/>
            <a:ext cx="396000" cy="216000"/>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8" name="グループ化 57"/>
          <p:cNvGrpSpPr/>
          <p:nvPr/>
        </p:nvGrpSpPr>
        <p:grpSpPr>
          <a:xfrm>
            <a:off x="1576746" y="1702549"/>
            <a:ext cx="6820396" cy="1294403"/>
            <a:chOff x="1576746" y="1481911"/>
            <a:chExt cx="6820396" cy="1294403"/>
          </a:xfrm>
        </p:grpSpPr>
        <p:sp>
          <p:nvSpPr>
            <p:cNvPr id="43" name="ホームベース 42"/>
            <p:cNvSpPr/>
            <p:nvPr/>
          </p:nvSpPr>
          <p:spPr>
            <a:xfrm>
              <a:off x="5436416" y="1481911"/>
              <a:ext cx="2952000" cy="576000"/>
            </a:xfrm>
            <a:prstGeom prst="homePlate">
              <a:avLst/>
            </a:prstGeom>
            <a:solidFill>
              <a:schemeClr val="accent1">
                <a:lumMod val="75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お客さま満足度の向上</a:t>
              </a:r>
              <a:endParaRPr kumimoji="1" lang="ja-JP" altLang="en-US" sz="1400" dirty="0"/>
            </a:p>
          </p:txBody>
        </p:sp>
        <p:sp>
          <p:nvSpPr>
            <p:cNvPr id="44" name="ホームベース 43"/>
            <p:cNvSpPr/>
            <p:nvPr/>
          </p:nvSpPr>
          <p:spPr>
            <a:xfrm>
              <a:off x="2184158" y="1481911"/>
              <a:ext cx="2952000" cy="576000"/>
            </a:xfrm>
            <a:prstGeom prst="homePlate">
              <a:avLst/>
            </a:prstGeom>
            <a:solidFill>
              <a:schemeClr val="accent1">
                <a:lumMod val="90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スピーディな</a:t>
              </a:r>
              <a:endParaRPr kumimoji="1" lang="en-US" altLang="ja-JP" sz="1400" dirty="0"/>
            </a:p>
            <a:p>
              <a:pPr algn="ctr"/>
              <a:r>
                <a:rPr kumimoji="1" lang="ja-JP" altLang="en-US" sz="1400" dirty="0"/>
                <a:t>サービス改善</a:t>
              </a:r>
            </a:p>
          </p:txBody>
        </p:sp>
        <p:sp>
          <p:nvSpPr>
            <p:cNvPr id="47" name="円/楕円 83"/>
            <p:cNvSpPr/>
            <p:nvPr/>
          </p:nvSpPr>
          <p:spPr>
            <a:xfrm>
              <a:off x="1576746" y="1535911"/>
              <a:ext cx="468000" cy="468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１</a:t>
              </a:r>
              <a:endParaRPr kumimoji="1" lang="ja-JP" altLang="en-US" sz="1600" dirty="0">
                <a:solidFill>
                  <a:schemeClr val="tx1"/>
                </a:solidFill>
              </a:endParaRPr>
            </a:p>
          </p:txBody>
        </p:sp>
        <p:sp>
          <p:nvSpPr>
            <p:cNvPr id="50" name="テキスト ボックス 49"/>
            <p:cNvSpPr txBox="1"/>
            <p:nvPr/>
          </p:nvSpPr>
          <p:spPr>
            <a:xfrm>
              <a:off x="1745940" y="2129983"/>
              <a:ext cx="6651202" cy="646331"/>
            </a:xfrm>
            <a:prstGeom prst="rect">
              <a:avLst/>
            </a:prstGeom>
            <a:noFill/>
          </p:spPr>
          <p:txBody>
            <a:bodyPr wrap="square" rtlCol="0">
              <a:spAutoFit/>
            </a:bodyPr>
            <a:lstStyle/>
            <a:p>
              <a:pPr marL="171450" indent="-171450">
                <a:buClr>
                  <a:srgbClr val="002060"/>
                </a:buClr>
                <a:buFont typeface="Wingdings" panose="05000000000000000000" pitchFamily="2" charset="2"/>
                <a:buChar char="l"/>
              </a:pPr>
              <a:r>
                <a:rPr lang="ja-JP" altLang="en-US" sz="1200" dirty="0">
                  <a:latin typeface="+mn-ea"/>
                </a:rPr>
                <a:t>これまでも、運賃の値下げ、トイレの美装化、終発延長、駅ナカ・売店のリニューアルなどのサービス改革に取り組んできた。民営化後は公営の制約がなくなり、みずからの判断と責任の下で、ニーズを機敏に捉え、スピード感を持って市民・お客さまに実感いただけるサービスを展開していく。</a:t>
              </a:r>
            </a:p>
          </p:txBody>
        </p:sp>
      </p:grpSp>
      <p:grpSp>
        <p:nvGrpSpPr>
          <p:cNvPr id="57" name="グループ化 56"/>
          <p:cNvGrpSpPr/>
          <p:nvPr/>
        </p:nvGrpSpPr>
        <p:grpSpPr>
          <a:xfrm>
            <a:off x="1576746" y="5013176"/>
            <a:ext cx="6830728" cy="1656184"/>
            <a:chOff x="1576746" y="5013176"/>
            <a:chExt cx="6830728" cy="1656184"/>
          </a:xfrm>
        </p:grpSpPr>
        <p:sp>
          <p:nvSpPr>
            <p:cNvPr id="23" name="ホームベース 22"/>
            <p:cNvSpPr/>
            <p:nvPr/>
          </p:nvSpPr>
          <p:spPr>
            <a:xfrm>
              <a:off x="2184158" y="5013176"/>
              <a:ext cx="2952000" cy="576000"/>
            </a:xfrm>
            <a:prstGeom prst="homePlate">
              <a:avLst/>
            </a:prstGeom>
            <a:solidFill>
              <a:schemeClr val="accent1">
                <a:lumMod val="90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経営体質の強化</a:t>
              </a:r>
            </a:p>
          </p:txBody>
        </p:sp>
        <p:sp>
          <p:nvSpPr>
            <p:cNvPr id="24" name="ホームベース 23"/>
            <p:cNvSpPr/>
            <p:nvPr/>
          </p:nvSpPr>
          <p:spPr>
            <a:xfrm>
              <a:off x="5436416" y="5013176"/>
              <a:ext cx="2952000" cy="576000"/>
            </a:xfrm>
            <a:prstGeom prst="homePlate">
              <a:avLst/>
            </a:prstGeom>
            <a:solidFill>
              <a:schemeClr val="accent1">
                <a:lumMod val="75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効率的な事業経営による</a:t>
              </a:r>
              <a:endParaRPr kumimoji="1" lang="en-US" altLang="ja-JP" sz="1400" dirty="0"/>
            </a:p>
            <a:p>
              <a:pPr algn="ctr"/>
              <a:r>
                <a:rPr kumimoji="1" lang="ja-JP" altLang="en-US" sz="1400" dirty="0"/>
                <a:t>収支改善</a:t>
              </a:r>
            </a:p>
          </p:txBody>
        </p:sp>
        <p:sp>
          <p:nvSpPr>
            <p:cNvPr id="27" name="円/楕円 85"/>
            <p:cNvSpPr/>
            <p:nvPr/>
          </p:nvSpPr>
          <p:spPr>
            <a:xfrm>
              <a:off x="1576746" y="5067176"/>
              <a:ext cx="468000" cy="468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３</a:t>
              </a:r>
            </a:p>
          </p:txBody>
        </p:sp>
        <p:sp>
          <p:nvSpPr>
            <p:cNvPr id="51" name="テキスト ボックス 50"/>
            <p:cNvSpPr txBox="1"/>
            <p:nvPr/>
          </p:nvSpPr>
          <p:spPr>
            <a:xfrm>
              <a:off x="1745940" y="5653697"/>
              <a:ext cx="6661534" cy="1015663"/>
            </a:xfrm>
            <a:prstGeom prst="rect">
              <a:avLst/>
            </a:prstGeom>
            <a:noFill/>
          </p:spPr>
          <p:txBody>
            <a:bodyPr wrap="square" rtlCol="0">
              <a:spAutoFit/>
            </a:bodyPr>
            <a:lstStyle/>
            <a:p>
              <a:pPr marL="171450" indent="-171450">
                <a:buClr>
                  <a:srgbClr val="002060"/>
                </a:buClr>
                <a:buFont typeface="Wingdings" panose="05000000000000000000" pitchFamily="2" charset="2"/>
                <a:buChar char="l"/>
              </a:pPr>
              <a:r>
                <a:rPr lang="ja-JP" altLang="en-US" sz="1200" dirty="0">
                  <a:latin typeface="+mn-ea"/>
                </a:rPr>
                <a:t>経営力の強化により、新たな安全施策・サービス投資資金を確保する。</a:t>
              </a:r>
            </a:p>
            <a:p>
              <a:pPr marL="171450" indent="-171450">
                <a:buClr>
                  <a:srgbClr val="002060"/>
                </a:buClr>
                <a:buFont typeface="Wingdings" panose="05000000000000000000" pitchFamily="2" charset="2"/>
                <a:buChar char="l"/>
              </a:pPr>
              <a:r>
                <a:rPr lang="ja-JP" altLang="en-US" sz="1200" dirty="0">
                  <a:latin typeface="+mn-ea"/>
                </a:rPr>
                <a:t>効率的な経営の推進により、固定資産税などの租税公課などを見込んでもなお、</a:t>
              </a:r>
              <a:r>
                <a:rPr lang="en-US" altLang="ja-JP" sz="1200" dirty="0">
                  <a:latin typeface="+mn-ea"/>
                </a:rPr>
                <a:t>280</a:t>
              </a:r>
              <a:r>
                <a:rPr lang="ja-JP" altLang="en-US" sz="1200" dirty="0">
                  <a:latin typeface="+mn-ea"/>
                </a:rPr>
                <a:t>億円以上（</a:t>
              </a:r>
              <a:r>
                <a:rPr lang="en-US" altLang="ja-JP" sz="1200" dirty="0">
                  <a:latin typeface="+mn-ea"/>
                </a:rPr>
                <a:t>10</a:t>
              </a:r>
              <a:r>
                <a:rPr lang="ja-JP" altLang="en-US" sz="1200" dirty="0">
                  <a:latin typeface="+mn-ea"/>
                </a:rPr>
                <a:t>年平均）の経常利益を確保する。</a:t>
              </a:r>
              <a:endParaRPr lang="en-US" altLang="ja-JP" sz="1200" dirty="0">
                <a:latin typeface="+mn-ea"/>
              </a:endParaRPr>
            </a:p>
            <a:p>
              <a:pPr marL="171450" indent="-171450">
                <a:buClr>
                  <a:srgbClr val="002060"/>
                </a:buClr>
                <a:buFont typeface="Wingdings" panose="05000000000000000000" pitchFamily="2" charset="2"/>
                <a:buChar char="l"/>
              </a:pPr>
              <a:r>
                <a:rPr lang="ja-JP" altLang="en-US" sz="1200" dirty="0">
                  <a:latin typeface="+mn-ea"/>
                </a:rPr>
                <a:t>地下鉄新会社から大阪市への納税・配当により、年間約</a:t>
              </a:r>
              <a:r>
                <a:rPr lang="en-US" altLang="ja-JP" sz="1200" dirty="0">
                  <a:latin typeface="+mn-ea"/>
                </a:rPr>
                <a:t>100</a:t>
              </a:r>
              <a:r>
                <a:rPr lang="ja-JP" altLang="en-US" sz="1200" dirty="0">
                  <a:latin typeface="+mn-ea"/>
                </a:rPr>
                <a:t>億円（民営化</a:t>
              </a:r>
              <a:r>
                <a:rPr lang="en-US" altLang="ja-JP" sz="1200" dirty="0">
                  <a:latin typeface="+mn-ea"/>
                </a:rPr>
                <a:t>10</a:t>
              </a:r>
              <a:r>
                <a:rPr lang="ja-JP" altLang="en-US" sz="1200" dirty="0">
                  <a:latin typeface="+mn-ea"/>
                </a:rPr>
                <a:t>年目の試算）の財政貢献を果たす。</a:t>
              </a:r>
              <a:endParaRPr lang="en-US" altLang="ja-JP" sz="1200" dirty="0">
                <a:latin typeface="+mn-ea"/>
              </a:endParaRPr>
            </a:p>
          </p:txBody>
        </p:sp>
      </p:grpSp>
      <p:grpSp>
        <p:nvGrpSpPr>
          <p:cNvPr id="56" name="グループ化 55"/>
          <p:cNvGrpSpPr/>
          <p:nvPr/>
        </p:nvGrpSpPr>
        <p:grpSpPr>
          <a:xfrm>
            <a:off x="1576746" y="3173229"/>
            <a:ext cx="6820396" cy="1663671"/>
            <a:chOff x="1576746" y="2997016"/>
            <a:chExt cx="6820396" cy="1663671"/>
          </a:xfrm>
        </p:grpSpPr>
        <p:sp>
          <p:nvSpPr>
            <p:cNvPr id="37" name="ホームベース 36"/>
            <p:cNvSpPr/>
            <p:nvPr/>
          </p:nvSpPr>
          <p:spPr>
            <a:xfrm>
              <a:off x="2184158" y="2997016"/>
              <a:ext cx="2952000" cy="576000"/>
            </a:xfrm>
            <a:prstGeom prst="homePlate">
              <a:avLst/>
            </a:prstGeom>
            <a:solidFill>
              <a:schemeClr val="accent1">
                <a:lumMod val="90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多様な事業展開</a:t>
              </a:r>
            </a:p>
          </p:txBody>
        </p:sp>
        <p:sp>
          <p:nvSpPr>
            <p:cNvPr id="38" name="ホームベース 37"/>
            <p:cNvSpPr/>
            <p:nvPr/>
          </p:nvSpPr>
          <p:spPr>
            <a:xfrm>
              <a:off x="5436416" y="2997016"/>
              <a:ext cx="2952000" cy="576000"/>
            </a:xfrm>
            <a:prstGeom prst="homePlate">
              <a:avLst/>
            </a:prstGeom>
            <a:solidFill>
              <a:schemeClr val="accent1">
                <a:lumMod val="75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沿線・地域の</a:t>
              </a:r>
              <a:endParaRPr kumimoji="1" lang="en-US" altLang="ja-JP" sz="1400" dirty="0"/>
            </a:p>
            <a:p>
              <a:pPr algn="ctr"/>
              <a:r>
                <a:rPr kumimoji="1" lang="ja-JP" altLang="en-US" sz="1400" dirty="0"/>
                <a:t>活性化への貢献</a:t>
              </a:r>
            </a:p>
          </p:txBody>
        </p:sp>
        <p:sp>
          <p:nvSpPr>
            <p:cNvPr id="41" name="円/楕円 17"/>
            <p:cNvSpPr/>
            <p:nvPr/>
          </p:nvSpPr>
          <p:spPr>
            <a:xfrm>
              <a:off x="1576746" y="3051016"/>
              <a:ext cx="468000" cy="468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２</a:t>
              </a:r>
            </a:p>
          </p:txBody>
        </p:sp>
        <p:sp>
          <p:nvSpPr>
            <p:cNvPr id="52" name="テキスト ボックス 51"/>
            <p:cNvSpPr txBox="1"/>
            <p:nvPr/>
          </p:nvSpPr>
          <p:spPr>
            <a:xfrm>
              <a:off x="1745940" y="3645024"/>
              <a:ext cx="6651202" cy="1015663"/>
            </a:xfrm>
            <a:prstGeom prst="rect">
              <a:avLst/>
            </a:prstGeom>
            <a:noFill/>
          </p:spPr>
          <p:txBody>
            <a:bodyPr wrap="square" rtlCol="0">
              <a:spAutoFit/>
            </a:bodyPr>
            <a:lstStyle/>
            <a:p>
              <a:pPr marL="171450" indent="-171450">
                <a:buClr>
                  <a:srgbClr val="002060"/>
                </a:buClr>
                <a:buFont typeface="Wingdings" panose="05000000000000000000" pitchFamily="2" charset="2"/>
                <a:buChar char="l"/>
              </a:pPr>
              <a:r>
                <a:rPr lang="ja-JP" altLang="en-US" sz="1200" dirty="0">
                  <a:latin typeface="+mn-ea"/>
                </a:rPr>
                <a:t>鉄道事業の枠を超えた「ホテル・不動産事業」、「高齢者・子育て支援事業」などを展開し、新たな収益の柱に育て、鉄道事業の持続・発展につなげるとともに、沿線・地域の活性化に貢献する。</a:t>
              </a:r>
              <a:endParaRPr lang="en-US" altLang="ja-JP" sz="1200" dirty="0">
                <a:latin typeface="+mn-ea"/>
              </a:endParaRPr>
            </a:p>
            <a:p>
              <a:pPr marL="171450" indent="-171450">
                <a:buClr>
                  <a:srgbClr val="002060"/>
                </a:buClr>
                <a:buFont typeface="Wingdings" panose="05000000000000000000" pitchFamily="2" charset="2"/>
                <a:buChar char="l"/>
              </a:pPr>
              <a:r>
                <a:rPr lang="ja-JP" altLang="en-US" sz="1200" dirty="0">
                  <a:latin typeface="+mn-ea"/>
                </a:rPr>
                <a:t>大阪の地下をブラッシュアップし、快適な地下空間の創出・地下のまちの魅力アップに貢献する。また、グループ会社である大阪地下街（株）との連携により、地下の防災面の強化や、営業面でもシナジー効果（相乗効果）を発揮する。</a:t>
              </a:r>
            </a:p>
          </p:txBody>
        </p:sp>
      </p:grpSp>
      <p:sp>
        <p:nvSpPr>
          <p:cNvPr id="60" name="テキスト ボックス 59"/>
          <p:cNvSpPr txBox="1"/>
          <p:nvPr/>
        </p:nvSpPr>
        <p:spPr>
          <a:xfrm>
            <a:off x="2210798" y="986520"/>
            <a:ext cx="5559598" cy="492443"/>
          </a:xfrm>
          <a:prstGeom prst="rect">
            <a:avLst/>
          </a:prstGeom>
          <a:noFill/>
        </p:spPr>
        <p:txBody>
          <a:bodyPr wrap="square" rtlCol="0">
            <a:spAutoFit/>
          </a:bodyPr>
          <a:lstStyle/>
          <a:p>
            <a:r>
              <a:rPr lang="ja-JP" altLang="en-US" sz="1300" dirty="0">
                <a:latin typeface="+mn-ea"/>
              </a:rPr>
              <a:t>私たちは、最高の安全・安心を追求し、誠実さとチャレンジ精神をもって、</a:t>
            </a:r>
            <a:endParaRPr lang="en-US" altLang="ja-JP" sz="1300" dirty="0">
              <a:latin typeface="+mn-ea"/>
            </a:endParaRPr>
          </a:p>
          <a:p>
            <a:r>
              <a:rPr lang="ja-JP" altLang="en-US" sz="1300" dirty="0">
                <a:latin typeface="+mn-ea"/>
              </a:rPr>
              <a:t>大阪から元気を創りつづけます。</a:t>
            </a:r>
          </a:p>
        </p:txBody>
      </p:sp>
      <p:sp>
        <p:nvSpPr>
          <p:cNvPr id="72" name="テキスト ボックス 71"/>
          <p:cNvSpPr txBox="1"/>
          <p:nvPr/>
        </p:nvSpPr>
        <p:spPr>
          <a:xfrm>
            <a:off x="422874" y="986475"/>
            <a:ext cx="1627598" cy="492533"/>
          </a:xfrm>
          <a:prstGeom prst="rect">
            <a:avLst/>
          </a:prstGeom>
          <a:noFill/>
          <a:ln>
            <a:solidFill>
              <a:schemeClr val="accent1">
                <a:shade val="50000"/>
              </a:schemeClr>
            </a:solidFill>
          </a:ln>
        </p:spPr>
        <p:txBody>
          <a:bodyPr wrap="square" rtlCol="0" anchor="ctr" anchorCtr="0">
            <a:noAutofit/>
          </a:bodyPr>
          <a:lstStyle/>
          <a:p>
            <a:pPr algn="ctr"/>
            <a:r>
              <a:rPr lang="ja-JP" altLang="en-US" sz="1300" dirty="0">
                <a:latin typeface="+mn-ea"/>
              </a:rPr>
              <a:t>新会社の企業理念</a:t>
            </a:r>
          </a:p>
        </p:txBody>
      </p:sp>
      <p:sp>
        <p:nvSpPr>
          <p:cNvPr id="33" name="テキスト ボックス 32"/>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・地下鉄</a:t>
            </a:r>
            <a:endParaRPr kumimoji="1" lang="en-US" altLang="ja-JP" sz="1100" dirty="0"/>
          </a:p>
        </p:txBody>
      </p:sp>
      <p:sp>
        <p:nvSpPr>
          <p:cNvPr id="31" name="テキスト ボックス 30"/>
          <p:cNvSpPr txBox="1"/>
          <p:nvPr/>
        </p:nvSpPr>
        <p:spPr>
          <a:xfrm>
            <a:off x="6963739" y="269702"/>
            <a:ext cx="646331" cy="369332"/>
          </a:xfrm>
          <a:prstGeom prst="rect">
            <a:avLst/>
          </a:prstGeom>
          <a:solidFill>
            <a:schemeClr val="bg2">
              <a:lumMod val="50000"/>
            </a:schemeClr>
          </a:solidFill>
          <a:ln>
            <a:solidFill>
              <a:schemeClr val="bg2">
                <a:lumMod val="25000"/>
              </a:schemeClr>
            </a:solidFill>
          </a:ln>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rPr>
              <a:t>追加</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CCEC3038-1CF1-4B63-9920-55248DCFBA97}" type="slidenum">
              <a:rPr kumimoji="1" lang="ja-JP" altLang="en-US" smtClean="0"/>
              <a:pPr/>
              <a:t>57</a:t>
            </a:fld>
            <a:endParaRPr kumimoji="1" lang="ja-JP" altLang="en-US"/>
          </a:p>
        </p:txBody>
      </p:sp>
      <p:sp>
        <p:nvSpPr>
          <p:cNvPr id="34" name="テキスト ボックス 33"/>
          <p:cNvSpPr txBox="1"/>
          <p:nvPr/>
        </p:nvSpPr>
        <p:spPr>
          <a:xfrm>
            <a:off x="8244408" y="1"/>
            <a:ext cx="899592" cy="307777"/>
          </a:xfrm>
          <a:prstGeom prst="rect">
            <a:avLst/>
          </a:prstGeom>
          <a:noFill/>
        </p:spPr>
        <p:txBody>
          <a:bodyPr wrap="square" rtlCol="0">
            <a:spAutoFit/>
          </a:bodyPr>
          <a:lstStyle/>
          <a:p>
            <a:r>
              <a:rPr kumimoji="1" lang="en-US" altLang="ja-JP" sz="1400" dirty="0" smtClean="0"/>
              <a:t>C1.(</a:t>
            </a:r>
            <a:r>
              <a:rPr lang="en-US" altLang="ja-JP" sz="1400" dirty="0"/>
              <a:t>80</a:t>
            </a:r>
            <a:r>
              <a:rPr kumimoji="1" lang="en-US" altLang="ja-JP" sz="1400" dirty="0" smtClean="0"/>
              <a:t>)</a:t>
            </a:r>
            <a:endParaRPr kumimoji="1" lang="ja-JP" altLang="en-US" sz="1400" dirty="0"/>
          </a:p>
        </p:txBody>
      </p:sp>
    </p:spTree>
    <p:extLst>
      <p:ext uri="{BB962C8B-B14F-4D97-AF65-F5344CB8AC3E}">
        <p14:creationId xmlns:p14="http://schemas.microsoft.com/office/powerpoint/2010/main" val="16388781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6066237" y="4434179"/>
            <a:ext cx="2811254" cy="2040311"/>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6558244" y="2805731"/>
            <a:ext cx="1631558" cy="222282"/>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6066237" y="1465350"/>
            <a:ext cx="2811254" cy="451482"/>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0" y="0"/>
            <a:ext cx="7524328" cy="461665"/>
          </a:xfrm>
          <a:prstGeom prst="rect">
            <a:avLst/>
          </a:prstGeom>
          <a:solidFill>
            <a:srgbClr val="0070C0"/>
          </a:solidFill>
        </p:spPr>
        <p:txBody>
          <a:bodyPr wrap="square" rtlCol="0">
            <a:spAutoFit/>
          </a:bodyPr>
          <a:lstStyle/>
          <a:p>
            <a:r>
              <a:rPr lang="en-US" altLang="ja-JP" sz="2400" b="1" u="sng" dirty="0">
                <a:solidFill>
                  <a:schemeClr val="bg1"/>
                </a:solidFill>
                <a:latin typeface="+mn-ea"/>
              </a:rPr>
              <a:t>Ⅱ</a:t>
            </a:r>
            <a:r>
              <a:rPr kumimoji="1" lang="en-US" altLang="ja-JP" sz="2400" b="1" u="sng" dirty="0">
                <a:solidFill>
                  <a:schemeClr val="bg1"/>
                </a:solidFill>
                <a:latin typeface="+mn-ea"/>
                <a:ea typeface="+mn-ea"/>
              </a:rPr>
              <a:t>【</a:t>
            </a:r>
            <a:r>
              <a:rPr kumimoji="1" lang="ja-JP" altLang="en-US" sz="2400" b="1" u="sng" dirty="0">
                <a:solidFill>
                  <a:schemeClr val="bg1"/>
                </a:solidFill>
                <a:latin typeface="+mn-ea"/>
                <a:ea typeface="+mn-ea"/>
              </a:rPr>
              <a:t>民営化の取組</a:t>
            </a:r>
            <a:r>
              <a:rPr kumimoji="1" lang="en-US" altLang="ja-JP" sz="2400" b="1" u="sng" dirty="0">
                <a:solidFill>
                  <a:schemeClr val="bg1"/>
                </a:solidFill>
                <a:latin typeface="+mn-ea"/>
                <a:ea typeface="+mn-ea"/>
              </a:rPr>
              <a:t>】(2)</a:t>
            </a:r>
            <a:r>
              <a:rPr kumimoji="1" lang="ja-JP" altLang="en-US" sz="2400" b="1" u="sng" dirty="0">
                <a:solidFill>
                  <a:schemeClr val="bg1"/>
                </a:solidFill>
                <a:latin typeface="+mn-ea"/>
                <a:ea typeface="+mn-ea"/>
              </a:rPr>
              <a:t>　</a:t>
            </a:r>
            <a:r>
              <a:rPr lang="ja-JP" altLang="en-US" sz="2400" b="1" u="sng" dirty="0">
                <a:solidFill>
                  <a:schemeClr val="bg1"/>
                </a:solidFill>
                <a:latin typeface="+mn-ea"/>
              </a:rPr>
              <a:t>バ　ス</a:t>
            </a:r>
            <a:endParaRPr kumimoji="1" lang="ja-JP" altLang="en-US" sz="2400" b="1" u="sng" dirty="0">
              <a:solidFill>
                <a:schemeClr val="bg1"/>
              </a:solidFill>
              <a:latin typeface="+mn-ea"/>
              <a:ea typeface="+mn-ea"/>
            </a:endParaRPr>
          </a:p>
        </p:txBody>
      </p:sp>
      <p:sp>
        <p:nvSpPr>
          <p:cNvPr id="6" name="テキスト ボックス 5"/>
          <p:cNvSpPr txBox="1"/>
          <p:nvPr/>
        </p:nvSpPr>
        <p:spPr>
          <a:xfrm>
            <a:off x="7884368" y="0"/>
            <a:ext cx="1187624" cy="307777"/>
          </a:xfrm>
          <a:prstGeom prst="rect">
            <a:avLst/>
          </a:prstGeom>
          <a:noFill/>
        </p:spPr>
        <p:txBody>
          <a:bodyPr wrap="square" rtlCol="0">
            <a:spAutoFit/>
          </a:bodyPr>
          <a:lstStyle/>
          <a:p>
            <a:r>
              <a:rPr kumimoji="1" lang="en-US" altLang="ja-JP" sz="1400" dirty="0"/>
              <a:t>C2</a:t>
            </a:r>
            <a:endParaRPr kumimoji="1" lang="ja-JP" altLang="en-US" sz="1400" dirty="0"/>
          </a:p>
        </p:txBody>
      </p:sp>
      <p:sp>
        <p:nvSpPr>
          <p:cNvPr id="7" name="スライド番号プレースホルダ 6"/>
          <p:cNvSpPr>
            <a:spLocks noGrp="1"/>
          </p:cNvSpPr>
          <p:nvPr>
            <p:ph type="sldNum" sz="quarter" idx="12"/>
          </p:nvPr>
        </p:nvSpPr>
        <p:spPr/>
        <p:txBody>
          <a:bodyPr/>
          <a:lstStyle/>
          <a:p>
            <a:fld id="{CCEC3038-1CF1-4B63-9920-55248DCFBA97}" type="slidenum">
              <a:rPr kumimoji="1" lang="ja-JP" altLang="en-US" smtClean="0"/>
              <a:pPr/>
              <a:t>58</a:t>
            </a:fld>
            <a:endParaRPr kumimoji="1" lang="ja-JP" altLang="en-US"/>
          </a:p>
        </p:txBody>
      </p:sp>
      <p:graphicFrame>
        <p:nvGraphicFramePr>
          <p:cNvPr id="8" name="表 7"/>
          <p:cNvGraphicFramePr>
            <a:graphicFrameLocks noGrp="1"/>
          </p:cNvGraphicFramePr>
          <p:nvPr>
            <p:extLst>
              <p:ext uri="{D42A27DB-BD31-4B8C-83A1-F6EECF244321}">
                <p14:modId xmlns:p14="http://schemas.microsoft.com/office/powerpoint/2010/main" val="126830244"/>
              </p:ext>
            </p:extLst>
          </p:nvPr>
        </p:nvGraphicFramePr>
        <p:xfrm>
          <a:off x="323528" y="629769"/>
          <a:ext cx="8568952" cy="5902599"/>
        </p:xfrm>
        <a:graphic>
          <a:graphicData uri="http://schemas.openxmlformats.org/drawingml/2006/table">
            <a:tbl>
              <a:tblPr firstRow="1">
                <a:tableStyleId>{5C22544A-7EE6-4342-B048-85BDC9FD1C3A}</a:tableStyleId>
              </a:tblPr>
              <a:tblGrid>
                <a:gridCol w="1872208">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2880320">
                  <a:extLst>
                    <a:ext uri="{9D8B030D-6E8A-4147-A177-3AD203B41FA5}">
                      <a16:colId xmlns:a16="http://schemas.microsoft.com/office/drawing/2014/main" xmlns="" val="20003"/>
                    </a:ext>
                  </a:extLst>
                </a:gridCol>
              </a:tblGrid>
              <a:tr h="293848">
                <a:tc>
                  <a:txBody>
                    <a:bodyPr/>
                    <a:lstStyle/>
                    <a:p>
                      <a:pPr algn="ctr"/>
                      <a:r>
                        <a:rPr kumimoji="1" lang="ja-JP" altLang="en-US" sz="1400" dirty="0">
                          <a:solidFill>
                            <a:schemeClr val="tx1"/>
                          </a:solidFill>
                        </a:rPr>
                        <a:t>＜</a:t>
                      </a:r>
                      <a:r>
                        <a:rPr kumimoji="1" lang="en-US" altLang="ja-JP" sz="1400" dirty="0">
                          <a:solidFill>
                            <a:schemeClr val="tx1"/>
                          </a:solidFill>
                        </a:rPr>
                        <a:t>Why</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Vision</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What</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Outcome</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5597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baseline="0" dirty="0">
                          <a:solidFill>
                            <a:schemeClr val="tx1"/>
                          </a:solidFill>
                          <a:latin typeface="Calibri" pitchFamily="34" charset="0"/>
                        </a:rPr>
                        <a:t>・乗車人員の減少</a:t>
                      </a:r>
                      <a:endParaRPr lang="en-US" altLang="ja-JP" sz="1200" u="none" baseline="0" dirty="0">
                        <a:solidFill>
                          <a:schemeClr val="tx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baseline="0" dirty="0">
                          <a:solidFill>
                            <a:schemeClr val="tx1"/>
                          </a:solidFill>
                          <a:latin typeface="Calibri" pitchFamily="34" charset="0"/>
                        </a:rPr>
                        <a:t>⇒</a:t>
                      </a:r>
                      <a:r>
                        <a:rPr lang="ja-JP" altLang="en-US" sz="1200" u="none" dirty="0">
                          <a:solidFill>
                            <a:schemeClr val="tx1"/>
                          </a:solidFill>
                          <a:latin typeface="Calibri" pitchFamily="34" charset="0"/>
                        </a:rPr>
                        <a:t>鉄道等、他の移動手段への移行等により過去</a:t>
                      </a:r>
                      <a:r>
                        <a:rPr lang="en-US" altLang="ja-JP" sz="1200" u="none" dirty="0">
                          <a:solidFill>
                            <a:schemeClr val="tx1"/>
                          </a:solidFill>
                          <a:latin typeface="Calibri" pitchFamily="34" charset="0"/>
                        </a:rPr>
                        <a:t>10</a:t>
                      </a:r>
                      <a:r>
                        <a:rPr lang="ja-JP" altLang="en-US" sz="1200" u="none" dirty="0">
                          <a:solidFill>
                            <a:schemeClr val="tx1"/>
                          </a:solidFill>
                          <a:latin typeface="Calibri" pitchFamily="34" charset="0"/>
                        </a:rPr>
                        <a:t>年間（</a:t>
                      </a:r>
                      <a:r>
                        <a:rPr lang="en-US" altLang="ja-JP" sz="1200" u="none" dirty="0">
                          <a:solidFill>
                            <a:schemeClr val="tx1"/>
                          </a:solidFill>
                          <a:latin typeface="Calibri" pitchFamily="34" charset="0"/>
                        </a:rPr>
                        <a:t>2002</a:t>
                      </a:r>
                      <a:r>
                        <a:rPr lang="ja-JP" altLang="en-US" sz="1200" u="none" dirty="0">
                          <a:solidFill>
                            <a:schemeClr val="tx1"/>
                          </a:solidFill>
                          <a:latin typeface="Calibri" pitchFamily="34" charset="0"/>
                        </a:rPr>
                        <a:t>年度～</a:t>
                      </a:r>
                      <a:r>
                        <a:rPr lang="en-US" altLang="ja-JP" sz="1200" u="none" dirty="0">
                          <a:solidFill>
                            <a:schemeClr val="tx1"/>
                          </a:solidFill>
                          <a:latin typeface="Calibri" pitchFamily="34" charset="0"/>
                        </a:rPr>
                        <a:t>2011</a:t>
                      </a:r>
                      <a:r>
                        <a:rPr lang="ja-JP" altLang="en-US" sz="1200" u="none" dirty="0">
                          <a:solidFill>
                            <a:schemeClr val="tx1"/>
                          </a:solidFill>
                          <a:latin typeface="Calibri" pitchFamily="34" charset="0"/>
                        </a:rPr>
                        <a:t>年度）で約</a:t>
                      </a:r>
                      <a:r>
                        <a:rPr lang="en-US" altLang="ja-JP" sz="1200" u="none" dirty="0">
                          <a:solidFill>
                            <a:schemeClr val="tx1"/>
                          </a:solidFill>
                          <a:latin typeface="Calibri" pitchFamily="34" charset="0"/>
                        </a:rPr>
                        <a:t>4</a:t>
                      </a:r>
                      <a:r>
                        <a:rPr lang="ja-JP" altLang="en-US" sz="1200" u="none" dirty="0">
                          <a:solidFill>
                            <a:schemeClr val="tx1"/>
                          </a:solidFill>
                          <a:latin typeface="Calibri" pitchFamily="34" charset="0"/>
                        </a:rPr>
                        <a:t>割減少。</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chemeClr val="tx1"/>
                          </a:solidFill>
                          <a:latin typeface="Calibri" pitchFamily="34" charset="0"/>
                        </a:rPr>
                        <a:t>　</a:t>
                      </a:r>
                      <a:endParaRPr lang="en-US" altLang="ja-JP" sz="1200" u="none" dirty="0">
                        <a:solidFill>
                          <a:schemeClr val="tx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chemeClr val="tx1"/>
                          </a:solidFill>
                          <a:latin typeface="Calibri" pitchFamily="34" charset="0"/>
                        </a:rPr>
                        <a:t>・多額の累積欠損金</a:t>
                      </a:r>
                      <a:endParaRPr lang="en-US" altLang="ja-JP" sz="1200" u="none" dirty="0">
                        <a:solidFill>
                          <a:schemeClr val="tx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chemeClr val="tx1"/>
                          </a:solidFill>
                          <a:latin typeface="Calibri" pitchFamily="34" charset="0"/>
                        </a:rPr>
                        <a:t>⇒</a:t>
                      </a:r>
                      <a:r>
                        <a:rPr lang="en-US" altLang="ja-JP" sz="1200" u="none" dirty="0">
                          <a:solidFill>
                            <a:schemeClr val="tx1"/>
                          </a:solidFill>
                          <a:latin typeface="Calibri" pitchFamily="34" charset="0"/>
                        </a:rPr>
                        <a:t>1983</a:t>
                      </a:r>
                      <a:r>
                        <a:rPr lang="ja-JP" altLang="en-US" sz="1200" u="none" dirty="0">
                          <a:solidFill>
                            <a:schemeClr val="tx1"/>
                          </a:solidFill>
                          <a:latin typeface="Calibri" pitchFamily="34" charset="0"/>
                        </a:rPr>
                        <a:t>年度以来</a:t>
                      </a:r>
                      <a:r>
                        <a:rPr lang="en-US" altLang="ja-JP" sz="1200" u="none" dirty="0">
                          <a:solidFill>
                            <a:schemeClr val="tx1"/>
                          </a:solidFill>
                          <a:latin typeface="Calibri" pitchFamily="34" charset="0"/>
                        </a:rPr>
                        <a:t>30</a:t>
                      </a:r>
                      <a:r>
                        <a:rPr lang="ja-JP" altLang="en-US" sz="1200" u="none" dirty="0">
                          <a:solidFill>
                            <a:schemeClr val="tx1"/>
                          </a:solidFill>
                          <a:latin typeface="Calibri" pitchFamily="34" charset="0"/>
                        </a:rPr>
                        <a:t>年連続の赤字であり、約</a:t>
                      </a:r>
                      <a:r>
                        <a:rPr lang="en-US" altLang="ja-JP" sz="1200" u="none" dirty="0">
                          <a:solidFill>
                            <a:schemeClr val="tx1"/>
                          </a:solidFill>
                          <a:latin typeface="Calibri" pitchFamily="34" charset="0"/>
                        </a:rPr>
                        <a:t>600</a:t>
                      </a:r>
                      <a:r>
                        <a:rPr lang="ja-JP" altLang="en-US" sz="1200" u="none" dirty="0">
                          <a:solidFill>
                            <a:schemeClr val="tx1"/>
                          </a:solidFill>
                          <a:latin typeface="Calibri" pitchFamily="34" charset="0"/>
                        </a:rPr>
                        <a:t>億円の累積欠損金を抱える。</a:t>
                      </a:r>
                      <a:endParaRPr lang="en-US" altLang="ja-JP" sz="1200" u="none" dirty="0">
                        <a:solidFill>
                          <a:schemeClr val="tx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u="none" dirty="0">
                        <a:solidFill>
                          <a:schemeClr val="tx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chemeClr val="tx1"/>
                          </a:solidFill>
                          <a:latin typeface="Calibri" pitchFamily="34" charset="0"/>
                        </a:rPr>
                        <a:t>・高コスト体質</a:t>
                      </a:r>
                      <a:endParaRPr lang="en-US" altLang="ja-JP" sz="1200" u="none" dirty="0">
                        <a:solidFill>
                          <a:schemeClr val="tx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chemeClr val="tx1"/>
                          </a:solidFill>
                          <a:latin typeface="Calibri" pitchFamily="34" charset="0"/>
                        </a:rPr>
                        <a:t>⇒民間バス事業者に比べ、人件費が高く、生産性が悪くキロ当たりコスト（</a:t>
                      </a:r>
                      <a:r>
                        <a:rPr lang="en-US" altLang="ja-JP" sz="1200" u="none" dirty="0">
                          <a:solidFill>
                            <a:schemeClr val="tx1"/>
                          </a:solidFill>
                          <a:latin typeface="Calibri" pitchFamily="34" charset="0"/>
                        </a:rPr>
                        <a:t>2010</a:t>
                      </a:r>
                      <a:r>
                        <a:rPr lang="ja-JP" altLang="en-US" sz="1200" u="none" dirty="0">
                          <a:solidFill>
                            <a:schemeClr val="tx1"/>
                          </a:solidFill>
                          <a:latin typeface="Calibri" pitchFamily="34" charset="0"/>
                        </a:rPr>
                        <a:t>年度）は、大阪市</a:t>
                      </a:r>
                      <a:r>
                        <a:rPr lang="en-US" altLang="ja-JP" sz="1200" u="none" dirty="0">
                          <a:solidFill>
                            <a:schemeClr val="tx1"/>
                          </a:solidFill>
                          <a:latin typeface="Calibri" pitchFamily="34" charset="0"/>
                        </a:rPr>
                        <a:t>988</a:t>
                      </a:r>
                      <a:r>
                        <a:rPr lang="ja-JP" altLang="en-US" sz="1200" u="none" dirty="0">
                          <a:solidFill>
                            <a:schemeClr val="tx1"/>
                          </a:solidFill>
                          <a:latin typeface="Calibri" pitchFamily="34" charset="0"/>
                        </a:rPr>
                        <a:t>円</a:t>
                      </a:r>
                      <a:r>
                        <a:rPr lang="en-US" altLang="ja-JP" sz="1200" u="none" dirty="0">
                          <a:solidFill>
                            <a:schemeClr val="tx1"/>
                          </a:solidFill>
                          <a:latin typeface="Calibri" pitchFamily="34" charset="0"/>
                        </a:rPr>
                        <a:t>/</a:t>
                      </a:r>
                      <a:r>
                        <a:rPr lang="ja-JP" altLang="en-US" sz="1200" u="none" dirty="0">
                          <a:solidFill>
                            <a:schemeClr val="tx1"/>
                          </a:solidFill>
                          <a:latin typeface="Calibri" pitchFamily="34" charset="0"/>
                        </a:rPr>
                        <a:t>㎞に対し、民営</a:t>
                      </a:r>
                      <a:r>
                        <a:rPr lang="en-US" altLang="ja-JP" sz="1200" u="none" dirty="0">
                          <a:solidFill>
                            <a:schemeClr val="tx1"/>
                          </a:solidFill>
                          <a:latin typeface="Calibri" pitchFamily="34" charset="0"/>
                        </a:rPr>
                        <a:t>5</a:t>
                      </a:r>
                      <a:r>
                        <a:rPr lang="ja-JP" altLang="en-US" sz="1200" u="none" dirty="0">
                          <a:solidFill>
                            <a:schemeClr val="tx1"/>
                          </a:solidFill>
                          <a:latin typeface="Calibri" pitchFamily="34" charset="0"/>
                        </a:rPr>
                        <a:t>社平均</a:t>
                      </a:r>
                      <a:r>
                        <a:rPr lang="en-US" altLang="ja-JP" sz="1200" u="none" dirty="0">
                          <a:solidFill>
                            <a:schemeClr val="tx1"/>
                          </a:solidFill>
                          <a:latin typeface="Calibri" pitchFamily="34" charset="0"/>
                        </a:rPr>
                        <a:t>493</a:t>
                      </a:r>
                      <a:r>
                        <a:rPr lang="ja-JP" altLang="en-US" sz="1200" u="none" dirty="0">
                          <a:solidFill>
                            <a:schemeClr val="tx1"/>
                          </a:solidFill>
                          <a:latin typeface="Calibri" pitchFamily="34" charset="0"/>
                        </a:rPr>
                        <a:t>円</a:t>
                      </a:r>
                      <a:r>
                        <a:rPr lang="en-US" altLang="ja-JP" sz="1200" u="none" dirty="0">
                          <a:solidFill>
                            <a:schemeClr val="tx1"/>
                          </a:solidFill>
                          <a:latin typeface="Calibri" pitchFamily="34" charset="0"/>
                        </a:rPr>
                        <a:t>/</a:t>
                      </a:r>
                      <a:r>
                        <a:rPr lang="ja-JP" altLang="en-US" sz="1200" u="none" dirty="0">
                          <a:solidFill>
                            <a:schemeClr val="tx1"/>
                          </a:solidFill>
                          <a:latin typeface="Calibri" pitchFamily="34" charset="0"/>
                        </a:rPr>
                        <a:t>㎞。</a:t>
                      </a:r>
                      <a:endParaRPr lang="en-US" altLang="ja-JP" sz="1200" u="none" dirty="0">
                        <a:solidFill>
                          <a:schemeClr val="tx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chemeClr val="tx1"/>
                          </a:solidFill>
                          <a:latin typeface="Calibri" pitchFamily="34" charset="0"/>
                        </a:rPr>
                        <a:t>　</a:t>
                      </a:r>
                      <a:endParaRPr lang="en-US" altLang="ja-JP" sz="1200" u="none" dirty="0">
                        <a:solidFill>
                          <a:schemeClr val="tx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chemeClr val="tx1"/>
                          </a:solidFill>
                          <a:latin typeface="Calibri" pitchFamily="34" charset="0"/>
                        </a:rPr>
                        <a:t>・市財政の硬直化</a:t>
                      </a:r>
                      <a:endParaRPr lang="en-US" altLang="ja-JP" sz="1200" u="none" dirty="0">
                        <a:solidFill>
                          <a:schemeClr val="tx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chemeClr val="tx1"/>
                          </a:solidFill>
                          <a:latin typeface="Calibri" pitchFamily="34" charset="0"/>
                        </a:rPr>
                        <a:t>⇒過去</a:t>
                      </a:r>
                      <a:r>
                        <a:rPr lang="en-US" altLang="ja-JP" sz="1200" u="none" dirty="0">
                          <a:solidFill>
                            <a:schemeClr val="tx1"/>
                          </a:solidFill>
                          <a:latin typeface="Calibri" pitchFamily="34" charset="0"/>
                        </a:rPr>
                        <a:t>10</a:t>
                      </a:r>
                      <a:r>
                        <a:rPr lang="ja-JP" altLang="en-US" sz="1200" u="none" dirty="0">
                          <a:solidFill>
                            <a:schemeClr val="tx1"/>
                          </a:solidFill>
                          <a:latin typeface="Calibri" pitchFamily="34" charset="0"/>
                        </a:rPr>
                        <a:t>年間（</a:t>
                      </a:r>
                      <a:r>
                        <a:rPr lang="en-US" altLang="ja-JP" sz="1200" u="none" dirty="0">
                          <a:solidFill>
                            <a:schemeClr val="tx1"/>
                          </a:solidFill>
                          <a:latin typeface="Calibri" pitchFamily="34" charset="0"/>
                        </a:rPr>
                        <a:t>2002</a:t>
                      </a:r>
                      <a:r>
                        <a:rPr lang="ja-JP" altLang="en-US" sz="1200" u="none" dirty="0">
                          <a:solidFill>
                            <a:schemeClr val="tx1"/>
                          </a:solidFill>
                          <a:latin typeface="Calibri" pitchFamily="34" charset="0"/>
                        </a:rPr>
                        <a:t>年度～</a:t>
                      </a:r>
                      <a:r>
                        <a:rPr lang="en-US" altLang="ja-JP" sz="1200" u="none" dirty="0">
                          <a:solidFill>
                            <a:schemeClr val="tx1"/>
                          </a:solidFill>
                          <a:latin typeface="Calibri" pitchFamily="34" charset="0"/>
                        </a:rPr>
                        <a:t>2011</a:t>
                      </a:r>
                      <a:r>
                        <a:rPr lang="ja-JP" altLang="en-US" sz="1200" u="none" dirty="0">
                          <a:solidFill>
                            <a:schemeClr val="tx1"/>
                          </a:solidFill>
                          <a:latin typeface="Calibri" pitchFamily="34" charset="0"/>
                        </a:rPr>
                        <a:t>年度）で累計</a:t>
                      </a:r>
                      <a:r>
                        <a:rPr lang="en-US" altLang="ja-JP" sz="1200" u="none" dirty="0">
                          <a:solidFill>
                            <a:schemeClr val="tx1"/>
                          </a:solidFill>
                          <a:latin typeface="Calibri" pitchFamily="34" charset="0"/>
                        </a:rPr>
                        <a:t>326</a:t>
                      </a:r>
                      <a:r>
                        <a:rPr lang="ja-JP" altLang="en-US" sz="1200" u="none" dirty="0">
                          <a:solidFill>
                            <a:schemeClr val="tx1"/>
                          </a:solidFill>
                          <a:latin typeface="Calibri" pitchFamily="34" charset="0"/>
                        </a:rPr>
                        <a:t>億円の補助金を繰り入れているが、一般会計の扶助費・公債費の負担増加により市財政の硬直化が進むなか、公営企業体のままでのサービスの持続性に限界がある。</a:t>
                      </a:r>
                      <a:endParaRPr lang="en-US" altLang="ja-JP" sz="1200" u="none" dirty="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1200" u="none" dirty="0">
                          <a:solidFill>
                            <a:schemeClr val="tx1"/>
                          </a:solidFill>
                        </a:rPr>
                        <a:t>　官と民の適切な役割分担を再構築し、持続可能な輸送サービスを維持するための仕組みを確立。</a:t>
                      </a:r>
                    </a:p>
                    <a:p>
                      <a:pPr marL="0" marR="0" indent="0" algn="l" defTabSz="914400" rtl="0" eaLnBrk="1" fontAlgn="auto" latinLnBrk="0" hangingPunct="1">
                        <a:lnSpc>
                          <a:spcPct val="150000"/>
                        </a:lnSpc>
                        <a:spcBef>
                          <a:spcPts val="0"/>
                        </a:spcBef>
                        <a:spcAft>
                          <a:spcPts val="0"/>
                        </a:spcAft>
                        <a:buClrTx/>
                        <a:buSzTx/>
                        <a:buFontTx/>
                        <a:buNone/>
                        <a:tabLst/>
                        <a:defRPr/>
                      </a:pPr>
                      <a:endParaRPr lang="en-US" altLang="ja-JP" sz="120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ja-JP" altLang="en-US" sz="1200" u="none" dirty="0">
                          <a:solidFill>
                            <a:schemeClr val="tx1"/>
                          </a:solidFill>
                        </a:rPr>
                        <a:t>①収支の改善</a:t>
                      </a:r>
                      <a:endParaRPr lang="en-US" altLang="ja-JP" sz="1200" u="none" dirty="0">
                        <a:solidFill>
                          <a:schemeClr val="tx1"/>
                        </a:solidFill>
                      </a:endParaRPr>
                    </a:p>
                    <a:p>
                      <a:pPr>
                        <a:lnSpc>
                          <a:spcPct val="150000"/>
                        </a:lnSpc>
                      </a:pPr>
                      <a:endParaRPr lang="ja-JP" altLang="en-US" sz="1200" u="none" dirty="0">
                        <a:solidFill>
                          <a:schemeClr val="tx1"/>
                        </a:solidFill>
                      </a:endParaRPr>
                    </a:p>
                    <a:p>
                      <a:pPr>
                        <a:lnSpc>
                          <a:spcPct val="150000"/>
                        </a:lnSpc>
                      </a:pPr>
                      <a:endParaRPr lang="en-US" altLang="ja-JP" sz="1200" u="none" dirty="0">
                        <a:solidFill>
                          <a:schemeClr val="tx1"/>
                        </a:solidFill>
                      </a:endParaRPr>
                    </a:p>
                    <a:p>
                      <a:pPr>
                        <a:lnSpc>
                          <a:spcPct val="150000"/>
                        </a:lnSpc>
                      </a:pPr>
                      <a:endParaRPr lang="en-US" altLang="ja-JP" sz="1200" u="none" dirty="0">
                        <a:solidFill>
                          <a:schemeClr val="tx1"/>
                        </a:solidFill>
                      </a:endParaRPr>
                    </a:p>
                    <a:p>
                      <a:pPr>
                        <a:lnSpc>
                          <a:spcPct val="150000"/>
                        </a:lnSpc>
                      </a:pPr>
                      <a:endParaRPr lang="en-US" altLang="ja-JP" sz="1200" u="none" dirty="0">
                        <a:solidFill>
                          <a:schemeClr val="tx1"/>
                        </a:solidFill>
                      </a:endParaRPr>
                    </a:p>
                    <a:p>
                      <a:pPr>
                        <a:lnSpc>
                          <a:spcPts val="1800"/>
                        </a:lnSpc>
                      </a:pPr>
                      <a:r>
                        <a:rPr lang="ja-JP" altLang="en-US" sz="1200" u="none" dirty="0">
                          <a:solidFill>
                            <a:schemeClr val="tx1"/>
                          </a:solidFill>
                        </a:rPr>
                        <a:t>・人件費の見直し</a:t>
                      </a:r>
                    </a:p>
                    <a:p>
                      <a:pPr>
                        <a:lnSpc>
                          <a:spcPts val="1800"/>
                        </a:lnSpc>
                      </a:pPr>
                      <a:endParaRPr lang="en-US" altLang="ja-JP" sz="1200" u="none" dirty="0">
                        <a:solidFill>
                          <a:schemeClr val="tx1"/>
                        </a:solidFill>
                      </a:endParaRPr>
                    </a:p>
                    <a:p>
                      <a:pPr>
                        <a:lnSpc>
                          <a:spcPts val="1800"/>
                        </a:lnSpc>
                      </a:pPr>
                      <a:endParaRPr lang="en-US" altLang="ja-JP" sz="1200" u="none" dirty="0">
                        <a:solidFill>
                          <a:schemeClr val="tx1"/>
                        </a:solidFill>
                      </a:endParaRPr>
                    </a:p>
                    <a:p>
                      <a:pPr>
                        <a:lnSpc>
                          <a:spcPts val="1800"/>
                        </a:lnSpc>
                      </a:pPr>
                      <a:endParaRPr lang="en-US" altLang="ja-JP" sz="1200" u="none" dirty="0">
                        <a:solidFill>
                          <a:schemeClr val="tx1"/>
                        </a:solidFill>
                      </a:endParaRPr>
                    </a:p>
                    <a:p>
                      <a:pPr>
                        <a:lnSpc>
                          <a:spcPts val="1800"/>
                        </a:lnSpc>
                      </a:pPr>
                      <a:endParaRPr lang="en-US" altLang="ja-JP" sz="1200" u="none" dirty="0">
                        <a:solidFill>
                          <a:schemeClr val="tx1"/>
                        </a:solidFill>
                      </a:endParaRPr>
                    </a:p>
                    <a:p>
                      <a:pPr>
                        <a:lnSpc>
                          <a:spcPct val="150000"/>
                        </a:lnSpc>
                      </a:pPr>
                      <a:r>
                        <a:rPr lang="ja-JP" altLang="en-US" sz="1200" u="none" dirty="0">
                          <a:solidFill>
                            <a:schemeClr val="tx1"/>
                          </a:solidFill>
                        </a:rPr>
                        <a:t>・未利用地の売却</a:t>
                      </a:r>
                    </a:p>
                    <a:p>
                      <a:pPr>
                        <a:lnSpc>
                          <a:spcPct val="150000"/>
                        </a:lnSpc>
                      </a:pPr>
                      <a:endParaRPr lang="en-US" altLang="ja-JP" sz="1200" u="none" dirty="0">
                        <a:solidFill>
                          <a:schemeClr val="tx1"/>
                        </a:solidFill>
                      </a:endParaRPr>
                    </a:p>
                    <a:p>
                      <a:pPr marL="0" marR="0" indent="0" algn="l" defTabSz="914400" rtl="0" eaLnBrk="1" fontAlgn="auto" latinLnBrk="0" hangingPunct="1">
                        <a:lnSpc>
                          <a:spcPct val="150000"/>
                        </a:lnSpc>
                        <a:spcBef>
                          <a:spcPts val="0"/>
                        </a:spcBef>
                        <a:spcAft>
                          <a:spcPts val="0"/>
                        </a:spcAft>
                        <a:buClrTx/>
                        <a:buSzTx/>
                        <a:buFontTx/>
                        <a:buNone/>
                        <a:tabLst/>
                        <a:defRPr/>
                      </a:pPr>
                      <a:endParaRPr lang="en-US" altLang="ja-JP" sz="1200" u="none" dirty="0">
                        <a:solidFill>
                          <a:schemeClr val="tx1"/>
                        </a:solidFill>
                      </a:endParaRPr>
                    </a:p>
                    <a:p>
                      <a:pPr marL="0" marR="0" indent="0" algn="l" defTabSz="914400" rtl="0" eaLnBrk="1" fontAlgn="auto" latinLnBrk="0" hangingPunct="1">
                        <a:lnSpc>
                          <a:spcPts val="2900"/>
                        </a:lnSpc>
                        <a:spcBef>
                          <a:spcPts val="0"/>
                        </a:spcBef>
                        <a:spcAft>
                          <a:spcPts val="0"/>
                        </a:spcAft>
                        <a:buClrTx/>
                        <a:buSzTx/>
                        <a:buFontTx/>
                        <a:buNone/>
                        <a:tabLst/>
                        <a:defRPr/>
                      </a:pPr>
                      <a:endParaRPr lang="en-US" altLang="ja-JP" sz="1200" u="none" dirty="0">
                        <a:solidFill>
                          <a:schemeClr val="tx1"/>
                        </a:solidFill>
                      </a:endParaRPr>
                    </a:p>
                    <a:p>
                      <a:pPr marL="0" marR="0" indent="0" algn="l" defTabSz="914400" rtl="0" eaLnBrk="1" fontAlgn="auto" latinLnBrk="0" hangingPunct="1">
                        <a:lnSpc>
                          <a:spcPct val="150000"/>
                        </a:lnSpc>
                        <a:spcBef>
                          <a:spcPts val="0"/>
                        </a:spcBef>
                        <a:spcAft>
                          <a:spcPts val="0"/>
                        </a:spcAft>
                        <a:buClrTx/>
                        <a:buSzTx/>
                        <a:buFontTx/>
                        <a:buNone/>
                        <a:tabLst/>
                        <a:defRPr/>
                      </a:pPr>
                      <a:endParaRPr lang="en-US" altLang="ja-JP" sz="120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ja-JP" altLang="en-US" sz="1200" u="none" strike="noStrike" dirty="0">
                          <a:solidFill>
                            <a:schemeClr val="tx1"/>
                          </a:solidFill>
                        </a:rPr>
                        <a:t>・</a:t>
                      </a:r>
                      <a:r>
                        <a:rPr lang="en-US" altLang="ja-JP" sz="1200" u="none" strike="noStrike" dirty="0">
                          <a:solidFill>
                            <a:schemeClr val="tx1"/>
                          </a:solidFill>
                        </a:rPr>
                        <a:t>2013</a:t>
                      </a:r>
                      <a:r>
                        <a:rPr lang="ja-JP" altLang="en-US" sz="1200" u="none" strike="noStrike" dirty="0">
                          <a:solidFill>
                            <a:schemeClr val="tx1"/>
                          </a:solidFill>
                        </a:rPr>
                        <a:t>年度決算において、</a:t>
                      </a:r>
                      <a:r>
                        <a:rPr lang="en-US" altLang="ja-JP" sz="1200" u="none" strike="noStrike" dirty="0">
                          <a:solidFill>
                            <a:schemeClr val="tx1"/>
                          </a:solidFill>
                        </a:rPr>
                        <a:t>31</a:t>
                      </a:r>
                      <a:r>
                        <a:rPr lang="ja-JP" altLang="en-US" sz="1200" u="none" strike="noStrike" dirty="0">
                          <a:solidFill>
                            <a:schemeClr val="tx1"/>
                          </a:solidFill>
                        </a:rPr>
                        <a:t>年ぶりの経常黒字（</a:t>
                      </a:r>
                      <a:r>
                        <a:rPr lang="en-US" altLang="ja-JP" sz="1200" u="none" strike="noStrike" dirty="0">
                          <a:solidFill>
                            <a:schemeClr val="tx1"/>
                          </a:solidFill>
                        </a:rPr>
                        <a:t>4</a:t>
                      </a:r>
                      <a:r>
                        <a:rPr lang="ja-JP" altLang="en-US" sz="1200" u="none" strike="noStrike" dirty="0">
                          <a:solidFill>
                            <a:schemeClr val="tx1"/>
                          </a:solidFill>
                        </a:rPr>
                        <a:t>億</a:t>
                      </a:r>
                      <a:r>
                        <a:rPr lang="en-US" altLang="ja-JP" sz="1200" u="none" strike="noStrike" dirty="0">
                          <a:solidFill>
                            <a:schemeClr val="tx1"/>
                          </a:solidFill>
                        </a:rPr>
                        <a:t>1</a:t>
                      </a:r>
                      <a:r>
                        <a:rPr lang="ja-JP" altLang="en-US" sz="1200" u="none" strike="noStrike" dirty="0">
                          <a:solidFill>
                            <a:schemeClr val="tx1"/>
                          </a:solidFill>
                        </a:rPr>
                        <a:t>千万円）を達成</a:t>
                      </a:r>
                      <a:endParaRPr lang="en-US" altLang="ja-JP" sz="1200" u="none" strike="noStrike" dirty="0">
                        <a:solidFill>
                          <a:schemeClr val="tx1"/>
                        </a:solidFill>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b="0" u="none" dirty="0">
                          <a:solidFill>
                            <a:schemeClr val="tx1"/>
                          </a:solidFill>
                        </a:rPr>
                        <a:t>・</a:t>
                      </a:r>
                      <a:r>
                        <a:rPr lang="en-US" altLang="ja-JP" sz="1200" b="0" u="none" dirty="0">
                          <a:solidFill>
                            <a:schemeClr val="tx1"/>
                          </a:solidFill>
                        </a:rPr>
                        <a:t>2017</a:t>
                      </a:r>
                      <a:r>
                        <a:rPr lang="ja-JP" altLang="en-US" sz="1200" b="0" u="none" dirty="0">
                          <a:solidFill>
                            <a:schemeClr val="tx1"/>
                          </a:solidFill>
                        </a:rPr>
                        <a:t>年度</a:t>
                      </a:r>
                      <a:r>
                        <a:rPr lang="ja-JP" altLang="en-US" sz="1200" b="0" u="none" dirty="0" smtClean="0">
                          <a:solidFill>
                            <a:schemeClr val="tx1"/>
                          </a:solidFill>
                        </a:rPr>
                        <a:t>決算に</a:t>
                      </a:r>
                      <a:r>
                        <a:rPr lang="ja-JP" altLang="en-US" sz="1200" b="0" u="none" dirty="0">
                          <a:solidFill>
                            <a:schemeClr val="tx1"/>
                          </a:solidFill>
                        </a:rPr>
                        <a:t>おいて、</a:t>
                      </a:r>
                      <a:r>
                        <a:rPr lang="en-US" altLang="ja-JP" sz="1200" b="0" u="none" dirty="0">
                          <a:solidFill>
                            <a:schemeClr val="tx1"/>
                          </a:solidFill>
                        </a:rPr>
                        <a:t>5</a:t>
                      </a:r>
                      <a:r>
                        <a:rPr lang="ja-JP" altLang="en-US" sz="1200" b="0" u="none" dirty="0">
                          <a:solidFill>
                            <a:schemeClr val="tx1"/>
                          </a:solidFill>
                        </a:rPr>
                        <a:t>年連続の経常黒字（</a:t>
                      </a:r>
                      <a:r>
                        <a:rPr lang="en-US" altLang="ja-JP" sz="1200" b="0" u="none" dirty="0">
                          <a:solidFill>
                            <a:schemeClr val="tx1"/>
                          </a:solidFill>
                        </a:rPr>
                        <a:t>9</a:t>
                      </a:r>
                      <a:r>
                        <a:rPr lang="ja-JP" altLang="en-US" sz="1200" b="0" u="none" dirty="0">
                          <a:solidFill>
                            <a:schemeClr val="tx1"/>
                          </a:solidFill>
                        </a:rPr>
                        <a:t>億</a:t>
                      </a:r>
                      <a:r>
                        <a:rPr lang="en-US" altLang="ja-JP" sz="1200" b="0" u="none" dirty="0">
                          <a:solidFill>
                            <a:schemeClr val="tx1"/>
                          </a:solidFill>
                        </a:rPr>
                        <a:t>3</a:t>
                      </a:r>
                      <a:r>
                        <a:rPr lang="ja-JP" altLang="en-US" sz="1200" b="0" u="none" dirty="0">
                          <a:solidFill>
                            <a:schemeClr val="tx1"/>
                          </a:solidFill>
                        </a:rPr>
                        <a:t>千万円）を達成</a:t>
                      </a:r>
                      <a:endParaRPr lang="en-US" altLang="ja-JP" sz="1200" b="0" u="none" dirty="0">
                        <a:solidFill>
                          <a:schemeClr val="tx1"/>
                        </a:solidFill>
                      </a:endParaRPr>
                    </a:p>
                    <a:p>
                      <a:pPr marL="0" marR="0" indent="0" algn="l" defTabSz="914400" rtl="0" eaLnBrk="1" fontAlgn="auto" latinLnBrk="0" hangingPunct="1">
                        <a:lnSpc>
                          <a:spcPts val="1800"/>
                        </a:lnSpc>
                        <a:spcBef>
                          <a:spcPts val="0"/>
                        </a:spcBef>
                        <a:spcAft>
                          <a:spcPts val="0"/>
                        </a:spcAft>
                        <a:buClrTx/>
                        <a:buSzTx/>
                        <a:buFontTx/>
                        <a:buNone/>
                        <a:tabLst/>
                        <a:defRPr/>
                      </a:pPr>
                      <a:endParaRPr lang="en-US" altLang="ja-JP" sz="1200" b="0" u="none" dirty="0">
                        <a:solidFill>
                          <a:schemeClr val="tx1"/>
                        </a:solidFill>
                      </a:endParaRPr>
                    </a:p>
                    <a:p>
                      <a:pPr marL="0" marR="0" indent="0" algn="l" defTabSz="914400" rtl="0" eaLnBrk="1" fontAlgn="auto" latinLnBrk="0" hangingPunct="1">
                        <a:lnSpc>
                          <a:spcPts val="1800"/>
                        </a:lnSpc>
                        <a:spcBef>
                          <a:spcPts val="0"/>
                        </a:spcBef>
                        <a:spcAft>
                          <a:spcPts val="0"/>
                        </a:spcAft>
                        <a:buClrTx/>
                        <a:buSzTx/>
                        <a:buFontTx/>
                        <a:buNone/>
                        <a:tabLst/>
                        <a:defRPr/>
                      </a:pPr>
                      <a:endParaRPr lang="en-US" altLang="ja-JP" sz="1200" b="0" u="none" dirty="0">
                        <a:solidFill>
                          <a:schemeClr val="tx1"/>
                        </a:solidFill>
                      </a:endParaRPr>
                    </a:p>
                    <a:p>
                      <a:pPr marL="0" marR="0" indent="0" algn="l" defTabSz="914400" rtl="0" eaLnBrk="1" fontAlgn="auto" latinLnBrk="0" hangingPunct="1">
                        <a:lnSpc>
                          <a:spcPts val="1800"/>
                        </a:lnSpc>
                        <a:spcBef>
                          <a:spcPts val="0"/>
                        </a:spcBef>
                        <a:spcAft>
                          <a:spcPts val="0"/>
                        </a:spcAft>
                        <a:buClrTx/>
                        <a:buSzTx/>
                        <a:buFontTx/>
                        <a:buNone/>
                        <a:tabLst/>
                        <a:defRPr/>
                      </a:pPr>
                      <a:r>
                        <a:rPr lang="ja-JP" altLang="en-US" sz="1200" b="0" u="none" dirty="0">
                          <a:solidFill>
                            <a:schemeClr val="tx1"/>
                          </a:solidFill>
                        </a:rPr>
                        <a:t>・人件費　</a:t>
                      </a:r>
                      <a:r>
                        <a:rPr lang="en-US" altLang="ja-JP" sz="1200" b="0" u="none" dirty="0">
                          <a:solidFill>
                            <a:schemeClr val="tx1"/>
                          </a:solidFill>
                        </a:rPr>
                        <a:t>2011</a:t>
                      </a:r>
                      <a:r>
                        <a:rPr lang="ja-JP" altLang="en-US" sz="1200" b="0" u="none" dirty="0">
                          <a:solidFill>
                            <a:schemeClr val="tx1"/>
                          </a:solidFill>
                        </a:rPr>
                        <a:t>年度（</a:t>
                      </a:r>
                      <a:r>
                        <a:rPr lang="en-US" altLang="ja-JP" sz="1200" b="0" u="none" dirty="0">
                          <a:solidFill>
                            <a:schemeClr val="tx1"/>
                          </a:solidFill>
                        </a:rPr>
                        <a:t>71</a:t>
                      </a:r>
                      <a:r>
                        <a:rPr lang="ja-JP" altLang="en-US" sz="1200" b="0" u="none" dirty="0">
                          <a:solidFill>
                            <a:schemeClr val="tx1"/>
                          </a:solidFill>
                        </a:rPr>
                        <a:t>億円）</a:t>
                      </a:r>
                      <a:endParaRPr lang="en-US" altLang="ja-JP" sz="1200" b="0" u="none" dirty="0">
                        <a:solidFill>
                          <a:schemeClr val="tx1"/>
                        </a:solidFill>
                      </a:endParaRPr>
                    </a:p>
                    <a:p>
                      <a:pPr marL="0" marR="0" indent="0" algn="l" defTabSz="914400" rtl="0" eaLnBrk="1" fontAlgn="auto" latinLnBrk="0" hangingPunct="1">
                        <a:lnSpc>
                          <a:spcPts val="1800"/>
                        </a:lnSpc>
                        <a:spcBef>
                          <a:spcPts val="0"/>
                        </a:spcBef>
                        <a:spcAft>
                          <a:spcPts val="0"/>
                        </a:spcAft>
                        <a:buClrTx/>
                        <a:buSzTx/>
                        <a:buFontTx/>
                        <a:buNone/>
                        <a:tabLst/>
                        <a:defRPr/>
                      </a:pPr>
                      <a:r>
                        <a:rPr lang="ja-JP" altLang="en-US" sz="1200" b="0" u="none" dirty="0">
                          <a:solidFill>
                            <a:schemeClr val="tx1"/>
                          </a:solidFill>
                        </a:rPr>
                        <a:t>　　　　　→</a:t>
                      </a:r>
                      <a:r>
                        <a:rPr lang="en-US" altLang="ja-JP" sz="1200" b="0" u="none" dirty="0">
                          <a:solidFill>
                            <a:schemeClr val="tx1"/>
                          </a:solidFill>
                        </a:rPr>
                        <a:t>2013</a:t>
                      </a:r>
                      <a:r>
                        <a:rPr lang="ja-JP" altLang="en-US" sz="1200" b="0" u="none" dirty="0">
                          <a:solidFill>
                            <a:schemeClr val="tx1"/>
                          </a:solidFill>
                        </a:rPr>
                        <a:t>年度（</a:t>
                      </a:r>
                      <a:r>
                        <a:rPr lang="en-US" altLang="ja-JP" sz="1200" b="0" u="none" dirty="0">
                          <a:solidFill>
                            <a:schemeClr val="tx1"/>
                          </a:solidFill>
                        </a:rPr>
                        <a:t>41</a:t>
                      </a:r>
                      <a:r>
                        <a:rPr lang="ja-JP" altLang="en-US" sz="1200" b="0" u="none" dirty="0">
                          <a:solidFill>
                            <a:schemeClr val="tx1"/>
                          </a:solidFill>
                        </a:rPr>
                        <a:t>億円）</a:t>
                      </a:r>
                      <a:endParaRPr lang="en-US" altLang="ja-JP" sz="1200" b="0" u="none" dirty="0">
                        <a:solidFill>
                          <a:schemeClr val="tx1"/>
                        </a:solidFill>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b="0" u="none" dirty="0">
                          <a:solidFill>
                            <a:schemeClr val="tx1"/>
                          </a:solidFill>
                        </a:rPr>
                        <a:t>　　　　　</a:t>
                      </a:r>
                      <a:r>
                        <a:rPr lang="zh-TW" altLang="en-US" sz="1200" b="0" u="none" dirty="0">
                          <a:solidFill>
                            <a:schemeClr val="tx1"/>
                          </a:solidFill>
                        </a:rPr>
                        <a:t>→</a:t>
                      </a:r>
                      <a:r>
                        <a:rPr lang="en-US" altLang="zh-TW" sz="1200" b="0" u="none" dirty="0">
                          <a:solidFill>
                            <a:schemeClr val="tx1"/>
                          </a:solidFill>
                        </a:rPr>
                        <a:t>2017</a:t>
                      </a:r>
                      <a:r>
                        <a:rPr lang="zh-TW" altLang="en-US" sz="1200" b="0" u="none" dirty="0">
                          <a:solidFill>
                            <a:schemeClr val="tx1"/>
                          </a:solidFill>
                          <a:latin typeface="ＭＳ Ｐゴシック" panose="020B0600070205080204" pitchFamily="50" charset="-128"/>
                          <a:ea typeface="ＭＳ Ｐゴシック" panose="020B0600070205080204" pitchFamily="50" charset="-128"/>
                        </a:rPr>
                        <a:t>年度</a:t>
                      </a:r>
                      <a:r>
                        <a:rPr lang="ja-JP" altLang="en-US" sz="1200" b="0" u="none" dirty="0">
                          <a:solidFill>
                            <a:schemeClr val="tx1"/>
                          </a:solidFill>
                        </a:rPr>
                        <a:t>（</a:t>
                      </a:r>
                      <a:r>
                        <a:rPr lang="en-US" altLang="zh-TW" sz="1200" b="0" u="none" dirty="0">
                          <a:solidFill>
                            <a:schemeClr val="tx1"/>
                          </a:solidFill>
                        </a:rPr>
                        <a:t>36</a:t>
                      </a:r>
                      <a:r>
                        <a:rPr lang="zh-TW" altLang="en-US" sz="1200" b="0" u="none" dirty="0">
                          <a:solidFill>
                            <a:schemeClr val="tx1"/>
                          </a:solidFill>
                          <a:latin typeface="ＭＳ Ｐゴシック" panose="020B0600070205080204" pitchFamily="50" charset="-128"/>
                          <a:ea typeface="ＭＳ Ｐゴシック" panose="020B0600070205080204" pitchFamily="50" charset="-128"/>
                        </a:rPr>
                        <a:t>億円</a:t>
                      </a:r>
                      <a:r>
                        <a:rPr lang="ja-JP" altLang="en-US" sz="1200" b="0" u="none" dirty="0">
                          <a:solidFill>
                            <a:schemeClr val="tx1"/>
                          </a:solidFill>
                        </a:rPr>
                        <a:t>）</a:t>
                      </a:r>
                      <a:endParaRPr lang="en-US" altLang="ja-JP" sz="1200" b="0" u="none" dirty="0">
                        <a:solidFill>
                          <a:schemeClr val="tx1"/>
                        </a:solidFill>
                      </a:endParaRPr>
                    </a:p>
                    <a:p>
                      <a:pPr marL="0" marR="0" indent="0" algn="l" defTabSz="914400" rtl="0" eaLnBrk="1" fontAlgn="auto" latinLnBrk="0" hangingPunct="1">
                        <a:lnSpc>
                          <a:spcPts val="1800"/>
                        </a:lnSpc>
                        <a:spcBef>
                          <a:spcPts val="0"/>
                        </a:spcBef>
                        <a:spcAft>
                          <a:spcPts val="0"/>
                        </a:spcAft>
                        <a:buClrTx/>
                        <a:buSzTx/>
                        <a:buFontTx/>
                        <a:buNone/>
                        <a:tabLst/>
                        <a:defRPr/>
                      </a:pPr>
                      <a:r>
                        <a:rPr lang="en-US" altLang="ja-JP" sz="1000" b="0" u="none" dirty="0">
                          <a:solidFill>
                            <a:schemeClr val="tx1"/>
                          </a:solidFill>
                        </a:rPr>
                        <a:t>※</a:t>
                      </a:r>
                      <a:r>
                        <a:rPr lang="ja-JP" altLang="en-US" sz="1000" b="0" u="none" dirty="0">
                          <a:solidFill>
                            <a:schemeClr val="tx1"/>
                          </a:solidFill>
                        </a:rPr>
                        <a:t>給料・手当ベース</a:t>
                      </a:r>
                      <a:endParaRPr lang="en-US" altLang="ja-JP" sz="1000" b="0" u="none" dirty="0">
                        <a:solidFill>
                          <a:schemeClr val="tx1"/>
                        </a:solidFill>
                      </a:endParaRPr>
                    </a:p>
                    <a:p>
                      <a:pPr marL="0" marR="0" indent="0" algn="l" defTabSz="914400" rtl="0" eaLnBrk="1" fontAlgn="auto" latinLnBrk="0" hangingPunct="1">
                        <a:lnSpc>
                          <a:spcPts val="1800"/>
                        </a:lnSpc>
                        <a:spcBef>
                          <a:spcPts val="0"/>
                        </a:spcBef>
                        <a:spcAft>
                          <a:spcPts val="0"/>
                        </a:spcAft>
                        <a:buClrTx/>
                        <a:buSzTx/>
                        <a:buFontTx/>
                        <a:buNone/>
                        <a:tabLst/>
                        <a:defRPr/>
                      </a:pPr>
                      <a:endParaRPr lang="en-US" altLang="ja-JP" sz="1200" b="0" u="none" dirty="0">
                        <a:solidFill>
                          <a:schemeClr val="tx1"/>
                        </a:solidFill>
                      </a:endParaRPr>
                    </a:p>
                    <a:p>
                      <a:pPr>
                        <a:lnSpc>
                          <a:spcPts val="1800"/>
                        </a:lnSpc>
                      </a:pPr>
                      <a:r>
                        <a:rPr lang="ja-JP" altLang="en-US" sz="1100" b="0" u="none" dirty="0">
                          <a:solidFill>
                            <a:schemeClr val="tx1"/>
                          </a:solidFill>
                        </a:rPr>
                        <a:t>・</a:t>
                      </a:r>
                      <a:r>
                        <a:rPr lang="en-US" altLang="ja-JP" sz="1100" b="0" u="none" dirty="0">
                          <a:solidFill>
                            <a:schemeClr val="tx1"/>
                          </a:solidFill>
                        </a:rPr>
                        <a:t>2012</a:t>
                      </a:r>
                      <a:r>
                        <a:rPr kumimoji="1" lang="ja-JP" altLang="ja-JP" sz="1100" b="0" u="none" kern="1200" dirty="0">
                          <a:solidFill>
                            <a:schemeClr val="tx1"/>
                          </a:solidFill>
                          <a:latin typeface="+mn-lt"/>
                          <a:ea typeface="+mn-ea"/>
                          <a:cs typeface="+mn-cs"/>
                        </a:rPr>
                        <a:t>：本局用地（高速への所管替）、もと南港バスターミナル用地（港湾局所管替）</a:t>
                      </a:r>
                      <a:r>
                        <a:rPr kumimoji="1" lang="ja-JP" altLang="en-US" sz="1100" b="0" u="none" kern="1200" dirty="0">
                          <a:solidFill>
                            <a:schemeClr val="tx1"/>
                          </a:solidFill>
                          <a:latin typeface="+mn-lt"/>
                          <a:ea typeface="+mn-ea"/>
                          <a:cs typeface="+mn-cs"/>
                        </a:rPr>
                        <a:t>（</a:t>
                      </a:r>
                      <a:r>
                        <a:rPr kumimoji="1" lang="en-US" altLang="ja-JP" sz="1100" b="0" u="none" kern="1200" dirty="0">
                          <a:solidFill>
                            <a:schemeClr val="tx1"/>
                          </a:solidFill>
                          <a:latin typeface="+mn-lt"/>
                          <a:ea typeface="+mn-ea"/>
                          <a:cs typeface="+mn-cs"/>
                        </a:rPr>
                        <a:t>11</a:t>
                      </a:r>
                      <a:r>
                        <a:rPr kumimoji="1" lang="ja-JP" altLang="en-US" sz="1100" b="0" u="none" kern="1200" dirty="0">
                          <a:solidFill>
                            <a:schemeClr val="tx1"/>
                          </a:solidFill>
                          <a:latin typeface="+mn-lt"/>
                          <a:ea typeface="+mn-ea"/>
                          <a:cs typeface="+mn-cs"/>
                        </a:rPr>
                        <a:t>億円）</a:t>
                      </a:r>
                      <a:endParaRPr kumimoji="1" lang="ja-JP" altLang="ja-JP" sz="1100" b="0" u="none" kern="1200" dirty="0">
                        <a:solidFill>
                          <a:schemeClr val="tx1"/>
                        </a:solidFill>
                        <a:latin typeface="+mn-lt"/>
                        <a:ea typeface="+mn-ea"/>
                        <a:cs typeface="+mn-cs"/>
                      </a:endParaRPr>
                    </a:p>
                    <a:p>
                      <a:pPr>
                        <a:lnSpc>
                          <a:spcPts val="1800"/>
                        </a:lnSpc>
                      </a:pPr>
                      <a:r>
                        <a:rPr kumimoji="1" lang="ja-JP" altLang="en-US" sz="1100" b="0" u="none" kern="1200" baseline="0" dirty="0">
                          <a:solidFill>
                            <a:schemeClr val="tx1"/>
                          </a:solidFill>
                          <a:latin typeface="+mn-lt"/>
                          <a:ea typeface="+mn-ea"/>
                          <a:cs typeface="+mn-cs"/>
                        </a:rPr>
                        <a:t>  </a:t>
                      </a:r>
                      <a:r>
                        <a:rPr kumimoji="1" lang="en-US" altLang="ja-JP" sz="1100" b="0" u="none" kern="1200" dirty="0">
                          <a:solidFill>
                            <a:schemeClr val="tx1"/>
                          </a:solidFill>
                          <a:latin typeface="+mn-lt"/>
                          <a:ea typeface="+mn-ea"/>
                          <a:cs typeface="+mn-cs"/>
                        </a:rPr>
                        <a:t>2013</a:t>
                      </a:r>
                      <a:r>
                        <a:rPr kumimoji="1" lang="ja-JP" altLang="ja-JP" sz="1100" b="0" u="none" kern="1200" dirty="0">
                          <a:solidFill>
                            <a:schemeClr val="tx1"/>
                          </a:solidFill>
                          <a:latin typeface="+mn-lt"/>
                          <a:ea typeface="+mn-ea"/>
                          <a:cs typeface="+mn-cs"/>
                        </a:rPr>
                        <a:t>：もと長柄公舎用地（一般競争入札）、もと古市車庫（大阪府）</a:t>
                      </a:r>
                      <a:r>
                        <a:rPr kumimoji="1" lang="ja-JP" altLang="en-US" sz="1100" b="0" u="none" kern="1200" dirty="0">
                          <a:solidFill>
                            <a:schemeClr val="tx1"/>
                          </a:solidFill>
                          <a:latin typeface="+mn-lt"/>
                          <a:ea typeface="+mn-ea"/>
                          <a:cs typeface="+mn-cs"/>
                        </a:rPr>
                        <a:t>（</a:t>
                      </a:r>
                      <a:r>
                        <a:rPr kumimoji="1" lang="en-US" altLang="ja-JP" sz="1100" b="0" u="none" kern="1200" dirty="0">
                          <a:solidFill>
                            <a:schemeClr val="tx1"/>
                          </a:solidFill>
                          <a:latin typeface="+mn-lt"/>
                          <a:ea typeface="+mn-ea"/>
                          <a:cs typeface="+mn-cs"/>
                        </a:rPr>
                        <a:t>56</a:t>
                      </a:r>
                      <a:r>
                        <a:rPr kumimoji="1" lang="ja-JP" altLang="en-US" sz="1100" b="0" u="none" kern="1200" dirty="0">
                          <a:solidFill>
                            <a:schemeClr val="tx1"/>
                          </a:solidFill>
                          <a:latin typeface="+mn-lt"/>
                          <a:ea typeface="+mn-ea"/>
                          <a:cs typeface="+mn-cs"/>
                        </a:rPr>
                        <a:t>億円）</a:t>
                      </a:r>
                      <a:endParaRPr kumimoji="1" lang="en-US" altLang="ja-JP" sz="1100" b="0" u="none" kern="1200" dirty="0">
                        <a:solidFill>
                          <a:schemeClr val="tx1"/>
                        </a:solidFill>
                        <a:latin typeface="+mn-lt"/>
                        <a:ea typeface="+mn-ea"/>
                        <a:cs typeface="+mn-cs"/>
                      </a:endParaRPr>
                    </a:p>
                    <a:p>
                      <a:pPr>
                        <a:lnSpc>
                          <a:spcPts val="1800"/>
                        </a:lnSpc>
                      </a:pPr>
                      <a:r>
                        <a:rPr kumimoji="1" lang="ja-JP" altLang="en-US" sz="1100" b="0" u="none" kern="1200" dirty="0">
                          <a:solidFill>
                            <a:schemeClr val="tx1"/>
                          </a:solidFill>
                          <a:latin typeface="+mn-lt"/>
                          <a:ea typeface="+mn-ea"/>
                          <a:cs typeface="+mn-cs"/>
                        </a:rPr>
                        <a:t>・</a:t>
                      </a:r>
                      <a:r>
                        <a:rPr kumimoji="1" lang="en-US" altLang="ja-JP" sz="1100" b="0" u="none" kern="1200" dirty="0">
                          <a:solidFill>
                            <a:schemeClr val="tx1"/>
                          </a:solidFill>
                          <a:latin typeface="+mn-lt"/>
                          <a:ea typeface="+mn-ea"/>
                          <a:cs typeface="+mn-cs"/>
                        </a:rPr>
                        <a:t>2014</a:t>
                      </a:r>
                      <a:r>
                        <a:rPr kumimoji="1" lang="ja-JP" altLang="en-US" sz="1100" b="0" u="none" kern="1200" dirty="0">
                          <a:solidFill>
                            <a:schemeClr val="tx1"/>
                          </a:solidFill>
                          <a:latin typeface="+mn-lt"/>
                          <a:ea typeface="+mn-ea"/>
                          <a:cs typeface="+mn-cs"/>
                        </a:rPr>
                        <a:t>：守口車庫・住吉車庫・中津車庫（高速への所管替）、オスカードリーム（一般競争入札）等（</a:t>
                      </a:r>
                      <a:r>
                        <a:rPr kumimoji="1" lang="en-US" altLang="ja-JP" sz="1100" b="0" u="none" kern="1200" dirty="0">
                          <a:solidFill>
                            <a:schemeClr val="tx1"/>
                          </a:solidFill>
                          <a:latin typeface="+mn-lt"/>
                          <a:ea typeface="+mn-ea"/>
                          <a:cs typeface="+mn-cs"/>
                        </a:rPr>
                        <a:t>109</a:t>
                      </a:r>
                      <a:r>
                        <a:rPr kumimoji="1" lang="ja-JP" altLang="en-US" sz="1100" b="0" u="none" kern="1200" dirty="0">
                          <a:solidFill>
                            <a:schemeClr val="tx1"/>
                          </a:solidFill>
                          <a:latin typeface="+mn-lt"/>
                          <a:ea typeface="+mn-ea"/>
                          <a:cs typeface="+mn-cs"/>
                        </a:rPr>
                        <a:t>億円）</a:t>
                      </a:r>
                    </a:p>
                    <a:p>
                      <a:pPr>
                        <a:lnSpc>
                          <a:spcPts val="1800"/>
                        </a:lnSpc>
                      </a:pPr>
                      <a:r>
                        <a:rPr kumimoji="1" lang="ja-JP" altLang="en-US" sz="1100" b="0" u="none" kern="1200" baseline="0" dirty="0">
                          <a:solidFill>
                            <a:schemeClr val="tx1"/>
                          </a:solidFill>
                          <a:latin typeface="+mn-lt"/>
                          <a:ea typeface="+mn-ea"/>
                          <a:cs typeface="+mn-cs"/>
                        </a:rPr>
                        <a:t>  </a:t>
                      </a:r>
                      <a:r>
                        <a:rPr kumimoji="1" lang="en-US" altLang="ja-JP" sz="1100" b="0" u="none" kern="1200" dirty="0">
                          <a:solidFill>
                            <a:schemeClr val="tx1"/>
                          </a:solidFill>
                          <a:latin typeface="+mn-lt"/>
                          <a:ea typeface="+mn-ea"/>
                          <a:cs typeface="+mn-cs"/>
                        </a:rPr>
                        <a:t>2015</a:t>
                      </a:r>
                      <a:r>
                        <a:rPr kumimoji="1" lang="ja-JP" altLang="en-US" sz="1100" b="0" u="none" kern="1200" dirty="0">
                          <a:solidFill>
                            <a:schemeClr val="tx1"/>
                          </a:solidFill>
                          <a:latin typeface="+mn-lt"/>
                          <a:ea typeface="+mn-ea"/>
                          <a:cs typeface="+mn-cs"/>
                        </a:rPr>
                        <a:t>：もと都島操車場（大阪市民病院機構に随意契約売却）等（</a:t>
                      </a:r>
                      <a:r>
                        <a:rPr kumimoji="1" lang="en-US" altLang="ja-JP" sz="1100" b="0" u="none" kern="1200" dirty="0">
                          <a:solidFill>
                            <a:schemeClr val="tx1"/>
                          </a:solidFill>
                          <a:latin typeface="+mn-lt"/>
                          <a:ea typeface="+mn-ea"/>
                          <a:cs typeface="+mn-cs"/>
                        </a:rPr>
                        <a:t>1</a:t>
                      </a:r>
                      <a:r>
                        <a:rPr kumimoji="1" lang="ja-JP" altLang="en-US" sz="1100" b="0" u="none" kern="1200" dirty="0">
                          <a:solidFill>
                            <a:schemeClr val="tx1"/>
                          </a:solidFill>
                          <a:latin typeface="+mn-lt"/>
                          <a:ea typeface="+mn-ea"/>
                          <a:cs typeface="+mn-cs"/>
                        </a:rPr>
                        <a:t>億円）</a:t>
                      </a: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100" b="0" u="none" kern="1200" baseline="0" dirty="0">
                          <a:solidFill>
                            <a:schemeClr val="tx1"/>
                          </a:solidFill>
                          <a:latin typeface="+mn-lt"/>
                          <a:ea typeface="+mn-ea"/>
                          <a:cs typeface="+mn-cs"/>
                        </a:rPr>
                        <a:t>  </a:t>
                      </a:r>
                      <a:r>
                        <a:rPr kumimoji="1" lang="en-US" altLang="ja-JP" sz="1100" b="0" u="none" kern="1200" dirty="0">
                          <a:solidFill>
                            <a:schemeClr val="tx1"/>
                          </a:solidFill>
                          <a:latin typeface="+mn-lt"/>
                          <a:ea typeface="+mn-ea"/>
                          <a:cs typeface="+mn-cs"/>
                        </a:rPr>
                        <a:t>2016</a:t>
                      </a:r>
                      <a:r>
                        <a:rPr kumimoji="1" lang="ja-JP" altLang="en-US" sz="1100" b="0" u="none" kern="1200" dirty="0">
                          <a:solidFill>
                            <a:schemeClr val="tx1"/>
                          </a:solidFill>
                          <a:latin typeface="+mn-lt"/>
                          <a:ea typeface="+mn-ea"/>
                          <a:cs typeface="+mn-cs"/>
                        </a:rPr>
                        <a:t>：西加賀屋用地（一般競争入札）等（</a:t>
                      </a:r>
                      <a:r>
                        <a:rPr kumimoji="1" lang="en-US" altLang="ja-JP" sz="1100" b="0" u="none" kern="1200" dirty="0">
                          <a:solidFill>
                            <a:schemeClr val="tx1"/>
                          </a:solidFill>
                          <a:latin typeface="+mn-lt"/>
                          <a:ea typeface="+mn-ea"/>
                          <a:cs typeface="+mn-cs"/>
                        </a:rPr>
                        <a:t>3</a:t>
                      </a:r>
                      <a:r>
                        <a:rPr kumimoji="1" lang="ja-JP" altLang="en-US" sz="1100" b="0" u="none" kern="1200" dirty="0">
                          <a:solidFill>
                            <a:schemeClr val="tx1"/>
                          </a:solidFill>
                          <a:latin typeface="+mn-lt"/>
                          <a:ea typeface="+mn-ea"/>
                          <a:cs typeface="+mn-cs"/>
                        </a:rPr>
                        <a:t>億円）</a:t>
                      </a:r>
                      <a:endParaRPr kumimoji="1" lang="en-US" altLang="ja-JP" sz="1100" b="0" u="none" kern="1200" dirty="0">
                        <a:solidFill>
                          <a:schemeClr val="tx1"/>
                        </a:solidFill>
                        <a:latin typeface="+mn-lt"/>
                        <a:ea typeface="+mn-ea"/>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100" b="0" u="none" kern="1200" baseline="0" dirty="0">
                          <a:solidFill>
                            <a:schemeClr val="tx1"/>
                          </a:solidFill>
                          <a:latin typeface="+mn-lt"/>
                          <a:ea typeface="+mn-ea"/>
                          <a:cs typeface="+mn-cs"/>
                        </a:rPr>
                        <a:t>  </a:t>
                      </a:r>
                      <a:r>
                        <a:rPr kumimoji="1" lang="en-US" altLang="ja-JP" sz="1100" b="0" u="none" kern="1200" dirty="0">
                          <a:solidFill>
                            <a:schemeClr val="tx1"/>
                          </a:solidFill>
                          <a:latin typeface="+mn-lt"/>
                          <a:ea typeface="+mn-ea"/>
                          <a:cs typeface="+mn-cs"/>
                        </a:rPr>
                        <a:t>2017</a:t>
                      </a:r>
                      <a:r>
                        <a:rPr kumimoji="1" lang="ja-JP" altLang="en-US" sz="1100" b="0" u="none" kern="1200" dirty="0">
                          <a:solidFill>
                            <a:schemeClr val="tx1"/>
                          </a:solidFill>
                          <a:latin typeface="+mn-lt"/>
                          <a:ea typeface="+mn-ea"/>
                          <a:cs typeface="+mn-cs"/>
                        </a:rPr>
                        <a:t>：住之江車庫・井高野車庫・酉島車庫・鶴町車庫（高速への所管替）等（</a:t>
                      </a:r>
                      <a:r>
                        <a:rPr kumimoji="1" lang="en-US" altLang="ja-JP" sz="1100" b="0" u="none" kern="1200" dirty="0">
                          <a:solidFill>
                            <a:schemeClr val="tx1"/>
                          </a:solidFill>
                          <a:latin typeface="+mn-lt"/>
                          <a:ea typeface="+mn-ea"/>
                          <a:cs typeface="+mn-cs"/>
                        </a:rPr>
                        <a:t>61</a:t>
                      </a:r>
                      <a:r>
                        <a:rPr kumimoji="1" lang="ja-JP" altLang="en-US" sz="1100" b="0" u="none" kern="1200" dirty="0">
                          <a:solidFill>
                            <a:schemeClr val="tx1"/>
                          </a:solidFill>
                          <a:latin typeface="+mn-lt"/>
                          <a:ea typeface="+mn-ea"/>
                          <a:cs typeface="+mn-cs"/>
                        </a:rPr>
                        <a:t>億円）</a:t>
                      </a:r>
                      <a:r>
                        <a:rPr lang="ja-JP" altLang="en-US" sz="1200" u="none" dirty="0">
                          <a:solidFill>
                            <a:schemeClr val="tx1"/>
                          </a:solidFill>
                        </a:rPr>
                        <a:t>　</a:t>
                      </a:r>
                      <a:endParaRPr lang="en-US" altLang="ja-JP" sz="1200" u="none" dirty="0">
                        <a:solidFill>
                          <a:schemeClr val="tx1"/>
                        </a:solidFill>
                      </a:endParaRP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604842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5</a:t>
            </a:fld>
            <a:endParaRPr lang="ja-JP" altLang="en-US"/>
          </a:p>
        </p:txBody>
      </p:sp>
      <p:cxnSp>
        <p:nvCxnSpPr>
          <p:cNvPr id="5" name="直線コネクタ 4"/>
          <p:cNvCxnSpPr/>
          <p:nvPr/>
        </p:nvCxnSpPr>
        <p:spPr>
          <a:xfrm>
            <a:off x="122514" y="457690"/>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7"/>
          <p:cNvSpPr txBox="1">
            <a:spLocks noChangeArrowheads="1"/>
          </p:cNvSpPr>
          <p:nvPr/>
        </p:nvSpPr>
        <p:spPr bwMode="auto">
          <a:xfrm>
            <a:off x="155640" y="26913"/>
            <a:ext cx="89308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defRPr/>
            </a:pP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府市改革の</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棚</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卸し　</a:t>
            </a:r>
            <a:endPar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617337006"/>
              </p:ext>
            </p:extLst>
          </p:nvPr>
        </p:nvGraphicFramePr>
        <p:xfrm>
          <a:off x="345924" y="588063"/>
          <a:ext cx="8481179" cy="6141131"/>
        </p:xfrm>
        <a:graphic>
          <a:graphicData uri="http://schemas.openxmlformats.org/drawingml/2006/table">
            <a:tbl>
              <a:tblPr>
                <a:tableStyleId>{5940675A-B579-460E-94D1-54222C63F5DA}</a:tableStyleId>
              </a:tblPr>
              <a:tblGrid>
                <a:gridCol w="640125">
                  <a:extLst>
                    <a:ext uri="{9D8B030D-6E8A-4147-A177-3AD203B41FA5}">
                      <a16:colId xmlns:a16="http://schemas.microsoft.com/office/drawing/2014/main" xmlns="" val="2541869489"/>
                    </a:ext>
                  </a:extLst>
                </a:gridCol>
                <a:gridCol w="560154">
                  <a:extLst>
                    <a:ext uri="{9D8B030D-6E8A-4147-A177-3AD203B41FA5}">
                      <a16:colId xmlns:a16="http://schemas.microsoft.com/office/drawing/2014/main" xmlns="" val="2035349440"/>
                    </a:ext>
                  </a:extLst>
                </a:gridCol>
                <a:gridCol w="661900">
                  <a:extLst>
                    <a:ext uri="{9D8B030D-6E8A-4147-A177-3AD203B41FA5}">
                      <a16:colId xmlns:a16="http://schemas.microsoft.com/office/drawing/2014/main" xmlns="" val="2189861016"/>
                    </a:ext>
                  </a:extLst>
                </a:gridCol>
                <a:gridCol w="661900">
                  <a:extLst>
                    <a:ext uri="{9D8B030D-6E8A-4147-A177-3AD203B41FA5}">
                      <a16:colId xmlns:a16="http://schemas.microsoft.com/office/drawing/2014/main" xmlns="" val="3571769297"/>
                    </a:ext>
                  </a:extLst>
                </a:gridCol>
                <a:gridCol w="661900">
                  <a:extLst>
                    <a:ext uri="{9D8B030D-6E8A-4147-A177-3AD203B41FA5}">
                      <a16:colId xmlns:a16="http://schemas.microsoft.com/office/drawing/2014/main" xmlns="" val="3745058198"/>
                    </a:ext>
                  </a:extLst>
                </a:gridCol>
                <a:gridCol w="661900">
                  <a:extLst>
                    <a:ext uri="{9D8B030D-6E8A-4147-A177-3AD203B41FA5}">
                      <a16:colId xmlns:a16="http://schemas.microsoft.com/office/drawing/2014/main" xmlns="" val="704232565"/>
                    </a:ext>
                  </a:extLst>
                </a:gridCol>
                <a:gridCol w="661900">
                  <a:extLst>
                    <a:ext uri="{9D8B030D-6E8A-4147-A177-3AD203B41FA5}">
                      <a16:colId xmlns:a16="http://schemas.microsoft.com/office/drawing/2014/main" xmlns="" val="1739153846"/>
                    </a:ext>
                  </a:extLst>
                </a:gridCol>
                <a:gridCol w="661900">
                  <a:extLst>
                    <a:ext uri="{9D8B030D-6E8A-4147-A177-3AD203B41FA5}">
                      <a16:colId xmlns:a16="http://schemas.microsoft.com/office/drawing/2014/main" xmlns="" val="190185676"/>
                    </a:ext>
                  </a:extLst>
                </a:gridCol>
                <a:gridCol w="661900">
                  <a:extLst>
                    <a:ext uri="{9D8B030D-6E8A-4147-A177-3AD203B41FA5}">
                      <a16:colId xmlns:a16="http://schemas.microsoft.com/office/drawing/2014/main" xmlns="" val="1708044234"/>
                    </a:ext>
                  </a:extLst>
                </a:gridCol>
                <a:gridCol w="661900">
                  <a:extLst>
                    <a:ext uri="{9D8B030D-6E8A-4147-A177-3AD203B41FA5}">
                      <a16:colId xmlns:a16="http://schemas.microsoft.com/office/drawing/2014/main" xmlns="" val="2196267527"/>
                    </a:ext>
                  </a:extLst>
                </a:gridCol>
                <a:gridCol w="661900">
                  <a:extLst>
                    <a:ext uri="{9D8B030D-6E8A-4147-A177-3AD203B41FA5}">
                      <a16:colId xmlns:a16="http://schemas.microsoft.com/office/drawing/2014/main" xmlns="" val="1501723481"/>
                    </a:ext>
                  </a:extLst>
                </a:gridCol>
                <a:gridCol w="661900">
                  <a:extLst>
                    <a:ext uri="{9D8B030D-6E8A-4147-A177-3AD203B41FA5}">
                      <a16:colId xmlns:a16="http://schemas.microsoft.com/office/drawing/2014/main" xmlns="" val="3206339905"/>
                    </a:ext>
                  </a:extLst>
                </a:gridCol>
                <a:gridCol w="661900">
                  <a:extLst>
                    <a:ext uri="{9D8B030D-6E8A-4147-A177-3AD203B41FA5}">
                      <a16:colId xmlns:a16="http://schemas.microsoft.com/office/drawing/2014/main" xmlns="" val="4085420709"/>
                    </a:ext>
                  </a:extLst>
                </a:gridCol>
              </a:tblGrid>
              <a:tr h="139531">
                <a:tc gridSpan="2">
                  <a:txBody>
                    <a:bodyPr/>
                    <a:lstStyle/>
                    <a:p>
                      <a:pPr algn="ctr" rtl="0" fontAlgn="ct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年度</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hMerge="1">
                  <a:txBody>
                    <a:bodyPr/>
                    <a:lstStyle/>
                    <a:p>
                      <a:pPr algn="ctr" rtl="0" fontAlgn="ct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2008</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2009</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2010</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2011</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2012</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2013</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2014</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2015</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2016</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2017</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2018</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extLst>
                  <a:ext uri="{0D108BD9-81ED-4DB2-BD59-A6C34878D82A}">
                    <a16:rowId xmlns:a16="http://schemas.microsoft.com/office/drawing/2014/main" xmlns="" val="894804585"/>
                  </a:ext>
                </a:extLst>
              </a:tr>
              <a:tr h="816769">
                <a:tc>
                  <a:txBody>
                    <a:bodyPr/>
                    <a:lstStyle/>
                    <a:p>
                      <a:pPr algn="l"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⑥経営形態</a:t>
                      </a:r>
                      <a:r>
                        <a:rPr lang="en-US" altLang="ja-JP" sz="800" b="1" u="none" strike="noStrike" dirty="0" smtClean="0">
                          <a:solidFill>
                            <a:schemeClr val="bg1"/>
                          </a:solidFill>
                          <a:effectLst/>
                          <a:latin typeface="Meiryo UI" panose="020B0604030504040204" pitchFamily="50" charset="-128"/>
                          <a:ea typeface="Meiryo UI" panose="020B0604030504040204" pitchFamily="50" charset="-128"/>
                        </a:rPr>
                        <a:t>(</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地下鉄</a:t>
                      </a:r>
                      <a:r>
                        <a:rPr lang="en-US" altLang="ja-JP" sz="800" b="1" u="none" strike="noStrike" dirty="0" smtClean="0">
                          <a:solidFill>
                            <a:schemeClr val="bg1"/>
                          </a:solidFill>
                          <a:effectLst/>
                          <a:latin typeface="Meiryo UI" panose="020B0604030504040204" pitchFamily="50" charset="-128"/>
                          <a:ea typeface="Meiryo UI" panose="020B0604030504040204" pitchFamily="50" charset="-128"/>
                        </a:rPr>
                        <a:t>)</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　</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　</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●交通局長民間人材登用</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●快適なトイレへの改修開始</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●売店のリニューアル開始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●終発時間の延長開始</a:t>
                      </a:r>
                    </a:p>
                  </a:txBody>
                  <a:tcPr marL="1577" marR="1577" marT="1577"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●駅ナカ事業の展開開始</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●初乗り運賃値下げ</a:t>
                      </a:r>
                    </a:p>
                    <a:p>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a:t>
                      </a:r>
                      <a:r>
                        <a:rPr kumimoji="1" lang="en-US" altLang="ja-JP" sz="800" dirty="0" smtClean="0">
                          <a:solidFill>
                            <a:schemeClr val="tx1"/>
                          </a:solidFill>
                          <a:latin typeface="Meiryo UI" panose="020B0604030504040204" pitchFamily="50" charset="-128"/>
                          <a:ea typeface="Meiryo UI" panose="020B0604030504040204" pitchFamily="50" charset="-128"/>
                        </a:rPr>
                        <a:t>2</a:t>
                      </a:r>
                      <a:r>
                        <a:rPr kumimoji="1" lang="ja-JP" altLang="en-US" sz="800" dirty="0" smtClean="0">
                          <a:solidFill>
                            <a:schemeClr val="tx1"/>
                          </a:solidFill>
                          <a:latin typeface="Meiryo UI" panose="020B0604030504040204" pitchFamily="50" charset="-128"/>
                          <a:ea typeface="Meiryo UI" panose="020B0604030504040204" pitchFamily="50" charset="-128"/>
                        </a:rPr>
                        <a:t>区運賃値下げ</a:t>
                      </a:r>
                    </a:p>
                    <a:p>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extLst>
                  <a:ext uri="{0D108BD9-81ED-4DB2-BD59-A6C34878D82A}">
                    <a16:rowId xmlns:a16="http://schemas.microsoft.com/office/drawing/2014/main" xmlns="" val="3153853717"/>
                  </a:ext>
                </a:extLst>
              </a:tr>
              <a:tr h="769061">
                <a:tc>
                  <a:txBody>
                    <a:bodyPr/>
                    <a:lstStyle/>
                    <a:p>
                      <a:pPr algn="l" rtl="0" fontAlgn="ct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⑦経営形態（独法化）</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　</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　</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anose="020B0604030504040204" pitchFamily="50" charset="-128"/>
                          <a:ea typeface="Meiryo UI" panose="020B0604030504040204" pitchFamily="50" charset="-128"/>
                        </a:rPr>
                        <a:t>●市民病院改革プラン策定</a:t>
                      </a:r>
                      <a:r>
                        <a:rPr kumimoji="1" lang="en-US" altLang="ja-JP" sz="800" dirty="0" smtClean="0">
                          <a:latin typeface="Meiryo UI" panose="020B0604030504040204" pitchFamily="50" charset="-128"/>
                          <a:ea typeface="Meiryo UI" panose="020B0604030504040204" pitchFamily="50" charset="-128"/>
                        </a:rPr>
                        <a:t>(2009</a:t>
                      </a: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2011)</a:t>
                      </a:r>
                      <a:endParaRPr kumimoji="1" lang="ja-JP" altLang="en-US" sz="800" dirty="0" smtClean="0">
                        <a:latin typeface="Meiryo UI" panose="020B0604030504040204" pitchFamily="50" charset="-128"/>
                        <a:ea typeface="Meiryo UI" panose="020B0604030504040204" pitchFamily="50" charset="-128"/>
                      </a:endParaRPr>
                    </a:p>
                    <a:p>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anose="020B0604030504040204" pitchFamily="50" charset="-128"/>
                          <a:ea typeface="Meiryo UI" panose="020B0604030504040204" pitchFamily="50" charset="-128"/>
                        </a:rPr>
                        <a:t>●市民病院が地方公営企業法全部適用へ移行</a:t>
                      </a:r>
                    </a:p>
                    <a:p>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●（地独）</a:t>
                      </a:r>
                      <a:r>
                        <a:rPr kumimoji="1" lang="zh-TW" altLang="en-US" sz="800" dirty="0" smtClean="0">
                          <a:solidFill>
                            <a:schemeClr val="tx1"/>
                          </a:solidFill>
                          <a:latin typeface="Meiryo UI" panose="020B0604030504040204" pitchFamily="50" charset="-128"/>
                          <a:ea typeface="Meiryo UI" panose="020B0604030504040204" pitchFamily="50" charset="-128"/>
                        </a:rPr>
                        <a:t>大阪市民病院機構</a:t>
                      </a:r>
                      <a:r>
                        <a:rPr kumimoji="1" lang="ja-JP" altLang="en-US" sz="800" dirty="0" smtClean="0">
                          <a:solidFill>
                            <a:schemeClr val="tx1"/>
                          </a:solidFill>
                          <a:latin typeface="Meiryo UI" panose="020B0604030504040204" pitchFamily="50" charset="-128"/>
                          <a:ea typeface="Meiryo UI" panose="020B0604030504040204" pitchFamily="50" charset="-128"/>
                        </a:rPr>
                        <a:t>の</a:t>
                      </a:r>
                      <a:r>
                        <a:rPr kumimoji="1" lang="zh-TW" altLang="en-US" sz="800" dirty="0" smtClean="0">
                          <a:solidFill>
                            <a:schemeClr val="tx1"/>
                          </a:solidFill>
                          <a:latin typeface="Meiryo UI" panose="020B0604030504040204" pitchFamily="50" charset="-128"/>
                          <a:ea typeface="Meiryo UI" panose="020B0604030504040204" pitchFamily="50" charset="-128"/>
                        </a:rPr>
                        <a:t>設立</a:t>
                      </a:r>
                      <a:endParaRPr kumimoji="1" lang="ja-JP" altLang="en-US" sz="800" dirty="0" smtClean="0">
                        <a:solidFill>
                          <a:schemeClr val="tx1"/>
                        </a:solidFill>
                        <a:latin typeface="Meiryo UI" panose="020B0604030504040204" pitchFamily="50" charset="-128"/>
                        <a:ea typeface="Meiryo UI" panose="020B0604030504040204" pitchFamily="50" charset="-128"/>
                      </a:endParaRPr>
                    </a:p>
                    <a:p>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●大阪市ミュージアムビジョンの策定</a:t>
                      </a: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●「地方独立行政法人化に向けた基本プラン」の策定</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●博物館にかかる独立行政法人設立に向けた具体的準備業務に着手</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extLst>
                  <a:ext uri="{0D108BD9-81ED-4DB2-BD59-A6C34878D82A}">
                    <a16:rowId xmlns:a16="http://schemas.microsoft.com/office/drawing/2014/main" xmlns="" val="3310536403"/>
                  </a:ext>
                </a:extLst>
              </a:tr>
              <a:tr h="959291">
                <a:tc rowSpan="3">
                  <a:txBody>
                    <a:bodyPr/>
                    <a:lstStyle/>
                    <a:p>
                      <a:pPr algn="l"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⑧府市</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連携</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統合本部</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　</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●大阪府市統合本部を設置</a:t>
                      </a:r>
                    </a:p>
                    <a:p>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●特別区設置協議会を設置</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●大都市局を共同設置</a:t>
                      </a:r>
                    </a:p>
                    <a:p>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●副首都推進本部を設置</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rPr>
                        <a:t>●副首都推進局を共同設置</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r>
                        <a:rPr kumimoji="1" lang="ja-JP" altLang="en-US" sz="800" dirty="0" smtClean="0">
                          <a:solidFill>
                            <a:schemeClr val="tx1"/>
                          </a:solidFill>
                          <a:latin typeface="Meiryo UI" panose="020B0604030504040204" pitchFamily="50" charset="-128"/>
                          <a:ea typeface="Meiryo UI" panose="020B0604030504040204" pitchFamily="50" charset="-128"/>
                        </a:rPr>
                        <a:t>●「副首都ビジョン」を取りまとめ</a:t>
                      </a:r>
                    </a:p>
                    <a:p>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●大都市制度</a:t>
                      </a:r>
                      <a:r>
                        <a:rPr kumimoji="1" lang="en-US" altLang="ja-JP" sz="800" dirty="0" smtClean="0">
                          <a:solidFill>
                            <a:schemeClr val="tx1"/>
                          </a:solidFill>
                          <a:latin typeface="Meiryo UI" panose="020B0604030504040204" pitchFamily="50" charset="-128"/>
                          <a:ea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rPr>
                        <a:t>特別区設置</a:t>
                      </a:r>
                      <a:r>
                        <a:rPr kumimoji="1" lang="en-US" altLang="ja-JP" sz="800" dirty="0" smtClean="0">
                          <a:solidFill>
                            <a:schemeClr val="tx1"/>
                          </a:solidFill>
                          <a:latin typeface="Meiryo UI" panose="020B0604030504040204" pitchFamily="50" charset="-128"/>
                          <a:ea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rPr>
                        <a:t>協議会を設置</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extLst>
                  <a:ext uri="{0D108BD9-81ED-4DB2-BD59-A6C34878D82A}">
                    <a16:rowId xmlns:a16="http://schemas.microsoft.com/office/drawing/2014/main" xmlns="" val="4087062495"/>
                  </a:ext>
                </a:extLst>
              </a:tr>
              <a:tr h="1126630">
                <a:tc vMerge="1">
                  <a:txBody>
                    <a:bodyPr/>
                    <a:lstStyle/>
                    <a:p>
                      <a:pPr algn="l" rtl="0" fontAlgn="ctr"/>
                      <a:endParaRPr lang="ja-JP" altLang="en-US" sz="800" b="0" i="0" u="none" strike="noStrike">
                        <a:solidFill>
                          <a:srgbClr val="FFFFFF"/>
                        </a:solidFill>
                        <a:effectLst/>
                        <a:latin typeface="Meiryo UI" panose="020B0604030504040204" pitchFamily="50" charset="-128"/>
                        <a:ea typeface="Meiryo UI" panose="020B0604030504040204" pitchFamily="50" charset="-128"/>
                      </a:endParaRPr>
                    </a:p>
                  </a:txBody>
                  <a:tcPr marL="1577" marR="1577" marT="1577" marB="0" anchor="ctr"/>
                </a:tc>
                <a:tc>
                  <a:txBody>
                    <a:bodyPr/>
                    <a:lstStyle/>
                    <a:p>
                      <a:pPr algn="l" rtl="0" fontAlgn="ctr"/>
                      <a:r>
                        <a:rPr lang="ja-JP" altLang="en-US" sz="800" b="1" u="none" strike="noStrike">
                          <a:solidFill>
                            <a:schemeClr val="bg1"/>
                          </a:solidFill>
                          <a:effectLst/>
                          <a:latin typeface="Meiryo UI" panose="020B0604030504040204" pitchFamily="50" charset="-128"/>
                          <a:ea typeface="Meiryo UI" panose="020B0604030504040204" pitchFamily="50" charset="-128"/>
                        </a:rPr>
                        <a:t>組織統合</a:t>
                      </a:r>
                      <a:endParaRPr lang="ja-JP" altLang="en-US"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●府市の信用保証協会が合併し、大阪信用保証協会に</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●府市消防学校の一体的運用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●府市の地方衛生研究所を統合し、</a:t>
                      </a:r>
                      <a:r>
                        <a:rPr kumimoji="1" lang="en-US" altLang="ja-JP" sz="800" dirty="0" smtClean="0">
                          <a:solidFill>
                            <a:schemeClr val="tx1"/>
                          </a:solidFill>
                          <a:latin typeface="Meiryo UI" panose="020B0604030504040204" pitchFamily="50" charset="-128"/>
                          <a:ea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rPr>
                        <a:t>地独</a:t>
                      </a:r>
                      <a:r>
                        <a:rPr kumimoji="1" lang="en-US" altLang="ja-JP" sz="800" dirty="0" smtClean="0">
                          <a:solidFill>
                            <a:schemeClr val="tx1"/>
                          </a:solidFill>
                          <a:latin typeface="Meiryo UI" panose="020B0604030504040204" pitchFamily="50" charset="-128"/>
                          <a:ea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rPr>
                        <a:t>大阪健康安全基盤研究所を設立</a:t>
                      </a:r>
                    </a:p>
                    <a:p>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extLst>
                  <a:ext uri="{0D108BD9-81ED-4DB2-BD59-A6C34878D82A}">
                    <a16:rowId xmlns:a16="http://schemas.microsoft.com/office/drawing/2014/main" xmlns="" val="2108620720"/>
                  </a:ext>
                </a:extLst>
              </a:tr>
              <a:tr h="530645">
                <a:tc vMerge="1">
                  <a:txBody>
                    <a:bodyPr/>
                    <a:lstStyle/>
                    <a:p>
                      <a:pPr algn="l" rtl="0" fontAlgn="ctr"/>
                      <a:endParaRPr lang="ja-JP" altLang="en-US" sz="800" b="0" i="0" u="none" strike="noStrike">
                        <a:solidFill>
                          <a:srgbClr val="FFFFFF"/>
                        </a:solidFill>
                        <a:effectLst/>
                        <a:latin typeface="Meiryo UI" panose="020B0604030504040204" pitchFamily="50" charset="-128"/>
                        <a:ea typeface="Meiryo UI" panose="020B0604030504040204" pitchFamily="50" charset="-128"/>
                      </a:endParaRPr>
                    </a:p>
                  </a:txBody>
                  <a:tcPr marL="1577" marR="1577" marT="1577" marB="0" anchor="ctr"/>
                </a:tc>
                <a:tc>
                  <a:txBody>
                    <a:bodyPr/>
                    <a:lstStyle/>
                    <a:p>
                      <a:pPr algn="l" rtl="0" fontAlgn="ctr"/>
                      <a:r>
                        <a:rPr lang="ja-JP" altLang="en-US" sz="800" b="1" u="none" strike="noStrike">
                          <a:solidFill>
                            <a:schemeClr val="bg1"/>
                          </a:solidFill>
                          <a:effectLst/>
                          <a:latin typeface="Meiryo UI" panose="020B0604030504040204" pitchFamily="50" charset="-128"/>
                          <a:ea typeface="Meiryo UI" panose="020B0604030504040204" pitchFamily="50" charset="-128"/>
                        </a:rPr>
                        <a:t>事業連携</a:t>
                      </a:r>
                      <a:endParaRPr lang="ja-JP" altLang="en-US"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●大阪市内の府営住宅を大阪市に移管開始</a:t>
                      </a:r>
                    </a:p>
                  </a:txBody>
                  <a:tcPr marL="1577" marR="1577" marT="1577" marB="0"/>
                </a:tc>
                <a:tc>
                  <a:txBody>
                    <a:bodyPr/>
                    <a:lstStyle/>
                    <a:p>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extLst>
                  <a:ext uri="{0D108BD9-81ED-4DB2-BD59-A6C34878D82A}">
                    <a16:rowId xmlns:a16="http://schemas.microsoft.com/office/drawing/2014/main" xmlns="" val="2321023414"/>
                  </a:ext>
                </a:extLst>
              </a:tr>
              <a:tr h="1553080">
                <a:tc gridSpan="2">
                  <a:txBody>
                    <a:bodyPr/>
                    <a:lstStyle/>
                    <a:p>
                      <a:pPr algn="l"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⑨</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その他</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hMerge="1">
                  <a:txBody>
                    <a:bodyPr/>
                    <a:lstStyle/>
                    <a:p>
                      <a:pPr algn="l" rtl="0" fontAlgn="ct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●「庁内会議のオープン化」開始</a:t>
                      </a:r>
                    </a:p>
                    <a:p>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●区ＣＭ制度を導入</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●区長の予算編成権の強化</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●モデル施設におけるサービス向上の取組開始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●「市民の声の見える化」開始</a:t>
                      </a:r>
                    </a:p>
                    <a:p>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●「公金支出情報の公表」開始</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●「施策プロセスの見える化」本格運用開始</a:t>
                      </a:r>
                    </a:p>
                    <a:p>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●新公会計制度の運用開始</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tc>
                  <a:txBody>
                    <a:bodyPr/>
                    <a:lstStyle/>
                    <a:p>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1577" marR="1577" marT="1577" marB="0"/>
                </a:tc>
                <a:extLst>
                  <a:ext uri="{0D108BD9-81ED-4DB2-BD59-A6C34878D82A}">
                    <a16:rowId xmlns:a16="http://schemas.microsoft.com/office/drawing/2014/main" xmlns="" val="1204298813"/>
                  </a:ext>
                </a:extLst>
              </a:tr>
            </a:tbl>
          </a:graphicData>
        </a:graphic>
      </p:graphicFrame>
      <p:sp>
        <p:nvSpPr>
          <p:cNvPr id="8" name="テキスト ボックス 7"/>
          <p:cNvSpPr txBox="1"/>
          <p:nvPr/>
        </p:nvSpPr>
        <p:spPr>
          <a:xfrm>
            <a:off x="2973873" y="73079"/>
            <a:ext cx="3286477" cy="369332"/>
          </a:xfrm>
          <a:prstGeom prst="rect">
            <a:avLst/>
          </a:prstGeom>
          <a:noFill/>
        </p:spPr>
        <p:txBody>
          <a:bodyPr wrap="none" rtlCol="0">
            <a:spAutoFit/>
          </a:bodyPr>
          <a:lstStyle/>
          <a:p>
            <a:r>
              <a:rPr lang="en-US" altLang="ja-JP" b="1" dirty="0" smtClean="0">
                <a:latin typeface="Meiryo UI" panose="020B0604030504040204" pitchFamily="50" charset="-128"/>
                <a:ea typeface="Meiryo UI" panose="020B0604030504040204" pitchFamily="50" charset="-128"/>
              </a:rPr>
              <a:t>A</a:t>
            </a:r>
            <a:r>
              <a:rPr lang="ja-JP" altLang="en-US" b="1" dirty="0" smtClean="0">
                <a:latin typeface="Meiryo UI" panose="020B0604030504040204" pitchFamily="50" charset="-128"/>
                <a:ea typeface="Meiryo UI" panose="020B0604030504040204" pitchFamily="50" charset="-128"/>
              </a:rPr>
              <a:t> いわゆる行政改革（大阪市）</a:t>
            </a:r>
            <a:endParaRPr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805763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6423528" y="3245335"/>
            <a:ext cx="2433746" cy="2559929"/>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6406027" y="1770524"/>
            <a:ext cx="1334326" cy="423503"/>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4355977" y="3063201"/>
            <a:ext cx="1944216" cy="437808"/>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0" y="0"/>
            <a:ext cx="7524328" cy="461665"/>
          </a:xfrm>
          <a:prstGeom prst="rect">
            <a:avLst/>
          </a:prstGeom>
          <a:solidFill>
            <a:srgbClr val="0070C0"/>
          </a:solidFill>
        </p:spPr>
        <p:txBody>
          <a:bodyPr wrap="square" rtlCol="0">
            <a:spAutoFit/>
          </a:bodyPr>
          <a:lstStyle/>
          <a:p>
            <a:r>
              <a:rPr lang="en-US" altLang="ja-JP" sz="2400" b="1" u="sng" dirty="0">
                <a:solidFill>
                  <a:schemeClr val="bg1"/>
                </a:solidFill>
                <a:latin typeface="+mn-ea"/>
              </a:rPr>
              <a:t>Ⅱ</a:t>
            </a:r>
            <a:r>
              <a:rPr kumimoji="1" lang="en-US" altLang="ja-JP" sz="2400" b="1" u="sng" dirty="0">
                <a:solidFill>
                  <a:schemeClr val="bg1"/>
                </a:solidFill>
                <a:latin typeface="+mn-ea"/>
                <a:ea typeface="+mn-ea"/>
              </a:rPr>
              <a:t>【</a:t>
            </a:r>
            <a:r>
              <a:rPr kumimoji="1" lang="ja-JP" altLang="en-US" sz="2400" b="1" u="sng" dirty="0">
                <a:solidFill>
                  <a:schemeClr val="bg1"/>
                </a:solidFill>
                <a:latin typeface="+mn-ea"/>
                <a:ea typeface="+mn-ea"/>
              </a:rPr>
              <a:t>民営化の取組</a:t>
            </a:r>
            <a:r>
              <a:rPr kumimoji="1" lang="en-US" altLang="ja-JP" sz="2400" b="1" u="sng" dirty="0">
                <a:solidFill>
                  <a:schemeClr val="bg1"/>
                </a:solidFill>
                <a:latin typeface="+mn-ea"/>
                <a:ea typeface="+mn-ea"/>
              </a:rPr>
              <a:t>】(2)</a:t>
            </a:r>
            <a:r>
              <a:rPr kumimoji="1" lang="ja-JP" altLang="en-US" sz="2400" b="1" u="sng" dirty="0">
                <a:solidFill>
                  <a:schemeClr val="bg1"/>
                </a:solidFill>
                <a:latin typeface="+mn-ea"/>
                <a:ea typeface="+mn-ea"/>
              </a:rPr>
              <a:t>　</a:t>
            </a:r>
            <a:r>
              <a:rPr lang="ja-JP" altLang="en-US" sz="2400" b="1" u="sng" dirty="0">
                <a:solidFill>
                  <a:schemeClr val="bg1"/>
                </a:solidFill>
                <a:latin typeface="+mn-ea"/>
              </a:rPr>
              <a:t>バ　ス</a:t>
            </a:r>
            <a:endParaRPr kumimoji="1" lang="ja-JP" altLang="en-US" sz="2400" b="1" u="sng" dirty="0">
              <a:solidFill>
                <a:schemeClr val="bg1"/>
              </a:solidFill>
              <a:latin typeface="+mn-ea"/>
              <a:ea typeface="+mn-ea"/>
            </a:endParaRPr>
          </a:p>
        </p:txBody>
      </p:sp>
      <p:sp>
        <p:nvSpPr>
          <p:cNvPr id="6" name="テキスト ボックス 5"/>
          <p:cNvSpPr txBox="1"/>
          <p:nvPr/>
        </p:nvSpPr>
        <p:spPr>
          <a:xfrm>
            <a:off x="7884368" y="0"/>
            <a:ext cx="1187624" cy="307777"/>
          </a:xfrm>
          <a:prstGeom prst="rect">
            <a:avLst/>
          </a:prstGeom>
          <a:noFill/>
        </p:spPr>
        <p:txBody>
          <a:bodyPr wrap="square" rtlCol="0">
            <a:spAutoFit/>
          </a:bodyPr>
          <a:lstStyle/>
          <a:p>
            <a:r>
              <a:rPr kumimoji="1" lang="en-US" altLang="ja-JP" sz="1400" dirty="0"/>
              <a:t>C2</a:t>
            </a:r>
            <a:endParaRPr kumimoji="1" lang="ja-JP" altLang="en-US" sz="1400" dirty="0"/>
          </a:p>
        </p:txBody>
      </p:sp>
      <p:sp>
        <p:nvSpPr>
          <p:cNvPr id="7" name="スライド番号プレースホルダ 6"/>
          <p:cNvSpPr>
            <a:spLocks noGrp="1"/>
          </p:cNvSpPr>
          <p:nvPr>
            <p:ph type="sldNum" sz="quarter" idx="12"/>
          </p:nvPr>
        </p:nvSpPr>
        <p:spPr/>
        <p:txBody>
          <a:bodyPr/>
          <a:lstStyle/>
          <a:p>
            <a:fld id="{CCEC3038-1CF1-4B63-9920-55248DCFBA97}" type="slidenum">
              <a:rPr kumimoji="1" lang="ja-JP" altLang="en-US" smtClean="0"/>
              <a:pPr/>
              <a:t>59</a:t>
            </a:fld>
            <a:endParaRPr kumimoji="1" lang="ja-JP" altLang="en-US"/>
          </a:p>
        </p:txBody>
      </p:sp>
      <p:graphicFrame>
        <p:nvGraphicFramePr>
          <p:cNvPr id="13" name="表 12"/>
          <p:cNvGraphicFramePr>
            <a:graphicFrameLocks noGrp="1"/>
          </p:cNvGraphicFramePr>
          <p:nvPr>
            <p:extLst/>
          </p:nvPr>
        </p:nvGraphicFramePr>
        <p:xfrm>
          <a:off x="323528" y="637252"/>
          <a:ext cx="8568952" cy="5768132"/>
        </p:xfrm>
        <a:graphic>
          <a:graphicData uri="http://schemas.openxmlformats.org/drawingml/2006/table">
            <a:tbl>
              <a:tblPr firstRow="1">
                <a:tableStyleId>{5C22544A-7EE6-4342-B048-85BDC9FD1C3A}</a:tableStyleId>
              </a:tblPr>
              <a:tblGrid>
                <a:gridCol w="1872208">
                  <a:extLst>
                    <a:ext uri="{9D8B030D-6E8A-4147-A177-3AD203B41FA5}">
                      <a16:colId xmlns:a16="http://schemas.microsoft.com/office/drawing/2014/main" xmlns="" val="20000"/>
                    </a:ext>
                  </a:extLst>
                </a:gridCol>
                <a:gridCol w="2088232">
                  <a:extLst>
                    <a:ext uri="{9D8B030D-6E8A-4147-A177-3AD203B41FA5}">
                      <a16:colId xmlns:a16="http://schemas.microsoft.com/office/drawing/2014/main" xmlns="" val="20001"/>
                    </a:ext>
                  </a:extLst>
                </a:gridCol>
                <a:gridCol w="2088232">
                  <a:extLst>
                    <a:ext uri="{9D8B030D-6E8A-4147-A177-3AD203B41FA5}">
                      <a16:colId xmlns:a16="http://schemas.microsoft.com/office/drawing/2014/main" xmlns="" val="20002"/>
                    </a:ext>
                  </a:extLst>
                </a:gridCol>
                <a:gridCol w="2520280">
                  <a:extLst>
                    <a:ext uri="{9D8B030D-6E8A-4147-A177-3AD203B41FA5}">
                      <a16:colId xmlns:a16="http://schemas.microsoft.com/office/drawing/2014/main" xmlns="" val="20003"/>
                    </a:ext>
                  </a:extLst>
                </a:gridCol>
              </a:tblGrid>
              <a:tr h="373172">
                <a:tc>
                  <a:txBody>
                    <a:bodyPr/>
                    <a:lstStyle/>
                    <a:p>
                      <a:pPr algn="ctr"/>
                      <a:r>
                        <a:rPr kumimoji="1" lang="ja-JP" altLang="en-US" sz="1400" dirty="0">
                          <a:solidFill>
                            <a:schemeClr val="tx1"/>
                          </a:solidFill>
                        </a:rPr>
                        <a:t>＜</a:t>
                      </a:r>
                      <a:r>
                        <a:rPr kumimoji="1" lang="en-US" altLang="ja-JP" sz="1400" dirty="0">
                          <a:solidFill>
                            <a:schemeClr val="tx1"/>
                          </a:solidFill>
                        </a:rPr>
                        <a:t>Why</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Vision</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What</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Outcome</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147600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baseline="0">
                          <a:solidFill>
                            <a:schemeClr val="tx1"/>
                          </a:solidFill>
                          <a:latin typeface="Calibri" pitchFamily="34" charset="0"/>
                        </a:rPr>
                        <a:t>・乗車人員の減少</a:t>
                      </a:r>
                      <a:endParaRPr lang="en-US" altLang="ja-JP" sz="1200" u="none" baseline="0">
                        <a:solidFill>
                          <a:schemeClr val="tx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baseline="0">
                          <a:solidFill>
                            <a:schemeClr val="tx1"/>
                          </a:solidFill>
                          <a:latin typeface="Calibri" pitchFamily="34" charset="0"/>
                        </a:rPr>
                        <a:t>⇒</a:t>
                      </a:r>
                      <a:r>
                        <a:rPr lang="ja-JP" altLang="en-US" sz="1200" u="none">
                          <a:solidFill>
                            <a:schemeClr val="tx1"/>
                          </a:solidFill>
                          <a:latin typeface="Calibri" pitchFamily="34" charset="0"/>
                        </a:rPr>
                        <a:t>鉄道等、他の移動手段への移行等により過去</a:t>
                      </a:r>
                      <a:r>
                        <a:rPr lang="en-US" altLang="ja-JP" sz="1200" u="none">
                          <a:solidFill>
                            <a:schemeClr val="tx1"/>
                          </a:solidFill>
                          <a:latin typeface="Calibri" pitchFamily="34" charset="0"/>
                        </a:rPr>
                        <a:t>10</a:t>
                      </a:r>
                      <a:r>
                        <a:rPr lang="ja-JP" altLang="en-US" sz="1200" u="none">
                          <a:solidFill>
                            <a:schemeClr val="tx1"/>
                          </a:solidFill>
                          <a:latin typeface="Calibri" pitchFamily="34" charset="0"/>
                        </a:rPr>
                        <a:t>年間（</a:t>
                      </a:r>
                      <a:r>
                        <a:rPr lang="en-US" altLang="ja-JP" sz="1200" u="none">
                          <a:solidFill>
                            <a:schemeClr val="tx1"/>
                          </a:solidFill>
                          <a:latin typeface="Calibri" pitchFamily="34" charset="0"/>
                        </a:rPr>
                        <a:t>2002</a:t>
                      </a:r>
                      <a:r>
                        <a:rPr lang="ja-JP" altLang="en-US" sz="1200" u="none">
                          <a:solidFill>
                            <a:schemeClr val="tx1"/>
                          </a:solidFill>
                          <a:latin typeface="Calibri" pitchFamily="34" charset="0"/>
                        </a:rPr>
                        <a:t>年度～</a:t>
                      </a:r>
                      <a:r>
                        <a:rPr lang="en-US" altLang="ja-JP" sz="1200" u="none">
                          <a:solidFill>
                            <a:schemeClr val="tx1"/>
                          </a:solidFill>
                          <a:latin typeface="Calibri" pitchFamily="34" charset="0"/>
                        </a:rPr>
                        <a:t>2011</a:t>
                      </a:r>
                      <a:r>
                        <a:rPr lang="ja-JP" altLang="en-US" sz="1200" u="none">
                          <a:solidFill>
                            <a:schemeClr val="tx1"/>
                          </a:solidFill>
                          <a:latin typeface="Calibri" pitchFamily="34" charset="0"/>
                        </a:rPr>
                        <a:t>年度）で約</a:t>
                      </a:r>
                      <a:r>
                        <a:rPr lang="en-US" altLang="ja-JP" sz="1200" u="none">
                          <a:solidFill>
                            <a:schemeClr val="tx1"/>
                          </a:solidFill>
                          <a:latin typeface="Calibri" pitchFamily="34" charset="0"/>
                        </a:rPr>
                        <a:t>4</a:t>
                      </a:r>
                      <a:r>
                        <a:rPr lang="ja-JP" altLang="en-US" sz="1200" u="none">
                          <a:solidFill>
                            <a:schemeClr val="tx1"/>
                          </a:solidFill>
                          <a:latin typeface="Calibri" pitchFamily="34" charset="0"/>
                        </a:rPr>
                        <a:t>割減少。</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a:solidFill>
                            <a:schemeClr val="tx1"/>
                          </a:solidFill>
                          <a:latin typeface="Calibri" pitchFamily="34" charset="0"/>
                        </a:rPr>
                        <a:t>　</a:t>
                      </a:r>
                      <a:endParaRPr lang="en-US" altLang="ja-JP" sz="1200" u="none">
                        <a:solidFill>
                          <a:schemeClr val="tx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a:solidFill>
                            <a:schemeClr val="tx1"/>
                          </a:solidFill>
                          <a:latin typeface="Calibri" pitchFamily="34" charset="0"/>
                        </a:rPr>
                        <a:t>・多額の累積欠損金</a:t>
                      </a:r>
                      <a:endParaRPr lang="en-US" altLang="ja-JP" sz="1200" u="none">
                        <a:solidFill>
                          <a:schemeClr val="tx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a:solidFill>
                            <a:schemeClr val="tx1"/>
                          </a:solidFill>
                          <a:latin typeface="Calibri" pitchFamily="34" charset="0"/>
                        </a:rPr>
                        <a:t>⇒</a:t>
                      </a:r>
                      <a:r>
                        <a:rPr lang="en-US" altLang="ja-JP" sz="1200" u="none">
                          <a:solidFill>
                            <a:schemeClr val="tx1"/>
                          </a:solidFill>
                          <a:latin typeface="Calibri" pitchFamily="34" charset="0"/>
                        </a:rPr>
                        <a:t>1983</a:t>
                      </a:r>
                      <a:r>
                        <a:rPr lang="ja-JP" altLang="en-US" sz="1200" u="none">
                          <a:solidFill>
                            <a:schemeClr val="tx1"/>
                          </a:solidFill>
                          <a:latin typeface="Calibri" pitchFamily="34" charset="0"/>
                        </a:rPr>
                        <a:t>年度以来</a:t>
                      </a:r>
                      <a:r>
                        <a:rPr lang="en-US" altLang="ja-JP" sz="1200" u="none">
                          <a:solidFill>
                            <a:schemeClr val="tx1"/>
                          </a:solidFill>
                          <a:latin typeface="Calibri" pitchFamily="34" charset="0"/>
                        </a:rPr>
                        <a:t>30</a:t>
                      </a:r>
                      <a:r>
                        <a:rPr lang="ja-JP" altLang="en-US" sz="1200" u="none">
                          <a:solidFill>
                            <a:schemeClr val="tx1"/>
                          </a:solidFill>
                          <a:latin typeface="Calibri" pitchFamily="34" charset="0"/>
                        </a:rPr>
                        <a:t>年連続の赤字であり、約</a:t>
                      </a:r>
                      <a:r>
                        <a:rPr lang="en-US" altLang="ja-JP" sz="1200" u="none">
                          <a:solidFill>
                            <a:schemeClr val="tx1"/>
                          </a:solidFill>
                          <a:latin typeface="Calibri" pitchFamily="34" charset="0"/>
                        </a:rPr>
                        <a:t>600</a:t>
                      </a:r>
                      <a:r>
                        <a:rPr lang="ja-JP" altLang="en-US" sz="1200" u="none">
                          <a:solidFill>
                            <a:schemeClr val="tx1"/>
                          </a:solidFill>
                          <a:latin typeface="Calibri" pitchFamily="34" charset="0"/>
                        </a:rPr>
                        <a:t>億円の累積欠損金を抱える。</a:t>
                      </a:r>
                      <a:endParaRPr lang="en-US" altLang="ja-JP" sz="1200" u="none">
                        <a:solidFill>
                          <a:schemeClr val="tx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u="none">
                        <a:solidFill>
                          <a:schemeClr val="tx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a:solidFill>
                            <a:schemeClr val="tx1"/>
                          </a:solidFill>
                          <a:latin typeface="Calibri" pitchFamily="34" charset="0"/>
                        </a:rPr>
                        <a:t>・高コスト体質</a:t>
                      </a:r>
                      <a:endParaRPr lang="en-US" altLang="ja-JP" sz="1200" u="none">
                        <a:solidFill>
                          <a:schemeClr val="tx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a:solidFill>
                            <a:schemeClr val="tx1"/>
                          </a:solidFill>
                          <a:latin typeface="Calibri" pitchFamily="34" charset="0"/>
                        </a:rPr>
                        <a:t>⇒民間バス事業者に比べ、人件費が高く、生産性が悪くキロ当たりコスト（</a:t>
                      </a:r>
                      <a:r>
                        <a:rPr lang="en-US" altLang="ja-JP" sz="1200" u="none">
                          <a:solidFill>
                            <a:schemeClr val="tx1"/>
                          </a:solidFill>
                          <a:latin typeface="Calibri" pitchFamily="34" charset="0"/>
                        </a:rPr>
                        <a:t>2010</a:t>
                      </a:r>
                      <a:r>
                        <a:rPr lang="ja-JP" altLang="en-US" sz="1200" u="none">
                          <a:solidFill>
                            <a:schemeClr val="tx1"/>
                          </a:solidFill>
                          <a:latin typeface="Calibri" pitchFamily="34" charset="0"/>
                        </a:rPr>
                        <a:t>年度）は、大阪市</a:t>
                      </a:r>
                      <a:r>
                        <a:rPr lang="en-US" altLang="ja-JP" sz="1200" u="none">
                          <a:solidFill>
                            <a:schemeClr val="tx1"/>
                          </a:solidFill>
                          <a:latin typeface="Calibri" pitchFamily="34" charset="0"/>
                        </a:rPr>
                        <a:t>988</a:t>
                      </a:r>
                      <a:r>
                        <a:rPr lang="ja-JP" altLang="en-US" sz="1200" u="none">
                          <a:solidFill>
                            <a:schemeClr val="tx1"/>
                          </a:solidFill>
                          <a:latin typeface="Calibri" pitchFamily="34" charset="0"/>
                        </a:rPr>
                        <a:t>円</a:t>
                      </a:r>
                      <a:r>
                        <a:rPr lang="en-US" altLang="ja-JP" sz="1200" u="none">
                          <a:solidFill>
                            <a:schemeClr val="tx1"/>
                          </a:solidFill>
                          <a:latin typeface="Calibri" pitchFamily="34" charset="0"/>
                        </a:rPr>
                        <a:t>/</a:t>
                      </a:r>
                      <a:r>
                        <a:rPr lang="ja-JP" altLang="en-US" sz="1200" u="none">
                          <a:solidFill>
                            <a:schemeClr val="tx1"/>
                          </a:solidFill>
                          <a:latin typeface="Calibri" pitchFamily="34" charset="0"/>
                        </a:rPr>
                        <a:t>㎞に対し、民営</a:t>
                      </a:r>
                      <a:r>
                        <a:rPr lang="en-US" altLang="ja-JP" sz="1200" u="none">
                          <a:solidFill>
                            <a:schemeClr val="tx1"/>
                          </a:solidFill>
                          <a:latin typeface="Calibri" pitchFamily="34" charset="0"/>
                        </a:rPr>
                        <a:t>5</a:t>
                      </a:r>
                      <a:r>
                        <a:rPr lang="ja-JP" altLang="en-US" sz="1200" u="none">
                          <a:solidFill>
                            <a:schemeClr val="tx1"/>
                          </a:solidFill>
                          <a:latin typeface="Calibri" pitchFamily="34" charset="0"/>
                        </a:rPr>
                        <a:t>社平均</a:t>
                      </a:r>
                      <a:r>
                        <a:rPr lang="en-US" altLang="ja-JP" sz="1200" u="none">
                          <a:solidFill>
                            <a:schemeClr val="tx1"/>
                          </a:solidFill>
                          <a:latin typeface="Calibri" pitchFamily="34" charset="0"/>
                        </a:rPr>
                        <a:t>493</a:t>
                      </a:r>
                      <a:r>
                        <a:rPr lang="ja-JP" altLang="en-US" sz="1200" u="none">
                          <a:solidFill>
                            <a:schemeClr val="tx1"/>
                          </a:solidFill>
                          <a:latin typeface="Calibri" pitchFamily="34" charset="0"/>
                        </a:rPr>
                        <a:t>円</a:t>
                      </a:r>
                      <a:r>
                        <a:rPr lang="en-US" altLang="ja-JP" sz="1200" u="none">
                          <a:solidFill>
                            <a:schemeClr val="tx1"/>
                          </a:solidFill>
                          <a:latin typeface="Calibri" pitchFamily="34" charset="0"/>
                        </a:rPr>
                        <a:t>/</a:t>
                      </a:r>
                      <a:r>
                        <a:rPr lang="ja-JP" altLang="en-US" sz="1200" u="none">
                          <a:solidFill>
                            <a:schemeClr val="tx1"/>
                          </a:solidFill>
                          <a:latin typeface="Calibri" pitchFamily="34" charset="0"/>
                        </a:rPr>
                        <a:t>㎞。</a:t>
                      </a:r>
                      <a:endParaRPr lang="en-US" altLang="ja-JP" sz="1200" u="none">
                        <a:solidFill>
                          <a:schemeClr val="tx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a:solidFill>
                            <a:schemeClr val="tx1"/>
                          </a:solidFill>
                          <a:latin typeface="Calibri" pitchFamily="34" charset="0"/>
                        </a:rPr>
                        <a:t>　</a:t>
                      </a:r>
                      <a:endParaRPr lang="en-US" altLang="ja-JP" sz="1200" u="none">
                        <a:solidFill>
                          <a:schemeClr val="tx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a:solidFill>
                            <a:schemeClr val="tx1"/>
                          </a:solidFill>
                          <a:latin typeface="Calibri" pitchFamily="34" charset="0"/>
                        </a:rPr>
                        <a:t>・市財政の硬直化</a:t>
                      </a:r>
                      <a:endParaRPr lang="en-US" altLang="ja-JP" sz="1200" u="none">
                        <a:solidFill>
                          <a:schemeClr val="tx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a:solidFill>
                            <a:schemeClr val="tx1"/>
                          </a:solidFill>
                          <a:latin typeface="Calibri" pitchFamily="34" charset="0"/>
                        </a:rPr>
                        <a:t>⇒過去</a:t>
                      </a:r>
                      <a:r>
                        <a:rPr lang="en-US" altLang="ja-JP" sz="1200" u="none">
                          <a:solidFill>
                            <a:schemeClr val="tx1"/>
                          </a:solidFill>
                          <a:latin typeface="Calibri" pitchFamily="34" charset="0"/>
                        </a:rPr>
                        <a:t>10</a:t>
                      </a:r>
                      <a:r>
                        <a:rPr lang="ja-JP" altLang="en-US" sz="1200" u="none">
                          <a:solidFill>
                            <a:schemeClr val="tx1"/>
                          </a:solidFill>
                          <a:latin typeface="Calibri" pitchFamily="34" charset="0"/>
                        </a:rPr>
                        <a:t>年間（</a:t>
                      </a:r>
                      <a:r>
                        <a:rPr lang="en-US" altLang="ja-JP" sz="1200" u="none">
                          <a:solidFill>
                            <a:schemeClr val="tx1"/>
                          </a:solidFill>
                          <a:latin typeface="Calibri" pitchFamily="34" charset="0"/>
                        </a:rPr>
                        <a:t>2002</a:t>
                      </a:r>
                      <a:r>
                        <a:rPr lang="ja-JP" altLang="en-US" sz="1200" u="none">
                          <a:solidFill>
                            <a:schemeClr val="tx1"/>
                          </a:solidFill>
                          <a:latin typeface="Calibri" pitchFamily="34" charset="0"/>
                        </a:rPr>
                        <a:t>年度～</a:t>
                      </a:r>
                      <a:r>
                        <a:rPr lang="en-US" altLang="ja-JP" sz="1200" u="none">
                          <a:solidFill>
                            <a:schemeClr val="tx1"/>
                          </a:solidFill>
                          <a:latin typeface="Calibri" pitchFamily="34" charset="0"/>
                        </a:rPr>
                        <a:t>2011</a:t>
                      </a:r>
                      <a:r>
                        <a:rPr lang="ja-JP" altLang="en-US" sz="1200" u="none">
                          <a:solidFill>
                            <a:schemeClr val="tx1"/>
                          </a:solidFill>
                          <a:latin typeface="Calibri" pitchFamily="34" charset="0"/>
                        </a:rPr>
                        <a:t>年度）で累計</a:t>
                      </a:r>
                      <a:r>
                        <a:rPr lang="en-US" altLang="ja-JP" sz="1200" u="none">
                          <a:solidFill>
                            <a:schemeClr val="tx1"/>
                          </a:solidFill>
                          <a:latin typeface="Calibri" pitchFamily="34" charset="0"/>
                        </a:rPr>
                        <a:t>326</a:t>
                      </a:r>
                      <a:r>
                        <a:rPr lang="ja-JP" altLang="en-US" sz="1200" u="none">
                          <a:solidFill>
                            <a:schemeClr val="tx1"/>
                          </a:solidFill>
                          <a:latin typeface="Calibri" pitchFamily="34" charset="0"/>
                        </a:rPr>
                        <a:t>億円の補助金を繰り入れているが、一般会計の扶助費・公債費の負担増加により市財政の硬直化が進むなか、公営企業体のままでのサービスの持続性に限界がある。</a:t>
                      </a:r>
                      <a:endParaRPr lang="en-US" altLang="ja-JP" sz="1200" u="none">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200" u="none" dirty="0">
                          <a:solidFill>
                            <a:schemeClr val="tx1"/>
                          </a:solidFill>
                        </a:rPr>
                        <a:t>　官と民の適切な役割分担を再構築し、持続可能な輸送サービスを維持するための仕組みを確立。</a:t>
                      </a:r>
                    </a:p>
                    <a:p>
                      <a:pPr marL="0" marR="0" indent="0" algn="l" defTabSz="914400" rtl="0" eaLnBrk="1" fontAlgn="auto" latinLnBrk="0" hangingPunct="1">
                        <a:lnSpc>
                          <a:spcPct val="150000"/>
                        </a:lnSpc>
                        <a:spcBef>
                          <a:spcPts val="0"/>
                        </a:spcBef>
                        <a:spcAft>
                          <a:spcPts val="0"/>
                        </a:spcAft>
                        <a:buClrTx/>
                        <a:buSzTx/>
                        <a:buFontTx/>
                        <a:buNone/>
                        <a:tabLst/>
                        <a:defRPr/>
                      </a:pPr>
                      <a:endParaRPr lang="en-US" altLang="ja-JP" sz="1200" u="none"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u="none" dirty="0">
                          <a:solidFill>
                            <a:schemeClr val="tx1"/>
                          </a:solidFill>
                        </a:rPr>
                        <a:t>・バス路線の再構築（事業性のある路線と地域サービス系路線の分類）と見直し</a:t>
                      </a:r>
                      <a:endParaRPr lang="en-US" altLang="ja-JP" sz="1200" b="1"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ja-JP" altLang="en-US" sz="1200" u="none" dirty="0">
                          <a:solidFill>
                            <a:schemeClr val="tx1"/>
                          </a:solidFill>
                        </a:rPr>
                        <a:t>・ </a:t>
                      </a:r>
                      <a:r>
                        <a:rPr lang="en-US" altLang="ja-JP" sz="1200" u="none" dirty="0">
                          <a:solidFill>
                            <a:schemeClr val="tx1"/>
                          </a:solidFill>
                        </a:rPr>
                        <a:t>2012.4   132</a:t>
                      </a:r>
                      <a:r>
                        <a:rPr lang="ja-JP" altLang="en-US" sz="1200" u="none" dirty="0">
                          <a:solidFill>
                            <a:schemeClr val="tx1"/>
                          </a:solidFill>
                        </a:rPr>
                        <a:t>系統</a:t>
                      </a:r>
                      <a:endParaRPr lang="en-US" altLang="ja-JP" sz="1200" u="none" dirty="0">
                        <a:solidFill>
                          <a:schemeClr val="tx1"/>
                        </a:solidFill>
                      </a:endParaRPr>
                    </a:p>
                    <a:p>
                      <a:pPr marL="0" marR="0" indent="0" algn="l" defTabSz="914400" rtl="0" eaLnBrk="1" fontAlgn="auto" latinLnBrk="0" hangingPunct="1">
                        <a:lnSpc>
                          <a:spcPts val="1800"/>
                        </a:lnSpc>
                        <a:spcBef>
                          <a:spcPts val="0"/>
                        </a:spcBef>
                        <a:spcAft>
                          <a:spcPts val="0"/>
                        </a:spcAft>
                        <a:buClrTx/>
                        <a:buSzTx/>
                        <a:buFontTx/>
                        <a:buNone/>
                        <a:tabLst/>
                        <a:defRPr/>
                      </a:pPr>
                      <a:r>
                        <a:rPr lang="ja-JP" altLang="en-US" sz="1200" u="none" dirty="0">
                          <a:solidFill>
                            <a:schemeClr val="tx1"/>
                          </a:solidFill>
                        </a:rPr>
                        <a:t>→</a:t>
                      </a:r>
                      <a:r>
                        <a:rPr lang="en-US" altLang="ja-JP" sz="1200" u="none" dirty="0">
                          <a:solidFill>
                            <a:schemeClr val="tx1"/>
                          </a:solidFill>
                        </a:rPr>
                        <a:t>2013.4</a:t>
                      </a:r>
                      <a:r>
                        <a:rPr lang="ja-JP" altLang="en-US" sz="1200" u="none" dirty="0">
                          <a:solidFill>
                            <a:schemeClr val="tx1"/>
                          </a:solidFill>
                        </a:rPr>
                        <a:t>　</a:t>
                      </a:r>
                      <a:r>
                        <a:rPr lang="en-US" altLang="ja-JP" sz="1200" u="none" dirty="0">
                          <a:solidFill>
                            <a:schemeClr val="tx1"/>
                          </a:solidFill>
                        </a:rPr>
                        <a:t>103</a:t>
                      </a:r>
                      <a:r>
                        <a:rPr lang="ja-JP" altLang="en-US" sz="1200" u="none" dirty="0">
                          <a:solidFill>
                            <a:schemeClr val="tx1"/>
                          </a:solidFill>
                        </a:rPr>
                        <a:t>系統</a:t>
                      </a:r>
                      <a:endParaRPr lang="en-US" altLang="ja-JP" sz="1200" u="none" dirty="0">
                        <a:solidFill>
                          <a:schemeClr val="tx1"/>
                        </a:solidFill>
                      </a:endParaRPr>
                    </a:p>
                    <a:p>
                      <a:pPr marL="0" marR="0" indent="0" algn="l" defTabSz="914400" rtl="0" eaLnBrk="1" fontAlgn="auto" latinLnBrk="0" hangingPunct="1">
                        <a:lnSpc>
                          <a:spcPts val="1800"/>
                        </a:lnSpc>
                        <a:spcBef>
                          <a:spcPts val="0"/>
                        </a:spcBef>
                        <a:spcAft>
                          <a:spcPts val="0"/>
                        </a:spcAft>
                        <a:buClrTx/>
                        <a:buSzTx/>
                        <a:buFontTx/>
                        <a:buNone/>
                        <a:tabLst/>
                        <a:defRPr/>
                      </a:pPr>
                      <a:r>
                        <a:rPr lang="ja-JP" altLang="en-US" sz="1200" u="none" dirty="0">
                          <a:solidFill>
                            <a:schemeClr val="tx1"/>
                          </a:solidFill>
                        </a:rPr>
                        <a:t>→</a:t>
                      </a:r>
                      <a:r>
                        <a:rPr lang="en-US" altLang="ja-JP" sz="1200" u="none" dirty="0">
                          <a:solidFill>
                            <a:schemeClr val="tx1"/>
                          </a:solidFill>
                        </a:rPr>
                        <a:t>2014.4</a:t>
                      </a:r>
                      <a:r>
                        <a:rPr lang="ja-JP" altLang="en-US" sz="1200" u="none" dirty="0">
                          <a:solidFill>
                            <a:schemeClr val="tx1"/>
                          </a:solidFill>
                        </a:rPr>
                        <a:t>　  </a:t>
                      </a:r>
                      <a:r>
                        <a:rPr lang="en-US" altLang="ja-JP" sz="1200" u="none" dirty="0">
                          <a:solidFill>
                            <a:schemeClr val="tx1"/>
                          </a:solidFill>
                        </a:rPr>
                        <a:t>89</a:t>
                      </a:r>
                      <a:r>
                        <a:rPr lang="ja-JP" altLang="en-US" sz="1200" u="none" dirty="0">
                          <a:solidFill>
                            <a:schemeClr val="tx1"/>
                          </a:solidFill>
                        </a:rPr>
                        <a:t>系統</a:t>
                      </a:r>
                      <a:endParaRPr lang="en-US" altLang="ja-JP" sz="1200" u="none" dirty="0">
                        <a:solidFill>
                          <a:schemeClr val="tx1"/>
                        </a:solidFill>
                      </a:endParaRPr>
                    </a:p>
                    <a:p>
                      <a:pPr marL="0" marR="0" indent="0" algn="l" defTabSz="914400" rtl="0" eaLnBrk="1" fontAlgn="auto" latinLnBrk="0" hangingPunct="1">
                        <a:lnSpc>
                          <a:spcPts val="1800"/>
                        </a:lnSpc>
                        <a:spcBef>
                          <a:spcPts val="0"/>
                        </a:spcBef>
                        <a:spcAft>
                          <a:spcPts val="0"/>
                        </a:spcAft>
                        <a:buClrTx/>
                        <a:buSzTx/>
                        <a:buFontTx/>
                        <a:buNone/>
                        <a:tabLst/>
                        <a:defRPr/>
                      </a:pPr>
                      <a:r>
                        <a:rPr lang="ja-JP" altLang="en-US" sz="1200" u="none" dirty="0">
                          <a:solidFill>
                            <a:schemeClr val="tx1"/>
                          </a:solidFill>
                        </a:rPr>
                        <a:t>→</a:t>
                      </a:r>
                      <a:r>
                        <a:rPr lang="en-US" altLang="ja-JP" sz="1200" u="none" dirty="0">
                          <a:solidFill>
                            <a:schemeClr val="tx1"/>
                          </a:solidFill>
                        </a:rPr>
                        <a:t>2014.9</a:t>
                      </a:r>
                      <a:r>
                        <a:rPr lang="ja-JP" altLang="en-US" sz="1200" u="none" dirty="0">
                          <a:solidFill>
                            <a:schemeClr val="tx1"/>
                          </a:solidFill>
                        </a:rPr>
                        <a:t>　  </a:t>
                      </a:r>
                      <a:r>
                        <a:rPr lang="en-US" altLang="ja-JP" sz="1200" u="none" dirty="0">
                          <a:solidFill>
                            <a:schemeClr val="tx1"/>
                          </a:solidFill>
                        </a:rPr>
                        <a:t>87</a:t>
                      </a:r>
                      <a:r>
                        <a:rPr lang="ja-JP" altLang="en-US" sz="1200" u="none" dirty="0">
                          <a:solidFill>
                            <a:schemeClr val="tx1"/>
                          </a:solidFill>
                        </a:rPr>
                        <a:t>系統</a:t>
                      </a:r>
                      <a:endParaRPr lang="en-US" altLang="ja-JP" sz="1200" u="none" dirty="0">
                        <a:solidFill>
                          <a:schemeClr val="tx1"/>
                        </a:solidFill>
                      </a:endParaRPr>
                    </a:p>
                    <a:p>
                      <a:pPr marL="0" marR="0" indent="0" algn="l" defTabSz="914400" rtl="0" eaLnBrk="1" fontAlgn="auto" latinLnBrk="0" hangingPunct="1">
                        <a:lnSpc>
                          <a:spcPts val="1800"/>
                        </a:lnSpc>
                        <a:spcBef>
                          <a:spcPts val="0"/>
                        </a:spcBef>
                        <a:spcAft>
                          <a:spcPts val="0"/>
                        </a:spcAft>
                        <a:buClrTx/>
                        <a:buSzTx/>
                        <a:buFontTx/>
                        <a:buNone/>
                        <a:tabLst/>
                        <a:defRPr/>
                      </a:pPr>
                      <a:r>
                        <a:rPr lang="ja-JP" altLang="en-US" sz="1200" u="none" dirty="0">
                          <a:solidFill>
                            <a:schemeClr val="tx1"/>
                          </a:solidFill>
                        </a:rPr>
                        <a:t>→</a:t>
                      </a:r>
                      <a:r>
                        <a:rPr lang="en-US" altLang="ja-JP" sz="1200" u="none" dirty="0">
                          <a:solidFill>
                            <a:schemeClr val="tx1"/>
                          </a:solidFill>
                        </a:rPr>
                        <a:t>2015.10</a:t>
                      </a:r>
                      <a:r>
                        <a:rPr lang="ja-JP" altLang="en-US" sz="1200" u="none" dirty="0">
                          <a:solidFill>
                            <a:schemeClr val="tx1"/>
                          </a:solidFill>
                        </a:rPr>
                        <a:t>　</a:t>
                      </a:r>
                      <a:r>
                        <a:rPr lang="en-US" altLang="ja-JP" sz="1200" u="none" dirty="0">
                          <a:solidFill>
                            <a:schemeClr val="tx1"/>
                          </a:solidFill>
                        </a:rPr>
                        <a:t>86</a:t>
                      </a:r>
                      <a:r>
                        <a:rPr lang="ja-JP" altLang="en-US" sz="1200" u="none" dirty="0">
                          <a:solidFill>
                            <a:schemeClr val="tx1"/>
                          </a:solidFill>
                        </a:rPr>
                        <a:t>系統</a:t>
                      </a:r>
                      <a:endParaRPr lang="en-US" altLang="ja-JP" sz="1200" u="none" dirty="0">
                        <a:solidFill>
                          <a:schemeClr val="tx1"/>
                        </a:solidFill>
                      </a:endParaRP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673350">
                <a:tc vMerge="1">
                  <a:txBody>
                    <a:bodyPr/>
                    <a:lstStyle/>
                    <a:p>
                      <a:endParaRPr kumimoji="1" lang="ja-JP" altLang="en-US"/>
                    </a:p>
                  </a:txBody>
                  <a:tcPr/>
                </a:tc>
                <a:tc vMerge="1">
                  <a:txBody>
                    <a:bodyPr/>
                    <a:lstStyle/>
                    <a:p>
                      <a:endParaRPr kumimoji="1" lang="ja-JP" altLang="en-US" dirty="0"/>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1200" u="none" dirty="0">
                          <a:solidFill>
                            <a:schemeClr val="tx1"/>
                          </a:solidFill>
                        </a:rPr>
                        <a:t>②経営形態の見直し</a:t>
                      </a:r>
                      <a:endParaRPr lang="en-US" altLang="ja-JP" sz="1200" u="none" dirty="0">
                        <a:solidFill>
                          <a:schemeClr val="tx1"/>
                        </a:solidFill>
                      </a:endParaRPr>
                    </a:p>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1200" u="none" dirty="0">
                          <a:solidFill>
                            <a:schemeClr val="tx1"/>
                          </a:solidFill>
                        </a:rPr>
                        <a:t>・民間バス事業者に路線譲渡</a:t>
                      </a:r>
                      <a:endParaRPr lang="en-US" altLang="ja-JP" sz="1200" u="none" dirty="0">
                        <a:solidFill>
                          <a:schemeClr val="tx1"/>
                        </a:solidFill>
                      </a:endParaRPr>
                    </a:p>
                    <a:p>
                      <a:pPr marL="133350" marR="0" lvl="0" indent="-13335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chemeClr val="tx1"/>
                          </a:solidFill>
                        </a:rPr>
                        <a:t>⇒譲渡先事業者を大阪シティバス㈱に決定</a:t>
                      </a:r>
                    </a:p>
                    <a:p>
                      <a:pPr>
                        <a:lnSpc>
                          <a:spcPct val="150000"/>
                        </a:lnSpc>
                      </a:pPr>
                      <a:endParaRPr lang="ja-JP" altLang="en-US" sz="120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indent="-88900">
                        <a:lnSpc>
                          <a:spcPts val="1400"/>
                        </a:lnSpc>
                      </a:pPr>
                      <a:r>
                        <a:rPr kumimoji="1" lang="ja-JP" altLang="en-US" sz="1200" u="none" dirty="0">
                          <a:solidFill>
                            <a:schemeClr val="tx1"/>
                          </a:solidFill>
                        </a:rPr>
                        <a:t>・バス事業民営化基本方針（案）策定</a:t>
                      </a:r>
                      <a:endParaRPr kumimoji="1" lang="en-US" altLang="ja-JP" sz="1200" u="none" dirty="0">
                        <a:solidFill>
                          <a:schemeClr val="tx1"/>
                        </a:solidFill>
                      </a:endParaRPr>
                    </a:p>
                    <a:p>
                      <a:pPr marL="88900" indent="-88900">
                        <a:lnSpc>
                          <a:spcPts val="1400"/>
                        </a:lnSpc>
                      </a:pPr>
                      <a:r>
                        <a:rPr kumimoji="1" lang="ja-JP" altLang="en-US" sz="1200" u="none" dirty="0">
                          <a:solidFill>
                            <a:schemeClr val="tx1"/>
                          </a:solidFill>
                        </a:rPr>
                        <a:t>・バス事業民営化基本ﾌﾟﾗﾝ（案）策定</a:t>
                      </a:r>
                      <a:endParaRPr kumimoji="1" lang="en-US" altLang="ja-JP" sz="1200" u="none" dirty="0">
                        <a:solidFill>
                          <a:schemeClr val="tx1"/>
                        </a:solidFill>
                      </a:endParaRPr>
                    </a:p>
                    <a:p>
                      <a:pPr marL="88900" indent="-88900">
                        <a:lnSpc>
                          <a:spcPts val="1400"/>
                        </a:lnSpc>
                      </a:pPr>
                      <a:r>
                        <a:rPr kumimoji="1" lang="ja-JP" altLang="en-US" sz="1200" u="none" dirty="0">
                          <a:solidFill>
                            <a:schemeClr val="tx1"/>
                          </a:solidFill>
                        </a:rPr>
                        <a:t>・バス事業民営化・譲渡の考え方について　策定</a:t>
                      </a:r>
                      <a:endParaRPr kumimoji="1" lang="en-US" altLang="ja-JP" sz="1200" u="none" dirty="0">
                        <a:solidFill>
                          <a:schemeClr val="tx1"/>
                        </a:solidFill>
                      </a:endParaRPr>
                    </a:p>
                    <a:p>
                      <a:pPr marL="82550" indent="-82550">
                        <a:lnSpc>
                          <a:spcPct val="100000"/>
                        </a:lnSpc>
                      </a:pPr>
                      <a:r>
                        <a:rPr kumimoji="1" lang="ja-JP" altLang="en-US" sz="1200" u="none" dirty="0">
                          <a:solidFill>
                            <a:schemeClr val="tx1"/>
                          </a:solidFill>
                        </a:rPr>
                        <a:t>・議会において提起されたバス事業の民営化手法に関する検討について　取りまとめ</a:t>
                      </a:r>
                      <a:endParaRPr kumimoji="1" lang="en-US" altLang="ja-JP" sz="1200" u="none" dirty="0">
                        <a:solidFill>
                          <a:schemeClr val="tx1"/>
                        </a:solidFill>
                      </a:endParaRPr>
                    </a:p>
                    <a:p>
                      <a:pPr marL="82550" indent="-82550">
                        <a:lnSpc>
                          <a:spcPct val="100000"/>
                        </a:lnSpc>
                      </a:pPr>
                      <a:r>
                        <a:rPr kumimoji="1" lang="ja-JP" altLang="en-US" sz="1200" u="none" dirty="0">
                          <a:solidFill>
                            <a:schemeClr val="tx1"/>
                          </a:solidFill>
                        </a:rPr>
                        <a:t>・バス事業民営化推進プラン（案）策定</a:t>
                      </a:r>
                      <a:endParaRPr kumimoji="1" lang="en-US" altLang="ja-JP" sz="1200" u="none" dirty="0">
                        <a:solidFill>
                          <a:schemeClr val="tx1"/>
                        </a:solidFill>
                      </a:endParaRPr>
                    </a:p>
                    <a:p>
                      <a:pPr marL="82550" indent="-82550">
                        <a:lnSpc>
                          <a:spcPct val="100000"/>
                        </a:lnSpc>
                      </a:pPr>
                      <a:r>
                        <a:rPr kumimoji="1" lang="ja-JP" altLang="en-US" sz="1200" u="none" dirty="0">
                          <a:solidFill>
                            <a:schemeClr val="tx1"/>
                          </a:solidFill>
                        </a:rPr>
                        <a:t>・バス事業民営化プラン（案）策定</a:t>
                      </a:r>
                      <a:endParaRPr kumimoji="1" lang="en-US" altLang="ja-JP" sz="1200" u="none" dirty="0">
                        <a:solidFill>
                          <a:schemeClr val="tx1"/>
                        </a:solidFill>
                      </a:endParaRPr>
                    </a:p>
                    <a:p>
                      <a:pPr marL="82550" indent="-82550">
                        <a:lnSpc>
                          <a:spcPct val="100000"/>
                        </a:lnSpc>
                      </a:pPr>
                      <a:r>
                        <a:rPr kumimoji="1" lang="ja-JP" altLang="en-US" sz="1200" u="none" dirty="0">
                          <a:solidFill>
                            <a:schemeClr val="tx1"/>
                          </a:solidFill>
                        </a:rPr>
                        <a:t>・バス事業 引継ぎ（民営化）プラン（案）平成</a:t>
                      </a:r>
                      <a:r>
                        <a:rPr kumimoji="1" lang="en-US" altLang="ja-JP" sz="1200" u="none" dirty="0">
                          <a:solidFill>
                            <a:schemeClr val="tx1"/>
                          </a:solidFill>
                        </a:rPr>
                        <a:t>29</a:t>
                      </a:r>
                      <a:r>
                        <a:rPr kumimoji="1" lang="ja-JP" altLang="en-US" sz="1200" u="none" dirty="0">
                          <a:solidFill>
                            <a:schemeClr val="tx1"/>
                          </a:solidFill>
                        </a:rPr>
                        <a:t>年</a:t>
                      </a:r>
                      <a:r>
                        <a:rPr kumimoji="1" lang="en-US" altLang="ja-JP" sz="1200" u="none" dirty="0">
                          <a:solidFill>
                            <a:schemeClr val="tx1"/>
                          </a:solidFill>
                        </a:rPr>
                        <a:t>1</a:t>
                      </a:r>
                      <a:r>
                        <a:rPr kumimoji="1" lang="ja-JP" altLang="en-US" sz="1200" u="none" dirty="0">
                          <a:solidFill>
                            <a:schemeClr val="tx1"/>
                          </a:solidFill>
                        </a:rPr>
                        <a:t>月　策定</a:t>
                      </a:r>
                      <a:endParaRPr kumimoji="1" lang="en-US" altLang="ja-JP" sz="1200" u="none" dirty="0">
                        <a:solidFill>
                          <a:schemeClr val="tx1"/>
                        </a:solidFill>
                      </a:endParaRPr>
                    </a:p>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rPr>
                        <a:t>・</a:t>
                      </a:r>
                      <a:r>
                        <a:rPr kumimoji="1" lang="ja-JP" altLang="en-US" sz="1200" dirty="0">
                          <a:solidFill>
                            <a:schemeClr val="tx1"/>
                          </a:solidFill>
                        </a:rPr>
                        <a:t>交通事業の設置等に関する条例を廃止する条例案　可決</a:t>
                      </a:r>
                      <a:endParaRPr kumimoji="1" lang="en-US" altLang="ja-JP" sz="1200" dirty="0">
                        <a:solidFill>
                          <a:schemeClr val="tx1"/>
                        </a:solidFill>
                      </a:endParaRPr>
                    </a:p>
                    <a:p>
                      <a:pPr marL="88900" indent="-88900">
                        <a:lnSpc>
                          <a:spcPts val="1400"/>
                        </a:lnSpc>
                      </a:pPr>
                      <a:endParaRPr kumimoji="1" lang="en-US" altLang="ja-JP" sz="1200" u="none" dirty="0">
                        <a:solidFill>
                          <a:schemeClr val="tx1"/>
                        </a:solidFill>
                      </a:endParaRPr>
                    </a:p>
                    <a:p>
                      <a:pPr marL="88900" indent="-88900">
                        <a:lnSpc>
                          <a:spcPts val="1200"/>
                        </a:lnSpc>
                      </a:pPr>
                      <a:r>
                        <a:rPr kumimoji="1" lang="ja-JP" altLang="en-US" sz="1200" dirty="0">
                          <a:solidFill>
                            <a:schemeClr val="tx1"/>
                          </a:solidFill>
                        </a:rPr>
                        <a:t>・</a:t>
                      </a:r>
                      <a:r>
                        <a:rPr kumimoji="1" lang="en-US" altLang="ja-JP" sz="1200" dirty="0">
                          <a:solidFill>
                            <a:schemeClr val="tx1"/>
                          </a:solidFill>
                        </a:rPr>
                        <a:t>AB</a:t>
                      </a:r>
                      <a:r>
                        <a:rPr kumimoji="1" lang="ja-JP" altLang="en-US" sz="1200" dirty="0">
                          <a:solidFill>
                            <a:schemeClr val="tx1"/>
                          </a:solidFill>
                        </a:rPr>
                        <a:t>項目関係の改革効果額</a:t>
                      </a:r>
                      <a:r>
                        <a:rPr kumimoji="1" lang="ja-JP" altLang="en-US" sz="1200" u="none" dirty="0">
                          <a:solidFill>
                            <a:schemeClr val="tx1"/>
                          </a:solidFill>
                        </a:rPr>
                        <a:t>：</a:t>
                      </a:r>
                      <a:r>
                        <a:rPr kumimoji="1" lang="en-US" altLang="ja-JP" sz="1200" u="none" dirty="0">
                          <a:solidFill>
                            <a:schemeClr val="tx1"/>
                          </a:solidFill>
                        </a:rPr>
                        <a:t>3.9</a:t>
                      </a:r>
                      <a:r>
                        <a:rPr kumimoji="1" lang="ja-JP" altLang="en-US" sz="1200" u="none" dirty="0">
                          <a:solidFill>
                            <a:schemeClr val="tx1"/>
                          </a:solidFill>
                        </a:rPr>
                        <a:t>億円</a:t>
                      </a:r>
                      <a:endParaRPr kumimoji="1" lang="en-US" altLang="ja-JP" sz="1200" u="none" dirty="0">
                        <a:solidFill>
                          <a:schemeClr val="tx1"/>
                        </a:solidFill>
                      </a:endParaRPr>
                    </a:p>
                    <a:p>
                      <a:pPr marL="0" indent="0">
                        <a:lnSpc>
                          <a:spcPts val="1200"/>
                        </a:lnSpc>
                      </a:pPr>
                      <a:r>
                        <a:rPr kumimoji="1" lang="ja-JP" altLang="en-US" sz="1200" dirty="0">
                          <a:solidFill>
                            <a:schemeClr val="tx1"/>
                          </a:solidFill>
                        </a:rPr>
                        <a:t>　（</a:t>
                      </a:r>
                      <a:r>
                        <a:rPr kumimoji="1" lang="en-US" altLang="ja-JP" sz="1200" dirty="0">
                          <a:solidFill>
                            <a:schemeClr val="tx1"/>
                          </a:solidFill>
                        </a:rPr>
                        <a:t>2017.11.9</a:t>
                      </a:r>
                      <a:r>
                        <a:rPr kumimoji="1" lang="zh-TW" altLang="en-US" sz="1200" dirty="0">
                          <a:solidFill>
                            <a:schemeClr val="tx1"/>
                          </a:solidFill>
                          <a:latin typeface="ＭＳ Ｐゴシック" panose="020B0600070205080204" pitchFamily="50" charset="-128"/>
                          <a:ea typeface="ＭＳ Ｐゴシック" panose="020B0600070205080204" pitchFamily="50" charset="-128"/>
                        </a:rPr>
                        <a:t>第４回大都市制度（特別区設置</a:t>
                      </a:r>
                      <a:r>
                        <a:rPr kumimoji="1" lang="ja-JP" altLang="en-US" sz="1200" dirty="0">
                          <a:solidFill>
                            <a:schemeClr val="tx1"/>
                          </a:solidFill>
                          <a:latin typeface="ＭＳ Ｐゴシック" panose="020B0600070205080204" pitchFamily="50" charset="-128"/>
                          <a:ea typeface="+mn-ea"/>
                        </a:rPr>
                        <a:t>）協議会資料より</a:t>
                      </a:r>
                      <a:r>
                        <a:rPr kumimoji="1" lang="ja-JP" altLang="en-US" sz="1200" dirty="0">
                          <a:solidFill>
                            <a:schemeClr val="tx1"/>
                          </a:solidFill>
                        </a:rPr>
                        <a:t>）</a:t>
                      </a:r>
                      <a:endParaRPr lang="en-US" altLang="ja-JP" sz="1200" dirty="0">
                        <a:solidFill>
                          <a:schemeClr val="tx1"/>
                        </a:solidFill>
                      </a:endParaRP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6153730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角丸四角形 49"/>
          <p:cNvSpPr/>
          <p:nvPr/>
        </p:nvSpPr>
        <p:spPr>
          <a:xfrm>
            <a:off x="7750889" y="5013176"/>
            <a:ext cx="1357616" cy="826141"/>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5893064" y="4399941"/>
            <a:ext cx="1731538" cy="630747"/>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8"/>
          <p:cNvSpPr/>
          <p:nvPr/>
        </p:nvSpPr>
        <p:spPr>
          <a:xfrm>
            <a:off x="8152456" y="3739941"/>
            <a:ext cx="375825" cy="2267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角丸四角形 50"/>
          <p:cNvSpPr/>
          <p:nvPr/>
        </p:nvSpPr>
        <p:spPr>
          <a:xfrm>
            <a:off x="7170067" y="3983666"/>
            <a:ext cx="1846457" cy="301267"/>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a:off x="7185381" y="1361975"/>
            <a:ext cx="1846457" cy="1476019"/>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884368" y="0"/>
            <a:ext cx="1187624" cy="307777"/>
          </a:xfrm>
          <a:prstGeom prst="rect">
            <a:avLst/>
          </a:prstGeom>
          <a:noFill/>
        </p:spPr>
        <p:txBody>
          <a:bodyPr wrap="square" rtlCol="0">
            <a:spAutoFit/>
          </a:bodyPr>
          <a:lstStyle/>
          <a:p>
            <a:r>
              <a:rPr kumimoji="1" lang="en-US" altLang="ja-JP" sz="1400" dirty="0" smtClean="0"/>
              <a:t>C2.(</a:t>
            </a:r>
            <a:r>
              <a:rPr lang="en-US" altLang="ja-JP" sz="1400" dirty="0"/>
              <a:t>81</a:t>
            </a:r>
            <a:r>
              <a:rPr kumimoji="1" lang="en-US" altLang="ja-JP" sz="1400" dirty="0" smtClean="0"/>
              <a:t>)(8</a:t>
            </a:r>
            <a:r>
              <a:rPr lang="en-US" altLang="ja-JP" sz="1400" dirty="0"/>
              <a:t>2</a:t>
            </a:r>
            <a:r>
              <a:rPr kumimoji="1" lang="en-US" altLang="ja-JP" sz="1400" dirty="0" smtClean="0"/>
              <a:t>)</a:t>
            </a:r>
            <a:endParaRPr kumimoji="1" lang="ja-JP" altLang="en-US" sz="1400" dirty="0"/>
          </a:p>
        </p:txBody>
      </p:sp>
      <p:sp>
        <p:nvSpPr>
          <p:cNvPr id="31" name="正方形/長方形 30"/>
          <p:cNvSpPr/>
          <p:nvPr/>
        </p:nvSpPr>
        <p:spPr>
          <a:xfrm>
            <a:off x="251520" y="260648"/>
            <a:ext cx="5904656" cy="369332"/>
          </a:xfrm>
          <a:prstGeom prst="rect">
            <a:avLst/>
          </a:prstGeom>
        </p:spPr>
        <p:txBody>
          <a:bodyPr wrap="square">
            <a:spAutoFit/>
          </a:bodyPr>
          <a:lstStyle/>
          <a:p>
            <a:r>
              <a:rPr lang="ja-JP" altLang="en-US" b="1" dirty="0">
                <a:solidFill>
                  <a:srgbClr val="000000"/>
                </a:solidFill>
                <a:latin typeface="Calibri" pitchFamily="34" charset="0"/>
              </a:rPr>
              <a:t>①収支の改善、②経営形態の見直し　に関する取組</a:t>
            </a:r>
          </a:p>
        </p:txBody>
      </p:sp>
      <p:cxnSp>
        <p:nvCxnSpPr>
          <p:cNvPr id="32" name="直線コネクタ 31"/>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7971573" y="377463"/>
            <a:ext cx="1158779"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t>＜</a:t>
            </a:r>
            <a:r>
              <a:rPr lang="en-US" altLang="ja-JP" dirty="0"/>
              <a:t>What</a:t>
            </a:r>
            <a:r>
              <a:rPr lang="ja-JP" altLang="en-US" dirty="0"/>
              <a:t>＞</a:t>
            </a:r>
          </a:p>
        </p:txBody>
      </p:sp>
      <p:sp>
        <p:nvSpPr>
          <p:cNvPr id="42" name="スライド番号プレースホルダ 41"/>
          <p:cNvSpPr>
            <a:spLocks noGrp="1"/>
          </p:cNvSpPr>
          <p:nvPr>
            <p:ph type="sldNum" sz="quarter" idx="12"/>
          </p:nvPr>
        </p:nvSpPr>
        <p:spPr/>
        <p:txBody>
          <a:bodyPr/>
          <a:lstStyle/>
          <a:p>
            <a:fld id="{CCEC3038-1CF1-4B63-9920-55248DCFBA97}" type="slidenum">
              <a:rPr kumimoji="1" lang="ja-JP" altLang="en-US" smtClean="0"/>
              <a:pPr/>
              <a:t>60</a:t>
            </a:fld>
            <a:endParaRPr kumimoji="1" lang="ja-JP" altLang="en-US"/>
          </a:p>
        </p:txBody>
      </p:sp>
      <p:cxnSp>
        <p:nvCxnSpPr>
          <p:cNvPr id="45" name="直線コネクタ 44"/>
          <p:cNvCxnSpPr/>
          <p:nvPr/>
        </p:nvCxnSpPr>
        <p:spPr>
          <a:xfrm>
            <a:off x="2715904" y="1296537"/>
            <a:ext cx="0" cy="5377218"/>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722125" y="1269242"/>
            <a:ext cx="0" cy="5377218"/>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6810233" y="1282889"/>
            <a:ext cx="0" cy="5377218"/>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grpSp>
        <p:nvGrpSpPr>
          <p:cNvPr id="54" name="グループ化 53"/>
          <p:cNvGrpSpPr/>
          <p:nvPr/>
        </p:nvGrpSpPr>
        <p:grpSpPr>
          <a:xfrm>
            <a:off x="683568" y="811312"/>
            <a:ext cx="8208912" cy="432048"/>
            <a:chOff x="1763688" y="955328"/>
            <a:chExt cx="8208912" cy="432048"/>
          </a:xfrm>
        </p:grpSpPr>
        <p:sp>
          <p:nvSpPr>
            <p:cNvPr id="65" name="山形 64"/>
            <p:cNvSpPr/>
            <p:nvPr/>
          </p:nvSpPr>
          <p:spPr>
            <a:xfrm>
              <a:off x="1763688" y="955328"/>
              <a:ext cx="2160000"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2011</a:t>
              </a:r>
              <a:r>
                <a:rPr kumimoji="1" lang="ja-JP" altLang="en-US" dirty="0">
                  <a:solidFill>
                    <a:schemeClr val="tx1"/>
                  </a:solidFill>
                </a:rPr>
                <a:t>年度</a:t>
              </a:r>
            </a:p>
          </p:txBody>
        </p:sp>
        <p:sp>
          <p:nvSpPr>
            <p:cNvPr id="66" name="山形 65"/>
            <p:cNvSpPr/>
            <p:nvPr/>
          </p:nvSpPr>
          <p:spPr>
            <a:xfrm>
              <a:off x="3780152" y="955328"/>
              <a:ext cx="2160000"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2012</a:t>
              </a:r>
              <a:r>
                <a:rPr kumimoji="1" lang="ja-JP" altLang="en-US" dirty="0">
                  <a:solidFill>
                    <a:schemeClr val="tx1"/>
                  </a:solidFill>
                </a:rPr>
                <a:t>年度</a:t>
              </a:r>
            </a:p>
          </p:txBody>
        </p:sp>
        <p:sp>
          <p:nvSpPr>
            <p:cNvPr id="67" name="山形 66"/>
            <p:cNvSpPr/>
            <p:nvPr/>
          </p:nvSpPr>
          <p:spPr>
            <a:xfrm>
              <a:off x="5796376" y="955328"/>
              <a:ext cx="2160000"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2013</a:t>
              </a:r>
              <a:r>
                <a:rPr kumimoji="1" lang="ja-JP" altLang="en-US" dirty="0">
                  <a:solidFill>
                    <a:schemeClr val="tx1"/>
                  </a:solidFill>
                </a:rPr>
                <a:t>年度</a:t>
              </a:r>
            </a:p>
          </p:txBody>
        </p:sp>
        <p:sp>
          <p:nvSpPr>
            <p:cNvPr id="68" name="山形 67"/>
            <p:cNvSpPr/>
            <p:nvPr/>
          </p:nvSpPr>
          <p:spPr>
            <a:xfrm>
              <a:off x="7812600" y="955328"/>
              <a:ext cx="2160000"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2014</a:t>
              </a:r>
              <a:r>
                <a:rPr kumimoji="1" lang="ja-JP" altLang="en-US" dirty="0">
                  <a:solidFill>
                    <a:schemeClr val="tx1"/>
                  </a:solidFill>
                </a:rPr>
                <a:t>年度</a:t>
              </a:r>
            </a:p>
          </p:txBody>
        </p:sp>
      </p:grpSp>
      <p:sp>
        <p:nvSpPr>
          <p:cNvPr id="69" name="正方形/長方形 68"/>
          <p:cNvSpPr/>
          <p:nvPr/>
        </p:nvSpPr>
        <p:spPr>
          <a:xfrm>
            <a:off x="2255044" y="1268760"/>
            <a:ext cx="1296144"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95250" indent="-95250"/>
            <a:r>
              <a:rPr lang="ja-JP" altLang="en-US" sz="1200" dirty="0">
                <a:solidFill>
                  <a:schemeClr val="tx1"/>
                </a:solidFill>
              </a:rPr>
              <a:t>●バス改革・持続戦略</a:t>
            </a:r>
            <a:r>
              <a:rPr lang="en-US" altLang="ja-JP" sz="1200" dirty="0">
                <a:solidFill>
                  <a:schemeClr val="tx1"/>
                </a:solidFill>
              </a:rPr>
              <a:t>PT</a:t>
            </a:r>
            <a:r>
              <a:rPr lang="ja-JP" altLang="en-US" sz="1200" dirty="0">
                <a:solidFill>
                  <a:schemeClr val="tx1"/>
                </a:solidFill>
              </a:rPr>
              <a:t>設置（</a:t>
            </a:r>
            <a:r>
              <a:rPr lang="en-US" altLang="ja-JP" sz="1200" dirty="0">
                <a:solidFill>
                  <a:schemeClr val="tx1"/>
                </a:solidFill>
              </a:rPr>
              <a:t>2</a:t>
            </a:r>
            <a:r>
              <a:rPr lang="ja-JP" altLang="en-US" sz="1200" dirty="0">
                <a:solidFill>
                  <a:schemeClr val="tx1"/>
                </a:solidFill>
              </a:rPr>
              <a:t>月）</a:t>
            </a:r>
          </a:p>
        </p:txBody>
      </p:sp>
      <p:sp>
        <p:nvSpPr>
          <p:cNvPr id="70" name="正方形/長方形 69"/>
          <p:cNvSpPr/>
          <p:nvPr/>
        </p:nvSpPr>
        <p:spPr>
          <a:xfrm>
            <a:off x="2699792" y="1700808"/>
            <a:ext cx="1584176"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solidFill>
              </a:rPr>
              <a:t>●交通局長の</a:t>
            </a:r>
            <a:endParaRPr lang="en-US" altLang="ja-JP" sz="1200" dirty="0">
              <a:solidFill>
                <a:schemeClr val="tx1"/>
              </a:solidFill>
            </a:endParaRPr>
          </a:p>
          <a:p>
            <a:pPr marL="95250" indent="-95250"/>
            <a:r>
              <a:rPr lang="ja-JP" altLang="en-US" sz="1200" dirty="0">
                <a:solidFill>
                  <a:schemeClr val="tx1"/>
                </a:solidFill>
              </a:rPr>
              <a:t>　民間人材登用（</a:t>
            </a:r>
            <a:r>
              <a:rPr lang="en-US" altLang="ja-JP" sz="1200" dirty="0">
                <a:solidFill>
                  <a:schemeClr val="tx1"/>
                </a:solidFill>
              </a:rPr>
              <a:t>4</a:t>
            </a:r>
            <a:r>
              <a:rPr lang="ja-JP" altLang="en-US" sz="1200" dirty="0">
                <a:solidFill>
                  <a:schemeClr val="tx1"/>
                </a:solidFill>
              </a:rPr>
              <a:t>月）</a:t>
            </a:r>
          </a:p>
        </p:txBody>
      </p:sp>
      <p:sp>
        <p:nvSpPr>
          <p:cNvPr id="71" name="正方形/長方形 70"/>
          <p:cNvSpPr/>
          <p:nvPr/>
        </p:nvSpPr>
        <p:spPr>
          <a:xfrm>
            <a:off x="3433520" y="2564904"/>
            <a:ext cx="1152128"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5250" indent="-95250"/>
            <a:r>
              <a:rPr lang="ja-JP" altLang="en-US" sz="1200" dirty="0">
                <a:solidFill>
                  <a:schemeClr val="tx1"/>
                </a:solidFill>
                <a:latin typeface="ＭＳ Ｐゴシック" pitchFamily="50" charset="-128"/>
                <a:ea typeface="ＭＳ Ｐゴシック" pitchFamily="50" charset="-128"/>
              </a:rPr>
              <a:t>●</a:t>
            </a:r>
            <a:r>
              <a:rPr lang="zh-TW" altLang="en-US" sz="1200" dirty="0">
                <a:solidFill>
                  <a:schemeClr val="tx1"/>
                </a:solidFill>
                <a:latin typeface="ＭＳ Ｐゴシック" pitchFamily="50" charset="-128"/>
                <a:ea typeface="ＭＳ Ｐゴシック" pitchFamily="50" charset="-128"/>
              </a:rPr>
              <a:t>民営化推進室</a:t>
            </a:r>
            <a:r>
              <a:rPr lang="ja-JP" altLang="en-US" sz="1200" dirty="0">
                <a:solidFill>
                  <a:schemeClr val="tx1"/>
                </a:solidFill>
                <a:latin typeface="ＭＳ Ｐゴシック" pitchFamily="50" charset="-128"/>
                <a:ea typeface="ＭＳ Ｐゴシック" pitchFamily="50" charset="-128"/>
              </a:rPr>
              <a:t>の</a:t>
            </a:r>
            <a:r>
              <a:rPr lang="zh-TW" altLang="en-US" sz="1200" dirty="0">
                <a:solidFill>
                  <a:schemeClr val="tx1"/>
                </a:solidFill>
                <a:latin typeface="ＭＳ Ｐゴシック" pitchFamily="50" charset="-128"/>
                <a:ea typeface="ＭＳ Ｐゴシック" pitchFamily="50" charset="-128"/>
              </a:rPr>
              <a:t>設置</a:t>
            </a:r>
            <a:r>
              <a:rPr lang="ja-JP" altLang="en-US" sz="1200" dirty="0">
                <a:solidFill>
                  <a:schemeClr val="tx1"/>
                </a:solidFill>
                <a:latin typeface="ＭＳ Ｐゴシック" pitchFamily="50" charset="-128"/>
                <a:ea typeface="ＭＳ Ｐゴシック" pitchFamily="50" charset="-128"/>
              </a:rPr>
              <a:t>（</a:t>
            </a:r>
            <a:r>
              <a:rPr lang="en-US" altLang="ja-JP" sz="1200" dirty="0">
                <a:solidFill>
                  <a:schemeClr val="tx1"/>
                </a:solidFill>
              </a:rPr>
              <a:t>8</a:t>
            </a:r>
            <a:r>
              <a:rPr lang="ja-JP" altLang="en-US" sz="1200" dirty="0">
                <a:solidFill>
                  <a:schemeClr val="tx1"/>
                </a:solidFill>
                <a:latin typeface="ＭＳ Ｐゴシック" pitchFamily="50" charset="-128"/>
                <a:ea typeface="ＭＳ Ｐゴシック" pitchFamily="50" charset="-128"/>
              </a:rPr>
              <a:t>月）</a:t>
            </a:r>
            <a:endParaRPr lang="zh-TW" altLang="en-US" sz="1200" dirty="0">
              <a:solidFill>
                <a:schemeClr val="tx1"/>
              </a:solidFill>
              <a:latin typeface="ＭＳ Ｐゴシック" pitchFamily="50" charset="-128"/>
              <a:ea typeface="ＭＳ Ｐゴシック" pitchFamily="50" charset="-128"/>
            </a:endParaRPr>
          </a:p>
        </p:txBody>
      </p:sp>
      <p:sp>
        <p:nvSpPr>
          <p:cNvPr id="72" name="正方形/長方形 71"/>
          <p:cNvSpPr/>
          <p:nvPr/>
        </p:nvSpPr>
        <p:spPr>
          <a:xfrm>
            <a:off x="4247712" y="2993184"/>
            <a:ext cx="1656184"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5250" indent="-95250"/>
            <a:r>
              <a:rPr lang="ja-JP" altLang="en-US" sz="1200" dirty="0">
                <a:solidFill>
                  <a:schemeClr val="tx1"/>
                </a:solidFill>
              </a:rPr>
              <a:t>●バス事業民営化基本方針</a:t>
            </a:r>
            <a:r>
              <a:rPr lang="en-US" altLang="ja-JP" sz="1200" dirty="0">
                <a:solidFill>
                  <a:schemeClr val="tx1"/>
                </a:solidFill>
              </a:rPr>
              <a:t>(</a:t>
            </a:r>
            <a:r>
              <a:rPr lang="ja-JP" altLang="en-US" sz="1200" dirty="0">
                <a:solidFill>
                  <a:schemeClr val="tx1"/>
                </a:solidFill>
              </a:rPr>
              <a:t>案</a:t>
            </a:r>
            <a:r>
              <a:rPr lang="en-US" altLang="ja-JP" sz="1200" dirty="0">
                <a:solidFill>
                  <a:schemeClr val="tx1"/>
                </a:solidFill>
              </a:rPr>
              <a:t>)</a:t>
            </a:r>
            <a:r>
              <a:rPr lang="ja-JP" altLang="en-US" sz="1200" dirty="0">
                <a:solidFill>
                  <a:schemeClr val="tx1"/>
                </a:solidFill>
              </a:rPr>
              <a:t>の策定（</a:t>
            </a:r>
            <a:r>
              <a:rPr lang="en-US" altLang="ja-JP" sz="1200" dirty="0">
                <a:solidFill>
                  <a:schemeClr val="tx1"/>
                </a:solidFill>
              </a:rPr>
              <a:t>2</a:t>
            </a:r>
            <a:r>
              <a:rPr lang="ja-JP" altLang="en-US" sz="1200" dirty="0">
                <a:solidFill>
                  <a:schemeClr val="tx1"/>
                </a:solidFill>
              </a:rPr>
              <a:t>月）</a:t>
            </a:r>
          </a:p>
        </p:txBody>
      </p:sp>
      <p:sp>
        <p:nvSpPr>
          <p:cNvPr id="73" name="正方形/長方形 72"/>
          <p:cNvSpPr/>
          <p:nvPr/>
        </p:nvSpPr>
        <p:spPr>
          <a:xfrm>
            <a:off x="4776863" y="1283616"/>
            <a:ext cx="2106537"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5250" indent="-95250"/>
            <a:r>
              <a:rPr lang="ja-JP" altLang="en-US" sz="1200" dirty="0">
                <a:solidFill>
                  <a:schemeClr val="tx1"/>
                </a:solidFill>
              </a:rPr>
              <a:t>●バス事業民営化基本ﾌﾟﾗﾝ</a:t>
            </a:r>
            <a:r>
              <a:rPr lang="en-US" altLang="ja-JP" sz="1200" dirty="0">
                <a:solidFill>
                  <a:schemeClr val="tx1"/>
                </a:solidFill>
              </a:rPr>
              <a:t>(</a:t>
            </a:r>
            <a:r>
              <a:rPr lang="ja-JP" altLang="en-US" sz="1200" dirty="0">
                <a:solidFill>
                  <a:schemeClr val="tx1"/>
                </a:solidFill>
              </a:rPr>
              <a:t>案</a:t>
            </a:r>
            <a:r>
              <a:rPr lang="en-US" altLang="ja-JP" sz="1200" dirty="0">
                <a:solidFill>
                  <a:schemeClr val="tx1"/>
                </a:solidFill>
              </a:rPr>
              <a:t>)</a:t>
            </a:r>
            <a:r>
              <a:rPr lang="ja-JP" altLang="en-US" sz="1200" dirty="0">
                <a:solidFill>
                  <a:schemeClr val="tx1"/>
                </a:solidFill>
              </a:rPr>
              <a:t>の策定（</a:t>
            </a:r>
            <a:r>
              <a:rPr lang="en-US" altLang="ja-JP" sz="1200" dirty="0">
                <a:solidFill>
                  <a:schemeClr val="tx1"/>
                </a:solidFill>
              </a:rPr>
              <a:t>5</a:t>
            </a:r>
            <a:r>
              <a:rPr lang="ja-JP" altLang="en-US" sz="1200" dirty="0">
                <a:solidFill>
                  <a:schemeClr val="tx1"/>
                </a:solidFill>
              </a:rPr>
              <a:t>月）</a:t>
            </a:r>
          </a:p>
        </p:txBody>
      </p:sp>
      <p:sp>
        <p:nvSpPr>
          <p:cNvPr id="74" name="正方形/長方形 73"/>
          <p:cNvSpPr/>
          <p:nvPr/>
        </p:nvSpPr>
        <p:spPr>
          <a:xfrm>
            <a:off x="5167128" y="1688908"/>
            <a:ext cx="1701982"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ja-JP" altLang="en-US" sz="1200" dirty="0">
                <a:solidFill>
                  <a:schemeClr val="tx1"/>
                </a:solidFill>
                <a:latin typeface="ＭＳ Ｐゴシック" pitchFamily="50" charset="-128"/>
                <a:ea typeface="ＭＳ Ｐゴシック" pitchFamily="50" charset="-128"/>
              </a:rPr>
              <a:t>●</a:t>
            </a:r>
            <a:r>
              <a:rPr lang="zh-TW" altLang="en-US" sz="1200" dirty="0">
                <a:solidFill>
                  <a:schemeClr val="tx1"/>
                </a:solidFill>
                <a:latin typeface="ＭＳ Ｐゴシック" pitchFamily="50" charset="-128"/>
                <a:ea typeface="ＭＳ Ｐゴシック" pitchFamily="50" charset="-128"/>
              </a:rPr>
              <a:t>交通政策室</a:t>
            </a:r>
            <a:r>
              <a:rPr lang="ja-JP" altLang="en-US" sz="1200" dirty="0">
                <a:solidFill>
                  <a:schemeClr val="tx1"/>
                </a:solidFill>
                <a:latin typeface="ＭＳ Ｐゴシック" pitchFamily="50" charset="-128"/>
                <a:ea typeface="ＭＳ Ｐゴシック" pitchFamily="50" charset="-128"/>
              </a:rPr>
              <a:t>の</a:t>
            </a:r>
            <a:r>
              <a:rPr lang="zh-TW" altLang="en-US" sz="1200" dirty="0">
                <a:solidFill>
                  <a:schemeClr val="tx1"/>
                </a:solidFill>
                <a:latin typeface="ＭＳ Ｐゴシック" pitchFamily="50" charset="-128"/>
                <a:ea typeface="ＭＳ Ｐゴシック" pitchFamily="50" charset="-128"/>
              </a:rPr>
              <a:t>設置</a:t>
            </a:r>
            <a:endParaRPr lang="en-US" altLang="zh-TW" sz="1200" dirty="0">
              <a:solidFill>
                <a:schemeClr val="tx1"/>
              </a:solidFill>
              <a:latin typeface="ＭＳ Ｐゴシック" pitchFamily="50" charset="-128"/>
              <a:ea typeface="ＭＳ Ｐゴシック" pitchFamily="50" charset="-128"/>
            </a:endParaRPr>
          </a:p>
          <a:p>
            <a:r>
              <a:rPr lang="ja-JP" altLang="en-US" sz="1200" dirty="0">
                <a:solidFill>
                  <a:schemeClr val="tx1"/>
                </a:solidFill>
                <a:latin typeface="ＭＳ Ｐゴシック" pitchFamily="50" charset="-128"/>
                <a:ea typeface="ＭＳ Ｐゴシック" pitchFamily="50" charset="-128"/>
              </a:rPr>
              <a:t>　</a:t>
            </a:r>
            <a:r>
              <a:rPr lang="zh-TW" altLang="en-US" sz="1200" dirty="0">
                <a:solidFill>
                  <a:schemeClr val="tx1"/>
                </a:solidFill>
                <a:latin typeface="ＭＳ Ｐゴシック" pitchFamily="50" charset="-128"/>
                <a:ea typeface="ＭＳ Ｐゴシック" pitchFamily="50" charset="-128"/>
              </a:rPr>
              <a:t>（</a:t>
            </a:r>
            <a:r>
              <a:rPr lang="en-US" altLang="ja-JP" sz="1200" dirty="0">
                <a:solidFill>
                  <a:schemeClr val="tx1"/>
                </a:solidFill>
              </a:rPr>
              <a:t>8</a:t>
            </a:r>
            <a:r>
              <a:rPr lang="ja-JP" altLang="en-US" sz="1200" dirty="0">
                <a:solidFill>
                  <a:schemeClr val="tx1"/>
                </a:solidFill>
                <a:latin typeface="ＭＳ Ｐゴシック" pitchFamily="50" charset="-128"/>
                <a:ea typeface="ＭＳ Ｐゴシック" pitchFamily="50" charset="-128"/>
              </a:rPr>
              <a:t>月；</a:t>
            </a:r>
            <a:r>
              <a:rPr lang="zh-TW" altLang="en-US" sz="1200" dirty="0">
                <a:solidFill>
                  <a:schemeClr val="tx1"/>
                </a:solidFill>
                <a:latin typeface="ＭＳ Ｐゴシック" pitchFamily="50" charset="-128"/>
                <a:ea typeface="ＭＳ Ｐゴシック" pitchFamily="50" charset="-128"/>
              </a:rPr>
              <a:t>都市計画局）</a:t>
            </a:r>
          </a:p>
        </p:txBody>
      </p:sp>
      <p:sp>
        <p:nvSpPr>
          <p:cNvPr id="75" name="正方形/長方形 74"/>
          <p:cNvSpPr/>
          <p:nvPr/>
        </p:nvSpPr>
        <p:spPr>
          <a:xfrm>
            <a:off x="3131840" y="2132856"/>
            <a:ext cx="1658524"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solidFill>
              </a:rPr>
              <a:t>●バス事業中期</a:t>
            </a:r>
            <a:endParaRPr lang="en-US" altLang="ja-JP" sz="1200" dirty="0">
              <a:solidFill>
                <a:schemeClr val="tx1"/>
              </a:solidFill>
            </a:endParaRPr>
          </a:p>
          <a:p>
            <a:r>
              <a:rPr lang="ja-JP" altLang="en-US" sz="1200" dirty="0">
                <a:solidFill>
                  <a:schemeClr val="tx1"/>
                </a:solidFill>
              </a:rPr>
              <a:t>　経営計画の策定（</a:t>
            </a:r>
            <a:r>
              <a:rPr lang="en-US" altLang="ja-JP" sz="1200" dirty="0">
                <a:solidFill>
                  <a:schemeClr val="tx1"/>
                </a:solidFill>
              </a:rPr>
              <a:t>7</a:t>
            </a:r>
            <a:r>
              <a:rPr lang="ja-JP" altLang="en-US" sz="1200" dirty="0">
                <a:solidFill>
                  <a:schemeClr val="tx1"/>
                </a:solidFill>
              </a:rPr>
              <a:t>月）</a:t>
            </a:r>
          </a:p>
        </p:txBody>
      </p:sp>
      <p:sp>
        <p:nvSpPr>
          <p:cNvPr id="76" name="正方形/長方形 75"/>
          <p:cNvSpPr/>
          <p:nvPr/>
        </p:nvSpPr>
        <p:spPr>
          <a:xfrm>
            <a:off x="4482576" y="3684996"/>
            <a:ext cx="1224136" cy="5760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solidFill>
              </a:rPr>
              <a:t>●赤バスの廃止　</a:t>
            </a:r>
            <a:endParaRPr lang="en-US" altLang="ja-JP" sz="1200" dirty="0">
              <a:solidFill>
                <a:schemeClr val="tx1"/>
              </a:solidFill>
            </a:endParaRPr>
          </a:p>
          <a:p>
            <a:r>
              <a:rPr lang="ja-JP" altLang="en-US" sz="1200" dirty="0">
                <a:solidFill>
                  <a:schemeClr val="tx1"/>
                </a:solidFill>
              </a:rPr>
              <a:t>　（</a:t>
            </a:r>
            <a:r>
              <a:rPr lang="en-US" altLang="ja-JP" sz="1200" dirty="0">
                <a:solidFill>
                  <a:schemeClr val="tx1"/>
                </a:solidFill>
              </a:rPr>
              <a:t>3</a:t>
            </a:r>
            <a:r>
              <a:rPr lang="ja-JP" altLang="en-US" sz="1200" dirty="0">
                <a:solidFill>
                  <a:schemeClr val="tx1"/>
                </a:solidFill>
              </a:rPr>
              <a:t>月）</a:t>
            </a:r>
          </a:p>
        </p:txBody>
      </p:sp>
      <p:sp>
        <p:nvSpPr>
          <p:cNvPr id="77" name="正方形/長方形 76"/>
          <p:cNvSpPr/>
          <p:nvPr/>
        </p:nvSpPr>
        <p:spPr>
          <a:xfrm>
            <a:off x="5331564" y="2196256"/>
            <a:ext cx="1567709"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5250" indent="-95250"/>
            <a:r>
              <a:rPr lang="ja-JP" altLang="en-US" sz="1200" dirty="0">
                <a:solidFill>
                  <a:schemeClr val="tx1"/>
                </a:solidFill>
              </a:rPr>
              <a:t>●「バス事業民営化・譲渡の考え方について」の策定（</a:t>
            </a:r>
            <a:r>
              <a:rPr lang="en-US" altLang="ja-JP" sz="1200" dirty="0">
                <a:solidFill>
                  <a:schemeClr val="tx1"/>
                </a:solidFill>
              </a:rPr>
              <a:t>9</a:t>
            </a:r>
            <a:r>
              <a:rPr lang="ja-JP" altLang="en-US" sz="1200" dirty="0">
                <a:solidFill>
                  <a:schemeClr val="tx1"/>
                </a:solidFill>
              </a:rPr>
              <a:t>月）</a:t>
            </a:r>
          </a:p>
        </p:txBody>
      </p:sp>
      <p:sp>
        <p:nvSpPr>
          <p:cNvPr id="78" name="正方形/長方形 77"/>
          <p:cNvSpPr/>
          <p:nvPr/>
        </p:nvSpPr>
        <p:spPr>
          <a:xfrm>
            <a:off x="6804248" y="3671348"/>
            <a:ext cx="1856426" cy="36897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solidFill>
              </a:rPr>
              <a:t>●バス路線の見直し（</a:t>
            </a:r>
            <a:r>
              <a:rPr lang="en-US" altLang="ja-JP" sz="1200" dirty="0">
                <a:solidFill>
                  <a:schemeClr val="tx1"/>
                </a:solidFill>
              </a:rPr>
              <a:t>4</a:t>
            </a:r>
            <a:r>
              <a:rPr lang="ja-JP" altLang="en-US" sz="1200" dirty="0">
                <a:solidFill>
                  <a:schemeClr val="tx1"/>
                </a:solidFill>
              </a:rPr>
              <a:t>月）</a:t>
            </a:r>
          </a:p>
        </p:txBody>
      </p:sp>
      <p:sp>
        <p:nvSpPr>
          <p:cNvPr id="79" name="正方形/長方形 78"/>
          <p:cNvSpPr/>
          <p:nvPr/>
        </p:nvSpPr>
        <p:spPr>
          <a:xfrm>
            <a:off x="251520" y="4116907"/>
            <a:ext cx="432048"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algn="ctr"/>
            <a:r>
              <a:rPr lang="ja-JP" altLang="en-US" sz="1400" b="1" dirty="0">
                <a:solidFill>
                  <a:sysClr val="windowText" lastClr="000000"/>
                </a:solidFill>
              </a:rPr>
              <a:t>実　施</a:t>
            </a:r>
          </a:p>
        </p:txBody>
      </p:sp>
      <p:sp>
        <p:nvSpPr>
          <p:cNvPr id="80" name="正方形/長方形 79"/>
          <p:cNvSpPr/>
          <p:nvPr/>
        </p:nvSpPr>
        <p:spPr>
          <a:xfrm>
            <a:off x="251520" y="1759430"/>
            <a:ext cx="432048" cy="13681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algn="ctr"/>
            <a:r>
              <a:rPr lang="ja-JP" altLang="en-US" sz="1400" b="1" dirty="0">
                <a:solidFill>
                  <a:sysClr val="windowText" lastClr="000000"/>
                </a:solidFill>
              </a:rPr>
              <a:t>改革立案</a:t>
            </a:r>
          </a:p>
        </p:txBody>
      </p:sp>
      <p:cxnSp>
        <p:nvCxnSpPr>
          <p:cNvPr id="81" name="直線コネクタ 80"/>
          <p:cNvCxnSpPr/>
          <p:nvPr/>
        </p:nvCxnSpPr>
        <p:spPr>
          <a:xfrm flipV="1">
            <a:off x="222069" y="3573016"/>
            <a:ext cx="8742419" cy="0"/>
          </a:xfrm>
          <a:prstGeom prst="line">
            <a:avLst/>
          </a:prstGeom>
        </p:spPr>
        <p:style>
          <a:lnRef idx="1">
            <a:schemeClr val="accent1"/>
          </a:lnRef>
          <a:fillRef idx="0">
            <a:schemeClr val="accent1"/>
          </a:fillRef>
          <a:effectRef idx="0">
            <a:schemeClr val="accent1"/>
          </a:effectRef>
          <a:fontRef idx="minor">
            <a:schemeClr val="tx1"/>
          </a:fontRef>
        </p:style>
      </p:cxnSp>
      <p:sp>
        <p:nvSpPr>
          <p:cNvPr id="82" name="正方形/長方形 81"/>
          <p:cNvSpPr/>
          <p:nvPr/>
        </p:nvSpPr>
        <p:spPr>
          <a:xfrm>
            <a:off x="938781" y="3247132"/>
            <a:ext cx="432048" cy="1440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algn="ctr"/>
            <a:r>
              <a:rPr lang="ja-JP" altLang="en-US" sz="1300" dirty="0">
                <a:solidFill>
                  <a:schemeClr val="tx1"/>
                </a:solidFill>
              </a:rPr>
              <a:t>（見直し）</a:t>
            </a:r>
            <a:endParaRPr lang="ja-JP" altLang="en-US" sz="1250" dirty="0">
              <a:solidFill>
                <a:schemeClr val="tx1"/>
              </a:solidFill>
            </a:endParaRPr>
          </a:p>
        </p:txBody>
      </p:sp>
      <p:cxnSp>
        <p:nvCxnSpPr>
          <p:cNvPr id="83" name="直線コネクタ 82"/>
          <p:cNvCxnSpPr/>
          <p:nvPr/>
        </p:nvCxnSpPr>
        <p:spPr>
          <a:xfrm>
            <a:off x="971600" y="4345864"/>
            <a:ext cx="7992888"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84" name="正方形/長方形 83"/>
          <p:cNvSpPr/>
          <p:nvPr/>
        </p:nvSpPr>
        <p:spPr>
          <a:xfrm>
            <a:off x="899592" y="4437608"/>
            <a:ext cx="432048" cy="151216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algn="ctr"/>
            <a:r>
              <a:rPr lang="ja-JP" altLang="en-US" sz="1300" dirty="0">
                <a:solidFill>
                  <a:schemeClr val="tx1"/>
                </a:solidFill>
              </a:rPr>
              <a:t>（給与・経営形態に関する労使協議）</a:t>
            </a:r>
            <a:endParaRPr lang="ja-JP" altLang="en-US" sz="1250" dirty="0">
              <a:solidFill>
                <a:schemeClr val="tx1"/>
              </a:solidFill>
            </a:endParaRPr>
          </a:p>
        </p:txBody>
      </p:sp>
      <p:sp>
        <p:nvSpPr>
          <p:cNvPr id="85" name="正方形/長方形 84"/>
          <p:cNvSpPr/>
          <p:nvPr/>
        </p:nvSpPr>
        <p:spPr>
          <a:xfrm>
            <a:off x="3377456" y="5030688"/>
            <a:ext cx="1346944" cy="554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solidFill>
              </a:rPr>
              <a:t>●給料カット</a:t>
            </a:r>
            <a:endParaRPr lang="en-US" altLang="ja-JP" sz="1200" dirty="0">
              <a:solidFill>
                <a:schemeClr val="tx1"/>
              </a:solidFill>
            </a:endParaRPr>
          </a:p>
          <a:p>
            <a:r>
              <a:rPr lang="ja-JP" altLang="en-US" sz="1200" dirty="0">
                <a:solidFill>
                  <a:schemeClr val="tx1"/>
                </a:solidFill>
              </a:rPr>
              <a:t>　（最大</a:t>
            </a:r>
            <a:r>
              <a:rPr lang="en-US" altLang="ja-JP" sz="1200" dirty="0">
                <a:solidFill>
                  <a:schemeClr val="tx1"/>
                </a:solidFill>
              </a:rPr>
              <a:t>20</a:t>
            </a:r>
            <a:r>
              <a:rPr lang="ja-JP" altLang="en-US" sz="1200" dirty="0">
                <a:solidFill>
                  <a:schemeClr val="tx1"/>
                </a:solidFill>
              </a:rPr>
              <a:t>％）（</a:t>
            </a:r>
            <a:r>
              <a:rPr lang="en-US" altLang="ja-JP" sz="1200" dirty="0">
                <a:solidFill>
                  <a:schemeClr val="tx1"/>
                </a:solidFill>
              </a:rPr>
              <a:t>8</a:t>
            </a:r>
            <a:r>
              <a:rPr lang="ja-JP" altLang="en-US" sz="1200" dirty="0">
                <a:solidFill>
                  <a:schemeClr val="tx1"/>
                </a:solidFill>
              </a:rPr>
              <a:t>月）</a:t>
            </a:r>
          </a:p>
        </p:txBody>
      </p:sp>
      <p:sp>
        <p:nvSpPr>
          <p:cNvPr id="86" name="正方形/長方形 85"/>
          <p:cNvSpPr/>
          <p:nvPr/>
        </p:nvSpPr>
        <p:spPr>
          <a:xfrm>
            <a:off x="4720756" y="5102696"/>
            <a:ext cx="2664296" cy="554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solidFill>
              </a:rPr>
              <a:t>●給料カット（最大</a:t>
            </a:r>
            <a:r>
              <a:rPr lang="en-US" altLang="ja-JP" sz="1200" dirty="0">
                <a:solidFill>
                  <a:schemeClr val="tx1"/>
                </a:solidFill>
              </a:rPr>
              <a:t>20</a:t>
            </a:r>
            <a:r>
              <a:rPr lang="ja-JP" altLang="en-US" sz="1200" dirty="0">
                <a:solidFill>
                  <a:schemeClr val="tx1"/>
                </a:solidFill>
              </a:rPr>
              <a:t>％）、</a:t>
            </a:r>
            <a:endParaRPr lang="en-US" altLang="ja-JP" sz="1200" dirty="0">
              <a:solidFill>
                <a:schemeClr val="tx1"/>
              </a:solidFill>
            </a:endParaRPr>
          </a:p>
          <a:p>
            <a:r>
              <a:rPr lang="ja-JP" altLang="en-US" sz="1200" dirty="0">
                <a:solidFill>
                  <a:schemeClr val="tx1"/>
                </a:solidFill>
              </a:rPr>
              <a:t>　　勤務時間８時間化、</a:t>
            </a:r>
            <a:endParaRPr lang="en-US" altLang="ja-JP" sz="1200" dirty="0">
              <a:solidFill>
                <a:schemeClr val="tx1"/>
              </a:solidFill>
            </a:endParaRPr>
          </a:p>
          <a:p>
            <a:r>
              <a:rPr lang="ja-JP" altLang="en-US" sz="1200" dirty="0">
                <a:solidFill>
                  <a:schemeClr val="tx1"/>
                </a:solidFill>
              </a:rPr>
              <a:t>　　夏季休暇見直し等（</a:t>
            </a:r>
            <a:r>
              <a:rPr lang="en-US" altLang="ja-JP" sz="1200" dirty="0">
                <a:solidFill>
                  <a:schemeClr val="tx1"/>
                </a:solidFill>
              </a:rPr>
              <a:t>4</a:t>
            </a:r>
            <a:r>
              <a:rPr lang="ja-JP" altLang="en-US" sz="1200" dirty="0">
                <a:solidFill>
                  <a:schemeClr val="tx1"/>
                </a:solidFill>
              </a:rPr>
              <a:t>月）</a:t>
            </a:r>
          </a:p>
        </p:txBody>
      </p:sp>
      <p:sp>
        <p:nvSpPr>
          <p:cNvPr id="87" name="正方形/長方形 86"/>
          <p:cNvSpPr/>
          <p:nvPr/>
        </p:nvSpPr>
        <p:spPr>
          <a:xfrm>
            <a:off x="4067944" y="4454624"/>
            <a:ext cx="1800200" cy="5553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rPr>
              <a:t>●民営化に向けた労使協議を進めることについて労使合意（</a:t>
            </a:r>
            <a:r>
              <a:rPr lang="en-US" altLang="ja-JP" sz="1200" dirty="0">
                <a:solidFill>
                  <a:schemeClr val="tx1"/>
                </a:solidFill>
              </a:rPr>
              <a:t>1</a:t>
            </a:r>
            <a:r>
              <a:rPr lang="ja-JP" altLang="en-US" sz="1200" dirty="0">
                <a:solidFill>
                  <a:schemeClr val="tx1"/>
                </a:solidFill>
              </a:rPr>
              <a:t>月）</a:t>
            </a:r>
          </a:p>
        </p:txBody>
      </p:sp>
      <p:sp>
        <p:nvSpPr>
          <p:cNvPr id="88" name="角丸四角形 87"/>
          <p:cNvSpPr/>
          <p:nvPr/>
        </p:nvSpPr>
        <p:spPr>
          <a:xfrm>
            <a:off x="2913017" y="5917474"/>
            <a:ext cx="5747657" cy="627017"/>
          </a:xfrm>
          <a:prstGeom prst="roundRect">
            <a:avLst>
              <a:gd name="adj" fmla="val 12780"/>
            </a:avLst>
          </a:prstGeom>
          <a:solidFill>
            <a:schemeClr val="bg1"/>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　・ 経費（人件費・委託費・光熱水費等）の見直し</a:t>
            </a:r>
          </a:p>
          <a:p>
            <a:r>
              <a:rPr lang="ja-JP" altLang="en-US" sz="1200" dirty="0">
                <a:solidFill>
                  <a:schemeClr val="tx1"/>
                </a:solidFill>
              </a:rPr>
              <a:t>　・ 未利用地の売却</a:t>
            </a:r>
          </a:p>
          <a:p>
            <a:r>
              <a:rPr lang="ja-JP" altLang="en-US" sz="1200" dirty="0">
                <a:solidFill>
                  <a:schemeClr val="tx1"/>
                </a:solidFill>
              </a:rPr>
              <a:t>　　　　⇒ </a:t>
            </a:r>
            <a:r>
              <a:rPr lang="en-US" altLang="ja-JP" sz="1200" dirty="0">
                <a:solidFill>
                  <a:schemeClr val="tx1"/>
                </a:solidFill>
              </a:rPr>
              <a:t>2013</a:t>
            </a:r>
            <a:r>
              <a:rPr lang="ja-JP" altLang="en-US" sz="1200" dirty="0">
                <a:solidFill>
                  <a:schemeClr val="tx1"/>
                </a:solidFill>
              </a:rPr>
              <a:t>年度決算において、</a:t>
            </a:r>
            <a:r>
              <a:rPr lang="en-US" altLang="ja-JP" sz="1200" dirty="0">
                <a:solidFill>
                  <a:schemeClr val="tx1"/>
                </a:solidFill>
              </a:rPr>
              <a:t>31</a:t>
            </a:r>
            <a:r>
              <a:rPr lang="ja-JP" altLang="en-US" sz="1200" dirty="0">
                <a:solidFill>
                  <a:schemeClr val="tx1"/>
                </a:solidFill>
              </a:rPr>
              <a:t>年ぶりの経常黒字（</a:t>
            </a:r>
            <a:r>
              <a:rPr lang="en-US" altLang="ja-JP" sz="1200" dirty="0">
                <a:solidFill>
                  <a:schemeClr val="tx1"/>
                </a:solidFill>
              </a:rPr>
              <a:t>4</a:t>
            </a:r>
            <a:r>
              <a:rPr lang="ja-JP" altLang="en-US" sz="1200" dirty="0">
                <a:solidFill>
                  <a:schemeClr val="tx1"/>
                </a:solidFill>
              </a:rPr>
              <a:t>億</a:t>
            </a:r>
            <a:r>
              <a:rPr lang="en-US" altLang="ja-JP" sz="1200" dirty="0">
                <a:solidFill>
                  <a:schemeClr val="tx1"/>
                </a:solidFill>
              </a:rPr>
              <a:t>1</a:t>
            </a:r>
            <a:r>
              <a:rPr lang="ja-JP" altLang="en-US" sz="1200" dirty="0">
                <a:solidFill>
                  <a:schemeClr val="tx1"/>
                </a:solidFill>
              </a:rPr>
              <a:t>千万円）を達成</a:t>
            </a:r>
          </a:p>
        </p:txBody>
      </p:sp>
      <p:sp>
        <p:nvSpPr>
          <p:cNvPr id="89" name="正方形/長方形 88"/>
          <p:cNvSpPr/>
          <p:nvPr/>
        </p:nvSpPr>
        <p:spPr>
          <a:xfrm>
            <a:off x="7272146" y="1461056"/>
            <a:ext cx="1836358"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5250" indent="-95250"/>
            <a:r>
              <a:rPr lang="ja-JP" altLang="en-US" sz="1200" dirty="0">
                <a:solidFill>
                  <a:schemeClr val="tx1"/>
                </a:solidFill>
              </a:rPr>
              <a:t>●「議会において提起されたバス事業の民営化手法に関する検討について」を取りまとめ（</a:t>
            </a:r>
            <a:r>
              <a:rPr lang="en-US" altLang="ja-JP" sz="1200" dirty="0">
                <a:solidFill>
                  <a:schemeClr val="tx1"/>
                </a:solidFill>
              </a:rPr>
              <a:t>8</a:t>
            </a:r>
            <a:r>
              <a:rPr lang="ja-JP" altLang="en-US" sz="1200" dirty="0">
                <a:solidFill>
                  <a:schemeClr val="tx1"/>
                </a:solidFill>
              </a:rPr>
              <a:t>月）</a:t>
            </a:r>
          </a:p>
        </p:txBody>
      </p:sp>
      <p:sp>
        <p:nvSpPr>
          <p:cNvPr id="90" name="正方形/長方形 89"/>
          <p:cNvSpPr/>
          <p:nvPr/>
        </p:nvSpPr>
        <p:spPr>
          <a:xfrm>
            <a:off x="7776512" y="2196256"/>
            <a:ext cx="1404000" cy="64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5250" indent="-95250"/>
            <a:r>
              <a:rPr lang="ja-JP" altLang="en-US" sz="1200" dirty="0">
                <a:solidFill>
                  <a:schemeClr val="tx1"/>
                </a:solidFill>
              </a:rPr>
              <a:t>●バス事業民営化推進プラン</a:t>
            </a:r>
            <a:r>
              <a:rPr lang="en-US" altLang="ja-JP" sz="1200" dirty="0">
                <a:solidFill>
                  <a:schemeClr val="tx1"/>
                </a:solidFill>
              </a:rPr>
              <a:t>(</a:t>
            </a:r>
            <a:r>
              <a:rPr lang="ja-JP" altLang="en-US" sz="1200" dirty="0">
                <a:solidFill>
                  <a:schemeClr val="tx1"/>
                </a:solidFill>
              </a:rPr>
              <a:t>案</a:t>
            </a:r>
            <a:r>
              <a:rPr lang="en-US" altLang="ja-JP" sz="1200" dirty="0">
                <a:solidFill>
                  <a:schemeClr val="tx1"/>
                </a:solidFill>
              </a:rPr>
              <a:t>)</a:t>
            </a:r>
            <a:r>
              <a:rPr lang="ja-JP" altLang="en-US" sz="1200" dirty="0">
                <a:solidFill>
                  <a:schemeClr val="tx1"/>
                </a:solidFill>
              </a:rPr>
              <a:t>の策定（</a:t>
            </a:r>
            <a:r>
              <a:rPr lang="en-US" altLang="ja-JP" sz="1200" dirty="0">
                <a:solidFill>
                  <a:schemeClr val="tx1"/>
                </a:solidFill>
              </a:rPr>
              <a:t>11</a:t>
            </a:r>
            <a:r>
              <a:rPr lang="ja-JP" altLang="en-US" sz="1200" dirty="0">
                <a:solidFill>
                  <a:schemeClr val="tx1"/>
                </a:solidFill>
              </a:rPr>
              <a:t>月）</a:t>
            </a:r>
          </a:p>
        </p:txBody>
      </p:sp>
      <p:sp>
        <p:nvSpPr>
          <p:cNvPr id="91" name="正方形/長方形 90"/>
          <p:cNvSpPr/>
          <p:nvPr/>
        </p:nvSpPr>
        <p:spPr>
          <a:xfrm>
            <a:off x="7236295" y="3968932"/>
            <a:ext cx="1864669" cy="3961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solidFill>
              </a:rPr>
              <a:t>●バス路線の見直し（</a:t>
            </a:r>
            <a:r>
              <a:rPr lang="en-US" altLang="ja-JP" sz="1200" dirty="0">
                <a:solidFill>
                  <a:schemeClr val="tx1"/>
                </a:solidFill>
              </a:rPr>
              <a:t>9</a:t>
            </a:r>
            <a:r>
              <a:rPr lang="ja-JP" altLang="en-US" sz="1200" dirty="0">
                <a:solidFill>
                  <a:schemeClr val="tx1"/>
                </a:solidFill>
              </a:rPr>
              <a:t>月）</a:t>
            </a:r>
          </a:p>
        </p:txBody>
      </p:sp>
      <p:sp>
        <p:nvSpPr>
          <p:cNvPr id="92" name="正方形/長方形 91"/>
          <p:cNvSpPr/>
          <p:nvPr/>
        </p:nvSpPr>
        <p:spPr>
          <a:xfrm>
            <a:off x="6786053" y="4997102"/>
            <a:ext cx="1019833" cy="554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8900" indent="-88900"/>
            <a:r>
              <a:rPr lang="ja-JP" altLang="en-US" sz="1200" dirty="0">
                <a:solidFill>
                  <a:schemeClr val="tx1"/>
                </a:solidFill>
              </a:rPr>
              <a:t>●給料カット・昇給停止等　（</a:t>
            </a:r>
            <a:r>
              <a:rPr lang="en-US" altLang="ja-JP" sz="1200" dirty="0">
                <a:solidFill>
                  <a:schemeClr val="tx1"/>
                </a:solidFill>
              </a:rPr>
              <a:t>4</a:t>
            </a:r>
            <a:r>
              <a:rPr lang="ja-JP" altLang="en-US" sz="1200" dirty="0">
                <a:solidFill>
                  <a:schemeClr val="tx1"/>
                </a:solidFill>
              </a:rPr>
              <a:t>月）</a:t>
            </a:r>
            <a:endParaRPr lang="en-US" altLang="ja-JP" sz="1200" dirty="0">
              <a:solidFill>
                <a:schemeClr val="tx1"/>
              </a:solidFill>
            </a:endParaRPr>
          </a:p>
        </p:txBody>
      </p:sp>
      <p:sp>
        <p:nvSpPr>
          <p:cNvPr id="93" name="正方形/長方形 92"/>
          <p:cNvSpPr/>
          <p:nvPr/>
        </p:nvSpPr>
        <p:spPr>
          <a:xfrm>
            <a:off x="5940152" y="4450604"/>
            <a:ext cx="1645940" cy="5553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rPr>
              <a:t>●民営化を見据えた効率化計画を労組提案（</a:t>
            </a:r>
            <a:r>
              <a:rPr lang="en-US" altLang="ja-JP" sz="1200" dirty="0">
                <a:solidFill>
                  <a:schemeClr val="tx1"/>
                </a:solidFill>
              </a:rPr>
              <a:t>12</a:t>
            </a:r>
            <a:r>
              <a:rPr lang="ja-JP" altLang="en-US" sz="1200" dirty="0">
                <a:solidFill>
                  <a:schemeClr val="tx1"/>
                </a:solidFill>
              </a:rPr>
              <a:t>月）</a:t>
            </a:r>
          </a:p>
        </p:txBody>
      </p:sp>
      <p:sp>
        <p:nvSpPr>
          <p:cNvPr id="94" name="正方形/長方形 93"/>
          <p:cNvSpPr/>
          <p:nvPr/>
        </p:nvSpPr>
        <p:spPr>
          <a:xfrm>
            <a:off x="7753550" y="4990129"/>
            <a:ext cx="1374004" cy="812001"/>
          </a:xfrm>
          <a:prstGeom prst="rect">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t" anchorCtr="0"/>
          <a:lstStyle/>
          <a:p>
            <a:pPr marL="88900" indent="-88900"/>
            <a:r>
              <a:rPr lang="ja-JP" altLang="en-US" sz="1200" dirty="0">
                <a:solidFill>
                  <a:schemeClr val="tx1"/>
                </a:solidFill>
              </a:rPr>
              <a:t>●地下鉄新会社の人事・賃金制度等の骨格を労組提案　（</a:t>
            </a:r>
            <a:r>
              <a:rPr lang="en-US" altLang="ja-JP" sz="1200" dirty="0">
                <a:solidFill>
                  <a:schemeClr val="tx1"/>
                </a:solidFill>
              </a:rPr>
              <a:t>9</a:t>
            </a:r>
            <a:r>
              <a:rPr lang="ja-JP" altLang="en-US" sz="1200" dirty="0">
                <a:solidFill>
                  <a:schemeClr val="tx1"/>
                </a:solidFill>
              </a:rPr>
              <a:t>月）</a:t>
            </a:r>
            <a:endParaRPr lang="en-US" altLang="ja-JP" sz="1200" dirty="0">
              <a:solidFill>
                <a:schemeClr val="tx1"/>
              </a:solidFill>
            </a:endParaRPr>
          </a:p>
        </p:txBody>
      </p:sp>
      <p:sp>
        <p:nvSpPr>
          <p:cNvPr id="55" name="テキスト ボックス 54"/>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・バス</a:t>
            </a:r>
            <a:endParaRPr kumimoji="1" lang="en-US" altLang="ja-JP" sz="1100" dirty="0"/>
          </a:p>
        </p:txBody>
      </p:sp>
    </p:spTree>
    <p:extLst>
      <p:ext uri="{BB962C8B-B14F-4D97-AF65-F5344CB8AC3E}">
        <p14:creationId xmlns:p14="http://schemas.microsoft.com/office/powerpoint/2010/main" val="15552378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251520" y="260648"/>
            <a:ext cx="5904656" cy="369332"/>
          </a:xfrm>
          <a:prstGeom prst="rect">
            <a:avLst/>
          </a:prstGeom>
        </p:spPr>
        <p:txBody>
          <a:bodyPr wrap="square">
            <a:spAutoFit/>
          </a:bodyPr>
          <a:lstStyle/>
          <a:p>
            <a:r>
              <a:rPr lang="ja-JP" altLang="en-US" b="1" dirty="0">
                <a:solidFill>
                  <a:srgbClr val="000000"/>
                </a:solidFill>
                <a:latin typeface="Calibri" pitchFamily="34" charset="0"/>
              </a:rPr>
              <a:t>①収支の改善、②経営形態の見直し　に関する取組</a:t>
            </a:r>
          </a:p>
        </p:txBody>
      </p:sp>
      <p:cxnSp>
        <p:nvCxnSpPr>
          <p:cNvPr id="32" name="直線コネクタ 31"/>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7971573" y="377463"/>
            <a:ext cx="1158779"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t>＜</a:t>
            </a:r>
            <a:r>
              <a:rPr lang="en-US" altLang="ja-JP" dirty="0"/>
              <a:t>What</a:t>
            </a:r>
            <a:r>
              <a:rPr lang="ja-JP" altLang="en-US" dirty="0"/>
              <a:t>＞</a:t>
            </a:r>
          </a:p>
        </p:txBody>
      </p:sp>
      <p:sp>
        <p:nvSpPr>
          <p:cNvPr id="42" name="スライド番号プレースホルダ 41"/>
          <p:cNvSpPr>
            <a:spLocks noGrp="1"/>
          </p:cNvSpPr>
          <p:nvPr>
            <p:ph type="sldNum" sz="quarter" idx="12"/>
          </p:nvPr>
        </p:nvSpPr>
        <p:spPr/>
        <p:txBody>
          <a:bodyPr/>
          <a:lstStyle/>
          <a:p>
            <a:fld id="{CCEC3038-1CF1-4B63-9920-55248DCFBA97}" type="slidenum">
              <a:rPr kumimoji="1" lang="ja-JP" altLang="en-US" smtClean="0"/>
              <a:pPr/>
              <a:t>61</a:t>
            </a:fld>
            <a:endParaRPr kumimoji="1" lang="ja-JP" altLang="en-US"/>
          </a:p>
        </p:txBody>
      </p:sp>
      <p:cxnSp>
        <p:nvCxnSpPr>
          <p:cNvPr id="48" name="直線コネクタ 47"/>
          <p:cNvCxnSpPr/>
          <p:nvPr/>
        </p:nvCxnSpPr>
        <p:spPr>
          <a:xfrm>
            <a:off x="2715904" y="1296537"/>
            <a:ext cx="0" cy="5377218"/>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722125" y="1269242"/>
            <a:ext cx="0" cy="5377218"/>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6810233" y="1282889"/>
            <a:ext cx="0" cy="5377218"/>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grpSp>
        <p:nvGrpSpPr>
          <p:cNvPr id="51" name="グループ化 53"/>
          <p:cNvGrpSpPr/>
          <p:nvPr/>
        </p:nvGrpSpPr>
        <p:grpSpPr>
          <a:xfrm>
            <a:off x="683568" y="811312"/>
            <a:ext cx="8208912" cy="432048"/>
            <a:chOff x="1763688" y="955328"/>
            <a:chExt cx="8208912" cy="432048"/>
          </a:xfrm>
        </p:grpSpPr>
        <p:sp>
          <p:nvSpPr>
            <p:cNvPr id="52" name="山形 51"/>
            <p:cNvSpPr/>
            <p:nvPr/>
          </p:nvSpPr>
          <p:spPr>
            <a:xfrm>
              <a:off x="1763688" y="955328"/>
              <a:ext cx="2160000"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2015</a:t>
              </a:r>
              <a:r>
                <a:rPr kumimoji="1" lang="ja-JP" altLang="en-US" dirty="0">
                  <a:solidFill>
                    <a:schemeClr val="tx1"/>
                  </a:solidFill>
                </a:rPr>
                <a:t>年度</a:t>
              </a:r>
            </a:p>
          </p:txBody>
        </p:sp>
        <p:sp>
          <p:nvSpPr>
            <p:cNvPr id="53" name="山形 52"/>
            <p:cNvSpPr/>
            <p:nvPr/>
          </p:nvSpPr>
          <p:spPr>
            <a:xfrm>
              <a:off x="3780152" y="955328"/>
              <a:ext cx="2160000"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2016</a:t>
              </a:r>
              <a:r>
                <a:rPr kumimoji="1" lang="ja-JP" altLang="en-US" dirty="0">
                  <a:solidFill>
                    <a:schemeClr val="tx1"/>
                  </a:solidFill>
                </a:rPr>
                <a:t>年度</a:t>
              </a:r>
            </a:p>
          </p:txBody>
        </p:sp>
        <p:sp>
          <p:nvSpPr>
            <p:cNvPr id="55" name="山形 54"/>
            <p:cNvSpPr/>
            <p:nvPr/>
          </p:nvSpPr>
          <p:spPr>
            <a:xfrm>
              <a:off x="5796376" y="955328"/>
              <a:ext cx="2160000"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2017</a:t>
              </a:r>
              <a:r>
                <a:rPr kumimoji="1" lang="ja-JP" altLang="en-US" dirty="0">
                  <a:solidFill>
                    <a:schemeClr val="tx1"/>
                  </a:solidFill>
                </a:rPr>
                <a:t>年度</a:t>
              </a:r>
            </a:p>
          </p:txBody>
        </p:sp>
        <p:sp>
          <p:nvSpPr>
            <p:cNvPr id="56" name="山形 55"/>
            <p:cNvSpPr/>
            <p:nvPr/>
          </p:nvSpPr>
          <p:spPr>
            <a:xfrm>
              <a:off x="7812600" y="955328"/>
              <a:ext cx="2160000"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2018</a:t>
              </a:r>
              <a:r>
                <a:rPr kumimoji="1" lang="ja-JP" altLang="en-US" dirty="0">
                  <a:solidFill>
                    <a:schemeClr val="tx1"/>
                  </a:solidFill>
                </a:rPr>
                <a:t>年度</a:t>
              </a:r>
            </a:p>
          </p:txBody>
        </p:sp>
      </p:grpSp>
      <p:sp>
        <p:nvSpPr>
          <p:cNvPr id="57" name="正方形/長方形 56"/>
          <p:cNvSpPr/>
          <p:nvPr/>
        </p:nvSpPr>
        <p:spPr>
          <a:xfrm>
            <a:off x="2255044" y="2204912"/>
            <a:ext cx="1705262" cy="43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95250" indent="-95250"/>
            <a:r>
              <a:rPr lang="ja-JP" altLang="en-US" sz="1200" dirty="0">
                <a:solidFill>
                  <a:schemeClr val="tx1"/>
                </a:solidFill>
              </a:rPr>
              <a:t>●バス事業民営化プラン</a:t>
            </a:r>
            <a:r>
              <a:rPr lang="en-US" altLang="ja-JP" sz="1200" dirty="0">
                <a:solidFill>
                  <a:schemeClr val="tx1"/>
                </a:solidFill>
              </a:rPr>
              <a:t>(</a:t>
            </a:r>
            <a:r>
              <a:rPr lang="ja-JP" altLang="en-US" sz="1200" dirty="0">
                <a:solidFill>
                  <a:schemeClr val="tx1"/>
                </a:solidFill>
              </a:rPr>
              <a:t>案</a:t>
            </a:r>
            <a:r>
              <a:rPr lang="en-US" altLang="ja-JP" sz="1200" dirty="0">
                <a:solidFill>
                  <a:schemeClr val="tx1"/>
                </a:solidFill>
              </a:rPr>
              <a:t>)</a:t>
            </a:r>
            <a:r>
              <a:rPr lang="ja-JP" altLang="en-US" sz="1200" dirty="0">
                <a:solidFill>
                  <a:schemeClr val="tx1"/>
                </a:solidFill>
              </a:rPr>
              <a:t>の策定（</a:t>
            </a:r>
            <a:r>
              <a:rPr lang="en-US" altLang="ja-JP" sz="1200" dirty="0">
                <a:solidFill>
                  <a:schemeClr val="tx1"/>
                </a:solidFill>
              </a:rPr>
              <a:t>3</a:t>
            </a:r>
            <a:r>
              <a:rPr lang="ja-JP" altLang="en-US" sz="1200" dirty="0">
                <a:solidFill>
                  <a:schemeClr val="tx1"/>
                </a:solidFill>
              </a:rPr>
              <a:t>月）</a:t>
            </a:r>
          </a:p>
        </p:txBody>
      </p:sp>
      <p:sp>
        <p:nvSpPr>
          <p:cNvPr id="58" name="正方形/長方形 57"/>
          <p:cNvSpPr/>
          <p:nvPr/>
        </p:nvSpPr>
        <p:spPr>
          <a:xfrm>
            <a:off x="5404730" y="2204912"/>
            <a:ext cx="1152128" cy="43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5250" indent="-95250"/>
            <a:r>
              <a:rPr lang="ja-JP" altLang="en-US" sz="1200" dirty="0">
                <a:solidFill>
                  <a:schemeClr val="tx1"/>
                </a:solidFill>
                <a:latin typeface="ＭＳ Ｐゴシック" pitchFamily="50" charset="-128"/>
                <a:ea typeface="ＭＳ Ｐゴシック" pitchFamily="50" charset="-128"/>
              </a:rPr>
              <a:t>●都市交通局の</a:t>
            </a:r>
            <a:r>
              <a:rPr lang="zh-TW" altLang="en-US" sz="1200" dirty="0">
                <a:solidFill>
                  <a:schemeClr val="tx1"/>
                </a:solidFill>
                <a:latin typeface="ＭＳ Ｐゴシック" pitchFamily="50" charset="-128"/>
                <a:ea typeface="ＭＳ Ｐゴシック" pitchFamily="50" charset="-128"/>
              </a:rPr>
              <a:t>設置</a:t>
            </a:r>
            <a:r>
              <a:rPr lang="ja-JP" altLang="en-US" sz="1200" dirty="0">
                <a:solidFill>
                  <a:schemeClr val="tx1"/>
                </a:solidFill>
                <a:latin typeface="ＭＳ Ｐゴシック" pitchFamily="50" charset="-128"/>
                <a:ea typeface="ＭＳ Ｐゴシック" pitchFamily="50" charset="-128"/>
              </a:rPr>
              <a:t>（</a:t>
            </a:r>
            <a:r>
              <a:rPr lang="en-US" altLang="ja-JP" sz="1200" dirty="0">
                <a:solidFill>
                  <a:schemeClr val="tx1"/>
                </a:solidFill>
              </a:rPr>
              <a:t>7</a:t>
            </a:r>
            <a:r>
              <a:rPr lang="ja-JP" altLang="en-US" sz="1200" dirty="0">
                <a:solidFill>
                  <a:schemeClr val="tx1"/>
                </a:solidFill>
                <a:latin typeface="ＭＳ Ｐゴシック" pitchFamily="50" charset="-128"/>
                <a:ea typeface="ＭＳ Ｐゴシック" pitchFamily="50" charset="-128"/>
              </a:rPr>
              <a:t>月）</a:t>
            </a:r>
            <a:endParaRPr lang="zh-TW" altLang="en-US" sz="1200" dirty="0">
              <a:solidFill>
                <a:schemeClr val="tx1"/>
              </a:solidFill>
              <a:latin typeface="ＭＳ Ｐゴシック" pitchFamily="50" charset="-128"/>
              <a:ea typeface="ＭＳ Ｐゴシック" pitchFamily="50" charset="-128"/>
            </a:endParaRPr>
          </a:p>
        </p:txBody>
      </p:sp>
      <p:sp>
        <p:nvSpPr>
          <p:cNvPr id="59" name="正方形/長方形 58"/>
          <p:cNvSpPr/>
          <p:nvPr/>
        </p:nvSpPr>
        <p:spPr>
          <a:xfrm>
            <a:off x="3369442" y="1412776"/>
            <a:ext cx="1960834"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2550" indent="-82550"/>
            <a:r>
              <a:rPr lang="ja-JP" altLang="en-US" sz="1200" dirty="0">
                <a:solidFill>
                  <a:schemeClr val="tx1"/>
                </a:solidFill>
              </a:rPr>
              <a:t>●バス事業 引継ぎ</a:t>
            </a:r>
            <a:r>
              <a:rPr lang="en-US" altLang="ja-JP" sz="1200" dirty="0">
                <a:solidFill>
                  <a:schemeClr val="tx1"/>
                </a:solidFill>
              </a:rPr>
              <a:t>(</a:t>
            </a:r>
            <a:r>
              <a:rPr lang="ja-JP" altLang="en-US" sz="1200" dirty="0">
                <a:solidFill>
                  <a:schemeClr val="tx1"/>
                </a:solidFill>
              </a:rPr>
              <a:t>民営化</a:t>
            </a:r>
            <a:r>
              <a:rPr lang="en-US" altLang="ja-JP" sz="1200" dirty="0">
                <a:solidFill>
                  <a:schemeClr val="tx1"/>
                </a:solidFill>
              </a:rPr>
              <a:t>)</a:t>
            </a:r>
            <a:r>
              <a:rPr lang="ja-JP" altLang="en-US" sz="1200" dirty="0">
                <a:solidFill>
                  <a:schemeClr val="tx1"/>
                </a:solidFill>
              </a:rPr>
              <a:t>プラン</a:t>
            </a:r>
            <a:r>
              <a:rPr lang="en-US" altLang="ja-JP" sz="1200" dirty="0">
                <a:solidFill>
                  <a:schemeClr val="tx1"/>
                </a:solidFill>
              </a:rPr>
              <a:t>(</a:t>
            </a:r>
            <a:r>
              <a:rPr lang="ja-JP" altLang="en-US" sz="1200" dirty="0">
                <a:solidFill>
                  <a:schemeClr val="tx1"/>
                </a:solidFill>
              </a:rPr>
              <a:t>案</a:t>
            </a:r>
            <a:r>
              <a:rPr lang="en-US" altLang="ja-JP" sz="1200" dirty="0">
                <a:solidFill>
                  <a:schemeClr val="tx1"/>
                </a:solidFill>
              </a:rPr>
              <a:t>)</a:t>
            </a:r>
            <a:r>
              <a:rPr lang="ja-JP" altLang="en-US" sz="1200" dirty="0">
                <a:solidFill>
                  <a:schemeClr val="tx1"/>
                </a:solidFill>
              </a:rPr>
              <a:t>平成</a:t>
            </a:r>
            <a:r>
              <a:rPr lang="en-US" altLang="ja-JP" sz="1200" dirty="0">
                <a:solidFill>
                  <a:schemeClr val="tx1"/>
                </a:solidFill>
              </a:rPr>
              <a:t>29</a:t>
            </a:r>
            <a:r>
              <a:rPr lang="ja-JP" altLang="en-US" sz="1200" dirty="0">
                <a:solidFill>
                  <a:schemeClr val="tx1"/>
                </a:solidFill>
              </a:rPr>
              <a:t>年</a:t>
            </a:r>
            <a:r>
              <a:rPr lang="en-US" altLang="ja-JP" sz="1200" dirty="0">
                <a:solidFill>
                  <a:schemeClr val="tx1"/>
                </a:solidFill>
              </a:rPr>
              <a:t>1</a:t>
            </a:r>
            <a:r>
              <a:rPr lang="ja-JP" altLang="en-US" sz="1200" dirty="0">
                <a:solidFill>
                  <a:schemeClr val="tx1"/>
                </a:solidFill>
              </a:rPr>
              <a:t>月　策定（</a:t>
            </a:r>
            <a:r>
              <a:rPr lang="en-US" altLang="ja-JP" sz="1200" dirty="0">
                <a:solidFill>
                  <a:schemeClr val="tx1"/>
                </a:solidFill>
              </a:rPr>
              <a:t>1</a:t>
            </a:r>
            <a:r>
              <a:rPr lang="ja-JP" altLang="en-US" sz="1200" dirty="0">
                <a:solidFill>
                  <a:schemeClr val="tx1"/>
                </a:solidFill>
              </a:rPr>
              <a:t>月）</a:t>
            </a:r>
          </a:p>
        </p:txBody>
      </p:sp>
      <p:sp>
        <p:nvSpPr>
          <p:cNvPr id="61" name="正方形/長方形 60"/>
          <p:cNvSpPr/>
          <p:nvPr/>
        </p:nvSpPr>
        <p:spPr>
          <a:xfrm>
            <a:off x="251520" y="4404443"/>
            <a:ext cx="432048"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algn="ctr"/>
            <a:r>
              <a:rPr lang="ja-JP" altLang="en-US" sz="1400" b="1" dirty="0">
                <a:solidFill>
                  <a:sysClr val="windowText" lastClr="000000"/>
                </a:solidFill>
              </a:rPr>
              <a:t>実　施</a:t>
            </a:r>
          </a:p>
        </p:txBody>
      </p:sp>
      <p:sp>
        <p:nvSpPr>
          <p:cNvPr id="62" name="正方形/長方形 61"/>
          <p:cNvSpPr/>
          <p:nvPr/>
        </p:nvSpPr>
        <p:spPr>
          <a:xfrm>
            <a:off x="251520" y="1759430"/>
            <a:ext cx="432048" cy="13681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algn="ctr"/>
            <a:r>
              <a:rPr lang="ja-JP" altLang="en-US" sz="1400" b="1" dirty="0">
                <a:solidFill>
                  <a:sysClr val="windowText" lastClr="000000"/>
                </a:solidFill>
              </a:rPr>
              <a:t>改革立案</a:t>
            </a:r>
          </a:p>
        </p:txBody>
      </p:sp>
      <p:cxnSp>
        <p:nvCxnSpPr>
          <p:cNvPr id="63" name="直線コネクタ 62"/>
          <p:cNvCxnSpPr/>
          <p:nvPr/>
        </p:nvCxnSpPr>
        <p:spPr>
          <a:xfrm flipV="1">
            <a:off x="222069" y="3860552"/>
            <a:ext cx="8742419" cy="0"/>
          </a:xfrm>
          <a:prstGeom prst="line">
            <a:avLst/>
          </a:prstGeom>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938781" y="3534668"/>
            <a:ext cx="432048" cy="1440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algn="ctr"/>
            <a:r>
              <a:rPr lang="ja-JP" altLang="en-US" sz="1300" dirty="0">
                <a:solidFill>
                  <a:schemeClr val="tx1"/>
                </a:solidFill>
              </a:rPr>
              <a:t>（見直し）</a:t>
            </a:r>
            <a:endParaRPr lang="ja-JP" altLang="en-US" sz="1250" dirty="0">
              <a:solidFill>
                <a:schemeClr val="tx1"/>
              </a:solidFill>
            </a:endParaRPr>
          </a:p>
        </p:txBody>
      </p:sp>
      <p:cxnSp>
        <p:nvCxnSpPr>
          <p:cNvPr id="101" name="直線コネクタ 100"/>
          <p:cNvCxnSpPr/>
          <p:nvPr/>
        </p:nvCxnSpPr>
        <p:spPr>
          <a:xfrm>
            <a:off x="971600" y="4633400"/>
            <a:ext cx="7992888"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102" name="正方形/長方形 101"/>
          <p:cNvSpPr/>
          <p:nvPr/>
        </p:nvSpPr>
        <p:spPr>
          <a:xfrm>
            <a:off x="899592" y="4725144"/>
            <a:ext cx="432048" cy="151216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algn="ctr"/>
            <a:r>
              <a:rPr lang="ja-JP" altLang="en-US" sz="1300" dirty="0">
                <a:solidFill>
                  <a:schemeClr val="tx1"/>
                </a:solidFill>
              </a:rPr>
              <a:t>（給与・経営形態に関する労使協議）</a:t>
            </a:r>
            <a:endParaRPr lang="ja-JP" altLang="en-US" sz="1250" dirty="0">
              <a:solidFill>
                <a:schemeClr val="tx1"/>
              </a:solidFill>
            </a:endParaRPr>
          </a:p>
        </p:txBody>
      </p:sp>
      <p:sp>
        <p:nvSpPr>
          <p:cNvPr id="103" name="正方形/長方形 102"/>
          <p:cNvSpPr/>
          <p:nvPr/>
        </p:nvSpPr>
        <p:spPr>
          <a:xfrm>
            <a:off x="1403648" y="4076576"/>
            <a:ext cx="1864669" cy="3961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solidFill>
              </a:rPr>
              <a:t>●バス路線の見直し（</a:t>
            </a:r>
            <a:r>
              <a:rPr lang="en-US" altLang="ja-JP" sz="1200" dirty="0">
                <a:solidFill>
                  <a:schemeClr val="tx1"/>
                </a:solidFill>
              </a:rPr>
              <a:t>10</a:t>
            </a:r>
            <a:r>
              <a:rPr lang="ja-JP" altLang="en-US" sz="1200" dirty="0">
                <a:solidFill>
                  <a:schemeClr val="tx1"/>
                </a:solidFill>
              </a:rPr>
              <a:t>月）</a:t>
            </a:r>
          </a:p>
        </p:txBody>
      </p:sp>
      <p:sp>
        <p:nvSpPr>
          <p:cNvPr id="104" name="正方形/長方形 103"/>
          <p:cNvSpPr/>
          <p:nvPr/>
        </p:nvSpPr>
        <p:spPr>
          <a:xfrm>
            <a:off x="1490352" y="4725144"/>
            <a:ext cx="1116000" cy="43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rPr>
              <a:t>●給料カット　（</a:t>
            </a:r>
            <a:r>
              <a:rPr lang="en-US" altLang="ja-JP" sz="1200" dirty="0">
                <a:solidFill>
                  <a:schemeClr val="tx1"/>
                </a:solidFill>
              </a:rPr>
              <a:t>4</a:t>
            </a:r>
            <a:r>
              <a:rPr lang="ja-JP" altLang="en-US" sz="1200" dirty="0">
                <a:solidFill>
                  <a:schemeClr val="tx1"/>
                </a:solidFill>
              </a:rPr>
              <a:t>月）</a:t>
            </a:r>
            <a:endParaRPr lang="en-US" altLang="ja-JP" sz="1200" dirty="0">
              <a:solidFill>
                <a:schemeClr val="tx1"/>
              </a:solidFill>
            </a:endParaRPr>
          </a:p>
        </p:txBody>
      </p:sp>
      <p:sp>
        <p:nvSpPr>
          <p:cNvPr id="105" name="正方形/長方形 104"/>
          <p:cNvSpPr/>
          <p:nvPr/>
        </p:nvSpPr>
        <p:spPr>
          <a:xfrm>
            <a:off x="2770248" y="4728790"/>
            <a:ext cx="1816448" cy="2414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rPr>
              <a:t>●給料カット　（</a:t>
            </a:r>
            <a:r>
              <a:rPr lang="en-US" altLang="ja-JP" sz="1200" dirty="0">
                <a:solidFill>
                  <a:schemeClr val="tx1"/>
                </a:solidFill>
              </a:rPr>
              <a:t>4</a:t>
            </a:r>
            <a:r>
              <a:rPr lang="ja-JP" altLang="en-US" sz="1200" dirty="0">
                <a:solidFill>
                  <a:schemeClr val="tx1"/>
                </a:solidFill>
              </a:rPr>
              <a:t>月）</a:t>
            </a:r>
            <a:endParaRPr lang="en-US" altLang="ja-JP" sz="1200" dirty="0">
              <a:solidFill>
                <a:schemeClr val="tx1"/>
              </a:solidFill>
            </a:endParaRPr>
          </a:p>
        </p:txBody>
      </p:sp>
      <p:sp>
        <p:nvSpPr>
          <p:cNvPr id="106" name="正方形/長方形 105"/>
          <p:cNvSpPr/>
          <p:nvPr/>
        </p:nvSpPr>
        <p:spPr>
          <a:xfrm>
            <a:off x="4716016" y="4728790"/>
            <a:ext cx="1816448" cy="2414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rPr>
              <a:t>●給料カット　（</a:t>
            </a:r>
            <a:r>
              <a:rPr lang="en-US" altLang="ja-JP" sz="1200" dirty="0">
                <a:solidFill>
                  <a:schemeClr val="tx1"/>
                </a:solidFill>
              </a:rPr>
              <a:t>4</a:t>
            </a:r>
            <a:r>
              <a:rPr lang="ja-JP" altLang="en-US" sz="1200" dirty="0">
                <a:solidFill>
                  <a:schemeClr val="tx1"/>
                </a:solidFill>
              </a:rPr>
              <a:t>月）</a:t>
            </a:r>
            <a:endParaRPr lang="en-US" altLang="ja-JP" sz="1200" dirty="0">
              <a:solidFill>
                <a:schemeClr val="tx1"/>
              </a:solidFill>
            </a:endParaRPr>
          </a:p>
        </p:txBody>
      </p:sp>
      <p:sp>
        <p:nvSpPr>
          <p:cNvPr id="107" name="正方形/長方形 106"/>
          <p:cNvSpPr/>
          <p:nvPr/>
        </p:nvSpPr>
        <p:spPr>
          <a:xfrm>
            <a:off x="2915816" y="5001394"/>
            <a:ext cx="1610870" cy="64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rPr>
              <a:t>●職員の転籍・雇用対策について労組提案　（</a:t>
            </a:r>
            <a:r>
              <a:rPr lang="en-US" altLang="ja-JP" sz="1200" dirty="0">
                <a:solidFill>
                  <a:schemeClr val="tx1"/>
                </a:solidFill>
              </a:rPr>
              <a:t>7</a:t>
            </a:r>
            <a:r>
              <a:rPr lang="ja-JP" altLang="en-US" sz="1200" dirty="0">
                <a:solidFill>
                  <a:schemeClr val="tx1"/>
                </a:solidFill>
              </a:rPr>
              <a:t>月）</a:t>
            </a:r>
            <a:endParaRPr lang="en-US" altLang="ja-JP" sz="1200" dirty="0">
              <a:solidFill>
                <a:schemeClr val="tx1"/>
              </a:solidFill>
            </a:endParaRPr>
          </a:p>
        </p:txBody>
      </p:sp>
      <p:sp>
        <p:nvSpPr>
          <p:cNvPr id="108" name="正方形/長方形 107"/>
          <p:cNvSpPr/>
          <p:nvPr/>
        </p:nvSpPr>
        <p:spPr>
          <a:xfrm>
            <a:off x="4790387" y="4978582"/>
            <a:ext cx="2113756" cy="7282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rPr>
              <a:t>●大阪シティバス㈱の賃金・労働条件等について労使合意　</a:t>
            </a:r>
            <a:endParaRPr lang="en-US" altLang="ja-JP" sz="1200" dirty="0">
              <a:solidFill>
                <a:schemeClr val="tx1"/>
              </a:solidFill>
            </a:endParaRPr>
          </a:p>
          <a:p>
            <a:pPr marL="88900" indent="-88900"/>
            <a:r>
              <a:rPr lang="ja-JP" altLang="en-US" sz="1200" dirty="0">
                <a:solidFill>
                  <a:schemeClr val="tx1"/>
                </a:solidFill>
              </a:rPr>
              <a:t>　（</a:t>
            </a:r>
            <a:r>
              <a:rPr lang="en-US" altLang="ja-JP" sz="1200" dirty="0">
                <a:solidFill>
                  <a:schemeClr val="tx1"/>
                </a:solidFill>
              </a:rPr>
              <a:t>8</a:t>
            </a:r>
            <a:r>
              <a:rPr lang="ja-JP" altLang="en-US" sz="1200" dirty="0">
                <a:solidFill>
                  <a:schemeClr val="tx1"/>
                </a:solidFill>
              </a:rPr>
              <a:t>月）</a:t>
            </a:r>
            <a:endParaRPr lang="en-US" altLang="ja-JP" sz="1200" dirty="0">
              <a:solidFill>
                <a:schemeClr val="tx1"/>
              </a:solidFill>
            </a:endParaRPr>
          </a:p>
        </p:txBody>
      </p:sp>
      <p:sp>
        <p:nvSpPr>
          <p:cNvPr id="60" name="正方形/長方形 59"/>
          <p:cNvSpPr/>
          <p:nvPr/>
        </p:nvSpPr>
        <p:spPr>
          <a:xfrm>
            <a:off x="6945067" y="1361975"/>
            <a:ext cx="417578" cy="529049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82550" indent="-82550" algn="ctr"/>
            <a:r>
              <a:rPr lang="ja-JP" altLang="en-US" sz="1200" dirty="0">
                <a:solidFill>
                  <a:schemeClr val="tx1"/>
                </a:solidFill>
              </a:rPr>
              <a:t>大阪シティバス㈱による営業開始（</a:t>
            </a:r>
            <a:r>
              <a:rPr lang="en-US" altLang="ja-JP" sz="1200" dirty="0">
                <a:solidFill>
                  <a:schemeClr val="tx1"/>
                </a:solidFill>
              </a:rPr>
              <a:t>4</a:t>
            </a:r>
            <a:r>
              <a:rPr lang="ja-JP" altLang="en-US" sz="1200" dirty="0">
                <a:solidFill>
                  <a:schemeClr val="tx1"/>
                </a:solidFill>
              </a:rPr>
              <a:t>月）</a:t>
            </a:r>
            <a:endParaRPr lang="en-US" altLang="ja-JP" sz="1200" dirty="0">
              <a:solidFill>
                <a:schemeClr val="tx1"/>
              </a:solidFill>
            </a:endParaRPr>
          </a:p>
        </p:txBody>
      </p:sp>
      <p:sp>
        <p:nvSpPr>
          <p:cNvPr id="111" name="正方形/長方形 110"/>
          <p:cNvSpPr/>
          <p:nvPr/>
        </p:nvSpPr>
        <p:spPr>
          <a:xfrm>
            <a:off x="1547832" y="1412776"/>
            <a:ext cx="1512000" cy="46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200" dirty="0">
                <a:solidFill>
                  <a:schemeClr val="tx1"/>
                </a:solidFill>
              </a:rPr>
              <a:t>●</a:t>
            </a:r>
            <a:r>
              <a:rPr lang="en-US" altLang="ja-JP" sz="1200" dirty="0">
                <a:solidFill>
                  <a:schemeClr val="tx1"/>
                </a:solidFill>
              </a:rPr>
              <a:t>96</a:t>
            </a:r>
            <a:r>
              <a:rPr lang="ja-JP" altLang="en-US" sz="1200" dirty="0">
                <a:solidFill>
                  <a:schemeClr val="tx1"/>
                </a:solidFill>
              </a:rPr>
              <a:t>条条例案（手続き条例案）可決（</a:t>
            </a:r>
            <a:r>
              <a:rPr lang="en-US" altLang="ja-JP" sz="1200" dirty="0">
                <a:solidFill>
                  <a:schemeClr val="tx1"/>
                </a:solidFill>
              </a:rPr>
              <a:t>10</a:t>
            </a:r>
            <a:r>
              <a:rPr lang="ja-JP" altLang="en-US" sz="1200" dirty="0">
                <a:solidFill>
                  <a:schemeClr val="tx1"/>
                </a:solidFill>
              </a:rPr>
              <a:t>月）</a:t>
            </a:r>
          </a:p>
        </p:txBody>
      </p:sp>
      <p:sp>
        <p:nvSpPr>
          <p:cNvPr id="112" name="正方形/長方形 111"/>
          <p:cNvSpPr/>
          <p:nvPr/>
        </p:nvSpPr>
        <p:spPr>
          <a:xfrm>
            <a:off x="2239998" y="2672964"/>
            <a:ext cx="2620033" cy="43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95250" indent="-95250"/>
            <a:r>
              <a:rPr lang="ja-JP" altLang="en-US" sz="1200" dirty="0">
                <a:solidFill>
                  <a:schemeClr val="tx1"/>
                </a:solidFill>
              </a:rPr>
              <a:t>●「事業の引継ぎに関する基本方針案」可決（</a:t>
            </a:r>
            <a:r>
              <a:rPr lang="en-US" altLang="ja-JP" sz="1200" dirty="0">
                <a:solidFill>
                  <a:schemeClr val="tx1"/>
                </a:solidFill>
              </a:rPr>
              <a:t>3</a:t>
            </a:r>
            <a:r>
              <a:rPr lang="ja-JP" altLang="en-US" sz="1200" dirty="0">
                <a:solidFill>
                  <a:schemeClr val="tx1"/>
                </a:solidFill>
              </a:rPr>
              <a:t>月）</a:t>
            </a:r>
          </a:p>
        </p:txBody>
      </p:sp>
      <p:sp>
        <p:nvSpPr>
          <p:cNvPr id="113" name="正方形/長方形 112"/>
          <p:cNvSpPr/>
          <p:nvPr/>
        </p:nvSpPr>
        <p:spPr>
          <a:xfrm>
            <a:off x="2239999" y="3141016"/>
            <a:ext cx="2124000" cy="43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95250" indent="-95250"/>
            <a:r>
              <a:rPr lang="ja-JP" altLang="en-US" sz="1200" dirty="0">
                <a:solidFill>
                  <a:schemeClr val="tx1"/>
                </a:solidFill>
                <a:latin typeface="ＭＳ Ｐゴシック" panose="020B0600070205080204" pitchFamily="50" charset="-128"/>
                <a:ea typeface="ＭＳ Ｐゴシック" panose="020B0600070205080204" pitchFamily="50" charset="-128"/>
              </a:rPr>
              <a:t>●「バス</a:t>
            </a:r>
            <a:r>
              <a:rPr lang="zh-TW" altLang="en-US" sz="1200" dirty="0">
                <a:solidFill>
                  <a:schemeClr val="tx1"/>
                </a:solidFill>
                <a:latin typeface="ＭＳ Ｐゴシック" panose="020B0600070205080204" pitchFamily="50" charset="-128"/>
                <a:ea typeface="ＭＳ Ｐゴシック" panose="020B0600070205080204" pitchFamily="50" charset="-128"/>
              </a:rPr>
              <a:t>事業経営健全化計画</a:t>
            </a:r>
            <a:r>
              <a:rPr lang="ja-JP" altLang="en-US" sz="1200" dirty="0">
                <a:solidFill>
                  <a:schemeClr val="tx1"/>
                </a:solidFill>
                <a:latin typeface="ＭＳ Ｐゴシック" panose="020B0600070205080204" pitchFamily="50" charset="-128"/>
                <a:ea typeface="ＭＳ Ｐゴシック" panose="020B0600070205080204" pitchFamily="50" charset="-128"/>
              </a:rPr>
              <a:t>」可決（</a:t>
            </a:r>
            <a:r>
              <a:rPr lang="en-US" altLang="ja-JP" sz="1200" dirty="0">
                <a:solidFill>
                  <a:schemeClr val="tx1"/>
                </a:solidFill>
              </a:rPr>
              <a:t>3</a:t>
            </a:r>
            <a:r>
              <a:rPr lang="ja-JP" altLang="en-US" sz="1200" dirty="0">
                <a:solidFill>
                  <a:schemeClr val="tx1"/>
                </a:solidFill>
                <a:latin typeface="ＭＳ Ｐゴシック" panose="020B0600070205080204" pitchFamily="50" charset="-128"/>
                <a:ea typeface="ＭＳ Ｐゴシック" panose="020B0600070205080204" pitchFamily="50" charset="-128"/>
              </a:rPr>
              <a:t>月）</a:t>
            </a:r>
          </a:p>
        </p:txBody>
      </p:sp>
      <p:sp>
        <p:nvSpPr>
          <p:cNvPr id="36" name="正方形/長方形 35"/>
          <p:cNvSpPr/>
          <p:nvPr/>
        </p:nvSpPr>
        <p:spPr>
          <a:xfrm>
            <a:off x="4392248" y="3458372"/>
            <a:ext cx="2412000" cy="3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88900" indent="-88900"/>
            <a:r>
              <a:rPr lang="ja-JP" altLang="en-US" sz="1200" dirty="0">
                <a:solidFill>
                  <a:schemeClr val="tx1"/>
                </a:solidFill>
              </a:rPr>
              <a:t>●「交通事業の設置等に関する条例を廃止する条例案」可決（</a:t>
            </a:r>
            <a:r>
              <a:rPr lang="en-US" altLang="ja-JP" sz="1200" dirty="0">
                <a:solidFill>
                  <a:schemeClr val="tx1"/>
                </a:solidFill>
              </a:rPr>
              <a:t>3</a:t>
            </a:r>
            <a:r>
              <a:rPr lang="ja-JP" altLang="en-US" sz="1200" dirty="0">
                <a:solidFill>
                  <a:schemeClr val="tx1"/>
                </a:solidFill>
              </a:rPr>
              <a:t>月）</a:t>
            </a:r>
          </a:p>
        </p:txBody>
      </p:sp>
      <p:sp>
        <p:nvSpPr>
          <p:cNvPr id="39" name="テキスト ボックス 38"/>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・バス</a:t>
            </a:r>
            <a:endParaRPr kumimoji="1" lang="en-US" altLang="ja-JP" sz="1100" dirty="0"/>
          </a:p>
        </p:txBody>
      </p:sp>
      <p:sp>
        <p:nvSpPr>
          <p:cNvPr id="38" name="テキスト ボックス 37"/>
          <p:cNvSpPr txBox="1"/>
          <p:nvPr/>
        </p:nvSpPr>
        <p:spPr>
          <a:xfrm>
            <a:off x="7166149" y="267422"/>
            <a:ext cx="646331" cy="369332"/>
          </a:xfrm>
          <a:prstGeom prst="rect">
            <a:avLst/>
          </a:prstGeom>
          <a:solidFill>
            <a:schemeClr val="bg2">
              <a:lumMod val="50000"/>
            </a:schemeClr>
          </a:solidFill>
          <a:ln>
            <a:solidFill>
              <a:schemeClr val="bg2">
                <a:lumMod val="25000"/>
              </a:schemeClr>
            </a:solidFill>
          </a:ln>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rPr>
              <a:t>追加</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7884368" y="0"/>
            <a:ext cx="1187624" cy="307777"/>
          </a:xfrm>
          <a:prstGeom prst="rect">
            <a:avLst/>
          </a:prstGeom>
          <a:noFill/>
        </p:spPr>
        <p:txBody>
          <a:bodyPr wrap="square" rtlCol="0">
            <a:spAutoFit/>
          </a:bodyPr>
          <a:lstStyle/>
          <a:p>
            <a:r>
              <a:rPr kumimoji="1" lang="en-US" altLang="ja-JP" sz="1400" dirty="0" smtClean="0"/>
              <a:t>C2.(</a:t>
            </a:r>
            <a:r>
              <a:rPr lang="en-US" altLang="ja-JP" sz="1400" dirty="0"/>
              <a:t>81</a:t>
            </a:r>
            <a:r>
              <a:rPr kumimoji="1" lang="en-US" altLang="ja-JP" sz="1400" dirty="0" smtClean="0"/>
              <a:t>)(8</a:t>
            </a:r>
            <a:r>
              <a:rPr lang="en-US" altLang="ja-JP" sz="1400" dirty="0"/>
              <a:t>2</a:t>
            </a:r>
            <a:r>
              <a:rPr kumimoji="1" lang="en-US" altLang="ja-JP" sz="1400" dirty="0" smtClean="0"/>
              <a:t>)</a:t>
            </a:r>
            <a:endParaRPr kumimoji="1" lang="ja-JP" altLang="en-US" sz="1400" dirty="0"/>
          </a:p>
        </p:txBody>
      </p:sp>
    </p:spTree>
    <p:extLst>
      <p:ext uri="{BB962C8B-B14F-4D97-AF65-F5344CB8AC3E}">
        <p14:creationId xmlns:p14="http://schemas.microsoft.com/office/powerpoint/2010/main" val="3980901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角丸四角形 55"/>
          <p:cNvSpPr/>
          <p:nvPr/>
        </p:nvSpPr>
        <p:spPr>
          <a:xfrm>
            <a:off x="7469644" y="5128164"/>
            <a:ext cx="931386" cy="160113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7854556" y="2019582"/>
            <a:ext cx="597015" cy="2049665"/>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3609814" y="2014600"/>
            <a:ext cx="678863" cy="2038107"/>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p:nvPr/>
        </p:nvSpPr>
        <p:spPr>
          <a:xfrm>
            <a:off x="367410" y="1137971"/>
            <a:ext cx="8261734" cy="432822"/>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76667" y="727492"/>
            <a:ext cx="8424936" cy="1092607"/>
          </a:xfrm>
          <a:prstGeom prst="rect">
            <a:avLst/>
          </a:prstGeom>
          <a:noFill/>
        </p:spPr>
        <p:txBody>
          <a:bodyPr wrap="square" rtlCol="0">
            <a:spAutoFit/>
          </a:bodyPr>
          <a:lstStyle/>
          <a:p>
            <a:r>
              <a:rPr kumimoji="1" lang="ja-JP" altLang="en-US" sz="1300" dirty="0"/>
              <a:t>バス路線の見直し等により乗車人員、営業キロは減少しているものの、</a:t>
            </a:r>
            <a:r>
              <a:rPr lang="en-US" altLang="ja-JP" sz="1300" dirty="0"/>
              <a:t> 2013</a:t>
            </a:r>
            <a:r>
              <a:rPr lang="ja-JP" altLang="en-US" sz="1300" dirty="0"/>
              <a:t>年度決算において、</a:t>
            </a:r>
            <a:r>
              <a:rPr lang="en-US" altLang="ja-JP" sz="1300" dirty="0"/>
              <a:t>31</a:t>
            </a:r>
            <a:r>
              <a:rPr lang="ja-JP" altLang="en-US" sz="1300" dirty="0"/>
              <a:t>年ぶりの経常黒字（</a:t>
            </a:r>
            <a:r>
              <a:rPr lang="en-US" altLang="ja-JP" sz="1300" dirty="0"/>
              <a:t>4</a:t>
            </a:r>
            <a:r>
              <a:rPr lang="ja-JP" altLang="en-US" sz="1300" dirty="0"/>
              <a:t>億</a:t>
            </a:r>
            <a:r>
              <a:rPr lang="en-US" altLang="ja-JP" sz="1300" dirty="0"/>
              <a:t>1</a:t>
            </a:r>
            <a:r>
              <a:rPr lang="ja-JP" altLang="en-US" sz="1300" dirty="0"/>
              <a:t>千万円）を達成</a:t>
            </a:r>
            <a:endParaRPr lang="en-US" altLang="ja-JP" sz="1300" dirty="0"/>
          </a:p>
          <a:p>
            <a:r>
              <a:rPr lang="en-US" altLang="ja-JP" sz="1300" dirty="0"/>
              <a:t>2017</a:t>
            </a:r>
            <a:r>
              <a:rPr lang="ja-JP" altLang="en-US" sz="1300" dirty="0"/>
              <a:t>年度</a:t>
            </a:r>
            <a:r>
              <a:rPr lang="ja-JP" altLang="en-US" sz="1300" dirty="0" smtClean="0"/>
              <a:t>決算に</a:t>
            </a:r>
            <a:r>
              <a:rPr lang="ja-JP" altLang="en-US" sz="1300" dirty="0"/>
              <a:t>おいて、乗車人員の増加による運輸収益の増加や職員数の減等に伴う人件費の減少などにより、</a:t>
            </a:r>
            <a:r>
              <a:rPr lang="en-US" altLang="ja-JP" sz="1300" dirty="0"/>
              <a:t>5</a:t>
            </a:r>
            <a:r>
              <a:rPr lang="ja-JP" altLang="en-US" sz="1300" dirty="0"/>
              <a:t>年連続の経常黒字（</a:t>
            </a:r>
            <a:r>
              <a:rPr lang="en-US" altLang="ja-JP" sz="1300" dirty="0"/>
              <a:t>9</a:t>
            </a:r>
            <a:r>
              <a:rPr lang="ja-JP" altLang="en-US" sz="1300" dirty="0"/>
              <a:t>億</a:t>
            </a:r>
            <a:r>
              <a:rPr lang="en-US" altLang="ja-JP" sz="1300" dirty="0"/>
              <a:t>3</a:t>
            </a:r>
            <a:r>
              <a:rPr lang="ja-JP" altLang="en-US" sz="1300" dirty="0"/>
              <a:t>千万円）を達成</a:t>
            </a:r>
          </a:p>
          <a:p>
            <a:endParaRPr kumimoji="1" lang="ja-JP" altLang="en-US" sz="1300" dirty="0"/>
          </a:p>
        </p:txBody>
      </p:sp>
      <p:sp>
        <p:nvSpPr>
          <p:cNvPr id="2" name="テキスト ボックス 1"/>
          <p:cNvSpPr txBox="1"/>
          <p:nvPr/>
        </p:nvSpPr>
        <p:spPr>
          <a:xfrm>
            <a:off x="1136485" y="1722316"/>
            <a:ext cx="2880320" cy="307777"/>
          </a:xfrm>
          <a:prstGeom prst="rect">
            <a:avLst/>
          </a:prstGeom>
          <a:noFill/>
        </p:spPr>
        <p:txBody>
          <a:bodyPr wrap="square" rtlCol="0">
            <a:spAutoFit/>
          </a:bodyPr>
          <a:lstStyle/>
          <a:p>
            <a:pPr algn="ctr"/>
            <a:r>
              <a:rPr kumimoji="1" lang="ja-JP" altLang="en-US" sz="1400" dirty="0"/>
              <a:t>乗車人員及び営業キロ（年度末）</a:t>
            </a:r>
          </a:p>
        </p:txBody>
      </p:sp>
      <p:sp>
        <p:nvSpPr>
          <p:cNvPr id="16" name="テキスト ボックス 15"/>
          <p:cNvSpPr txBox="1"/>
          <p:nvPr/>
        </p:nvSpPr>
        <p:spPr>
          <a:xfrm>
            <a:off x="65141" y="1676046"/>
            <a:ext cx="966088" cy="338554"/>
          </a:xfrm>
          <a:prstGeom prst="rect">
            <a:avLst/>
          </a:prstGeom>
          <a:noFill/>
        </p:spPr>
        <p:txBody>
          <a:bodyPr wrap="square" rtlCol="0">
            <a:spAutoFit/>
          </a:bodyPr>
          <a:lstStyle/>
          <a:p>
            <a:pPr algn="ctr"/>
            <a:r>
              <a:rPr kumimoji="1" lang="ja-JP" altLang="en-US" sz="800" dirty="0"/>
              <a:t>乗車人員</a:t>
            </a:r>
            <a:endParaRPr kumimoji="1" lang="en-US" altLang="ja-JP" sz="800" dirty="0"/>
          </a:p>
          <a:p>
            <a:pPr algn="ctr"/>
            <a:r>
              <a:rPr kumimoji="1" lang="ja-JP" altLang="en-US" sz="800" dirty="0"/>
              <a:t>（人）</a:t>
            </a:r>
          </a:p>
        </p:txBody>
      </p:sp>
      <p:sp>
        <p:nvSpPr>
          <p:cNvPr id="29" name="テキスト ボックス 28"/>
          <p:cNvSpPr txBox="1"/>
          <p:nvPr/>
        </p:nvSpPr>
        <p:spPr>
          <a:xfrm>
            <a:off x="3991852" y="1769100"/>
            <a:ext cx="710552" cy="215444"/>
          </a:xfrm>
          <a:prstGeom prst="rect">
            <a:avLst/>
          </a:prstGeom>
          <a:noFill/>
        </p:spPr>
        <p:txBody>
          <a:bodyPr wrap="square" rtlCol="0">
            <a:spAutoFit/>
          </a:bodyPr>
          <a:lstStyle/>
          <a:p>
            <a:pPr algn="ctr"/>
            <a:r>
              <a:rPr lang="ja-JP" altLang="en-US" sz="800" dirty="0"/>
              <a:t>営業キロ</a:t>
            </a:r>
            <a:endParaRPr kumimoji="1" lang="ja-JP" altLang="en-US" sz="800" dirty="0"/>
          </a:p>
        </p:txBody>
      </p:sp>
      <p:sp>
        <p:nvSpPr>
          <p:cNvPr id="34" name="テキスト ボックス 33"/>
          <p:cNvSpPr txBox="1"/>
          <p:nvPr/>
        </p:nvSpPr>
        <p:spPr>
          <a:xfrm>
            <a:off x="5271273" y="1734752"/>
            <a:ext cx="2880320" cy="307777"/>
          </a:xfrm>
          <a:prstGeom prst="rect">
            <a:avLst/>
          </a:prstGeom>
          <a:noFill/>
        </p:spPr>
        <p:txBody>
          <a:bodyPr wrap="square" rtlCol="0">
            <a:spAutoFit/>
          </a:bodyPr>
          <a:lstStyle/>
          <a:p>
            <a:pPr algn="ctr"/>
            <a:r>
              <a:rPr lang="ja-JP" altLang="en-US" sz="1400" dirty="0"/>
              <a:t>経常損益及び累積欠損金</a:t>
            </a:r>
            <a:endParaRPr kumimoji="1" lang="ja-JP" altLang="en-US" sz="1400" dirty="0"/>
          </a:p>
        </p:txBody>
      </p:sp>
      <p:sp>
        <p:nvSpPr>
          <p:cNvPr id="37" name="テキスト ボックス 36"/>
          <p:cNvSpPr txBox="1"/>
          <p:nvPr/>
        </p:nvSpPr>
        <p:spPr>
          <a:xfrm>
            <a:off x="3351739" y="4472967"/>
            <a:ext cx="2880320" cy="307777"/>
          </a:xfrm>
          <a:prstGeom prst="rect">
            <a:avLst/>
          </a:prstGeom>
          <a:noFill/>
        </p:spPr>
        <p:txBody>
          <a:bodyPr wrap="square" rtlCol="0">
            <a:spAutoFit/>
          </a:bodyPr>
          <a:lstStyle/>
          <a:p>
            <a:pPr algn="ctr"/>
            <a:r>
              <a:rPr lang="ja-JP" altLang="en-US" sz="1400" dirty="0"/>
              <a:t>職員数及び人件費</a:t>
            </a:r>
            <a:endParaRPr kumimoji="1" lang="ja-JP" altLang="en-US" sz="1400" dirty="0"/>
          </a:p>
        </p:txBody>
      </p:sp>
      <p:sp>
        <p:nvSpPr>
          <p:cNvPr id="27" name="正方形/長方形 26"/>
          <p:cNvSpPr/>
          <p:nvPr/>
        </p:nvSpPr>
        <p:spPr>
          <a:xfrm>
            <a:off x="8407753" y="4600236"/>
            <a:ext cx="533400"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000" dirty="0">
                <a:solidFill>
                  <a:sysClr val="windowText" lastClr="000000"/>
                </a:solidFill>
              </a:rPr>
              <a:t>（人）</a:t>
            </a:r>
            <a:endParaRPr kumimoji="1" lang="ja-JP" altLang="en-US" sz="1000" dirty="0"/>
          </a:p>
        </p:txBody>
      </p:sp>
      <p:sp>
        <p:nvSpPr>
          <p:cNvPr id="35" name="正方形/長方形 34"/>
          <p:cNvSpPr/>
          <p:nvPr/>
        </p:nvSpPr>
        <p:spPr>
          <a:xfrm>
            <a:off x="376667" y="4555171"/>
            <a:ext cx="67627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000" dirty="0">
                <a:solidFill>
                  <a:sysClr val="windowText" lastClr="000000"/>
                </a:solidFill>
              </a:rPr>
              <a:t>（億円）</a:t>
            </a:r>
            <a:endParaRPr kumimoji="1" lang="ja-JP" altLang="en-US" sz="1000" dirty="0"/>
          </a:p>
        </p:txBody>
      </p:sp>
      <p:sp>
        <p:nvSpPr>
          <p:cNvPr id="38" name="テキスト ボックス 37"/>
          <p:cNvSpPr txBox="1"/>
          <p:nvPr/>
        </p:nvSpPr>
        <p:spPr>
          <a:xfrm>
            <a:off x="4280413" y="1673853"/>
            <a:ext cx="1168400" cy="338554"/>
          </a:xfrm>
          <a:prstGeom prst="rect">
            <a:avLst/>
          </a:prstGeom>
          <a:noFill/>
        </p:spPr>
        <p:txBody>
          <a:bodyPr wrap="square" rtlCol="0">
            <a:spAutoFit/>
          </a:bodyPr>
          <a:lstStyle/>
          <a:p>
            <a:pPr algn="ctr"/>
            <a:r>
              <a:rPr kumimoji="1" lang="ja-JP" altLang="en-US" sz="800" dirty="0"/>
              <a:t>累積欠損金</a:t>
            </a:r>
            <a:endParaRPr kumimoji="1" lang="en-US" altLang="ja-JP" sz="800" dirty="0"/>
          </a:p>
          <a:p>
            <a:pPr algn="ctr"/>
            <a:r>
              <a:rPr kumimoji="1" lang="ja-JP" altLang="en-US" sz="800" dirty="0"/>
              <a:t>（億円）</a:t>
            </a:r>
          </a:p>
        </p:txBody>
      </p:sp>
      <p:sp>
        <p:nvSpPr>
          <p:cNvPr id="39" name="テキスト ボックス 38"/>
          <p:cNvSpPr txBox="1"/>
          <p:nvPr/>
        </p:nvSpPr>
        <p:spPr>
          <a:xfrm>
            <a:off x="8141145" y="1686444"/>
            <a:ext cx="927100" cy="338554"/>
          </a:xfrm>
          <a:prstGeom prst="rect">
            <a:avLst/>
          </a:prstGeom>
          <a:noFill/>
        </p:spPr>
        <p:txBody>
          <a:bodyPr wrap="square" rtlCol="0">
            <a:spAutoFit/>
          </a:bodyPr>
          <a:lstStyle/>
          <a:p>
            <a:pPr algn="ctr"/>
            <a:r>
              <a:rPr lang="ja-JP" altLang="en-US" sz="800" dirty="0"/>
              <a:t>経常損益</a:t>
            </a:r>
            <a:endParaRPr lang="en-US" altLang="ja-JP" sz="800" dirty="0"/>
          </a:p>
          <a:p>
            <a:pPr algn="ctr"/>
            <a:r>
              <a:rPr kumimoji="1" lang="ja-JP" altLang="en-US" sz="800" dirty="0"/>
              <a:t>（億円）</a:t>
            </a:r>
          </a:p>
        </p:txBody>
      </p:sp>
      <p:sp>
        <p:nvSpPr>
          <p:cNvPr id="36" name="正方形/長方形 35"/>
          <p:cNvSpPr/>
          <p:nvPr/>
        </p:nvSpPr>
        <p:spPr>
          <a:xfrm>
            <a:off x="4281869" y="4131986"/>
            <a:ext cx="67627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900" dirty="0">
                <a:solidFill>
                  <a:sysClr val="windowText" lastClr="000000"/>
                </a:solidFill>
              </a:rPr>
              <a:t>（年度）</a:t>
            </a:r>
            <a:endParaRPr kumimoji="1" lang="ja-JP" altLang="en-US" sz="900" dirty="0"/>
          </a:p>
        </p:txBody>
      </p:sp>
      <p:sp>
        <p:nvSpPr>
          <p:cNvPr id="40" name="正方形/長方形 39"/>
          <p:cNvSpPr/>
          <p:nvPr/>
        </p:nvSpPr>
        <p:spPr>
          <a:xfrm>
            <a:off x="8399667" y="6467130"/>
            <a:ext cx="67627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900" dirty="0">
                <a:solidFill>
                  <a:sysClr val="windowText" lastClr="000000"/>
                </a:solidFill>
              </a:rPr>
              <a:t>（年度）</a:t>
            </a:r>
            <a:endParaRPr kumimoji="1" lang="ja-JP" altLang="en-US" sz="900" dirty="0"/>
          </a:p>
        </p:txBody>
      </p:sp>
      <p:sp>
        <p:nvSpPr>
          <p:cNvPr id="41" name="正方形/長方形 40"/>
          <p:cNvSpPr/>
          <p:nvPr/>
        </p:nvSpPr>
        <p:spPr>
          <a:xfrm>
            <a:off x="251520" y="260648"/>
            <a:ext cx="5904656" cy="369332"/>
          </a:xfrm>
          <a:prstGeom prst="rect">
            <a:avLst/>
          </a:prstGeom>
        </p:spPr>
        <p:txBody>
          <a:bodyPr wrap="square">
            <a:spAutoFit/>
          </a:bodyPr>
          <a:lstStyle/>
          <a:p>
            <a:r>
              <a:rPr lang="ja-JP" altLang="en-US" b="1" dirty="0">
                <a:solidFill>
                  <a:srgbClr val="000000"/>
                </a:solidFill>
                <a:latin typeface="Calibri" pitchFamily="34" charset="0"/>
              </a:rPr>
              <a:t>①収支の改善</a:t>
            </a:r>
          </a:p>
        </p:txBody>
      </p:sp>
      <p:sp>
        <p:nvSpPr>
          <p:cNvPr id="31" name="正方形/長方形 30"/>
          <p:cNvSpPr/>
          <p:nvPr/>
        </p:nvSpPr>
        <p:spPr>
          <a:xfrm>
            <a:off x="7410734" y="349327"/>
            <a:ext cx="1719619"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t>＜</a:t>
            </a:r>
            <a:r>
              <a:rPr lang="en-US" altLang="ja-JP" dirty="0"/>
              <a:t>Outcome</a:t>
            </a:r>
            <a:r>
              <a:rPr lang="ja-JP" altLang="en-US" dirty="0"/>
              <a:t>＞</a:t>
            </a:r>
          </a:p>
        </p:txBody>
      </p:sp>
      <p:sp>
        <p:nvSpPr>
          <p:cNvPr id="42" name="スライド番号プレースホルダ 41"/>
          <p:cNvSpPr>
            <a:spLocks noGrp="1"/>
          </p:cNvSpPr>
          <p:nvPr>
            <p:ph type="sldNum" sz="quarter" idx="12"/>
          </p:nvPr>
        </p:nvSpPr>
        <p:spPr>
          <a:xfrm>
            <a:off x="8407474" y="6669360"/>
            <a:ext cx="720080" cy="177924"/>
          </a:xfrm>
        </p:spPr>
        <p:txBody>
          <a:bodyPr/>
          <a:lstStyle/>
          <a:p>
            <a:fld id="{CCEC3038-1CF1-4B63-9920-55248DCFBA97}" type="slidenum">
              <a:rPr kumimoji="1" lang="ja-JP" altLang="en-US" smtClean="0"/>
              <a:pPr/>
              <a:t>62</a:t>
            </a:fld>
            <a:endParaRPr kumimoji="1" lang="ja-JP" altLang="en-US" dirty="0"/>
          </a:p>
        </p:txBody>
      </p:sp>
      <p:sp>
        <p:nvSpPr>
          <p:cNvPr id="45" name="正方形/長方形 44"/>
          <p:cNvSpPr/>
          <p:nvPr/>
        </p:nvSpPr>
        <p:spPr>
          <a:xfrm>
            <a:off x="8530072" y="4136252"/>
            <a:ext cx="630146" cy="294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900" dirty="0">
                <a:solidFill>
                  <a:sysClr val="windowText" lastClr="000000"/>
                </a:solidFill>
              </a:rPr>
              <a:t>（年度）</a:t>
            </a:r>
            <a:endParaRPr kumimoji="1" lang="ja-JP" altLang="en-US" sz="900" dirty="0"/>
          </a:p>
        </p:txBody>
      </p:sp>
      <p:sp>
        <p:nvSpPr>
          <p:cNvPr id="51" name="テキスト ボックス 50"/>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・バス</a:t>
            </a:r>
            <a:endParaRPr kumimoji="1" lang="en-US" altLang="ja-JP" sz="1100" dirty="0"/>
          </a:p>
        </p:txBody>
      </p:sp>
      <p:sp>
        <p:nvSpPr>
          <p:cNvPr id="58" name="線吹き出し 1 (枠付き) 57"/>
          <p:cNvSpPr/>
          <p:nvPr/>
        </p:nvSpPr>
        <p:spPr>
          <a:xfrm>
            <a:off x="3553404" y="2001123"/>
            <a:ext cx="600803" cy="283121"/>
          </a:xfrm>
          <a:prstGeom prst="borderCallout1">
            <a:avLst>
              <a:gd name="adj1" fmla="val 140796"/>
              <a:gd name="adj2" fmla="val -13538"/>
              <a:gd name="adj3" fmla="val 97560"/>
              <a:gd name="adj4" fmla="val 2098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600" dirty="0">
                <a:solidFill>
                  <a:sysClr val="windowText" lastClr="000000"/>
                </a:solidFill>
              </a:rPr>
              <a:t>赤バス廃止（</a:t>
            </a:r>
            <a:r>
              <a:rPr lang="en-US" altLang="ja-JP" sz="600" dirty="0">
                <a:solidFill>
                  <a:sysClr val="windowText" lastClr="000000"/>
                </a:solidFill>
              </a:rPr>
              <a:t>2012.3.3</a:t>
            </a:r>
            <a:r>
              <a:rPr lang="en-US" altLang="ja-JP" sz="400" dirty="0">
                <a:solidFill>
                  <a:sysClr val="windowText" lastClr="000000"/>
                </a:solidFill>
              </a:rPr>
              <a:t>1</a:t>
            </a:r>
            <a:r>
              <a:rPr lang="ja-JP" altLang="en-US" sz="400" dirty="0">
                <a:solidFill>
                  <a:sysClr val="windowText" lastClr="000000"/>
                </a:solidFill>
              </a:rPr>
              <a:t>）</a:t>
            </a:r>
            <a:endParaRPr lang="ja-JP" sz="400" dirty="0">
              <a:solidFill>
                <a:sysClr val="windowText" lastClr="000000"/>
              </a:solidFill>
            </a:endParaRPr>
          </a:p>
        </p:txBody>
      </p:sp>
      <p:sp>
        <p:nvSpPr>
          <p:cNvPr id="59" name="線吹き出し 1 (枠付き) 58"/>
          <p:cNvSpPr/>
          <p:nvPr/>
        </p:nvSpPr>
        <p:spPr>
          <a:xfrm>
            <a:off x="1397553" y="3121389"/>
            <a:ext cx="833331" cy="246460"/>
          </a:xfrm>
          <a:prstGeom prst="borderCallout1">
            <a:avLst>
              <a:gd name="adj1" fmla="val 49522"/>
              <a:gd name="adj2" fmla="val 100398"/>
              <a:gd name="adj3" fmla="val -267121"/>
              <a:gd name="adj4" fmla="val 11269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600" dirty="0">
                <a:solidFill>
                  <a:sysClr val="windowText" lastClr="000000"/>
                </a:solidFill>
              </a:rPr>
              <a:t>赤バス本格実施</a:t>
            </a:r>
            <a:endParaRPr lang="en-US" altLang="ja-JP" sz="600" dirty="0">
              <a:solidFill>
                <a:sysClr val="windowText" lastClr="000000"/>
              </a:solidFill>
            </a:endParaRPr>
          </a:p>
          <a:p>
            <a:pPr algn="ctr"/>
            <a:r>
              <a:rPr lang="ja-JP" altLang="en-US" sz="600" dirty="0">
                <a:solidFill>
                  <a:sysClr val="windowText" lastClr="000000"/>
                </a:solidFill>
              </a:rPr>
              <a:t>（</a:t>
            </a:r>
            <a:r>
              <a:rPr lang="en-US" altLang="ja-JP" sz="600" dirty="0">
                <a:solidFill>
                  <a:sysClr val="windowText" lastClr="000000"/>
                </a:solidFill>
              </a:rPr>
              <a:t>2002.1.27</a:t>
            </a:r>
            <a:r>
              <a:rPr lang="ja-JP" altLang="en-US" sz="600" dirty="0">
                <a:solidFill>
                  <a:sysClr val="windowText" lastClr="000000"/>
                </a:solidFill>
              </a:rPr>
              <a:t>）</a:t>
            </a:r>
            <a:endParaRPr lang="ja-JP" sz="600" dirty="0">
              <a:solidFill>
                <a:sysClr val="windowText" lastClr="000000"/>
              </a:solidFill>
            </a:endParaRPr>
          </a:p>
        </p:txBody>
      </p:sp>
      <p:sp>
        <p:nvSpPr>
          <p:cNvPr id="60" name="線吹き出し 1 (枠付き) 59"/>
          <p:cNvSpPr/>
          <p:nvPr/>
        </p:nvSpPr>
        <p:spPr>
          <a:xfrm>
            <a:off x="2627784" y="3275243"/>
            <a:ext cx="869298" cy="307513"/>
          </a:xfrm>
          <a:prstGeom prst="borderCallout1">
            <a:avLst>
              <a:gd name="adj1" fmla="val 2392"/>
              <a:gd name="adj2" fmla="val 62960"/>
              <a:gd name="adj3" fmla="val -150805"/>
              <a:gd name="adj4" fmla="val 7053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600" dirty="0">
                <a:solidFill>
                  <a:sysClr val="windowText" lastClr="000000"/>
                </a:solidFill>
              </a:rPr>
              <a:t>敬老パス</a:t>
            </a:r>
            <a:r>
              <a:rPr lang="en-US" altLang="ja-JP" sz="600" dirty="0">
                <a:solidFill>
                  <a:sysClr val="windowText" lastClr="000000"/>
                </a:solidFill>
              </a:rPr>
              <a:t>IC</a:t>
            </a:r>
            <a:r>
              <a:rPr lang="ja-JP" altLang="en-US" sz="600" dirty="0">
                <a:solidFill>
                  <a:sysClr val="windowText" lastClr="000000"/>
                </a:solidFill>
              </a:rPr>
              <a:t>化による</a:t>
            </a:r>
            <a:endParaRPr lang="en-US" altLang="ja-JP" sz="600" dirty="0">
              <a:solidFill>
                <a:sysClr val="windowText" lastClr="000000"/>
              </a:solidFill>
            </a:endParaRPr>
          </a:p>
          <a:p>
            <a:pPr algn="ctr"/>
            <a:r>
              <a:rPr lang="ja-JP" altLang="en-US" sz="600" dirty="0">
                <a:solidFill>
                  <a:sysClr val="windowText" lastClr="000000"/>
                </a:solidFill>
              </a:rPr>
              <a:t>乗車人員計上</a:t>
            </a:r>
            <a:endParaRPr lang="en-US" altLang="ja-JP" sz="600" dirty="0">
              <a:solidFill>
                <a:sysClr val="windowText" lastClr="000000"/>
              </a:solidFill>
            </a:endParaRPr>
          </a:p>
          <a:p>
            <a:pPr algn="ctr"/>
            <a:r>
              <a:rPr lang="ja-JP" altLang="en-US" sz="600" dirty="0">
                <a:solidFill>
                  <a:sysClr val="windowText" lastClr="000000"/>
                </a:solidFill>
              </a:rPr>
              <a:t>（</a:t>
            </a:r>
            <a:r>
              <a:rPr lang="en-US" altLang="ja-JP" sz="600" dirty="0">
                <a:solidFill>
                  <a:sysClr val="windowText" lastClr="000000"/>
                </a:solidFill>
              </a:rPr>
              <a:t>2009.4.1</a:t>
            </a:r>
            <a:r>
              <a:rPr lang="ja-JP" altLang="en-US" sz="600" dirty="0">
                <a:solidFill>
                  <a:sysClr val="windowText" lastClr="000000"/>
                </a:solidFill>
              </a:rPr>
              <a:t>）</a:t>
            </a:r>
            <a:endParaRPr lang="ja-JP" sz="600" dirty="0">
              <a:solidFill>
                <a:sysClr val="windowText" lastClr="000000"/>
              </a:solidFill>
            </a:endParaRPr>
          </a:p>
        </p:txBody>
      </p:sp>
      <p:sp>
        <p:nvSpPr>
          <p:cNvPr id="61" name="線吹き出し 1 (枠付き) 60"/>
          <p:cNvSpPr/>
          <p:nvPr/>
        </p:nvSpPr>
        <p:spPr>
          <a:xfrm>
            <a:off x="6550221" y="3645024"/>
            <a:ext cx="1059852" cy="261252"/>
          </a:xfrm>
          <a:prstGeom prst="borderCallout1">
            <a:avLst>
              <a:gd name="adj1" fmla="val 49522"/>
              <a:gd name="adj2" fmla="val 100398"/>
              <a:gd name="adj3" fmla="val 11400"/>
              <a:gd name="adj4" fmla="val 13391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600" dirty="0">
                <a:solidFill>
                  <a:sysClr val="windowText" lastClr="000000"/>
                </a:solidFill>
              </a:rPr>
              <a:t>住之江用地土地信託事業の和解金支払い（</a:t>
            </a:r>
            <a:r>
              <a:rPr lang="en-US" altLang="ja-JP" sz="600" dirty="0">
                <a:solidFill>
                  <a:sysClr val="windowText" lastClr="000000"/>
                </a:solidFill>
              </a:rPr>
              <a:t>2014</a:t>
            </a:r>
            <a:r>
              <a:rPr lang="ja-JP" altLang="en-US" sz="600" dirty="0">
                <a:solidFill>
                  <a:sysClr val="windowText" lastClr="000000"/>
                </a:solidFill>
              </a:rPr>
              <a:t>）</a:t>
            </a:r>
            <a:endParaRPr lang="ja-JP" sz="600" dirty="0">
              <a:solidFill>
                <a:sysClr val="windowText" lastClr="000000"/>
              </a:solidFill>
            </a:endParaRPr>
          </a:p>
        </p:txBody>
      </p:sp>
      <p:sp>
        <p:nvSpPr>
          <p:cNvPr id="57" name="角丸四角形 56"/>
          <p:cNvSpPr/>
          <p:nvPr/>
        </p:nvSpPr>
        <p:spPr>
          <a:xfrm>
            <a:off x="6418483" y="3513196"/>
            <a:ext cx="1339711" cy="458395"/>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7884368" y="0"/>
            <a:ext cx="1187624" cy="307777"/>
          </a:xfrm>
          <a:prstGeom prst="rect">
            <a:avLst/>
          </a:prstGeom>
          <a:noFill/>
        </p:spPr>
        <p:txBody>
          <a:bodyPr wrap="square" rtlCol="0">
            <a:spAutoFit/>
          </a:bodyPr>
          <a:lstStyle/>
          <a:p>
            <a:r>
              <a:rPr kumimoji="1" lang="en-US" altLang="ja-JP" sz="1400" dirty="0" smtClean="0"/>
              <a:t>C2.(</a:t>
            </a:r>
            <a:r>
              <a:rPr lang="en-US" altLang="ja-JP" sz="1400" dirty="0"/>
              <a:t>81</a:t>
            </a:r>
            <a:r>
              <a:rPr kumimoji="1" lang="en-US" altLang="ja-JP" sz="1400" dirty="0" smtClean="0"/>
              <a:t>)(8</a:t>
            </a:r>
            <a:r>
              <a:rPr lang="en-US" altLang="ja-JP" sz="1400" dirty="0"/>
              <a:t>2</a:t>
            </a:r>
            <a:r>
              <a:rPr kumimoji="1" lang="en-US" altLang="ja-JP" sz="1400" dirty="0" smtClean="0"/>
              <a:t>)</a:t>
            </a:r>
            <a:endParaRPr kumimoji="1" lang="ja-JP" altLang="en-US" sz="1400" dirty="0"/>
          </a:p>
        </p:txBody>
      </p:sp>
      <p:pic>
        <p:nvPicPr>
          <p:cNvPr id="3" name="図 2"/>
          <p:cNvPicPr>
            <a:picLocks noChangeAspect="1"/>
          </p:cNvPicPr>
          <p:nvPr/>
        </p:nvPicPr>
        <p:blipFill>
          <a:blip r:embed="rId2"/>
          <a:stretch>
            <a:fillRect/>
          </a:stretch>
        </p:blipFill>
        <p:spPr>
          <a:xfrm>
            <a:off x="278823" y="1941776"/>
            <a:ext cx="4261473" cy="2341067"/>
          </a:xfrm>
          <a:prstGeom prst="rect">
            <a:avLst/>
          </a:prstGeom>
        </p:spPr>
      </p:pic>
      <p:pic>
        <p:nvPicPr>
          <p:cNvPr id="4" name="図 3"/>
          <p:cNvPicPr>
            <a:picLocks noChangeAspect="1"/>
          </p:cNvPicPr>
          <p:nvPr/>
        </p:nvPicPr>
        <p:blipFill>
          <a:blip r:embed="rId3"/>
          <a:stretch>
            <a:fillRect/>
          </a:stretch>
        </p:blipFill>
        <p:spPr>
          <a:xfrm>
            <a:off x="4658316" y="2012750"/>
            <a:ext cx="4035902" cy="2267909"/>
          </a:xfrm>
          <a:prstGeom prst="rect">
            <a:avLst/>
          </a:prstGeom>
        </p:spPr>
      </p:pic>
      <p:pic>
        <p:nvPicPr>
          <p:cNvPr id="5" name="図 4"/>
          <p:cNvPicPr>
            <a:picLocks noChangeAspect="1"/>
          </p:cNvPicPr>
          <p:nvPr/>
        </p:nvPicPr>
        <p:blipFill>
          <a:blip r:embed="rId4"/>
          <a:stretch>
            <a:fillRect/>
          </a:stretch>
        </p:blipFill>
        <p:spPr>
          <a:xfrm>
            <a:off x="451535" y="4471349"/>
            <a:ext cx="8669263" cy="2145978"/>
          </a:xfrm>
          <a:prstGeom prst="rect">
            <a:avLst/>
          </a:prstGeom>
        </p:spPr>
      </p:pic>
    </p:spTree>
    <p:extLst>
      <p:ext uri="{BB962C8B-B14F-4D97-AF65-F5344CB8AC3E}">
        <p14:creationId xmlns:p14="http://schemas.microsoft.com/office/powerpoint/2010/main" val="41743019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467544" y="898639"/>
            <a:ext cx="8424936" cy="1384995"/>
          </a:xfrm>
          <a:prstGeom prst="rect">
            <a:avLst/>
          </a:prstGeom>
          <a:noFill/>
        </p:spPr>
        <p:txBody>
          <a:bodyPr wrap="square" rtlCol="0" anchor="ctr">
            <a:spAutoFit/>
          </a:bodyPr>
          <a:lstStyle/>
          <a:p>
            <a:r>
              <a:rPr lang="ja-JP" altLang="en-US" sz="1300" dirty="0"/>
              <a:t>コスト削減及び事業規模の縮小に伴う営業所の統廃合</a:t>
            </a:r>
            <a:br>
              <a:rPr lang="ja-JP" altLang="en-US" sz="1300" dirty="0"/>
            </a:br>
            <a:r>
              <a:rPr lang="ja-JP" altLang="en-US" sz="300" dirty="0"/>
              <a:t/>
            </a:r>
            <a:br>
              <a:rPr lang="ja-JP" altLang="en-US" sz="300" dirty="0"/>
            </a:br>
            <a:r>
              <a:rPr lang="ja-JP" altLang="en-US" sz="1300" dirty="0"/>
              <a:t>・コスト削減の一環として、管理委託の推進を行った（管理委託比率 </a:t>
            </a:r>
            <a:r>
              <a:rPr lang="en-US" altLang="ja-JP" sz="1300" dirty="0"/>
              <a:t>H29</a:t>
            </a:r>
            <a:r>
              <a:rPr lang="ja-JP" altLang="en-US" sz="1300" dirty="0"/>
              <a:t>：</a:t>
            </a:r>
            <a:r>
              <a:rPr lang="en-US" altLang="ja-JP" sz="1300" dirty="0"/>
              <a:t>58.9</a:t>
            </a:r>
            <a:r>
              <a:rPr lang="ja-JP" altLang="en-US" sz="1300" dirty="0"/>
              <a:t>％）</a:t>
            </a:r>
            <a:br>
              <a:rPr lang="ja-JP" altLang="en-US" sz="1300" dirty="0"/>
            </a:br>
            <a:r>
              <a:rPr lang="ja-JP" altLang="en-US" sz="1300" dirty="0"/>
              <a:t>　　</a:t>
            </a:r>
            <a:r>
              <a:rPr lang="en-US" altLang="ja-JP" sz="1300" dirty="0"/>
              <a:t>H14</a:t>
            </a:r>
            <a:r>
              <a:rPr lang="ja-JP" altLang="en-US" sz="1300" dirty="0"/>
              <a:t>：古市・住之江営業所、</a:t>
            </a:r>
            <a:r>
              <a:rPr lang="en-US" altLang="ja-JP" sz="1300" dirty="0"/>
              <a:t>H17</a:t>
            </a:r>
            <a:r>
              <a:rPr lang="ja-JP" altLang="en-US" sz="1300" dirty="0"/>
              <a:t>：長吉営業所、</a:t>
            </a:r>
            <a:r>
              <a:rPr lang="en-US" altLang="ja-JP" sz="1300" dirty="0"/>
              <a:t>H18</a:t>
            </a:r>
            <a:r>
              <a:rPr lang="ja-JP" altLang="en-US" sz="1300" dirty="0"/>
              <a:t>：酉島営業所、</a:t>
            </a:r>
            <a:br>
              <a:rPr lang="ja-JP" altLang="en-US" sz="1300" dirty="0"/>
            </a:br>
            <a:r>
              <a:rPr lang="ja-JP" altLang="en-US" sz="1300" dirty="0"/>
              <a:t>　　</a:t>
            </a:r>
            <a:r>
              <a:rPr lang="en-US" altLang="ja-JP" sz="1300" dirty="0"/>
              <a:t>H19</a:t>
            </a:r>
            <a:r>
              <a:rPr lang="ja-JP" altLang="en-US" sz="1300" dirty="0"/>
              <a:t>：井高野営業所（南海バス）、</a:t>
            </a:r>
            <a:r>
              <a:rPr lang="en-US" altLang="ja-JP" sz="1300" dirty="0"/>
              <a:t>H22</a:t>
            </a:r>
            <a:r>
              <a:rPr lang="ja-JP" altLang="en-US" sz="1300" dirty="0"/>
              <a:t>：古市営業所の廃止に伴い、鶴町営業所を管理委託</a:t>
            </a:r>
            <a:br>
              <a:rPr lang="ja-JP" altLang="en-US" sz="1300" dirty="0"/>
            </a:br>
            <a:r>
              <a:rPr lang="ja-JP" altLang="en-US" sz="300" dirty="0"/>
              <a:t/>
            </a:r>
            <a:br>
              <a:rPr lang="ja-JP" altLang="en-US" sz="300" dirty="0"/>
            </a:br>
            <a:r>
              <a:rPr lang="ja-JP" altLang="en-US" sz="1300" dirty="0"/>
              <a:t>・事業規模の縮小に伴い、営業所の統廃合を行った（</a:t>
            </a:r>
            <a:r>
              <a:rPr lang="en-US" altLang="ja-JP" sz="1300" dirty="0"/>
              <a:t>11</a:t>
            </a:r>
            <a:r>
              <a:rPr lang="ja-JP" altLang="en-US" sz="1300" dirty="0"/>
              <a:t>ヵ所⇒７ヵ所）</a:t>
            </a:r>
            <a:br>
              <a:rPr lang="ja-JP" altLang="en-US" sz="1300" dirty="0"/>
            </a:br>
            <a:r>
              <a:rPr lang="ja-JP" altLang="en-US" sz="1300" dirty="0"/>
              <a:t>　　</a:t>
            </a:r>
            <a:r>
              <a:rPr lang="en-US" altLang="ja-JP" sz="1300" dirty="0"/>
              <a:t>H21</a:t>
            </a:r>
            <a:r>
              <a:rPr lang="ja-JP" altLang="en-US" sz="1300" dirty="0"/>
              <a:t>：古市営業所、</a:t>
            </a:r>
            <a:r>
              <a:rPr lang="en-US" altLang="ja-JP" sz="1300" dirty="0"/>
              <a:t>H24</a:t>
            </a:r>
            <a:r>
              <a:rPr lang="ja-JP" altLang="en-US" sz="1300" dirty="0"/>
              <a:t>：港・長吉営業所、</a:t>
            </a:r>
            <a:r>
              <a:rPr lang="en-US" altLang="ja-JP" sz="1300" dirty="0"/>
              <a:t>H25</a:t>
            </a:r>
            <a:r>
              <a:rPr lang="ja-JP" altLang="en-US" sz="1300" dirty="0"/>
              <a:t>：東成営業所</a:t>
            </a:r>
            <a:endParaRPr lang="en-US" altLang="ja-JP" sz="1300" dirty="0"/>
          </a:p>
        </p:txBody>
      </p:sp>
      <p:sp>
        <p:nvSpPr>
          <p:cNvPr id="41" name="正方形/長方形 40"/>
          <p:cNvSpPr/>
          <p:nvPr/>
        </p:nvSpPr>
        <p:spPr>
          <a:xfrm>
            <a:off x="251520" y="260648"/>
            <a:ext cx="5904656" cy="369332"/>
          </a:xfrm>
          <a:prstGeom prst="rect">
            <a:avLst/>
          </a:prstGeom>
        </p:spPr>
        <p:txBody>
          <a:bodyPr wrap="square">
            <a:spAutoFit/>
          </a:bodyPr>
          <a:lstStyle/>
          <a:p>
            <a:r>
              <a:rPr lang="ja-JP" altLang="en-US" b="1" dirty="0">
                <a:solidFill>
                  <a:srgbClr val="000000"/>
                </a:solidFill>
                <a:latin typeface="Calibri" pitchFamily="34" charset="0"/>
              </a:rPr>
              <a:t>①収支の改善</a:t>
            </a:r>
          </a:p>
        </p:txBody>
      </p:sp>
      <p:sp>
        <p:nvSpPr>
          <p:cNvPr id="31" name="正方形/長方形 30"/>
          <p:cNvSpPr/>
          <p:nvPr/>
        </p:nvSpPr>
        <p:spPr>
          <a:xfrm>
            <a:off x="7410734" y="349327"/>
            <a:ext cx="1719619"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t>＜</a:t>
            </a:r>
            <a:r>
              <a:rPr lang="en-US" altLang="ja-JP" dirty="0"/>
              <a:t>Outcome</a:t>
            </a:r>
            <a:r>
              <a:rPr lang="ja-JP" altLang="en-US" dirty="0"/>
              <a:t>＞</a:t>
            </a:r>
          </a:p>
        </p:txBody>
      </p:sp>
      <p:sp>
        <p:nvSpPr>
          <p:cNvPr id="42" name="スライド番号プレースホルダ 41"/>
          <p:cNvSpPr>
            <a:spLocks noGrp="1"/>
          </p:cNvSpPr>
          <p:nvPr>
            <p:ph type="sldNum" sz="quarter" idx="12"/>
          </p:nvPr>
        </p:nvSpPr>
        <p:spPr/>
        <p:txBody>
          <a:bodyPr/>
          <a:lstStyle/>
          <a:p>
            <a:fld id="{CCEC3038-1CF1-4B63-9920-55248DCFBA97}" type="slidenum">
              <a:rPr kumimoji="1" lang="ja-JP" altLang="en-US" smtClean="0"/>
              <a:pPr/>
              <a:t>63</a:t>
            </a:fld>
            <a:endParaRPr kumimoji="1" lang="ja-JP" altLang="en-US"/>
          </a:p>
        </p:txBody>
      </p:sp>
      <p:sp>
        <p:nvSpPr>
          <p:cNvPr id="15" name="テキスト ボックス 14"/>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・バス</a:t>
            </a:r>
            <a:endParaRPr kumimoji="1" lang="en-US" altLang="ja-JP" sz="1100" dirty="0"/>
          </a:p>
        </p:txBody>
      </p:sp>
      <p:sp>
        <p:nvSpPr>
          <p:cNvPr id="16" name="正方形/長方形 15"/>
          <p:cNvSpPr/>
          <p:nvPr/>
        </p:nvSpPr>
        <p:spPr>
          <a:xfrm>
            <a:off x="971600" y="2514085"/>
            <a:ext cx="82867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700" dirty="0">
                <a:solidFill>
                  <a:sysClr val="windowText" lastClr="000000"/>
                </a:solidFill>
                <a:latin typeface="游ゴシック" panose="020B0400000000000000" pitchFamily="50" charset="-128"/>
                <a:ea typeface="游ゴシック" panose="020B0400000000000000" pitchFamily="50" charset="-128"/>
              </a:rPr>
              <a:t>（営業所数）</a:t>
            </a:r>
          </a:p>
        </p:txBody>
      </p:sp>
      <p:grpSp>
        <p:nvGrpSpPr>
          <p:cNvPr id="18" name="Group 652"/>
          <p:cNvGrpSpPr>
            <a:grpSpLocks/>
          </p:cNvGrpSpPr>
          <p:nvPr/>
        </p:nvGrpSpPr>
        <p:grpSpPr bwMode="auto">
          <a:xfrm rot="5400000">
            <a:off x="682028" y="4307894"/>
            <a:ext cx="3458512" cy="431096"/>
            <a:chOff x="-1563778" y="1563686"/>
            <a:chExt cx="2359" cy="453"/>
          </a:xfrm>
        </p:grpSpPr>
        <p:sp>
          <p:nvSpPr>
            <p:cNvPr id="19" name="Freeform 653"/>
            <p:cNvSpPr>
              <a:spLocks/>
            </p:cNvSpPr>
            <p:nvPr/>
          </p:nvSpPr>
          <p:spPr bwMode="auto">
            <a:xfrm>
              <a:off x="-1563778" y="1563686"/>
              <a:ext cx="2359" cy="453"/>
            </a:xfrm>
            <a:custGeom>
              <a:avLst/>
              <a:gdLst>
                <a:gd name="T0" fmla="*/ 0 w 2268"/>
                <a:gd name="T1" fmla="*/ 227 h 453"/>
                <a:gd name="T2" fmla="*/ 453 w 2268"/>
                <a:gd name="T3" fmla="*/ 0 h 453"/>
                <a:gd name="T4" fmla="*/ 907 w 2268"/>
                <a:gd name="T5" fmla="*/ 227 h 453"/>
                <a:gd name="T6" fmla="*/ 1360 w 2268"/>
                <a:gd name="T7" fmla="*/ 0 h 453"/>
                <a:gd name="T8" fmla="*/ 1814 w 2268"/>
                <a:gd name="T9" fmla="*/ 227 h 453"/>
                <a:gd name="T10" fmla="*/ 2268 w 2268"/>
                <a:gd name="T11" fmla="*/ 0 h 453"/>
                <a:gd name="T12" fmla="*/ 2268 w 2268"/>
                <a:gd name="T13" fmla="*/ 227 h 453"/>
                <a:gd name="T14" fmla="*/ 1814 w 2268"/>
                <a:gd name="T15" fmla="*/ 453 h 453"/>
                <a:gd name="T16" fmla="*/ 1360 w 2268"/>
                <a:gd name="T17" fmla="*/ 227 h 453"/>
                <a:gd name="T18" fmla="*/ 907 w 2268"/>
                <a:gd name="T19" fmla="*/ 453 h 453"/>
                <a:gd name="T20" fmla="*/ 453 w 2268"/>
                <a:gd name="T21" fmla="*/ 227 h 453"/>
                <a:gd name="T22" fmla="*/ 0 w 2268"/>
                <a:gd name="T23" fmla="*/ 453 h 453"/>
                <a:gd name="T24" fmla="*/ 0 w 2268"/>
                <a:gd name="T25" fmla="*/ 22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20" name="Freeform 654"/>
            <p:cNvSpPr>
              <a:spLocks/>
            </p:cNvSpPr>
            <p:nvPr/>
          </p:nvSpPr>
          <p:spPr bwMode="auto">
            <a:xfrm>
              <a:off x="-1563778" y="1563686"/>
              <a:ext cx="2252" cy="228"/>
            </a:xfrm>
            <a:custGeom>
              <a:avLst/>
              <a:gdLst>
                <a:gd name="T0" fmla="*/ 0 w 2268"/>
                <a:gd name="T1" fmla="*/ 227 h 227"/>
                <a:gd name="T2" fmla="*/ 453 w 2268"/>
                <a:gd name="T3" fmla="*/ 0 h 227"/>
                <a:gd name="T4" fmla="*/ 907 w 2268"/>
                <a:gd name="T5" fmla="*/ 227 h 227"/>
                <a:gd name="T6" fmla="*/ 1360 w 2268"/>
                <a:gd name="T7" fmla="*/ 0 h 227"/>
                <a:gd name="T8" fmla="*/ 1814 w 2268"/>
                <a:gd name="T9" fmla="*/ 227 h 227"/>
                <a:gd name="T10" fmla="*/ 2268 w 2268"/>
                <a:gd name="T11" fmla="*/ 0 h 227"/>
              </a:gdLst>
              <a:ahLst/>
              <a:cxnLst>
                <a:cxn ang="0">
                  <a:pos x="T0" y="T1"/>
                </a:cxn>
                <a:cxn ang="0">
                  <a:pos x="T2" y="T3"/>
                </a:cxn>
                <a:cxn ang="0">
                  <a:pos x="T4" y="T5"/>
                </a:cxn>
                <a:cxn ang="0">
                  <a:pos x="T6" y="T7"/>
                </a:cxn>
                <a:cxn ang="0">
                  <a:pos x="T8" y="T9"/>
                </a:cxn>
                <a:cxn ang="0">
                  <a:pos x="T10" y="T11"/>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a:solidFill>
                <a:schemeClr val="bg1">
                  <a:lumMod val="75000"/>
                </a:schemeClr>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21" name="Freeform 655"/>
            <p:cNvSpPr>
              <a:spLocks/>
            </p:cNvSpPr>
            <p:nvPr/>
          </p:nvSpPr>
          <p:spPr bwMode="auto">
            <a:xfrm>
              <a:off x="-1563778" y="1563911"/>
              <a:ext cx="2268" cy="227"/>
            </a:xfrm>
            <a:custGeom>
              <a:avLst/>
              <a:gdLst>
                <a:gd name="T0" fmla="*/ 0 w 2268"/>
                <a:gd name="T1" fmla="*/ 227 h 227"/>
                <a:gd name="T2" fmla="*/ 453 w 2268"/>
                <a:gd name="T3" fmla="*/ 0 h 227"/>
                <a:gd name="T4" fmla="*/ 907 w 2268"/>
                <a:gd name="T5" fmla="*/ 227 h 227"/>
                <a:gd name="T6" fmla="*/ 1360 w 2268"/>
                <a:gd name="T7" fmla="*/ 0 h 227"/>
                <a:gd name="T8" fmla="*/ 1814 w 2268"/>
                <a:gd name="T9" fmla="*/ 227 h 227"/>
                <a:gd name="T10" fmla="*/ 2268 w 2268"/>
                <a:gd name="T11" fmla="*/ 0 h 227"/>
              </a:gdLst>
              <a:ahLst/>
              <a:cxnLst>
                <a:cxn ang="0">
                  <a:pos x="T0" y="T1"/>
                </a:cxn>
                <a:cxn ang="0">
                  <a:pos x="T2" y="T3"/>
                </a:cxn>
                <a:cxn ang="0">
                  <a:pos x="T4" y="T5"/>
                </a:cxn>
                <a:cxn ang="0">
                  <a:pos x="T6" y="T7"/>
                </a:cxn>
                <a:cxn ang="0">
                  <a:pos x="T8" y="T9"/>
                </a:cxn>
                <a:cxn ang="0">
                  <a:pos x="T10" y="T11"/>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a:solidFill>
                <a:schemeClr val="bg1">
                  <a:lumMod val="75000"/>
                </a:schemeClr>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grpSp>
      <p:sp>
        <p:nvSpPr>
          <p:cNvPr id="17" name="テキスト ボックス 16"/>
          <p:cNvSpPr txBox="1"/>
          <p:nvPr/>
        </p:nvSpPr>
        <p:spPr>
          <a:xfrm>
            <a:off x="6933924" y="243267"/>
            <a:ext cx="646331" cy="369332"/>
          </a:xfrm>
          <a:prstGeom prst="rect">
            <a:avLst/>
          </a:prstGeom>
          <a:solidFill>
            <a:schemeClr val="bg2">
              <a:lumMod val="50000"/>
            </a:schemeClr>
          </a:solidFill>
          <a:ln>
            <a:solidFill>
              <a:schemeClr val="bg2">
                <a:lumMod val="25000"/>
              </a:schemeClr>
            </a:solidFill>
          </a:ln>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rPr>
              <a:t>追加</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7884368" y="0"/>
            <a:ext cx="1187624" cy="307777"/>
          </a:xfrm>
          <a:prstGeom prst="rect">
            <a:avLst/>
          </a:prstGeom>
          <a:noFill/>
        </p:spPr>
        <p:txBody>
          <a:bodyPr wrap="square" rtlCol="0">
            <a:spAutoFit/>
          </a:bodyPr>
          <a:lstStyle/>
          <a:p>
            <a:r>
              <a:rPr kumimoji="1" lang="en-US" altLang="ja-JP" sz="1400" dirty="0" smtClean="0"/>
              <a:t>C2.(</a:t>
            </a:r>
            <a:r>
              <a:rPr lang="en-US" altLang="ja-JP" sz="1400" dirty="0"/>
              <a:t>81</a:t>
            </a:r>
            <a:r>
              <a:rPr kumimoji="1" lang="en-US" altLang="ja-JP" sz="1400" dirty="0" smtClean="0"/>
              <a:t>)(8</a:t>
            </a:r>
            <a:r>
              <a:rPr lang="en-US" altLang="ja-JP" sz="1400" dirty="0"/>
              <a:t>2</a:t>
            </a:r>
            <a:r>
              <a:rPr kumimoji="1" lang="en-US" altLang="ja-JP" sz="1400" dirty="0" smtClean="0"/>
              <a:t>)</a:t>
            </a:r>
            <a:endParaRPr kumimoji="1" lang="ja-JP" altLang="en-US" sz="1400" dirty="0"/>
          </a:p>
        </p:txBody>
      </p:sp>
      <p:pic>
        <p:nvPicPr>
          <p:cNvPr id="2" name="図 1"/>
          <p:cNvPicPr>
            <a:picLocks noChangeAspect="1"/>
          </p:cNvPicPr>
          <p:nvPr/>
        </p:nvPicPr>
        <p:blipFill>
          <a:blip r:embed="rId2"/>
          <a:stretch>
            <a:fillRect/>
          </a:stretch>
        </p:blipFill>
        <p:spPr>
          <a:xfrm>
            <a:off x="1102125" y="2337787"/>
            <a:ext cx="7321931" cy="4291956"/>
          </a:xfrm>
          <a:prstGeom prst="rect">
            <a:avLst/>
          </a:prstGeom>
        </p:spPr>
      </p:pic>
    </p:spTree>
    <p:extLst>
      <p:ext uri="{BB962C8B-B14F-4D97-AF65-F5344CB8AC3E}">
        <p14:creationId xmlns:p14="http://schemas.microsoft.com/office/powerpoint/2010/main" val="37129748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323528" y="5268988"/>
            <a:ext cx="8559215" cy="1030038"/>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スライド番号プレースホルダ 35"/>
          <p:cNvSpPr>
            <a:spLocks noGrp="1"/>
          </p:cNvSpPr>
          <p:nvPr>
            <p:ph type="sldNum" sz="quarter" idx="12"/>
          </p:nvPr>
        </p:nvSpPr>
        <p:spPr/>
        <p:txBody>
          <a:bodyPr/>
          <a:lstStyle/>
          <a:p>
            <a:fld id="{CCEC3038-1CF1-4B63-9920-55248DCFBA97}" type="slidenum">
              <a:rPr kumimoji="1" lang="ja-JP" altLang="en-US" smtClean="0"/>
              <a:pPr/>
              <a:t>64</a:t>
            </a:fld>
            <a:endParaRPr kumimoji="1" lang="ja-JP" altLang="en-US"/>
          </a:p>
        </p:txBody>
      </p:sp>
      <p:cxnSp>
        <p:nvCxnSpPr>
          <p:cNvPr id="67" name="カギ線コネクタ 83"/>
          <p:cNvCxnSpPr>
            <a:stCxn id="77" idx="3"/>
          </p:cNvCxnSpPr>
          <p:nvPr/>
        </p:nvCxnSpPr>
        <p:spPr bwMode="auto">
          <a:xfrm>
            <a:off x="5816449" y="2145099"/>
            <a:ext cx="792000" cy="2580045"/>
          </a:xfrm>
          <a:prstGeom prst="bentConnector2">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角丸四角形 70"/>
          <p:cNvSpPr/>
          <p:nvPr/>
        </p:nvSpPr>
        <p:spPr bwMode="auto">
          <a:xfrm>
            <a:off x="467544" y="4395175"/>
            <a:ext cx="8302625" cy="216000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cxnSp>
        <p:nvCxnSpPr>
          <p:cNvPr id="72" name="カギ線コネクタ 83"/>
          <p:cNvCxnSpPr/>
          <p:nvPr/>
        </p:nvCxnSpPr>
        <p:spPr bwMode="auto">
          <a:xfrm rot="10800000" flipV="1">
            <a:off x="2566219" y="2169144"/>
            <a:ext cx="791132" cy="2556000"/>
          </a:xfrm>
          <a:prstGeom prst="bentConnector2">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正方形/長方形 72"/>
          <p:cNvSpPr/>
          <p:nvPr/>
        </p:nvSpPr>
        <p:spPr bwMode="auto">
          <a:xfrm>
            <a:off x="1586731" y="3474398"/>
            <a:ext cx="1958975" cy="4794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schemeClr val="tx1"/>
                </a:solidFill>
              </a:rPr>
              <a:t>重複系統の集約などにより効率的な運行を行う</a:t>
            </a:r>
          </a:p>
        </p:txBody>
      </p:sp>
      <p:sp>
        <p:nvSpPr>
          <p:cNvPr id="74" name="正方形/長方形 73"/>
          <p:cNvSpPr/>
          <p:nvPr/>
        </p:nvSpPr>
        <p:spPr bwMode="auto">
          <a:xfrm>
            <a:off x="777106" y="4725144"/>
            <a:ext cx="3578225" cy="5254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400" b="1" dirty="0">
                <a:solidFill>
                  <a:schemeClr val="tx1"/>
                </a:solidFill>
              </a:rPr>
              <a:t>事業性のある路線</a:t>
            </a:r>
            <a:endParaRPr lang="en-US" altLang="ja-JP" sz="1400" b="1" dirty="0">
              <a:solidFill>
                <a:schemeClr val="tx1"/>
              </a:solidFill>
            </a:endParaRPr>
          </a:p>
          <a:p>
            <a:pPr algn="ctr">
              <a:defRPr/>
            </a:pPr>
            <a:r>
              <a:rPr lang="ja-JP" altLang="en-US" sz="1400" b="1" dirty="0">
                <a:solidFill>
                  <a:schemeClr val="tx1"/>
                </a:solidFill>
              </a:rPr>
              <a:t>　５９系統</a:t>
            </a:r>
          </a:p>
        </p:txBody>
      </p:sp>
      <p:sp>
        <p:nvSpPr>
          <p:cNvPr id="75" name="正方形/長方形 74"/>
          <p:cNvSpPr/>
          <p:nvPr/>
        </p:nvSpPr>
        <p:spPr bwMode="auto">
          <a:xfrm>
            <a:off x="4864919" y="4725144"/>
            <a:ext cx="3578225" cy="525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400" b="1" dirty="0">
                <a:solidFill>
                  <a:schemeClr val="tx1"/>
                </a:solidFill>
              </a:rPr>
              <a:t>新たな地域サービス系路線</a:t>
            </a:r>
            <a:endParaRPr lang="en-US" altLang="ja-JP" sz="1400" b="1" dirty="0">
              <a:solidFill>
                <a:schemeClr val="tx1"/>
              </a:solidFill>
            </a:endParaRPr>
          </a:p>
          <a:p>
            <a:pPr algn="ctr">
              <a:defRPr/>
            </a:pPr>
            <a:r>
              <a:rPr lang="ja-JP" altLang="en-US" sz="1400" b="1" dirty="0">
                <a:solidFill>
                  <a:schemeClr val="tx1"/>
                </a:solidFill>
              </a:rPr>
              <a:t>３０系統</a:t>
            </a:r>
          </a:p>
        </p:txBody>
      </p:sp>
      <p:sp>
        <p:nvSpPr>
          <p:cNvPr id="76" name="テキスト ボックス 3"/>
          <p:cNvSpPr>
            <a:spLocks noChangeArrowheads="1"/>
          </p:cNvSpPr>
          <p:nvPr/>
        </p:nvSpPr>
        <p:spPr bwMode="auto">
          <a:xfrm>
            <a:off x="1662931" y="6299026"/>
            <a:ext cx="5911850" cy="514350"/>
          </a:xfrm>
          <a:prstGeom prst="roundRect">
            <a:avLst>
              <a:gd name="adj" fmla="val 18850"/>
            </a:avLst>
          </a:prstGeom>
          <a:solidFill>
            <a:schemeClr val="bg1"/>
          </a:solidFill>
          <a:ln w="9525">
            <a:solidFill>
              <a:schemeClr val="tx1"/>
            </a:solidFill>
            <a:round/>
            <a:headEnd/>
            <a:tailEnd/>
          </a:ln>
        </p:spPr>
        <p:txBody>
          <a:bodyPr lIns="72000" tIns="0" rIns="72000" bIns="0" anchor="ctr">
            <a:spAutoFit/>
          </a:bodyPr>
          <a:lstStyle/>
          <a:p>
            <a:pPr algn="ctr">
              <a:defRPr/>
            </a:pPr>
            <a:r>
              <a:rPr lang="ja-JP" altLang="en-US" b="1" dirty="0">
                <a:latin typeface="+mn-ea"/>
                <a:ea typeface="+mn-ea"/>
              </a:rPr>
              <a:t>大阪市の交通政策（バスインフラ）</a:t>
            </a:r>
          </a:p>
          <a:p>
            <a:pPr algn="ctr">
              <a:defRPr/>
            </a:pPr>
            <a:r>
              <a:rPr lang="en-US" altLang="ja-JP" sz="1200" b="1" dirty="0">
                <a:latin typeface="+mn-ea"/>
                <a:ea typeface="+mn-ea"/>
              </a:rPr>
              <a:t>[</a:t>
            </a:r>
            <a:r>
              <a:rPr lang="ja-JP" altLang="en-US" sz="1200" b="1" dirty="0">
                <a:latin typeface="+mn-ea"/>
                <a:ea typeface="+mn-ea"/>
              </a:rPr>
              <a:t>地域サービス系路線については</a:t>
            </a:r>
            <a:r>
              <a:rPr lang="en-US" altLang="ja-JP" sz="1200" b="1" dirty="0">
                <a:latin typeface="+mn-ea"/>
                <a:ea typeface="+mn-ea"/>
              </a:rPr>
              <a:t>10</a:t>
            </a:r>
            <a:r>
              <a:rPr lang="ja-JP" altLang="en-US" sz="1200" b="1" dirty="0">
                <a:latin typeface="+mn-ea"/>
                <a:ea typeface="+mn-ea"/>
              </a:rPr>
              <a:t>億円未満の補助で維持</a:t>
            </a:r>
            <a:r>
              <a:rPr lang="en-US" altLang="ja-JP" sz="1200" b="1" dirty="0">
                <a:latin typeface="+mn-ea"/>
                <a:ea typeface="+mn-ea"/>
              </a:rPr>
              <a:t>]</a:t>
            </a:r>
          </a:p>
        </p:txBody>
      </p:sp>
      <p:sp>
        <p:nvSpPr>
          <p:cNvPr id="77" name="正方形/長方形 76"/>
          <p:cNvSpPr/>
          <p:nvPr/>
        </p:nvSpPr>
        <p:spPr bwMode="auto">
          <a:xfrm>
            <a:off x="3357351" y="1929199"/>
            <a:ext cx="2459098" cy="431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altLang="ja-JP" sz="1400" b="1" dirty="0">
              <a:solidFill>
                <a:schemeClr val="tx1"/>
              </a:solidFill>
            </a:endParaRPr>
          </a:p>
          <a:p>
            <a:pPr algn="ctr">
              <a:defRPr/>
            </a:pPr>
            <a:r>
              <a:rPr lang="ja-JP" altLang="en-US" sz="1400" b="1" dirty="0">
                <a:solidFill>
                  <a:schemeClr val="tx1"/>
                </a:solidFill>
              </a:rPr>
              <a:t>既存のバス路線　　１０３系統</a:t>
            </a:r>
            <a:endParaRPr lang="en-US" altLang="ja-JP" sz="1400" b="1" dirty="0">
              <a:solidFill>
                <a:schemeClr val="tx1"/>
              </a:solidFill>
            </a:endParaRPr>
          </a:p>
          <a:p>
            <a:pPr algn="ctr">
              <a:defRPr/>
            </a:pPr>
            <a:endParaRPr lang="en-US" altLang="ja-JP" sz="1400" b="1" dirty="0">
              <a:solidFill>
                <a:schemeClr val="tx1"/>
              </a:solidFill>
            </a:endParaRPr>
          </a:p>
        </p:txBody>
      </p:sp>
      <p:sp>
        <p:nvSpPr>
          <p:cNvPr id="78" name="正方形/長方形 77"/>
          <p:cNvSpPr/>
          <p:nvPr/>
        </p:nvSpPr>
        <p:spPr bwMode="auto">
          <a:xfrm>
            <a:off x="1440681" y="2432949"/>
            <a:ext cx="2303463" cy="9525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400" b="1" dirty="0">
                <a:solidFill>
                  <a:schemeClr val="tx1"/>
                </a:solidFill>
              </a:rPr>
              <a:t>事業性のある路線</a:t>
            </a:r>
            <a:endParaRPr lang="en-US" altLang="ja-JP" sz="1400" b="1" dirty="0">
              <a:solidFill>
                <a:schemeClr val="tx1"/>
              </a:solidFill>
            </a:endParaRPr>
          </a:p>
          <a:p>
            <a:pPr algn="ctr">
              <a:defRPr/>
            </a:pPr>
            <a:r>
              <a:rPr lang="ja-JP" altLang="en-US" sz="1400" b="1" dirty="0">
                <a:solidFill>
                  <a:schemeClr val="tx1"/>
                </a:solidFill>
              </a:rPr>
              <a:t>　５９系統</a:t>
            </a:r>
            <a:endParaRPr lang="en-US" altLang="ja-JP" sz="1400" b="1" dirty="0">
              <a:solidFill>
                <a:schemeClr val="tx1"/>
              </a:solidFill>
            </a:endParaRPr>
          </a:p>
          <a:p>
            <a:pPr algn="ctr">
              <a:defRPr/>
            </a:pPr>
            <a:r>
              <a:rPr lang="ja-JP" altLang="en-US" sz="1200" b="1" dirty="0">
                <a:solidFill>
                  <a:schemeClr val="tx1"/>
                </a:solidFill>
              </a:rPr>
              <a:t>独立採算による運営</a:t>
            </a:r>
            <a:endParaRPr lang="en-US" altLang="ja-JP" sz="1200" b="1" dirty="0">
              <a:solidFill>
                <a:schemeClr val="tx1"/>
              </a:solidFill>
            </a:endParaRPr>
          </a:p>
          <a:p>
            <a:pPr algn="ctr">
              <a:defRPr/>
            </a:pPr>
            <a:r>
              <a:rPr lang="ja-JP" altLang="en-US" sz="1200" b="1" dirty="0">
                <a:solidFill>
                  <a:schemeClr val="tx1"/>
                </a:solidFill>
              </a:rPr>
              <a:t>によって維持</a:t>
            </a:r>
          </a:p>
        </p:txBody>
      </p:sp>
      <p:sp>
        <p:nvSpPr>
          <p:cNvPr id="79" name="テキスト ボックス 113"/>
          <p:cNvSpPr txBox="1">
            <a:spLocks noChangeArrowheads="1"/>
          </p:cNvSpPr>
          <p:nvPr/>
        </p:nvSpPr>
        <p:spPr bwMode="auto">
          <a:xfrm>
            <a:off x="5298306" y="3429000"/>
            <a:ext cx="2755900" cy="830262"/>
          </a:xfrm>
          <a:prstGeom prst="rect">
            <a:avLst/>
          </a:prstGeom>
          <a:solidFill>
            <a:schemeClr val="bg1"/>
          </a:solidFill>
          <a:ln w="25400">
            <a:solidFill>
              <a:schemeClr val="tx1"/>
            </a:solidFill>
            <a:miter lim="800000"/>
            <a:headEnd/>
            <a:tailEnd/>
          </a:ln>
        </p:spPr>
        <p:txBody>
          <a:bodyPr>
            <a:spAutoFit/>
          </a:bodyPr>
          <a:lstStyle/>
          <a:p>
            <a:pPr marL="95250" indent="-95250"/>
            <a:r>
              <a:rPr lang="ja-JP" altLang="en-US" sz="1200" b="1"/>
              <a:t>公共交通ネットワークの観点から交通不</a:t>
            </a:r>
          </a:p>
          <a:p>
            <a:pPr marL="95250" indent="-95250"/>
            <a:r>
              <a:rPr lang="ja-JP" altLang="en-US" sz="1200" b="1"/>
              <a:t>便地域を極力生じさせないように検討</a:t>
            </a:r>
          </a:p>
          <a:p>
            <a:pPr marL="95250" indent="-95250"/>
            <a:r>
              <a:rPr lang="ja-JP" altLang="en-US" sz="1200" b="1"/>
              <a:t>を加えるとともに、重複系統を統合する</a:t>
            </a:r>
          </a:p>
          <a:p>
            <a:pPr marL="95250" indent="-95250"/>
            <a:r>
              <a:rPr lang="ja-JP" altLang="en-US" sz="1200" b="1"/>
              <a:t>など効率性の観点からも見直しを行う</a:t>
            </a:r>
            <a:endParaRPr lang="en-US" altLang="ja-JP" sz="1200" b="1"/>
          </a:p>
        </p:txBody>
      </p:sp>
      <p:sp>
        <p:nvSpPr>
          <p:cNvPr id="80" name="正方形/長方形 79"/>
          <p:cNvSpPr/>
          <p:nvPr/>
        </p:nvSpPr>
        <p:spPr bwMode="auto">
          <a:xfrm>
            <a:off x="5503094" y="2420888"/>
            <a:ext cx="2301875" cy="9509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400" b="1" dirty="0">
                <a:solidFill>
                  <a:schemeClr val="tx1"/>
                </a:solidFill>
              </a:rPr>
              <a:t>地域サービス系路線</a:t>
            </a:r>
            <a:endParaRPr lang="en-US" altLang="ja-JP" sz="1400" b="1" dirty="0">
              <a:solidFill>
                <a:schemeClr val="tx1"/>
              </a:solidFill>
            </a:endParaRPr>
          </a:p>
          <a:p>
            <a:pPr algn="ctr">
              <a:defRPr/>
            </a:pPr>
            <a:r>
              <a:rPr lang="ja-JP" altLang="en-US" sz="1400" b="1" dirty="0">
                <a:solidFill>
                  <a:schemeClr val="tx1"/>
                </a:solidFill>
              </a:rPr>
              <a:t>４４系統</a:t>
            </a:r>
            <a:endParaRPr lang="en-US" altLang="ja-JP" sz="1400" b="1" dirty="0">
              <a:solidFill>
                <a:schemeClr val="tx1"/>
              </a:solidFill>
            </a:endParaRPr>
          </a:p>
          <a:p>
            <a:pPr algn="ctr">
              <a:defRPr/>
            </a:pPr>
            <a:r>
              <a:rPr lang="ja-JP" altLang="en-US" sz="1200" b="1" dirty="0">
                <a:solidFill>
                  <a:schemeClr val="tx1"/>
                </a:solidFill>
              </a:rPr>
              <a:t>大阪市が支援して真に必要な</a:t>
            </a:r>
            <a:endParaRPr lang="en-US" altLang="ja-JP" sz="1200" b="1" dirty="0">
              <a:solidFill>
                <a:schemeClr val="tx1"/>
              </a:solidFill>
            </a:endParaRPr>
          </a:p>
          <a:p>
            <a:pPr algn="ctr">
              <a:defRPr/>
            </a:pPr>
            <a:r>
              <a:rPr lang="ja-JP" altLang="en-US" sz="1200" b="1" dirty="0">
                <a:solidFill>
                  <a:schemeClr val="tx1"/>
                </a:solidFill>
              </a:rPr>
              <a:t>地域の移動手段を確保</a:t>
            </a:r>
          </a:p>
        </p:txBody>
      </p:sp>
      <p:sp>
        <p:nvSpPr>
          <p:cNvPr id="81" name="大かっこ 80"/>
          <p:cNvSpPr/>
          <p:nvPr/>
        </p:nvSpPr>
        <p:spPr>
          <a:xfrm>
            <a:off x="1758181" y="2924944"/>
            <a:ext cx="1651000" cy="382587"/>
          </a:xfrm>
          <a:prstGeom prst="bracketPair">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2" name="大かっこ 81"/>
          <p:cNvSpPr/>
          <p:nvPr/>
        </p:nvSpPr>
        <p:spPr>
          <a:xfrm>
            <a:off x="5631681" y="2931294"/>
            <a:ext cx="2066925" cy="384175"/>
          </a:xfrm>
          <a:prstGeom prst="bracketPair">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3" name="テキスト ボックス 70"/>
          <p:cNvSpPr txBox="1">
            <a:spLocks noChangeArrowheads="1"/>
          </p:cNvSpPr>
          <p:nvPr/>
        </p:nvSpPr>
        <p:spPr bwMode="auto">
          <a:xfrm>
            <a:off x="3493319" y="2368937"/>
            <a:ext cx="2251075" cy="339725"/>
          </a:xfrm>
          <a:prstGeom prst="rect">
            <a:avLst/>
          </a:prstGeom>
          <a:noFill/>
          <a:ln>
            <a:noFill/>
          </a:ln>
          <a:extLst/>
        </p:spPr>
        <p:txBody>
          <a:bodyPr anchor="ctr" anchorCtr="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600" b="1" dirty="0">
                <a:latin typeface="+mn-ea"/>
                <a:ea typeface="+mn-ea"/>
              </a:rPr>
              <a:t>（　</a:t>
            </a:r>
            <a:r>
              <a:rPr lang="en-US" altLang="ja-JP" sz="1600" b="1" dirty="0">
                <a:latin typeface="+mn-ea"/>
                <a:ea typeface="+mn-ea"/>
              </a:rPr>
              <a:t>2013.4.1</a:t>
            </a:r>
            <a:r>
              <a:rPr lang="ja-JP" altLang="en-US" sz="1600" b="1" dirty="0">
                <a:latin typeface="+mn-ea"/>
                <a:ea typeface="+mn-ea"/>
              </a:rPr>
              <a:t>　）</a:t>
            </a:r>
          </a:p>
        </p:txBody>
      </p:sp>
      <p:sp>
        <p:nvSpPr>
          <p:cNvPr id="84" name="テキスト ボックス 70"/>
          <p:cNvSpPr txBox="1">
            <a:spLocks noChangeArrowheads="1"/>
          </p:cNvSpPr>
          <p:nvPr/>
        </p:nvSpPr>
        <p:spPr bwMode="auto">
          <a:xfrm>
            <a:off x="3494906" y="4365104"/>
            <a:ext cx="2251075" cy="339725"/>
          </a:xfrm>
          <a:prstGeom prst="rect">
            <a:avLst/>
          </a:prstGeom>
          <a:noFill/>
          <a:ln>
            <a:noFill/>
          </a:ln>
          <a:extLst/>
        </p:spPr>
        <p:txBody>
          <a:bodyPr anchor="ctr" anchorCtr="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600" b="1" dirty="0">
                <a:latin typeface="+mn-ea"/>
                <a:ea typeface="+mn-ea"/>
              </a:rPr>
              <a:t>（　</a:t>
            </a:r>
            <a:r>
              <a:rPr lang="en-US" altLang="ja-JP" sz="1600" b="1" dirty="0">
                <a:latin typeface="+mn-ea"/>
                <a:ea typeface="+mn-ea"/>
              </a:rPr>
              <a:t>2014.4.1</a:t>
            </a:r>
            <a:r>
              <a:rPr lang="ja-JP" altLang="en-US" sz="1600" b="1" dirty="0">
                <a:latin typeface="+mn-ea"/>
                <a:ea typeface="+mn-ea"/>
              </a:rPr>
              <a:t>　）</a:t>
            </a:r>
          </a:p>
        </p:txBody>
      </p:sp>
      <p:sp>
        <p:nvSpPr>
          <p:cNvPr id="85" name="テキスト ボックス 70"/>
          <p:cNvSpPr txBox="1">
            <a:spLocks noChangeArrowheads="1"/>
          </p:cNvSpPr>
          <p:nvPr/>
        </p:nvSpPr>
        <p:spPr bwMode="auto">
          <a:xfrm>
            <a:off x="467543" y="764704"/>
            <a:ext cx="8415200" cy="738664"/>
          </a:xfrm>
          <a:prstGeom prst="rect">
            <a:avLst/>
          </a:prstGeom>
          <a:noFill/>
          <a:ln>
            <a:noFill/>
          </a:ln>
          <a:extLst/>
        </p:spPr>
        <p:txBody>
          <a:bodyPr wrap="square" anchor="ctr" anchorCtr="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400" dirty="0">
                <a:solidFill>
                  <a:srgbClr val="FF0000"/>
                </a:solidFill>
                <a:latin typeface="+mn-ea"/>
                <a:ea typeface="+mn-ea"/>
              </a:rPr>
              <a:t>　</a:t>
            </a:r>
            <a:r>
              <a:rPr lang="en-US" altLang="ja-JP" sz="1400" dirty="0">
                <a:latin typeface="+mn-ea"/>
                <a:ea typeface="+mn-ea"/>
              </a:rPr>
              <a:t>2014</a:t>
            </a:r>
            <a:r>
              <a:rPr lang="ja-JP" altLang="en-US" sz="1400" dirty="0">
                <a:latin typeface="+mn-ea"/>
                <a:ea typeface="+mn-ea"/>
              </a:rPr>
              <a:t>年</a:t>
            </a:r>
            <a:r>
              <a:rPr lang="en-US" altLang="ja-JP" sz="1400" dirty="0">
                <a:latin typeface="+mn-ea"/>
                <a:ea typeface="+mn-ea"/>
              </a:rPr>
              <a:t>4</a:t>
            </a:r>
            <a:r>
              <a:rPr lang="ja-JP" altLang="en-US" sz="1400" dirty="0">
                <a:latin typeface="+mn-ea"/>
                <a:ea typeface="+mn-ea"/>
              </a:rPr>
              <a:t>月</a:t>
            </a:r>
            <a:r>
              <a:rPr lang="en-US" altLang="ja-JP" sz="1400" dirty="0">
                <a:latin typeface="+mn-ea"/>
                <a:ea typeface="+mn-ea"/>
              </a:rPr>
              <a:t>1</a:t>
            </a:r>
            <a:r>
              <a:rPr lang="ja-JP" altLang="en-US" sz="1400" dirty="0">
                <a:latin typeface="+mn-ea"/>
                <a:ea typeface="+mn-ea"/>
              </a:rPr>
              <a:t>日にバス路線について、</a:t>
            </a:r>
            <a:r>
              <a:rPr lang="ja-JP" altLang="en-US" sz="1400" dirty="0">
                <a:latin typeface="+mn-ea"/>
              </a:rPr>
              <a:t> 「バス事業民営化基本プラン（案）」に沿って </a:t>
            </a:r>
            <a:r>
              <a:rPr lang="ja-JP" altLang="en-US" sz="1400" dirty="0">
                <a:latin typeface="+mn-ea"/>
                <a:ea typeface="+mn-ea"/>
              </a:rPr>
              <a:t>「事業性のある路線」と「地域サービス系路線」に分類した見直しを実施。</a:t>
            </a:r>
            <a:endParaRPr lang="en-US" altLang="ja-JP" sz="1400" dirty="0">
              <a:latin typeface="+mn-ea"/>
              <a:ea typeface="+mn-ea"/>
            </a:endParaRPr>
          </a:p>
          <a:p>
            <a:pPr eaLnBrk="1" hangingPunct="1">
              <a:defRPr/>
            </a:pPr>
            <a:r>
              <a:rPr lang="ja-JP" altLang="en-US" sz="1400" dirty="0">
                <a:latin typeface="+mn-ea"/>
                <a:ea typeface="+mn-ea"/>
              </a:rPr>
              <a:t>　見直し後においても、鉄道と合わせて市内を公共交通ネットワーク網でほぼカバーできている。</a:t>
            </a:r>
          </a:p>
        </p:txBody>
      </p:sp>
      <p:sp>
        <p:nvSpPr>
          <p:cNvPr id="86" name="正方形/長方形 85"/>
          <p:cNvSpPr/>
          <p:nvPr/>
        </p:nvSpPr>
        <p:spPr>
          <a:xfrm>
            <a:off x="251520" y="260648"/>
            <a:ext cx="5904656" cy="369332"/>
          </a:xfrm>
          <a:prstGeom prst="rect">
            <a:avLst/>
          </a:prstGeom>
        </p:spPr>
        <p:txBody>
          <a:bodyPr wrap="square">
            <a:spAutoFit/>
          </a:bodyPr>
          <a:lstStyle/>
          <a:p>
            <a:r>
              <a:rPr lang="ja-JP" altLang="en-US" b="1" dirty="0">
                <a:solidFill>
                  <a:srgbClr val="000000"/>
                </a:solidFill>
                <a:latin typeface="Calibri" pitchFamily="34" charset="0"/>
              </a:rPr>
              <a:t>①収支の改善　（バス路線の再構築）</a:t>
            </a:r>
          </a:p>
        </p:txBody>
      </p:sp>
      <p:sp>
        <p:nvSpPr>
          <p:cNvPr id="87" name="正方形/長方形 86"/>
          <p:cNvSpPr/>
          <p:nvPr/>
        </p:nvSpPr>
        <p:spPr>
          <a:xfrm>
            <a:off x="7410734" y="349327"/>
            <a:ext cx="1719619"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t>＜</a:t>
            </a:r>
            <a:r>
              <a:rPr lang="en-US" altLang="ja-JP" dirty="0"/>
              <a:t>Outcome</a:t>
            </a:r>
            <a:r>
              <a:rPr lang="ja-JP" altLang="en-US" dirty="0"/>
              <a:t>＞</a:t>
            </a:r>
          </a:p>
        </p:txBody>
      </p:sp>
      <p:sp>
        <p:nvSpPr>
          <p:cNvPr id="88" name="テキスト ボックス 70"/>
          <p:cNvSpPr txBox="1">
            <a:spLocks noChangeArrowheads="1"/>
          </p:cNvSpPr>
          <p:nvPr/>
        </p:nvSpPr>
        <p:spPr bwMode="auto">
          <a:xfrm>
            <a:off x="3360899" y="1465227"/>
            <a:ext cx="2217274" cy="387286"/>
          </a:xfrm>
          <a:prstGeom prst="rect">
            <a:avLst/>
          </a:prstGeom>
          <a:noFill/>
          <a:ln>
            <a:noFill/>
          </a:ln>
          <a:extLst/>
        </p:spPr>
        <p:txBody>
          <a:bodyPr wrap="none" anchor="ctr" anchorCtr="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2300"/>
              </a:lnSpc>
              <a:defRPr/>
            </a:pPr>
            <a:r>
              <a:rPr lang="ja-JP" altLang="en-US" sz="1600" u="sng" dirty="0">
                <a:latin typeface="+mn-ea"/>
                <a:ea typeface="+mn-ea"/>
              </a:rPr>
              <a:t>路線</a:t>
            </a:r>
            <a:r>
              <a:rPr lang="ja-JP" altLang="en-US" sz="1600" u="sng" dirty="0">
                <a:solidFill>
                  <a:sysClr val="windowText" lastClr="000000"/>
                </a:solidFill>
                <a:latin typeface="+mn-ea"/>
                <a:ea typeface="+mn-ea"/>
              </a:rPr>
              <a:t>の再構築の考え方</a:t>
            </a:r>
          </a:p>
        </p:txBody>
      </p:sp>
      <p:sp>
        <p:nvSpPr>
          <p:cNvPr id="89" name="正方形/長方形 88"/>
          <p:cNvSpPr/>
          <p:nvPr/>
        </p:nvSpPr>
        <p:spPr bwMode="auto">
          <a:xfrm>
            <a:off x="755576" y="5711849"/>
            <a:ext cx="3578225" cy="5254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400" b="1" dirty="0">
                <a:solidFill>
                  <a:schemeClr val="tx1"/>
                </a:solidFill>
              </a:rPr>
              <a:t>事業性のある路線</a:t>
            </a:r>
            <a:endParaRPr lang="en-US" altLang="ja-JP" sz="1400" b="1" dirty="0">
              <a:solidFill>
                <a:schemeClr val="tx1"/>
              </a:solidFill>
            </a:endParaRPr>
          </a:p>
          <a:p>
            <a:pPr algn="ctr">
              <a:defRPr/>
            </a:pPr>
            <a:r>
              <a:rPr lang="ja-JP" altLang="en-US" sz="1400" b="1" dirty="0">
                <a:solidFill>
                  <a:schemeClr val="tx1"/>
                </a:solidFill>
              </a:rPr>
              <a:t>　５７系統</a:t>
            </a:r>
          </a:p>
        </p:txBody>
      </p:sp>
      <p:sp>
        <p:nvSpPr>
          <p:cNvPr id="90" name="正方形/長方形 89"/>
          <p:cNvSpPr/>
          <p:nvPr/>
        </p:nvSpPr>
        <p:spPr bwMode="auto">
          <a:xfrm>
            <a:off x="4843389" y="5711849"/>
            <a:ext cx="3578225" cy="525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400" b="1" dirty="0">
                <a:solidFill>
                  <a:schemeClr val="tx1"/>
                </a:solidFill>
              </a:rPr>
              <a:t>新たな地域サービス系路線</a:t>
            </a:r>
            <a:endParaRPr lang="en-US" altLang="ja-JP" sz="1400" b="1" dirty="0">
              <a:solidFill>
                <a:schemeClr val="tx1"/>
              </a:solidFill>
            </a:endParaRPr>
          </a:p>
          <a:p>
            <a:pPr algn="ctr">
              <a:defRPr/>
            </a:pPr>
            <a:r>
              <a:rPr lang="ja-JP" altLang="en-US" sz="1400" b="1" dirty="0">
                <a:solidFill>
                  <a:schemeClr val="tx1"/>
                </a:solidFill>
              </a:rPr>
              <a:t>２９系統</a:t>
            </a:r>
          </a:p>
        </p:txBody>
      </p:sp>
      <p:cxnSp>
        <p:nvCxnSpPr>
          <p:cNvPr id="91" name="直線矢印コネクタ 90"/>
          <p:cNvCxnSpPr>
            <a:stCxn id="74" idx="2"/>
            <a:endCxn id="89" idx="0"/>
          </p:cNvCxnSpPr>
          <p:nvPr/>
        </p:nvCxnSpPr>
        <p:spPr>
          <a:xfrm flipH="1">
            <a:off x="2544689" y="5250606"/>
            <a:ext cx="0" cy="461243"/>
          </a:xfrm>
          <a:prstGeom prst="straightConnector1">
            <a:avLst/>
          </a:prstGeom>
          <a:ln w="444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flipH="1">
            <a:off x="6603902" y="5250606"/>
            <a:ext cx="0" cy="461243"/>
          </a:xfrm>
          <a:prstGeom prst="straightConnector1">
            <a:avLst/>
          </a:prstGeom>
          <a:ln w="444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93" name="テキスト ボックス 70"/>
          <p:cNvSpPr txBox="1">
            <a:spLocks noChangeArrowheads="1"/>
          </p:cNvSpPr>
          <p:nvPr/>
        </p:nvSpPr>
        <p:spPr bwMode="auto">
          <a:xfrm>
            <a:off x="3491880" y="5393531"/>
            <a:ext cx="2251075" cy="339725"/>
          </a:xfrm>
          <a:prstGeom prst="rect">
            <a:avLst/>
          </a:prstGeom>
          <a:noFill/>
          <a:ln>
            <a:noFill/>
          </a:ln>
          <a:extLst/>
        </p:spPr>
        <p:txBody>
          <a:bodyPr anchor="ctr" anchorCtr="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600" b="1" dirty="0">
                <a:latin typeface="+mn-ea"/>
                <a:ea typeface="+mn-ea"/>
              </a:rPr>
              <a:t>（　</a:t>
            </a:r>
            <a:r>
              <a:rPr lang="en-US" altLang="ja-JP" sz="1600" b="1" dirty="0">
                <a:latin typeface="+mn-ea"/>
                <a:ea typeface="+mn-ea"/>
              </a:rPr>
              <a:t>2015.10.1</a:t>
            </a:r>
            <a:r>
              <a:rPr lang="ja-JP" altLang="en-US" sz="1600" b="1" dirty="0">
                <a:latin typeface="+mn-ea"/>
                <a:ea typeface="+mn-ea"/>
              </a:rPr>
              <a:t>　）</a:t>
            </a:r>
          </a:p>
        </p:txBody>
      </p:sp>
      <p:sp>
        <p:nvSpPr>
          <p:cNvPr id="33" name="テキスト ボックス 32"/>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・バス</a:t>
            </a:r>
            <a:endParaRPr kumimoji="1" lang="en-US" altLang="ja-JP" sz="1100" dirty="0"/>
          </a:p>
        </p:txBody>
      </p:sp>
      <p:sp>
        <p:nvSpPr>
          <p:cNvPr id="34" name="テキスト ボックス 33"/>
          <p:cNvSpPr txBox="1"/>
          <p:nvPr/>
        </p:nvSpPr>
        <p:spPr>
          <a:xfrm>
            <a:off x="7884368" y="0"/>
            <a:ext cx="1187624" cy="307777"/>
          </a:xfrm>
          <a:prstGeom prst="rect">
            <a:avLst/>
          </a:prstGeom>
          <a:noFill/>
        </p:spPr>
        <p:txBody>
          <a:bodyPr wrap="square" rtlCol="0">
            <a:spAutoFit/>
          </a:bodyPr>
          <a:lstStyle/>
          <a:p>
            <a:r>
              <a:rPr kumimoji="1" lang="en-US" altLang="ja-JP" sz="1400" dirty="0" smtClean="0"/>
              <a:t>C2.(</a:t>
            </a:r>
            <a:r>
              <a:rPr lang="en-US" altLang="ja-JP" sz="1400" dirty="0"/>
              <a:t>81</a:t>
            </a:r>
            <a:r>
              <a:rPr kumimoji="1" lang="en-US" altLang="ja-JP" sz="1400" dirty="0" smtClean="0"/>
              <a:t>)(8</a:t>
            </a:r>
            <a:r>
              <a:rPr lang="en-US" altLang="ja-JP" sz="1400" dirty="0"/>
              <a:t>2</a:t>
            </a:r>
            <a:r>
              <a:rPr kumimoji="1" lang="en-US" altLang="ja-JP" sz="1400" dirty="0" smtClean="0"/>
              <a:t>)</a:t>
            </a:r>
            <a:endParaRPr kumimoji="1" lang="ja-JP" altLang="en-US" sz="1400" dirty="0"/>
          </a:p>
        </p:txBody>
      </p:sp>
    </p:spTree>
    <p:extLst>
      <p:ext uri="{BB962C8B-B14F-4D97-AF65-F5344CB8AC3E}">
        <p14:creationId xmlns:p14="http://schemas.microsoft.com/office/powerpoint/2010/main" val="33324775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角丸四角形 39"/>
          <p:cNvSpPr/>
          <p:nvPr/>
        </p:nvSpPr>
        <p:spPr>
          <a:xfrm>
            <a:off x="6640995" y="6117558"/>
            <a:ext cx="2311154" cy="636883"/>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2809690" y="6147401"/>
            <a:ext cx="1070268" cy="389897"/>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2938381" y="4568894"/>
            <a:ext cx="800567" cy="146632"/>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2253199" y="3048508"/>
            <a:ext cx="1530634" cy="277711"/>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804879" y="2768135"/>
            <a:ext cx="1534874" cy="27802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251520" y="260648"/>
            <a:ext cx="5904656" cy="369332"/>
          </a:xfrm>
          <a:prstGeom prst="rect">
            <a:avLst/>
          </a:prstGeom>
        </p:spPr>
        <p:txBody>
          <a:bodyPr wrap="square">
            <a:spAutoFit/>
          </a:bodyPr>
          <a:lstStyle/>
          <a:p>
            <a:r>
              <a:rPr lang="ja-JP" altLang="en-US" b="1" dirty="0">
                <a:solidFill>
                  <a:srgbClr val="000000"/>
                </a:solidFill>
                <a:latin typeface="Calibri" pitchFamily="34" charset="0"/>
              </a:rPr>
              <a:t>②経営形態の見直し</a:t>
            </a:r>
          </a:p>
        </p:txBody>
      </p:sp>
      <p:cxnSp>
        <p:nvCxnSpPr>
          <p:cNvPr id="28" name="直線コネクタ 2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7410734" y="278987"/>
            <a:ext cx="1719619"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t>＜</a:t>
            </a:r>
            <a:r>
              <a:rPr lang="en-US" altLang="ja-JP" dirty="0"/>
              <a:t>Outcome</a:t>
            </a:r>
            <a:r>
              <a:rPr lang="ja-JP" altLang="en-US" dirty="0"/>
              <a:t>＞</a:t>
            </a:r>
          </a:p>
        </p:txBody>
      </p:sp>
      <p:sp>
        <p:nvSpPr>
          <p:cNvPr id="137" name="角丸四角形 136"/>
          <p:cNvSpPr/>
          <p:nvPr/>
        </p:nvSpPr>
        <p:spPr>
          <a:xfrm>
            <a:off x="1066800" y="4129951"/>
            <a:ext cx="5092700" cy="2639149"/>
          </a:xfrm>
          <a:prstGeom prst="roundRect">
            <a:avLst>
              <a:gd name="adj" fmla="val 0"/>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b="1" dirty="0">
              <a:solidFill>
                <a:schemeClr val="tx1"/>
              </a:solidFill>
            </a:endParaRPr>
          </a:p>
        </p:txBody>
      </p:sp>
      <p:sp>
        <p:nvSpPr>
          <p:cNvPr id="139" name="テキスト ボックス 138"/>
          <p:cNvSpPr txBox="1"/>
          <p:nvPr/>
        </p:nvSpPr>
        <p:spPr>
          <a:xfrm>
            <a:off x="179512" y="654596"/>
            <a:ext cx="8784976" cy="3385542"/>
          </a:xfrm>
          <a:prstGeom prst="rect">
            <a:avLst/>
          </a:prstGeom>
          <a:noFill/>
        </p:spPr>
        <p:txBody>
          <a:bodyPr wrap="square" rtlCol="0">
            <a:spAutoFit/>
          </a:bodyPr>
          <a:lstStyle/>
          <a:p>
            <a:r>
              <a:rPr lang="ja-JP" altLang="en-US" dirty="0">
                <a:latin typeface="+mn-ea"/>
              </a:rPr>
              <a:t>（考え方）</a:t>
            </a:r>
            <a:endParaRPr lang="en-US" altLang="ja-JP" dirty="0">
              <a:latin typeface="+mn-ea"/>
            </a:endParaRPr>
          </a:p>
          <a:p>
            <a:endParaRPr kumimoji="1" lang="en-US" altLang="ja-JP" sz="800" dirty="0">
              <a:latin typeface="+mn-ea"/>
            </a:endParaRPr>
          </a:p>
          <a:p>
            <a:pPr marL="177800" indent="-177800">
              <a:buFont typeface="Arial" pitchFamily="34" charset="0"/>
              <a:buChar char="•"/>
              <a:defRPr/>
            </a:pPr>
            <a:r>
              <a:rPr lang="ja-JP" altLang="en-US" sz="1600" dirty="0">
                <a:latin typeface="+mn-ea"/>
              </a:rPr>
              <a:t>バス事業を取り巻く環境の悪化や、民間バス事業者と比べた場合の生産性の低さ、多額の累積欠損金の蓄積、市財政の硬直化といった状況を考えると、「公営企業体」として現状のままバスサービスを継続することは極めて困難。</a:t>
            </a:r>
            <a:endParaRPr lang="en-US" altLang="ja-JP" sz="1600" dirty="0">
              <a:latin typeface="+mn-ea"/>
            </a:endParaRPr>
          </a:p>
          <a:p>
            <a:pPr marL="177800" indent="-177800">
              <a:defRPr/>
            </a:pPr>
            <a:endParaRPr lang="en-US" altLang="ja-JP" sz="800" dirty="0">
              <a:latin typeface="+mn-ea"/>
            </a:endParaRPr>
          </a:p>
          <a:p>
            <a:pPr marL="177800" indent="-177800">
              <a:buFont typeface="Arial" pitchFamily="34" charset="0"/>
              <a:buChar char="•"/>
              <a:defRPr/>
            </a:pPr>
            <a:r>
              <a:rPr lang="ja-JP" altLang="en-US" sz="1600" dirty="0">
                <a:latin typeface="+mn-ea"/>
              </a:rPr>
              <a:t>引き続き、市民の足として必要なバスによる輸送サービスを確保するためには、官と民の適切な役割分担を再構築し、持続可能な輸送サービスを維持するための仕組みを確立することが必須。</a:t>
            </a:r>
            <a:endParaRPr lang="en-US" altLang="ja-JP" sz="1600" dirty="0">
              <a:latin typeface="+mn-ea"/>
            </a:endParaRPr>
          </a:p>
          <a:p>
            <a:pPr marL="177800" indent="-177800">
              <a:defRPr/>
            </a:pPr>
            <a:endParaRPr lang="en-US" altLang="ja-JP" sz="800" dirty="0">
              <a:latin typeface="+mn-ea"/>
            </a:endParaRPr>
          </a:p>
          <a:p>
            <a:pPr marL="177800" indent="-177800">
              <a:buFont typeface="Arial" pitchFamily="34" charset="0"/>
              <a:buChar char="•"/>
              <a:defRPr/>
            </a:pPr>
            <a:r>
              <a:rPr lang="ja-JP" altLang="en-US" sz="1600" dirty="0">
                <a:latin typeface="+mn-ea"/>
              </a:rPr>
              <a:t>現行のバス路線を「事業性のある路線」と「地域サービス系路線」に再構築した上で、バス事業の運営を大阪シティバス㈱に委ねることとし、大阪市は交通政策の観点から路線・サービス維持にかかる支援（補助金交付、大阪シティバス㈱との協議・調整）を行う。</a:t>
            </a:r>
            <a:endParaRPr lang="en-US" altLang="ja-JP" sz="1600" dirty="0">
              <a:latin typeface="+mn-ea"/>
            </a:endParaRPr>
          </a:p>
          <a:p>
            <a:pPr marL="177800" indent="-177800">
              <a:defRPr/>
            </a:pPr>
            <a:endParaRPr lang="en-US" altLang="ja-JP" sz="800" dirty="0">
              <a:latin typeface="+mn-ea"/>
            </a:endParaRPr>
          </a:p>
          <a:p>
            <a:pPr marL="355600" indent="-177800">
              <a:defRPr/>
            </a:pPr>
            <a:r>
              <a:rPr lang="ja-JP" altLang="en-US" sz="1200" dirty="0">
                <a:latin typeface="+mn-ea"/>
              </a:rPr>
              <a:t>　　　　・事業性のある路線</a:t>
            </a:r>
            <a:r>
              <a:rPr lang="en-US" altLang="ja-JP" sz="1200" dirty="0">
                <a:latin typeface="+mn-ea"/>
              </a:rPr>
              <a:t>……</a:t>
            </a:r>
            <a:r>
              <a:rPr lang="ja-JP" altLang="en-US" sz="1200" dirty="0">
                <a:latin typeface="+mn-ea"/>
              </a:rPr>
              <a:t>民間バス事業者の経営努力を前提として独立採算をめざす</a:t>
            </a:r>
            <a:endParaRPr lang="en-US" altLang="ja-JP" sz="1200" dirty="0">
              <a:latin typeface="+mn-ea"/>
            </a:endParaRPr>
          </a:p>
          <a:p>
            <a:pPr marL="355600" indent="-177800">
              <a:defRPr/>
            </a:pPr>
            <a:r>
              <a:rPr lang="ja-JP" altLang="en-US" sz="1200" dirty="0">
                <a:latin typeface="+mn-ea"/>
              </a:rPr>
              <a:t>　　　　・地域サービス系路線</a:t>
            </a:r>
            <a:r>
              <a:rPr lang="en-US" altLang="ja-JP" sz="1200" dirty="0">
                <a:latin typeface="+mn-ea"/>
              </a:rPr>
              <a:t>…</a:t>
            </a:r>
            <a:r>
              <a:rPr lang="ja-JP" altLang="en-US" sz="1200" dirty="0">
                <a:latin typeface="+mn-ea"/>
              </a:rPr>
              <a:t>民間バス事業者並のコストでも採算性の確保が困難な路線であるが、市民ニーズなどを踏まえ</a:t>
            </a:r>
            <a:endParaRPr lang="en-US" altLang="ja-JP" sz="1200" dirty="0">
              <a:latin typeface="+mn-ea"/>
            </a:endParaRPr>
          </a:p>
          <a:p>
            <a:pPr marL="355600" indent="-177800">
              <a:defRPr/>
            </a:pPr>
            <a:r>
              <a:rPr lang="ja-JP" altLang="en-US" sz="1200" dirty="0">
                <a:latin typeface="+mn-ea"/>
              </a:rPr>
              <a:t>　　　　　　　　　　　　　　　　　　　 大阪市が一定の支援を行いながら民間バス事業者に運行を委ねる</a:t>
            </a:r>
            <a:endParaRPr lang="en-US" altLang="ja-JP" sz="1200" dirty="0">
              <a:latin typeface="+mn-ea"/>
            </a:endParaRPr>
          </a:p>
        </p:txBody>
      </p:sp>
      <p:sp>
        <p:nvSpPr>
          <p:cNvPr id="140" name="角丸四角形 139"/>
          <p:cNvSpPr/>
          <p:nvPr/>
        </p:nvSpPr>
        <p:spPr>
          <a:xfrm>
            <a:off x="2714331" y="6151963"/>
            <a:ext cx="1238544" cy="37616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solidFill>
                  <a:schemeClr val="tx1"/>
                </a:solidFill>
              </a:rPr>
              <a:t>大阪</a:t>
            </a:r>
            <a:endParaRPr lang="en-US" altLang="ja-JP" sz="1100" b="1" dirty="0">
              <a:solidFill>
                <a:schemeClr val="tx1"/>
              </a:solidFill>
            </a:endParaRPr>
          </a:p>
          <a:p>
            <a:pPr algn="ctr">
              <a:defRPr/>
            </a:pPr>
            <a:r>
              <a:rPr lang="ja-JP" altLang="en-US" sz="1100" b="1" dirty="0">
                <a:solidFill>
                  <a:schemeClr val="tx1"/>
                </a:solidFill>
              </a:rPr>
              <a:t>シティバス㈱</a:t>
            </a:r>
          </a:p>
        </p:txBody>
      </p:sp>
      <p:sp>
        <p:nvSpPr>
          <p:cNvPr id="141" name="右矢印 140"/>
          <p:cNvSpPr/>
          <p:nvPr/>
        </p:nvSpPr>
        <p:spPr>
          <a:xfrm rot="16200000">
            <a:off x="2404690" y="5187608"/>
            <a:ext cx="1349021" cy="556212"/>
          </a:xfrm>
          <a:prstGeom prst="rightArrow">
            <a:avLst>
              <a:gd name="adj1" fmla="val 47663"/>
              <a:gd name="adj2" fmla="val 42249"/>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1200" dirty="0">
                <a:solidFill>
                  <a:schemeClr val="tx1"/>
                </a:solidFill>
              </a:rPr>
              <a:t>報</a:t>
            </a:r>
            <a:endParaRPr lang="en-US" altLang="ja-JP" sz="1200" dirty="0">
              <a:solidFill>
                <a:schemeClr val="tx1"/>
              </a:solidFill>
            </a:endParaRPr>
          </a:p>
          <a:p>
            <a:pPr algn="ctr">
              <a:defRPr/>
            </a:pPr>
            <a:r>
              <a:rPr lang="ja-JP" altLang="en-US" sz="1200" dirty="0">
                <a:solidFill>
                  <a:schemeClr val="tx1"/>
                </a:solidFill>
              </a:rPr>
              <a:t>　　告</a:t>
            </a:r>
          </a:p>
        </p:txBody>
      </p:sp>
      <p:sp>
        <p:nvSpPr>
          <p:cNvPr id="142" name="四角形吹き出し 141"/>
          <p:cNvSpPr/>
          <p:nvPr/>
        </p:nvSpPr>
        <p:spPr>
          <a:xfrm>
            <a:off x="1920875" y="5058439"/>
            <a:ext cx="842605" cy="367635"/>
          </a:xfrm>
          <a:prstGeom prst="wedgeRectCallout">
            <a:avLst>
              <a:gd name="adj1" fmla="val 69859"/>
              <a:gd name="adj2" fmla="val 76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rPr>
              <a:t>増収対策</a:t>
            </a:r>
          </a:p>
        </p:txBody>
      </p:sp>
      <p:sp>
        <p:nvSpPr>
          <p:cNvPr id="143" name="四角形吹き出し 142"/>
          <p:cNvSpPr/>
          <p:nvPr/>
        </p:nvSpPr>
        <p:spPr>
          <a:xfrm>
            <a:off x="1920875" y="5483225"/>
            <a:ext cx="842604" cy="358413"/>
          </a:xfrm>
          <a:prstGeom prst="wedgeRectCallout">
            <a:avLst>
              <a:gd name="adj1" fmla="val 69859"/>
              <a:gd name="adj2" fmla="val 82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rPr>
              <a:t>系統別</a:t>
            </a:r>
            <a:endParaRPr lang="en-US" altLang="ja-JP" sz="1000" dirty="0">
              <a:solidFill>
                <a:schemeClr val="tx1"/>
              </a:solidFill>
            </a:endParaRPr>
          </a:p>
          <a:p>
            <a:pPr algn="ctr">
              <a:defRPr/>
            </a:pPr>
            <a:r>
              <a:rPr lang="ja-JP" altLang="en-US" sz="1000" dirty="0">
                <a:solidFill>
                  <a:schemeClr val="tx1"/>
                </a:solidFill>
              </a:rPr>
              <a:t>利用状況等</a:t>
            </a:r>
          </a:p>
        </p:txBody>
      </p:sp>
      <p:sp>
        <p:nvSpPr>
          <p:cNvPr id="144" name="右矢印 143"/>
          <p:cNvSpPr/>
          <p:nvPr/>
        </p:nvSpPr>
        <p:spPr>
          <a:xfrm rot="5400000">
            <a:off x="2929980" y="5184004"/>
            <a:ext cx="1356423" cy="556469"/>
          </a:xfrm>
          <a:prstGeom prst="rightArrow">
            <a:avLst>
              <a:gd name="adj1" fmla="val 51448"/>
              <a:gd name="adj2" fmla="val 42249"/>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ja-JP" altLang="en-US" sz="1200" dirty="0">
                <a:solidFill>
                  <a:schemeClr val="tx1"/>
                </a:solidFill>
              </a:rPr>
              <a:t>　　補</a:t>
            </a:r>
            <a:endParaRPr lang="en-US" altLang="ja-JP" sz="1200" dirty="0">
              <a:solidFill>
                <a:schemeClr val="tx1"/>
              </a:solidFill>
            </a:endParaRPr>
          </a:p>
          <a:p>
            <a:pPr algn="ctr">
              <a:defRPr/>
            </a:pPr>
            <a:r>
              <a:rPr lang="ja-JP" altLang="en-US" sz="1200" dirty="0">
                <a:solidFill>
                  <a:schemeClr val="tx1"/>
                </a:solidFill>
              </a:rPr>
              <a:t>助</a:t>
            </a:r>
            <a:endParaRPr lang="en-US" altLang="ja-JP" sz="1200" dirty="0">
              <a:solidFill>
                <a:schemeClr val="tx1"/>
              </a:solidFill>
            </a:endParaRPr>
          </a:p>
          <a:p>
            <a:pPr algn="ctr">
              <a:defRPr/>
            </a:pPr>
            <a:r>
              <a:rPr lang="ja-JP" altLang="en-US" sz="1200" dirty="0">
                <a:solidFill>
                  <a:schemeClr val="tx1"/>
                </a:solidFill>
              </a:rPr>
              <a:t>金</a:t>
            </a:r>
            <a:endParaRPr lang="en-US" altLang="ja-JP" sz="1200" dirty="0">
              <a:solidFill>
                <a:schemeClr val="tx1"/>
              </a:solidFill>
            </a:endParaRPr>
          </a:p>
        </p:txBody>
      </p:sp>
      <p:sp>
        <p:nvSpPr>
          <p:cNvPr id="145" name="角丸四角形 144"/>
          <p:cNvSpPr/>
          <p:nvPr/>
        </p:nvSpPr>
        <p:spPr>
          <a:xfrm>
            <a:off x="4035426" y="4883150"/>
            <a:ext cx="1333500" cy="1171576"/>
          </a:xfrm>
          <a:prstGeom prst="roundRect">
            <a:avLst>
              <a:gd name="adj" fmla="val 13505"/>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anchor="ctr"/>
          <a:lstStyle/>
          <a:p>
            <a:pPr algn="ctr">
              <a:defRPr/>
            </a:pPr>
            <a:endParaRPr lang="en-US" altLang="ja-JP" sz="1050" dirty="0">
              <a:solidFill>
                <a:schemeClr val="tx1"/>
              </a:solidFill>
            </a:endParaRPr>
          </a:p>
          <a:p>
            <a:pPr algn="ctr">
              <a:defRPr/>
            </a:pPr>
            <a:endParaRPr lang="en-US" altLang="ja-JP" sz="1050" dirty="0">
              <a:solidFill>
                <a:schemeClr val="tx1"/>
              </a:solidFill>
            </a:endParaRPr>
          </a:p>
          <a:p>
            <a:pPr algn="ctr">
              <a:defRPr/>
            </a:pPr>
            <a:endParaRPr lang="en-US" altLang="ja-JP" sz="1050" dirty="0">
              <a:solidFill>
                <a:schemeClr val="tx1"/>
              </a:solidFill>
            </a:endParaRPr>
          </a:p>
          <a:p>
            <a:pPr>
              <a:defRPr/>
            </a:pPr>
            <a:r>
              <a:rPr lang="ja-JP" altLang="en-US" sz="1050" dirty="0">
                <a:solidFill>
                  <a:schemeClr val="tx1"/>
                </a:solidFill>
              </a:rPr>
              <a:t>・ニーズの共有</a:t>
            </a:r>
            <a:endParaRPr lang="en-US" altLang="ja-JP" sz="1050" dirty="0">
              <a:solidFill>
                <a:schemeClr val="tx1"/>
              </a:solidFill>
            </a:endParaRPr>
          </a:p>
          <a:p>
            <a:pPr marL="87313" indent="-87313">
              <a:defRPr/>
            </a:pPr>
            <a:r>
              <a:rPr lang="ja-JP" altLang="en-US" sz="1050" dirty="0">
                <a:solidFill>
                  <a:schemeClr val="tx1"/>
                </a:solidFill>
              </a:rPr>
              <a:t>・路線・サービスの維持・向上に向けた協議・調整</a:t>
            </a:r>
          </a:p>
        </p:txBody>
      </p:sp>
      <p:sp>
        <p:nvSpPr>
          <p:cNvPr id="146" name="曲折矢印 145"/>
          <p:cNvSpPr/>
          <p:nvPr/>
        </p:nvSpPr>
        <p:spPr>
          <a:xfrm rot="5400000">
            <a:off x="4156722" y="4241150"/>
            <a:ext cx="415927" cy="829977"/>
          </a:xfrm>
          <a:prstGeom prst="bentArrow">
            <a:avLst>
              <a:gd name="adj1" fmla="val 31870"/>
              <a:gd name="adj2" fmla="val 31870"/>
              <a:gd name="adj3" fmla="val 25000"/>
              <a:gd name="adj4" fmla="val 43750"/>
            </a:avLst>
          </a:prstGeom>
          <a:solidFill>
            <a:schemeClr val="tx1">
              <a:lumMod val="85000"/>
              <a:lumOff val="1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solidFill>
                <a:schemeClr val="tx1"/>
              </a:solidFill>
            </a:endParaRPr>
          </a:p>
        </p:txBody>
      </p:sp>
      <p:sp>
        <p:nvSpPr>
          <p:cNvPr id="147" name="角丸四角形 146"/>
          <p:cNvSpPr/>
          <p:nvPr/>
        </p:nvSpPr>
        <p:spPr>
          <a:xfrm>
            <a:off x="4237043" y="4963418"/>
            <a:ext cx="958375" cy="37479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ja-JP" altLang="en-US" sz="1000" b="1" dirty="0">
                <a:solidFill>
                  <a:schemeClr val="tx1"/>
                </a:solidFill>
              </a:rPr>
              <a:t>バス運行に</a:t>
            </a:r>
            <a:endParaRPr lang="en-US" altLang="ja-JP" sz="1000" b="1" dirty="0">
              <a:solidFill>
                <a:schemeClr val="tx1"/>
              </a:solidFill>
            </a:endParaRPr>
          </a:p>
          <a:p>
            <a:pPr algn="ctr">
              <a:defRPr/>
            </a:pPr>
            <a:r>
              <a:rPr lang="ja-JP" altLang="en-US" sz="1000" b="1" dirty="0">
                <a:solidFill>
                  <a:schemeClr val="tx1"/>
                </a:solidFill>
              </a:rPr>
              <a:t>かかる協議体</a:t>
            </a:r>
          </a:p>
        </p:txBody>
      </p:sp>
      <p:sp>
        <p:nvSpPr>
          <p:cNvPr id="148" name="角丸四角形 147"/>
          <p:cNvSpPr/>
          <p:nvPr/>
        </p:nvSpPr>
        <p:spPr>
          <a:xfrm>
            <a:off x="1181933" y="4902200"/>
            <a:ext cx="650491" cy="364261"/>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rPr>
              <a:t>市民</a:t>
            </a:r>
          </a:p>
        </p:txBody>
      </p:sp>
      <p:sp>
        <p:nvSpPr>
          <p:cNvPr id="149" name="四角形吹き出し 148"/>
          <p:cNvSpPr/>
          <p:nvPr/>
        </p:nvSpPr>
        <p:spPr>
          <a:xfrm>
            <a:off x="4884647" y="6125997"/>
            <a:ext cx="1113787" cy="551618"/>
          </a:xfrm>
          <a:prstGeom prst="wedgeRectCallout">
            <a:avLst>
              <a:gd name="adj1" fmla="val -64321"/>
              <a:gd name="adj2" fmla="val -2530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schemeClr val="tx1"/>
                </a:solidFill>
              </a:rPr>
              <a:t>・お客さまニーズ</a:t>
            </a:r>
            <a:endParaRPr lang="en-US" altLang="ja-JP" sz="1000" dirty="0">
              <a:solidFill>
                <a:schemeClr val="tx1"/>
              </a:solidFill>
            </a:endParaRPr>
          </a:p>
          <a:p>
            <a:pPr marL="87313" indent="-87313">
              <a:defRPr/>
            </a:pPr>
            <a:r>
              <a:rPr lang="ja-JP" altLang="en-US" sz="1000" dirty="0">
                <a:solidFill>
                  <a:schemeClr val="tx1"/>
                </a:solidFill>
              </a:rPr>
              <a:t>・事業者の経営判断</a:t>
            </a:r>
          </a:p>
        </p:txBody>
      </p:sp>
      <p:sp>
        <p:nvSpPr>
          <p:cNvPr id="150" name="四角形吹き出し 149"/>
          <p:cNvSpPr/>
          <p:nvPr/>
        </p:nvSpPr>
        <p:spPr>
          <a:xfrm>
            <a:off x="4884647" y="4383079"/>
            <a:ext cx="1113787" cy="387191"/>
          </a:xfrm>
          <a:prstGeom prst="wedgeRectCallout">
            <a:avLst>
              <a:gd name="adj1" fmla="val -69057"/>
              <a:gd name="adj2" fmla="val 822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900" dirty="0">
                <a:solidFill>
                  <a:schemeClr val="tx1"/>
                </a:solidFill>
              </a:rPr>
              <a:t>・市民ニーズ</a:t>
            </a:r>
            <a:endParaRPr lang="en-US" altLang="ja-JP" sz="900" dirty="0">
              <a:solidFill>
                <a:schemeClr val="tx1"/>
              </a:solidFill>
            </a:endParaRPr>
          </a:p>
          <a:p>
            <a:pPr>
              <a:defRPr/>
            </a:pPr>
            <a:r>
              <a:rPr lang="ja-JP" altLang="en-US" sz="900" dirty="0">
                <a:solidFill>
                  <a:schemeClr val="tx1"/>
                </a:solidFill>
              </a:rPr>
              <a:t>・市の交通政策</a:t>
            </a:r>
          </a:p>
        </p:txBody>
      </p:sp>
      <p:sp>
        <p:nvSpPr>
          <p:cNvPr id="151" name="角丸四角形 150"/>
          <p:cNvSpPr/>
          <p:nvPr/>
        </p:nvSpPr>
        <p:spPr>
          <a:xfrm>
            <a:off x="1175134" y="5575190"/>
            <a:ext cx="650491" cy="36523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050" dirty="0">
                <a:solidFill>
                  <a:schemeClr val="tx1"/>
                </a:solidFill>
              </a:rPr>
              <a:t>お客さま</a:t>
            </a:r>
          </a:p>
        </p:txBody>
      </p:sp>
      <p:sp>
        <p:nvSpPr>
          <p:cNvPr id="152" name="曲折矢印 151"/>
          <p:cNvSpPr/>
          <p:nvPr/>
        </p:nvSpPr>
        <p:spPr>
          <a:xfrm flipV="1">
            <a:off x="1446424" y="5938387"/>
            <a:ext cx="1258293" cy="562186"/>
          </a:xfrm>
          <a:prstGeom prst="bentArrow">
            <a:avLst>
              <a:gd name="adj1" fmla="val 30150"/>
              <a:gd name="adj2" fmla="val 32724"/>
              <a:gd name="adj3" fmla="val 25000"/>
              <a:gd name="adj4" fmla="val 43750"/>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solidFill>
                <a:schemeClr val="tx1"/>
              </a:solidFill>
            </a:endParaRPr>
          </a:p>
        </p:txBody>
      </p:sp>
      <p:sp>
        <p:nvSpPr>
          <p:cNvPr id="153" name="テキスト ボックス 45"/>
          <p:cNvSpPr txBox="1">
            <a:spLocks noChangeArrowheads="1"/>
          </p:cNvSpPr>
          <p:nvPr/>
        </p:nvSpPr>
        <p:spPr bwMode="auto">
          <a:xfrm>
            <a:off x="1744765" y="6189406"/>
            <a:ext cx="890212" cy="268514"/>
          </a:xfrm>
          <a:prstGeom prst="rect">
            <a:avLst/>
          </a:prstGeom>
          <a:noFill/>
          <a:ln w="9525">
            <a:noFill/>
            <a:miter lim="800000"/>
            <a:headEnd/>
            <a:tailEnd/>
          </a:ln>
        </p:spPr>
        <p:txBody>
          <a:bodyPr>
            <a:spAutoFit/>
          </a:bodyPr>
          <a:lstStyle/>
          <a:p>
            <a:r>
              <a:rPr lang="ja-JP" altLang="en-US" sz="1000" dirty="0"/>
              <a:t>意見・要望</a:t>
            </a:r>
          </a:p>
        </p:txBody>
      </p:sp>
      <p:sp>
        <p:nvSpPr>
          <p:cNvPr id="154" name="角丸四角形 153"/>
          <p:cNvSpPr/>
          <p:nvPr/>
        </p:nvSpPr>
        <p:spPr>
          <a:xfrm>
            <a:off x="2749550" y="4359275"/>
            <a:ext cx="1209675" cy="4191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100" b="1" dirty="0">
                <a:solidFill>
                  <a:schemeClr val="tx1"/>
                </a:solidFill>
              </a:rPr>
              <a:t>大阪市</a:t>
            </a:r>
            <a:endParaRPr lang="en-US" altLang="ja-JP" sz="1100" b="1" dirty="0">
              <a:solidFill>
                <a:schemeClr val="tx1"/>
              </a:solidFill>
            </a:endParaRPr>
          </a:p>
          <a:p>
            <a:pPr algn="ctr">
              <a:defRPr/>
            </a:pPr>
            <a:r>
              <a:rPr lang="ja-JP" altLang="en-US" sz="900" b="1" dirty="0">
                <a:solidFill>
                  <a:schemeClr val="tx1"/>
                </a:solidFill>
              </a:rPr>
              <a:t>（都市交通局）</a:t>
            </a:r>
          </a:p>
        </p:txBody>
      </p:sp>
      <p:sp>
        <p:nvSpPr>
          <p:cNvPr id="155" name="二等辺三角形 154"/>
          <p:cNvSpPr/>
          <p:nvPr/>
        </p:nvSpPr>
        <p:spPr>
          <a:xfrm rot="5400000">
            <a:off x="5925999" y="5343760"/>
            <a:ext cx="1233055" cy="2500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156" name="角丸四角形 155"/>
          <p:cNvSpPr/>
          <p:nvPr/>
        </p:nvSpPr>
        <p:spPr>
          <a:xfrm>
            <a:off x="6899067" y="4841151"/>
            <a:ext cx="2043187" cy="1242149"/>
          </a:xfrm>
          <a:prstGeom prst="roundRect">
            <a:avLst>
              <a:gd name="adj" fmla="val 11405"/>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rPr>
              <a:t>利便性の向上や</a:t>
            </a:r>
            <a:endParaRPr kumimoji="1" lang="en-US" altLang="ja-JP" b="1" dirty="0">
              <a:solidFill>
                <a:schemeClr val="tx1"/>
              </a:solidFill>
            </a:endParaRPr>
          </a:p>
          <a:p>
            <a:pPr algn="ctr"/>
            <a:r>
              <a:rPr kumimoji="1" lang="ja-JP" altLang="en-US" b="1" dirty="0">
                <a:solidFill>
                  <a:schemeClr val="tx1"/>
                </a:solidFill>
              </a:rPr>
              <a:t>安定した路線・</a:t>
            </a:r>
            <a:endParaRPr kumimoji="1" lang="en-US" altLang="ja-JP" b="1" dirty="0">
              <a:solidFill>
                <a:schemeClr val="tx1"/>
              </a:solidFill>
            </a:endParaRPr>
          </a:p>
          <a:p>
            <a:pPr algn="ctr"/>
            <a:r>
              <a:rPr kumimoji="1" lang="ja-JP" altLang="en-US" b="1" dirty="0">
                <a:solidFill>
                  <a:schemeClr val="tx1"/>
                </a:solidFill>
              </a:rPr>
              <a:t>サービスの提供</a:t>
            </a:r>
          </a:p>
        </p:txBody>
      </p:sp>
      <p:sp>
        <p:nvSpPr>
          <p:cNvPr id="157" name="大かっこ 156"/>
          <p:cNvSpPr/>
          <p:nvPr/>
        </p:nvSpPr>
        <p:spPr>
          <a:xfrm>
            <a:off x="736600" y="3432223"/>
            <a:ext cx="7835900" cy="58642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8" name="テキスト ボックス 157"/>
          <p:cNvSpPr txBox="1"/>
          <p:nvPr/>
        </p:nvSpPr>
        <p:spPr>
          <a:xfrm>
            <a:off x="404539" y="4161780"/>
            <a:ext cx="384721" cy="2658120"/>
          </a:xfrm>
          <a:prstGeom prst="rect">
            <a:avLst/>
          </a:prstGeom>
          <a:noFill/>
        </p:spPr>
        <p:txBody>
          <a:bodyPr vert="eaVert" wrap="square" rtlCol="0">
            <a:spAutoFit/>
          </a:bodyPr>
          <a:lstStyle/>
          <a:p>
            <a:pPr algn="ctr"/>
            <a:r>
              <a:rPr kumimoji="1" lang="en-US" altLang="ja-JP" sz="1300" dirty="0"/>
              <a:t>【</a:t>
            </a:r>
            <a:r>
              <a:rPr kumimoji="1" lang="ja-JP" altLang="en-US" sz="1300" dirty="0"/>
              <a:t>路線・サービス維持確保スキーム</a:t>
            </a:r>
            <a:r>
              <a:rPr kumimoji="1" lang="en-US" altLang="ja-JP" sz="1300" dirty="0"/>
              <a:t>】</a:t>
            </a:r>
            <a:endParaRPr kumimoji="1" lang="ja-JP" altLang="en-US" sz="1300" dirty="0"/>
          </a:p>
        </p:txBody>
      </p:sp>
      <p:sp>
        <p:nvSpPr>
          <p:cNvPr id="159" name="曲折矢印 158"/>
          <p:cNvSpPr/>
          <p:nvPr/>
        </p:nvSpPr>
        <p:spPr>
          <a:xfrm>
            <a:off x="1494049" y="4338187"/>
            <a:ext cx="1258293" cy="562186"/>
          </a:xfrm>
          <a:prstGeom prst="bentArrow">
            <a:avLst>
              <a:gd name="adj1" fmla="val 30150"/>
              <a:gd name="adj2" fmla="val 32724"/>
              <a:gd name="adj3" fmla="val 25000"/>
              <a:gd name="adj4" fmla="val 43750"/>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solidFill>
                <a:schemeClr val="tx1"/>
              </a:solidFill>
            </a:endParaRPr>
          </a:p>
        </p:txBody>
      </p:sp>
      <p:sp>
        <p:nvSpPr>
          <p:cNvPr id="160" name="テキスト ボックス 1"/>
          <p:cNvSpPr txBox="1">
            <a:spLocks noChangeArrowheads="1"/>
          </p:cNvSpPr>
          <p:nvPr/>
        </p:nvSpPr>
        <p:spPr bwMode="auto">
          <a:xfrm>
            <a:off x="1762487" y="4411895"/>
            <a:ext cx="888848" cy="268514"/>
          </a:xfrm>
          <a:prstGeom prst="rect">
            <a:avLst/>
          </a:prstGeom>
          <a:noFill/>
          <a:ln w="9525">
            <a:noFill/>
            <a:miter lim="800000"/>
            <a:headEnd/>
            <a:tailEnd/>
          </a:ln>
        </p:spPr>
        <p:txBody>
          <a:bodyPr>
            <a:spAutoFit/>
          </a:bodyPr>
          <a:lstStyle/>
          <a:p>
            <a:r>
              <a:rPr lang="ja-JP" altLang="en-US" sz="1000" dirty="0"/>
              <a:t>意見・要望</a:t>
            </a:r>
          </a:p>
        </p:txBody>
      </p:sp>
      <p:sp>
        <p:nvSpPr>
          <p:cNvPr id="161" name="曲折矢印 160"/>
          <p:cNvSpPr/>
          <p:nvPr/>
        </p:nvSpPr>
        <p:spPr>
          <a:xfrm rot="16200000" flipV="1">
            <a:off x="4156722" y="5860400"/>
            <a:ext cx="415927" cy="829977"/>
          </a:xfrm>
          <a:prstGeom prst="bentArrow">
            <a:avLst>
              <a:gd name="adj1" fmla="val 31870"/>
              <a:gd name="adj2" fmla="val 31870"/>
              <a:gd name="adj3" fmla="val 25000"/>
              <a:gd name="adj4" fmla="val 43750"/>
            </a:avLst>
          </a:prstGeom>
          <a:solidFill>
            <a:schemeClr val="tx1">
              <a:lumMod val="85000"/>
              <a:lumOff val="1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solidFill>
                <a:schemeClr val="tx1"/>
              </a:solidFill>
            </a:endParaRPr>
          </a:p>
        </p:txBody>
      </p:sp>
      <p:sp>
        <p:nvSpPr>
          <p:cNvPr id="35" name="角丸四角形 34"/>
          <p:cNvSpPr/>
          <p:nvPr/>
        </p:nvSpPr>
        <p:spPr>
          <a:xfrm>
            <a:off x="6611132" y="6140226"/>
            <a:ext cx="2425364" cy="656048"/>
          </a:xfrm>
          <a:prstGeom prst="roundRect">
            <a:avLst>
              <a:gd name="adj" fmla="val 11405"/>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r>
              <a:rPr kumimoji="1" lang="ja-JP" altLang="en-US" sz="1200" dirty="0">
                <a:solidFill>
                  <a:schemeClr val="tx1"/>
                </a:solidFill>
              </a:rPr>
              <a:t>路線、運行回数、運賃などは原則として少なくとも</a:t>
            </a:r>
            <a:r>
              <a:rPr kumimoji="1" lang="en-US" altLang="ja-JP" sz="1200" dirty="0">
                <a:solidFill>
                  <a:schemeClr val="tx1"/>
                </a:solidFill>
              </a:rPr>
              <a:t>10</a:t>
            </a:r>
            <a:r>
              <a:rPr kumimoji="1" lang="ja-JP" altLang="en-US" sz="1200" dirty="0">
                <a:solidFill>
                  <a:schemeClr val="tx1"/>
                </a:solidFill>
              </a:rPr>
              <a:t>年は引継ぎ時の水準を維持する</a:t>
            </a:r>
          </a:p>
        </p:txBody>
      </p:sp>
      <p:sp>
        <p:nvSpPr>
          <p:cNvPr id="43" name="テキスト ボックス 42"/>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・バス</a:t>
            </a:r>
            <a:endParaRPr kumimoji="1" lang="en-US" altLang="ja-JP" sz="1100" dirty="0"/>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65</a:t>
            </a:fld>
            <a:endParaRPr kumimoji="1" lang="ja-JP" altLang="en-US"/>
          </a:p>
        </p:txBody>
      </p:sp>
      <p:sp>
        <p:nvSpPr>
          <p:cNvPr id="44" name="テキスト ボックス 43"/>
          <p:cNvSpPr txBox="1"/>
          <p:nvPr/>
        </p:nvSpPr>
        <p:spPr>
          <a:xfrm>
            <a:off x="7884368" y="0"/>
            <a:ext cx="1187624" cy="307777"/>
          </a:xfrm>
          <a:prstGeom prst="rect">
            <a:avLst/>
          </a:prstGeom>
          <a:noFill/>
        </p:spPr>
        <p:txBody>
          <a:bodyPr wrap="square" rtlCol="0">
            <a:spAutoFit/>
          </a:bodyPr>
          <a:lstStyle/>
          <a:p>
            <a:r>
              <a:rPr kumimoji="1" lang="en-US" altLang="ja-JP" sz="1400" dirty="0" smtClean="0"/>
              <a:t>C2.(</a:t>
            </a:r>
            <a:r>
              <a:rPr lang="en-US" altLang="ja-JP" sz="1400" dirty="0"/>
              <a:t>81</a:t>
            </a:r>
            <a:r>
              <a:rPr kumimoji="1" lang="en-US" altLang="ja-JP" sz="1400" dirty="0" smtClean="0"/>
              <a:t>)(8</a:t>
            </a:r>
            <a:r>
              <a:rPr lang="en-US" altLang="ja-JP" sz="1400" dirty="0"/>
              <a:t>2</a:t>
            </a:r>
            <a:r>
              <a:rPr kumimoji="1" lang="en-US" altLang="ja-JP" sz="1400" dirty="0" smtClean="0"/>
              <a:t>)</a:t>
            </a:r>
            <a:endParaRPr kumimoji="1" lang="ja-JP" altLang="en-US" sz="1400" dirty="0"/>
          </a:p>
        </p:txBody>
      </p:sp>
    </p:spTree>
    <p:extLst>
      <p:ext uri="{BB962C8B-B14F-4D97-AF65-F5344CB8AC3E}">
        <p14:creationId xmlns:p14="http://schemas.microsoft.com/office/powerpoint/2010/main" val="35472204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251520" y="260648"/>
            <a:ext cx="5904656" cy="369332"/>
          </a:xfrm>
          <a:prstGeom prst="rect">
            <a:avLst/>
          </a:prstGeom>
        </p:spPr>
        <p:txBody>
          <a:bodyPr wrap="square">
            <a:spAutoFit/>
          </a:bodyPr>
          <a:lstStyle/>
          <a:p>
            <a:r>
              <a:rPr lang="ja-JP" altLang="en-US" b="1" dirty="0">
                <a:latin typeface="Calibri" pitchFamily="34" charset="0"/>
              </a:rPr>
              <a:t>③さらなる課題（民営化後の取組内容）</a:t>
            </a:r>
          </a:p>
        </p:txBody>
      </p:sp>
      <p:cxnSp>
        <p:nvCxnSpPr>
          <p:cNvPr id="28" name="直線コネクタ 2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7410734" y="278987"/>
            <a:ext cx="1719619"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t>＜</a:t>
            </a:r>
            <a:r>
              <a:rPr lang="en-US" altLang="ja-JP" dirty="0"/>
              <a:t>Outcome</a:t>
            </a:r>
            <a:r>
              <a:rPr lang="ja-JP" altLang="en-US" dirty="0"/>
              <a:t>＞</a:t>
            </a:r>
          </a:p>
        </p:txBody>
      </p:sp>
      <p:sp>
        <p:nvSpPr>
          <p:cNvPr id="35" name="スライド番号プレースホルダ 34"/>
          <p:cNvSpPr>
            <a:spLocks noGrp="1"/>
          </p:cNvSpPr>
          <p:nvPr>
            <p:ph type="sldNum" sz="quarter" idx="12"/>
          </p:nvPr>
        </p:nvSpPr>
        <p:spPr/>
        <p:txBody>
          <a:bodyPr/>
          <a:lstStyle/>
          <a:p>
            <a:fld id="{CCEC3038-1CF1-4B63-9920-55248DCFBA97}" type="slidenum">
              <a:rPr kumimoji="1" lang="ja-JP" altLang="en-US" smtClean="0"/>
              <a:pPr/>
              <a:t>66</a:t>
            </a:fld>
            <a:endParaRPr kumimoji="1" lang="ja-JP" altLang="en-US"/>
          </a:p>
        </p:txBody>
      </p:sp>
      <p:sp>
        <p:nvSpPr>
          <p:cNvPr id="15" name="角丸四角形 14"/>
          <p:cNvSpPr/>
          <p:nvPr/>
        </p:nvSpPr>
        <p:spPr>
          <a:xfrm>
            <a:off x="251520" y="1480778"/>
            <a:ext cx="360000" cy="4966811"/>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a:solidFill>
                  <a:schemeClr val="tx1"/>
                </a:solidFill>
              </a:rPr>
              <a:t>路線・サービスを将来に亘り持続的・安定的に提供</a:t>
            </a:r>
            <a:endParaRPr kumimoji="1" lang="ja-JP" altLang="en-US" sz="1400" dirty="0">
              <a:solidFill>
                <a:schemeClr val="tx1"/>
              </a:solidFill>
            </a:endParaRPr>
          </a:p>
        </p:txBody>
      </p:sp>
      <p:sp>
        <p:nvSpPr>
          <p:cNvPr id="16" name="角丸四角形 15"/>
          <p:cNvSpPr/>
          <p:nvPr/>
        </p:nvSpPr>
        <p:spPr>
          <a:xfrm>
            <a:off x="8546886" y="1552786"/>
            <a:ext cx="453562" cy="4822795"/>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dirty="0">
                <a:solidFill>
                  <a:schemeClr val="bg1"/>
                </a:solidFill>
              </a:rPr>
              <a:t>市民・お客さまのための民営化</a:t>
            </a:r>
          </a:p>
        </p:txBody>
      </p:sp>
      <p:sp>
        <p:nvSpPr>
          <p:cNvPr id="17" name="角丸四角形 16"/>
          <p:cNvSpPr/>
          <p:nvPr/>
        </p:nvSpPr>
        <p:spPr>
          <a:xfrm>
            <a:off x="899592" y="1480777"/>
            <a:ext cx="360000" cy="496681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a:solidFill>
                  <a:schemeClr val="tx1"/>
                </a:solidFill>
              </a:rPr>
              <a:t>バス事業の民営化</a:t>
            </a:r>
          </a:p>
        </p:txBody>
      </p:sp>
      <p:sp>
        <p:nvSpPr>
          <p:cNvPr id="18" name="二等辺三角形 17"/>
          <p:cNvSpPr/>
          <p:nvPr/>
        </p:nvSpPr>
        <p:spPr>
          <a:xfrm rot="5400000">
            <a:off x="532714" y="3856183"/>
            <a:ext cx="396000" cy="216000"/>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p:nvSpPr>
        <p:spPr>
          <a:xfrm rot="5400000">
            <a:off x="1163570" y="3856183"/>
            <a:ext cx="396000" cy="216000"/>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p:nvGrpSpPr>
        <p:grpSpPr>
          <a:xfrm>
            <a:off x="1576746" y="1480778"/>
            <a:ext cx="6820396" cy="963980"/>
            <a:chOff x="1576746" y="1481911"/>
            <a:chExt cx="6820396" cy="963980"/>
          </a:xfrm>
        </p:grpSpPr>
        <p:sp>
          <p:nvSpPr>
            <p:cNvPr id="22" name="ホームベース 21"/>
            <p:cNvSpPr/>
            <p:nvPr/>
          </p:nvSpPr>
          <p:spPr>
            <a:xfrm>
              <a:off x="5436416" y="1481911"/>
              <a:ext cx="2952000" cy="432000"/>
            </a:xfrm>
            <a:prstGeom prst="homePlate">
              <a:avLst/>
            </a:prstGeom>
            <a:solidFill>
              <a:schemeClr val="accent1">
                <a:lumMod val="75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終わりなき安全の追求</a:t>
              </a:r>
            </a:p>
          </p:txBody>
        </p:sp>
        <p:sp>
          <p:nvSpPr>
            <p:cNvPr id="23" name="ホームベース 22"/>
            <p:cNvSpPr/>
            <p:nvPr/>
          </p:nvSpPr>
          <p:spPr>
            <a:xfrm>
              <a:off x="2184158" y="1481911"/>
              <a:ext cx="2952000" cy="432000"/>
            </a:xfrm>
            <a:prstGeom prst="homePlate">
              <a:avLst/>
            </a:prstGeom>
            <a:solidFill>
              <a:schemeClr val="accent1">
                <a:lumMod val="90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安全</a:t>
              </a:r>
              <a:endParaRPr kumimoji="1" lang="en-US" altLang="ja-JP" sz="1400" dirty="0"/>
            </a:p>
          </p:txBody>
        </p:sp>
        <p:sp>
          <p:nvSpPr>
            <p:cNvPr id="24" name="円/楕円 83"/>
            <p:cNvSpPr/>
            <p:nvPr/>
          </p:nvSpPr>
          <p:spPr>
            <a:xfrm>
              <a:off x="1576746" y="1481911"/>
              <a:ext cx="432000" cy="432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１</a:t>
              </a:r>
              <a:endParaRPr kumimoji="1" lang="ja-JP" altLang="en-US" sz="1600" dirty="0">
                <a:solidFill>
                  <a:schemeClr val="tx1"/>
                </a:solidFill>
              </a:endParaRPr>
            </a:p>
          </p:txBody>
        </p:sp>
        <p:sp>
          <p:nvSpPr>
            <p:cNvPr id="26" name="テキスト ボックス 25"/>
            <p:cNvSpPr txBox="1"/>
            <p:nvPr/>
          </p:nvSpPr>
          <p:spPr>
            <a:xfrm>
              <a:off x="1745940" y="1984226"/>
              <a:ext cx="6651202" cy="461665"/>
            </a:xfrm>
            <a:prstGeom prst="rect">
              <a:avLst/>
            </a:prstGeom>
            <a:noFill/>
          </p:spPr>
          <p:txBody>
            <a:bodyPr wrap="square" rtlCol="0">
              <a:spAutoFit/>
            </a:bodyPr>
            <a:lstStyle/>
            <a:p>
              <a:pPr marL="171450" indent="-171450">
                <a:buClr>
                  <a:srgbClr val="002060"/>
                </a:buClr>
                <a:buFont typeface="Wingdings" panose="05000000000000000000" pitchFamily="2" charset="2"/>
                <a:buChar char="l"/>
              </a:pPr>
              <a:r>
                <a:rPr lang="ja-JP" altLang="en-US" sz="1200">
                  <a:latin typeface="+mn-ea"/>
                </a:rPr>
                <a:t>運転技能評価システムを活用した研修の</a:t>
              </a:r>
              <a:r>
                <a:rPr lang="ja-JP" altLang="en-US" sz="1200" dirty="0">
                  <a:latin typeface="+mn-ea"/>
                </a:rPr>
                <a:t>実施など、事故防止に向けた教育訓練の充実を図る。</a:t>
              </a:r>
              <a:endParaRPr lang="en-US" altLang="ja-JP" sz="1200" dirty="0">
                <a:latin typeface="+mn-ea"/>
              </a:endParaRPr>
            </a:p>
            <a:p>
              <a:pPr marL="171450" indent="-171450">
                <a:buClr>
                  <a:srgbClr val="002060"/>
                </a:buClr>
                <a:buFont typeface="Wingdings" panose="05000000000000000000" pitchFamily="2" charset="2"/>
                <a:buChar char="l"/>
              </a:pPr>
              <a:r>
                <a:rPr lang="ja-JP" altLang="en-US" sz="1200" dirty="0">
                  <a:latin typeface="+mn-ea"/>
                </a:rPr>
                <a:t>バスジャックや津波対応など、万一に備えた対策訓練の実施。</a:t>
              </a:r>
              <a:endParaRPr lang="en-US" altLang="ja-JP" sz="1200" dirty="0">
                <a:latin typeface="+mn-ea"/>
              </a:endParaRPr>
            </a:p>
          </p:txBody>
        </p:sp>
      </p:grpSp>
      <p:grpSp>
        <p:nvGrpSpPr>
          <p:cNvPr id="30" name="グループ化 29"/>
          <p:cNvGrpSpPr/>
          <p:nvPr/>
        </p:nvGrpSpPr>
        <p:grpSpPr>
          <a:xfrm>
            <a:off x="1576746" y="3711285"/>
            <a:ext cx="6830728" cy="965721"/>
            <a:chOff x="1576746" y="5013176"/>
            <a:chExt cx="6830728" cy="965721"/>
          </a:xfrm>
        </p:grpSpPr>
        <p:sp>
          <p:nvSpPr>
            <p:cNvPr id="31" name="ホームベース 30"/>
            <p:cNvSpPr/>
            <p:nvPr/>
          </p:nvSpPr>
          <p:spPr>
            <a:xfrm>
              <a:off x="2184158" y="5013176"/>
              <a:ext cx="2952000" cy="432000"/>
            </a:xfrm>
            <a:prstGeom prst="homePlate">
              <a:avLst/>
            </a:prstGeom>
            <a:solidFill>
              <a:schemeClr val="accent1">
                <a:lumMod val="90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誠実</a:t>
              </a:r>
              <a:endParaRPr kumimoji="1" lang="ja-JP" altLang="en-US" sz="1400" dirty="0"/>
            </a:p>
          </p:txBody>
        </p:sp>
        <p:sp>
          <p:nvSpPr>
            <p:cNvPr id="33" name="ホームベース 32"/>
            <p:cNvSpPr/>
            <p:nvPr/>
          </p:nvSpPr>
          <p:spPr>
            <a:xfrm>
              <a:off x="5436416" y="5013176"/>
              <a:ext cx="2952000" cy="432000"/>
            </a:xfrm>
            <a:prstGeom prst="homePlate">
              <a:avLst/>
            </a:prstGeom>
            <a:solidFill>
              <a:schemeClr val="accent1">
                <a:lumMod val="75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信頼される企業を目指して</a:t>
              </a:r>
              <a:endParaRPr kumimoji="1" lang="en-US" altLang="ja-JP" sz="1400" dirty="0"/>
            </a:p>
          </p:txBody>
        </p:sp>
        <p:sp>
          <p:nvSpPr>
            <p:cNvPr id="34" name="円/楕円 85"/>
            <p:cNvSpPr/>
            <p:nvPr/>
          </p:nvSpPr>
          <p:spPr>
            <a:xfrm>
              <a:off x="1576746" y="5013176"/>
              <a:ext cx="432000" cy="432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３</a:t>
              </a:r>
            </a:p>
          </p:txBody>
        </p:sp>
        <p:sp>
          <p:nvSpPr>
            <p:cNvPr id="42" name="テキスト ボックス 41"/>
            <p:cNvSpPr txBox="1"/>
            <p:nvPr/>
          </p:nvSpPr>
          <p:spPr>
            <a:xfrm>
              <a:off x="1745940" y="5517232"/>
              <a:ext cx="6661534" cy="461665"/>
            </a:xfrm>
            <a:prstGeom prst="rect">
              <a:avLst/>
            </a:prstGeom>
            <a:noFill/>
          </p:spPr>
          <p:txBody>
            <a:bodyPr wrap="square" rtlCol="0">
              <a:spAutoFit/>
            </a:bodyPr>
            <a:lstStyle/>
            <a:p>
              <a:pPr marL="171450" indent="-171450">
                <a:buClr>
                  <a:srgbClr val="002060"/>
                </a:buClr>
                <a:buFont typeface="Wingdings" panose="05000000000000000000" pitchFamily="2" charset="2"/>
                <a:buChar char="l"/>
              </a:pPr>
              <a:r>
                <a:rPr lang="ja-JP" altLang="en-US" sz="1200" dirty="0">
                  <a:latin typeface="+mn-ea"/>
                </a:rPr>
                <a:t>地域と連携し、車内事故防止の活動や交通安全教室など事故防止の啓発に取り組む。</a:t>
              </a:r>
            </a:p>
            <a:p>
              <a:pPr marL="171450" indent="-171450">
                <a:buClr>
                  <a:srgbClr val="002060"/>
                </a:buClr>
                <a:buFont typeface="Wingdings" panose="05000000000000000000" pitchFamily="2" charset="2"/>
                <a:buChar char="l"/>
              </a:pPr>
              <a:r>
                <a:rPr lang="ja-JP" altLang="en-US" sz="1200" dirty="0">
                  <a:latin typeface="+mn-ea"/>
                </a:rPr>
                <a:t>営業所の見学会を開催し、バスを身近に親しんでいただける取り組みを実施。</a:t>
              </a:r>
              <a:endParaRPr lang="en-US" altLang="ja-JP" sz="1200" dirty="0">
                <a:latin typeface="+mn-ea"/>
              </a:endParaRPr>
            </a:p>
          </p:txBody>
        </p:sp>
      </p:grpSp>
      <p:grpSp>
        <p:nvGrpSpPr>
          <p:cNvPr id="43" name="グループ化 42"/>
          <p:cNvGrpSpPr/>
          <p:nvPr/>
        </p:nvGrpSpPr>
        <p:grpSpPr>
          <a:xfrm>
            <a:off x="1576746" y="2559157"/>
            <a:ext cx="6820396" cy="965721"/>
            <a:chOff x="1576746" y="2997016"/>
            <a:chExt cx="6820396" cy="965721"/>
          </a:xfrm>
        </p:grpSpPr>
        <p:sp>
          <p:nvSpPr>
            <p:cNvPr id="44" name="ホームベース 43"/>
            <p:cNvSpPr/>
            <p:nvPr/>
          </p:nvSpPr>
          <p:spPr>
            <a:xfrm>
              <a:off x="2184158" y="2997016"/>
              <a:ext cx="2952000" cy="432000"/>
            </a:xfrm>
            <a:prstGeom prst="homePlate">
              <a:avLst/>
            </a:prstGeom>
            <a:solidFill>
              <a:schemeClr val="accent1">
                <a:lumMod val="90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サービス</a:t>
              </a:r>
              <a:endParaRPr kumimoji="1" lang="ja-JP" altLang="en-US" sz="1400" dirty="0"/>
            </a:p>
          </p:txBody>
        </p:sp>
        <p:sp>
          <p:nvSpPr>
            <p:cNvPr id="45" name="ホームベース 44"/>
            <p:cNvSpPr/>
            <p:nvPr/>
          </p:nvSpPr>
          <p:spPr>
            <a:xfrm>
              <a:off x="5436416" y="2997016"/>
              <a:ext cx="2952000" cy="432000"/>
            </a:xfrm>
            <a:prstGeom prst="homePlate">
              <a:avLst/>
            </a:prstGeom>
            <a:solidFill>
              <a:schemeClr val="accent1">
                <a:lumMod val="75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より便利で、使いやすいバス</a:t>
              </a:r>
              <a:endParaRPr kumimoji="1" lang="en-US" altLang="ja-JP" sz="1400" dirty="0"/>
            </a:p>
          </p:txBody>
        </p:sp>
        <p:sp>
          <p:nvSpPr>
            <p:cNvPr id="46" name="円/楕円 17"/>
            <p:cNvSpPr/>
            <p:nvPr/>
          </p:nvSpPr>
          <p:spPr>
            <a:xfrm>
              <a:off x="1576746" y="2997016"/>
              <a:ext cx="432000" cy="432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２</a:t>
              </a:r>
            </a:p>
          </p:txBody>
        </p:sp>
        <p:sp>
          <p:nvSpPr>
            <p:cNvPr id="47" name="テキスト ボックス 46"/>
            <p:cNvSpPr txBox="1"/>
            <p:nvPr/>
          </p:nvSpPr>
          <p:spPr>
            <a:xfrm>
              <a:off x="1745940" y="3501072"/>
              <a:ext cx="6651202" cy="461665"/>
            </a:xfrm>
            <a:prstGeom prst="rect">
              <a:avLst/>
            </a:prstGeom>
            <a:noFill/>
          </p:spPr>
          <p:txBody>
            <a:bodyPr wrap="square" rtlCol="0">
              <a:spAutoFit/>
            </a:bodyPr>
            <a:lstStyle/>
            <a:p>
              <a:pPr marL="171450" indent="-171450">
                <a:buClr>
                  <a:srgbClr val="002060"/>
                </a:buClr>
                <a:buFont typeface="Wingdings" panose="05000000000000000000" pitchFamily="2" charset="2"/>
                <a:buChar char="l"/>
              </a:pPr>
              <a:r>
                <a:rPr lang="ja-JP" altLang="en-US" sz="1200" dirty="0">
                  <a:latin typeface="+mn-ea"/>
                </a:rPr>
                <a:t>増客・増収が見込める路線で運行サービスの拡大。</a:t>
              </a:r>
              <a:endParaRPr lang="en-US" altLang="ja-JP" sz="1200" dirty="0">
                <a:latin typeface="+mn-ea"/>
              </a:endParaRPr>
            </a:p>
            <a:p>
              <a:pPr marL="171450" indent="-171450">
                <a:buClr>
                  <a:srgbClr val="002060"/>
                </a:buClr>
                <a:buFont typeface="Wingdings" panose="05000000000000000000" pitchFamily="2" charset="2"/>
                <a:buChar char="l"/>
              </a:pPr>
              <a:r>
                <a:rPr lang="ja-JP" altLang="en-US" sz="1200" dirty="0">
                  <a:latin typeface="+mn-ea"/>
                </a:rPr>
                <a:t>サービス介助士の資格取得を推進するなど「ひとにやさしいバス」の精神を継承する。</a:t>
              </a:r>
            </a:p>
          </p:txBody>
        </p:sp>
      </p:grpSp>
      <p:sp>
        <p:nvSpPr>
          <p:cNvPr id="48" name="テキスト ボックス 47"/>
          <p:cNvSpPr txBox="1"/>
          <p:nvPr/>
        </p:nvSpPr>
        <p:spPr>
          <a:xfrm>
            <a:off x="2210798" y="764749"/>
            <a:ext cx="6033610" cy="492443"/>
          </a:xfrm>
          <a:prstGeom prst="rect">
            <a:avLst/>
          </a:prstGeom>
          <a:noFill/>
        </p:spPr>
        <p:txBody>
          <a:bodyPr wrap="square" rtlCol="0">
            <a:spAutoFit/>
          </a:bodyPr>
          <a:lstStyle/>
          <a:p>
            <a:r>
              <a:rPr lang="ja-JP" altLang="en-US" sz="1300" dirty="0">
                <a:latin typeface="+mn-ea"/>
              </a:rPr>
              <a:t>大阪シティバス㈱は、安全を最優先に、サービス向上に努め、人・街・未来をつなぎ、地域に貢献する企業を目指します。</a:t>
            </a:r>
          </a:p>
        </p:txBody>
      </p:sp>
      <p:sp>
        <p:nvSpPr>
          <p:cNvPr id="49" name="テキスト ボックス 48"/>
          <p:cNvSpPr txBox="1"/>
          <p:nvPr/>
        </p:nvSpPr>
        <p:spPr>
          <a:xfrm>
            <a:off x="422874" y="764704"/>
            <a:ext cx="1627598" cy="492533"/>
          </a:xfrm>
          <a:prstGeom prst="rect">
            <a:avLst/>
          </a:prstGeom>
          <a:noFill/>
          <a:ln>
            <a:solidFill>
              <a:schemeClr val="accent1">
                <a:shade val="50000"/>
              </a:schemeClr>
            </a:solidFill>
          </a:ln>
        </p:spPr>
        <p:txBody>
          <a:bodyPr wrap="square" rtlCol="0" anchor="ctr" anchorCtr="0">
            <a:noAutofit/>
          </a:bodyPr>
          <a:lstStyle/>
          <a:p>
            <a:pPr algn="ctr"/>
            <a:r>
              <a:rPr lang="ja-JP" altLang="en-US" sz="1300" dirty="0">
                <a:latin typeface="+mn-ea"/>
              </a:rPr>
              <a:t>大阪シティバス㈱の企業理念</a:t>
            </a:r>
          </a:p>
        </p:txBody>
      </p:sp>
      <p:grpSp>
        <p:nvGrpSpPr>
          <p:cNvPr id="50" name="グループ化 49"/>
          <p:cNvGrpSpPr/>
          <p:nvPr/>
        </p:nvGrpSpPr>
        <p:grpSpPr>
          <a:xfrm>
            <a:off x="1566414" y="4791405"/>
            <a:ext cx="6830728" cy="965721"/>
            <a:chOff x="1576746" y="5013176"/>
            <a:chExt cx="6830728" cy="965721"/>
          </a:xfrm>
        </p:grpSpPr>
        <p:sp>
          <p:nvSpPr>
            <p:cNvPr id="51" name="ホームベース 50"/>
            <p:cNvSpPr/>
            <p:nvPr/>
          </p:nvSpPr>
          <p:spPr>
            <a:xfrm>
              <a:off x="2184158" y="5013176"/>
              <a:ext cx="2952000" cy="432000"/>
            </a:xfrm>
            <a:prstGeom prst="homePlate">
              <a:avLst/>
            </a:prstGeom>
            <a:solidFill>
              <a:schemeClr val="accent1">
                <a:lumMod val="90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挑戦</a:t>
              </a:r>
              <a:endParaRPr kumimoji="1" lang="ja-JP" altLang="en-US" sz="1400" dirty="0"/>
            </a:p>
          </p:txBody>
        </p:sp>
        <p:sp>
          <p:nvSpPr>
            <p:cNvPr id="52" name="ホームベース 51"/>
            <p:cNvSpPr/>
            <p:nvPr/>
          </p:nvSpPr>
          <p:spPr>
            <a:xfrm>
              <a:off x="5436416" y="5013176"/>
              <a:ext cx="2952000" cy="432000"/>
            </a:xfrm>
            <a:prstGeom prst="homePlate">
              <a:avLst/>
            </a:prstGeom>
            <a:solidFill>
              <a:schemeClr val="accent1">
                <a:lumMod val="75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未来への成長・発展</a:t>
              </a:r>
              <a:endParaRPr kumimoji="1" lang="en-US" altLang="ja-JP" sz="1400" dirty="0"/>
            </a:p>
          </p:txBody>
        </p:sp>
        <p:sp>
          <p:nvSpPr>
            <p:cNvPr id="53" name="円/楕円 85"/>
            <p:cNvSpPr/>
            <p:nvPr/>
          </p:nvSpPr>
          <p:spPr>
            <a:xfrm>
              <a:off x="1576746" y="5013176"/>
              <a:ext cx="432000" cy="432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４</a:t>
              </a:r>
              <a:endParaRPr kumimoji="1" lang="ja-JP" altLang="en-US" sz="1600" dirty="0">
                <a:solidFill>
                  <a:schemeClr val="tx1"/>
                </a:solidFill>
              </a:endParaRPr>
            </a:p>
          </p:txBody>
        </p:sp>
        <p:sp>
          <p:nvSpPr>
            <p:cNvPr id="54" name="テキスト ボックス 53"/>
            <p:cNvSpPr txBox="1"/>
            <p:nvPr/>
          </p:nvSpPr>
          <p:spPr>
            <a:xfrm>
              <a:off x="1745940" y="5517232"/>
              <a:ext cx="6661534" cy="461665"/>
            </a:xfrm>
            <a:prstGeom prst="rect">
              <a:avLst/>
            </a:prstGeom>
            <a:noFill/>
          </p:spPr>
          <p:txBody>
            <a:bodyPr wrap="square" rtlCol="0">
              <a:spAutoFit/>
            </a:bodyPr>
            <a:lstStyle/>
            <a:p>
              <a:pPr marL="171450" indent="-171450">
                <a:buClr>
                  <a:srgbClr val="002060"/>
                </a:buClr>
                <a:buFont typeface="Wingdings" panose="05000000000000000000" pitchFamily="2" charset="2"/>
                <a:buChar char="l"/>
              </a:pPr>
              <a:r>
                <a:rPr lang="ja-JP" altLang="en-US" sz="1200" dirty="0">
                  <a:latin typeface="+mn-ea"/>
                </a:rPr>
                <a:t>地下鉄</a:t>
              </a:r>
              <a:r>
                <a:rPr lang="en-US" altLang="ja-JP" sz="1200" dirty="0">
                  <a:latin typeface="+mn-ea"/>
                </a:rPr>
                <a:t>8</a:t>
              </a:r>
              <a:r>
                <a:rPr lang="ja-JP" altLang="en-US" sz="1200" dirty="0">
                  <a:latin typeface="+mn-ea"/>
                </a:rPr>
                <a:t>号線未着工区間における</a:t>
              </a:r>
              <a:r>
                <a:rPr lang="en-US" altLang="ja-JP" sz="1200" dirty="0">
                  <a:latin typeface="+mn-ea"/>
                </a:rPr>
                <a:t>BRT</a:t>
              </a:r>
              <a:r>
                <a:rPr lang="ja-JP" altLang="en-US" sz="1200" dirty="0">
                  <a:latin typeface="+mn-ea"/>
                </a:rPr>
                <a:t>社会実験に協力し、沿線活性化へ貢献する。</a:t>
              </a:r>
            </a:p>
            <a:p>
              <a:pPr marL="171450" indent="-171450">
                <a:buClr>
                  <a:srgbClr val="002060"/>
                </a:buClr>
                <a:buFont typeface="Wingdings" panose="05000000000000000000" pitchFamily="2" charset="2"/>
                <a:buChar char="l"/>
              </a:pPr>
              <a:r>
                <a:rPr lang="ja-JP" altLang="en-US" sz="1200" dirty="0">
                  <a:latin typeface="+mn-ea"/>
                </a:rPr>
                <a:t>既存施設を活用した新たな付帯事業の展開など、関連事業の展開に取り組む。</a:t>
              </a:r>
              <a:endParaRPr lang="en-US" altLang="ja-JP" sz="1200" dirty="0">
                <a:latin typeface="+mn-ea"/>
              </a:endParaRPr>
            </a:p>
          </p:txBody>
        </p:sp>
      </p:grpSp>
      <p:grpSp>
        <p:nvGrpSpPr>
          <p:cNvPr id="55" name="グループ化 54"/>
          <p:cNvGrpSpPr/>
          <p:nvPr/>
        </p:nvGrpSpPr>
        <p:grpSpPr>
          <a:xfrm>
            <a:off x="1576746" y="5877272"/>
            <a:ext cx="6830728" cy="965721"/>
            <a:chOff x="1576746" y="5013176"/>
            <a:chExt cx="6830728" cy="965721"/>
          </a:xfrm>
        </p:grpSpPr>
        <p:sp>
          <p:nvSpPr>
            <p:cNvPr id="56" name="ホームベース 55"/>
            <p:cNvSpPr/>
            <p:nvPr/>
          </p:nvSpPr>
          <p:spPr>
            <a:xfrm>
              <a:off x="2184158" y="5013176"/>
              <a:ext cx="2952000" cy="432000"/>
            </a:xfrm>
            <a:prstGeom prst="homePlate">
              <a:avLst/>
            </a:prstGeom>
            <a:solidFill>
              <a:schemeClr val="accent1">
                <a:lumMod val="90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自立経営</a:t>
              </a:r>
              <a:r>
                <a:rPr lang="en-US" altLang="ja-JP" sz="1400" dirty="0"/>
                <a:t>	</a:t>
              </a:r>
              <a:endParaRPr kumimoji="1" lang="ja-JP" altLang="en-US" sz="1400" dirty="0"/>
            </a:p>
          </p:txBody>
        </p:sp>
        <p:sp>
          <p:nvSpPr>
            <p:cNvPr id="57" name="ホームベース 56"/>
            <p:cNvSpPr/>
            <p:nvPr/>
          </p:nvSpPr>
          <p:spPr>
            <a:xfrm>
              <a:off x="5436416" y="5013176"/>
              <a:ext cx="2952000" cy="432000"/>
            </a:xfrm>
            <a:prstGeom prst="homePlate">
              <a:avLst/>
            </a:prstGeom>
            <a:solidFill>
              <a:schemeClr val="accent1">
                <a:lumMod val="75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バスサービスの維持・発展</a:t>
              </a:r>
              <a:endParaRPr kumimoji="1" lang="en-US" altLang="ja-JP" sz="1400" dirty="0"/>
            </a:p>
          </p:txBody>
        </p:sp>
        <p:sp>
          <p:nvSpPr>
            <p:cNvPr id="58" name="円/楕円 85"/>
            <p:cNvSpPr/>
            <p:nvPr/>
          </p:nvSpPr>
          <p:spPr>
            <a:xfrm>
              <a:off x="1576746" y="5013176"/>
              <a:ext cx="432000" cy="432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５</a:t>
              </a:r>
            </a:p>
          </p:txBody>
        </p:sp>
        <p:sp>
          <p:nvSpPr>
            <p:cNvPr id="59" name="テキスト ボックス 58"/>
            <p:cNvSpPr txBox="1"/>
            <p:nvPr/>
          </p:nvSpPr>
          <p:spPr>
            <a:xfrm>
              <a:off x="1745940" y="5517232"/>
              <a:ext cx="6661534" cy="461665"/>
            </a:xfrm>
            <a:prstGeom prst="rect">
              <a:avLst/>
            </a:prstGeom>
            <a:noFill/>
          </p:spPr>
          <p:txBody>
            <a:bodyPr wrap="square" rtlCol="0">
              <a:spAutoFit/>
            </a:bodyPr>
            <a:lstStyle/>
            <a:p>
              <a:pPr marL="171450" indent="-171450">
                <a:buClr>
                  <a:srgbClr val="002060"/>
                </a:buClr>
                <a:buFont typeface="Wingdings" panose="05000000000000000000" pitchFamily="2" charset="2"/>
                <a:buChar char="l"/>
              </a:pPr>
              <a:r>
                <a:rPr lang="ja-JP" altLang="en-US" sz="1200" dirty="0">
                  <a:latin typeface="+mn-ea"/>
                </a:rPr>
                <a:t>積極的な事業展開等により、収益力の向上に取り組む。</a:t>
              </a:r>
              <a:endParaRPr lang="en-US" altLang="ja-JP" sz="1200" dirty="0">
                <a:latin typeface="+mn-ea"/>
              </a:endParaRPr>
            </a:p>
            <a:p>
              <a:pPr marL="171450" indent="-171450">
                <a:buClr>
                  <a:srgbClr val="002060"/>
                </a:buClr>
                <a:buFont typeface="Wingdings" panose="05000000000000000000" pitchFamily="2" charset="2"/>
                <a:buChar char="l"/>
              </a:pPr>
              <a:r>
                <a:rPr lang="ja-JP" altLang="en-US" sz="1200" dirty="0">
                  <a:latin typeface="+mn-ea"/>
                </a:rPr>
                <a:t>バス運転未経験者の採用・育成など人材の確保に取り組む。</a:t>
              </a:r>
            </a:p>
          </p:txBody>
        </p:sp>
      </p:grpSp>
      <p:sp>
        <p:nvSpPr>
          <p:cNvPr id="61" name="テキスト ボックス 60"/>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・バス</a:t>
            </a:r>
            <a:endParaRPr kumimoji="1" lang="en-US" altLang="ja-JP" sz="1100" dirty="0"/>
          </a:p>
        </p:txBody>
      </p:sp>
      <p:sp>
        <p:nvSpPr>
          <p:cNvPr id="60" name="テキスト ボックス 59"/>
          <p:cNvSpPr txBox="1"/>
          <p:nvPr/>
        </p:nvSpPr>
        <p:spPr>
          <a:xfrm>
            <a:off x="6912416" y="191283"/>
            <a:ext cx="646331" cy="369332"/>
          </a:xfrm>
          <a:prstGeom prst="rect">
            <a:avLst/>
          </a:prstGeom>
          <a:solidFill>
            <a:schemeClr val="bg2">
              <a:lumMod val="50000"/>
            </a:schemeClr>
          </a:solidFill>
          <a:ln>
            <a:solidFill>
              <a:schemeClr val="bg2">
                <a:lumMod val="25000"/>
              </a:schemeClr>
            </a:solidFill>
          </a:ln>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rPr>
              <a:t>追加</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7884368" y="0"/>
            <a:ext cx="1187624" cy="307777"/>
          </a:xfrm>
          <a:prstGeom prst="rect">
            <a:avLst/>
          </a:prstGeom>
          <a:noFill/>
        </p:spPr>
        <p:txBody>
          <a:bodyPr wrap="square" rtlCol="0">
            <a:spAutoFit/>
          </a:bodyPr>
          <a:lstStyle/>
          <a:p>
            <a:r>
              <a:rPr kumimoji="1" lang="en-US" altLang="ja-JP" sz="1400" dirty="0" smtClean="0"/>
              <a:t>C2.(</a:t>
            </a:r>
            <a:r>
              <a:rPr lang="en-US" altLang="ja-JP" sz="1400" dirty="0"/>
              <a:t>81</a:t>
            </a:r>
            <a:r>
              <a:rPr kumimoji="1" lang="en-US" altLang="ja-JP" sz="1400" dirty="0" smtClean="0"/>
              <a:t>)(8</a:t>
            </a:r>
            <a:r>
              <a:rPr lang="en-US" altLang="ja-JP" sz="1400" dirty="0"/>
              <a:t>2</a:t>
            </a:r>
            <a:r>
              <a:rPr kumimoji="1" lang="en-US" altLang="ja-JP" sz="1400" dirty="0" smtClean="0"/>
              <a:t>)</a:t>
            </a:r>
            <a:endParaRPr kumimoji="1" lang="ja-JP" altLang="en-US" sz="1400" dirty="0"/>
          </a:p>
        </p:txBody>
      </p:sp>
    </p:spTree>
    <p:extLst>
      <p:ext uri="{BB962C8B-B14F-4D97-AF65-F5344CB8AC3E}">
        <p14:creationId xmlns:p14="http://schemas.microsoft.com/office/powerpoint/2010/main" val="38972684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6707858" y="4642807"/>
            <a:ext cx="2016000" cy="1836000"/>
          </a:xfrm>
          <a:prstGeom prst="roundRect">
            <a:avLst>
              <a:gd name="adj" fmla="val 5659"/>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4691633" y="2429610"/>
            <a:ext cx="4032000" cy="972000"/>
          </a:xfrm>
          <a:prstGeom prst="roundRect">
            <a:avLst>
              <a:gd name="adj" fmla="val 1006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0" y="-27384"/>
            <a:ext cx="7524328" cy="461665"/>
          </a:xfrm>
          <a:prstGeom prst="rect">
            <a:avLst/>
          </a:prstGeom>
          <a:solidFill>
            <a:srgbClr val="0070C0"/>
          </a:solidFill>
        </p:spPr>
        <p:txBody>
          <a:bodyPr wrap="square" rtlCol="0">
            <a:spAutoFit/>
          </a:bodyPr>
          <a:lstStyle/>
          <a:p>
            <a:r>
              <a:rPr lang="en-US" altLang="ja-JP" sz="2400" b="1" u="sng" dirty="0">
                <a:solidFill>
                  <a:schemeClr val="bg1"/>
                </a:solidFill>
                <a:latin typeface="+mn-ea"/>
              </a:rPr>
              <a:t>Ⅱ</a:t>
            </a:r>
            <a:r>
              <a:rPr kumimoji="1" lang="en-US" altLang="ja-JP" sz="2400" b="1" u="sng" dirty="0">
                <a:solidFill>
                  <a:schemeClr val="bg1"/>
                </a:solidFill>
                <a:latin typeface="+mn-ea"/>
                <a:ea typeface="+mn-ea"/>
              </a:rPr>
              <a:t>【</a:t>
            </a:r>
            <a:r>
              <a:rPr kumimoji="1" lang="ja-JP" altLang="en-US" sz="2400" b="1" u="sng" dirty="0">
                <a:solidFill>
                  <a:schemeClr val="bg1"/>
                </a:solidFill>
                <a:latin typeface="+mn-ea"/>
                <a:ea typeface="+mn-ea"/>
              </a:rPr>
              <a:t>民営化の取組</a:t>
            </a:r>
            <a:r>
              <a:rPr kumimoji="1" lang="en-US" altLang="ja-JP" sz="2400" b="1" u="sng" dirty="0">
                <a:solidFill>
                  <a:schemeClr val="bg1"/>
                </a:solidFill>
                <a:latin typeface="+mn-ea"/>
                <a:ea typeface="+mn-ea"/>
              </a:rPr>
              <a:t>】(3)</a:t>
            </a:r>
            <a:r>
              <a:rPr kumimoji="1" lang="ja-JP" altLang="en-US" sz="2400" b="1" u="sng" dirty="0">
                <a:solidFill>
                  <a:schemeClr val="bg1"/>
                </a:solidFill>
                <a:latin typeface="+mn-ea"/>
                <a:ea typeface="+mn-ea"/>
              </a:rPr>
              <a:t>　水道</a:t>
            </a:r>
          </a:p>
        </p:txBody>
      </p:sp>
      <p:sp>
        <p:nvSpPr>
          <p:cNvPr id="5" name="テキスト ボックス 4"/>
          <p:cNvSpPr txBox="1"/>
          <p:nvPr/>
        </p:nvSpPr>
        <p:spPr>
          <a:xfrm>
            <a:off x="8244408" y="1"/>
            <a:ext cx="899592" cy="307777"/>
          </a:xfrm>
          <a:prstGeom prst="rect">
            <a:avLst/>
          </a:prstGeom>
          <a:noFill/>
        </p:spPr>
        <p:txBody>
          <a:bodyPr wrap="square" rtlCol="0">
            <a:spAutoFit/>
          </a:bodyPr>
          <a:lstStyle/>
          <a:p>
            <a:r>
              <a:rPr kumimoji="1" lang="en-US" altLang="ja-JP" sz="1400" dirty="0"/>
              <a:t>C3 </a:t>
            </a:r>
            <a:endParaRPr kumimoji="1" lang="ja-JP" altLang="en-US" sz="1400" dirty="0"/>
          </a:p>
        </p:txBody>
      </p:sp>
      <p:graphicFrame>
        <p:nvGraphicFramePr>
          <p:cNvPr id="6" name="表 5"/>
          <p:cNvGraphicFramePr>
            <a:graphicFrameLocks noGrp="1"/>
          </p:cNvGraphicFramePr>
          <p:nvPr>
            <p:extLst/>
          </p:nvPr>
        </p:nvGraphicFramePr>
        <p:xfrm>
          <a:off x="350422" y="815258"/>
          <a:ext cx="8424936" cy="5710086"/>
        </p:xfrm>
        <a:graphic>
          <a:graphicData uri="http://schemas.openxmlformats.org/drawingml/2006/table">
            <a:tbl>
              <a:tblPr firstRow="1">
                <a:tableStyleId>{5C22544A-7EE6-4342-B048-85BDC9FD1C3A}</a:tableStyleId>
              </a:tblPr>
              <a:tblGrid>
                <a:gridCol w="2356127">
                  <a:extLst>
                    <a:ext uri="{9D8B030D-6E8A-4147-A177-3AD203B41FA5}">
                      <a16:colId xmlns:a16="http://schemas.microsoft.com/office/drawing/2014/main" xmlns="" val="20000"/>
                    </a:ext>
                  </a:extLst>
                </a:gridCol>
                <a:gridCol w="1937459">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gridCol w="2115126">
                  <a:extLst>
                    <a:ext uri="{9D8B030D-6E8A-4147-A177-3AD203B41FA5}">
                      <a16:colId xmlns:a16="http://schemas.microsoft.com/office/drawing/2014/main" xmlns="" val="20003"/>
                    </a:ext>
                  </a:extLst>
                </a:gridCol>
              </a:tblGrid>
              <a:tr h="326758">
                <a:tc>
                  <a:txBody>
                    <a:bodyPr/>
                    <a:lstStyle/>
                    <a:p>
                      <a:pPr algn="ctr"/>
                      <a:r>
                        <a:rPr kumimoji="1" lang="ja-JP" altLang="en-US" sz="1400" dirty="0">
                          <a:solidFill>
                            <a:schemeClr val="tx1"/>
                          </a:solidFill>
                        </a:rPr>
                        <a:t>＜</a:t>
                      </a:r>
                      <a:r>
                        <a:rPr kumimoji="1" lang="en-US" altLang="ja-JP" sz="1400" dirty="0">
                          <a:solidFill>
                            <a:schemeClr val="tx1"/>
                          </a:solidFill>
                        </a:rPr>
                        <a:t>Why</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Vision</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What</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Outcome</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2320088">
                <a:tc rowSpan="2">
                  <a:txBody>
                    <a:bodyPr/>
                    <a:lstStyle/>
                    <a:p>
                      <a:pPr>
                        <a:lnSpc>
                          <a:spcPts val="1600"/>
                        </a:lnSpc>
                      </a:pPr>
                      <a:r>
                        <a:rPr lang="ja-JP" altLang="en-US" sz="1200" dirty="0">
                          <a:latin typeface="Calibri" pitchFamily="34" charset="0"/>
                        </a:rPr>
                        <a:t>（厳しい水需要の動向）</a:t>
                      </a:r>
                    </a:p>
                    <a:p>
                      <a:pPr>
                        <a:lnSpc>
                          <a:spcPts val="1600"/>
                        </a:lnSpc>
                      </a:pPr>
                      <a:r>
                        <a:rPr lang="ja-JP" altLang="en-US" sz="1200" dirty="0">
                          <a:latin typeface="Calibri" pitchFamily="34" charset="0"/>
                        </a:rPr>
                        <a:t>・節水型社会の進展等により、多量使用者を中心に水需要の減少傾向が続いており、今後も、本格的な人口減少社会の到来等により、需要増は見込みがたい状況</a:t>
                      </a:r>
                    </a:p>
                    <a:p>
                      <a:pPr>
                        <a:lnSpc>
                          <a:spcPts val="1600"/>
                        </a:lnSpc>
                      </a:pPr>
                      <a:r>
                        <a:rPr lang="ja-JP" altLang="en-US" sz="1200" dirty="0">
                          <a:latin typeface="Calibri" pitchFamily="34" charset="0"/>
                        </a:rPr>
                        <a:t>・このため、施設能力と水需要とのかい離が拡大</a:t>
                      </a:r>
                    </a:p>
                    <a:p>
                      <a:pPr>
                        <a:lnSpc>
                          <a:spcPts val="1600"/>
                        </a:lnSpc>
                      </a:pPr>
                      <a:endParaRPr lang="en-US" altLang="ja-JP" sz="1200" dirty="0">
                        <a:latin typeface="Calibri" pitchFamily="34" charset="0"/>
                      </a:endParaRPr>
                    </a:p>
                    <a:p>
                      <a:pPr>
                        <a:lnSpc>
                          <a:spcPts val="1600"/>
                        </a:lnSpc>
                      </a:pPr>
                      <a:r>
                        <a:rPr lang="ja-JP" altLang="en-US" sz="1200" dirty="0">
                          <a:latin typeface="Calibri" pitchFamily="34" charset="0"/>
                        </a:rPr>
                        <a:t>（収支のトレンド）</a:t>
                      </a:r>
                    </a:p>
                    <a:p>
                      <a:pPr>
                        <a:lnSpc>
                          <a:spcPts val="1600"/>
                        </a:lnSpc>
                      </a:pPr>
                      <a:r>
                        <a:rPr lang="ja-JP" altLang="en-US" sz="1200" dirty="0">
                          <a:latin typeface="Calibri" pitchFamily="34" charset="0"/>
                        </a:rPr>
                        <a:t>・水需要の減により、収益の減少は続いているものの、公営企業として可能な経営の効率化を進めることで、収益の減を上回る費用の削減に努めており、現行料金水準となった</a:t>
                      </a:r>
                      <a:r>
                        <a:rPr lang="en-US" altLang="ja-JP" sz="1200" dirty="0">
                          <a:latin typeface="Calibri" pitchFamily="34" charset="0"/>
                        </a:rPr>
                        <a:t>1998</a:t>
                      </a:r>
                      <a:r>
                        <a:rPr lang="ja-JP" altLang="en-US" sz="1200" dirty="0">
                          <a:latin typeface="Calibri" pitchFamily="34" charset="0"/>
                        </a:rPr>
                        <a:t>年度以降、</a:t>
                      </a:r>
                      <a:r>
                        <a:rPr lang="en-US" altLang="ja-JP" sz="1200" dirty="0">
                          <a:latin typeface="Calibri" pitchFamily="34" charset="0"/>
                        </a:rPr>
                        <a:t>2001</a:t>
                      </a:r>
                      <a:r>
                        <a:rPr lang="ja-JP" altLang="en-US" sz="1200" dirty="0">
                          <a:latin typeface="Calibri" pitchFamily="34" charset="0"/>
                        </a:rPr>
                        <a:t>年度を除き、経常収支は黒字を確保している。</a:t>
                      </a:r>
                    </a:p>
                    <a:p>
                      <a:pPr>
                        <a:lnSpc>
                          <a:spcPts val="1600"/>
                        </a:lnSpc>
                      </a:pPr>
                      <a:r>
                        <a:rPr lang="ja-JP" altLang="en-US" sz="1200" dirty="0">
                          <a:latin typeface="Calibri" pitchFamily="34" charset="0"/>
                        </a:rPr>
                        <a:t>・このため、他の大都市や府内各市町村の水道料金と比べ、安い水道料金を維持することができている（口径</a:t>
                      </a:r>
                      <a:r>
                        <a:rPr lang="en-US" altLang="ja-JP" sz="1200" dirty="0">
                          <a:latin typeface="Calibri" pitchFamily="34" charset="0"/>
                        </a:rPr>
                        <a:t>20</a:t>
                      </a:r>
                      <a:r>
                        <a:rPr lang="ja-JP" altLang="en-US" sz="1200" dirty="0">
                          <a:latin typeface="Calibri" pitchFamily="34" charset="0"/>
                        </a:rPr>
                        <a:t>㎜で１か月</a:t>
                      </a:r>
                      <a:r>
                        <a:rPr lang="en-US" altLang="ja-JP" sz="1200" dirty="0">
                          <a:latin typeface="Calibri" pitchFamily="34" charset="0"/>
                        </a:rPr>
                        <a:t>20㎥</a:t>
                      </a:r>
                      <a:r>
                        <a:rPr lang="ja-JP" altLang="en-US" sz="1200" dirty="0">
                          <a:latin typeface="Calibri" pitchFamily="34" charset="0"/>
                        </a:rPr>
                        <a:t>使用時）。</a:t>
                      </a:r>
                      <a:endParaRPr lang="en-US" altLang="ja-JP" sz="1200" dirty="0">
                        <a:latin typeface="Calibri" pitchFamily="34" charset="0"/>
                      </a:endParaRPr>
                    </a:p>
                    <a:p>
                      <a:pPr>
                        <a:lnSpc>
                          <a:spcPts val="1600"/>
                        </a:lnSpc>
                      </a:pPr>
                      <a:endParaRPr lang="en-US" altLang="ja-JP" sz="1200" dirty="0">
                        <a:latin typeface="Calibri" pitchFamily="34" charset="0"/>
                      </a:endParaRPr>
                    </a:p>
                    <a:p>
                      <a:pPr>
                        <a:lnSpc>
                          <a:spcPts val="1600"/>
                        </a:lnSpc>
                      </a:pPr>
                      <a:endParaRPr lang="en-US" altLang="ja-JP" sz="1200" dirty="0">
                        <a:latin typeface="Calibri" pitchFamily="34" charset="0"/>
                      </a:endParaRPr>
                    </a:p>
                    <a:p>
                      <a:pPr>
                        <a:lnSpc>
                          <a:spcPts val="1600"/>
                        </a:lnSpc>
                      </a:pPr>
                      <a:r>
                        <a:rPr lang="ja-JP" altLang="en-US" sz="1200" dirty="0">
                          <a:latin typeface="Calibri" pitchFamily="34" charset="0"/>
                        </a:rPr>
                        <a:t>（次頁に続く）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pPr>
                      <a:r>
                        <a:rPr lang="ja-JP" altLang="en-US" sz="1200" dirty="0"/>
                        <a:t>①広域化（府域一水道）</a:t>
                      </a:r>
                    </a:p>
                    <a:p>
                      <a:pPr>
                        <a:lnSpc>
                          <a:spcPts val="1600"/>
                        </a:lnSpc>
                      </a:pPr>
                      <a:r>
                        <a:rPr lang="ja-JP" altLang="en-US" sz="1200" dirty="0"/>
                        <a:t>・厳しい事業環境の中、経営基盤を強化し、事業の持続性を将来にわたり確保していくため、事業運営の広域化を推進する。</a:t>
                      </a:r>
                    </a:p>
                    <a:p>
                      <a:pPr>
                        <a:lnSpc>
                          <a:spcPts val="1600"/>
                        </a:lnSpc>
                      </a:pPr>
                      <a:r>
                        <a:rPr lang="en-US" altLang="ja-JP" sz="1200" dirty="0"/>
                        <a:t>※</a:t>
                      </a:r>
                      <a:r>
                        <a:rPr lang="ja-JP" altLang="en-US" sz="1200" dirty="0"/>
                        <a:t>これまでの取組み：</a:t>
                      </a:r>
                      <a:endParaRPr lang="en-US" altLang="ja-JP" sz="1200" dirty="0"/>
                    </a:p>
                    <a:p>
                      <a:pPr>
                        <a:lnSpc>
                          <a:spcPts val="1600"/>
                        </a:lnSpc>
                      </a:pPr>
                      <a:r>
                        <a:rPr lang="ja-JP" altLang="en-US" sz="1200" dirty="0"/>
                        <a:t>　府市水道統合協議</a:t>
                      </a:r>
                      <a:endParaRPr lang="en-US" altLang="ja-JP" sz="1200" dirty="0"/>
                    </a:p>
                    <a:p>
                      <a:pPr>
                        <a:lnSpc>
                          <a:spcPts val="1600"/>
                        </a:lnSpc>
                      </a:pPr>
                      <a:r>
                        <a:rPr lang="ja-JP" altLang="en-US" sz="1200" dirty="0"/>
                        <a:t>　市と大阪広域水道企業団との統合協議</a:t>
                      </a:r>
                      <a:endParaRPr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nSpc>
                          <a:spcPts val="1400"/>
                        </a:lnSpc>
                      </a:pPr>
                      <a:r>
                        <a:rPr lang="ja-JP" altLang="en-US" sz="1200" dirty="0"/>
                        <a:t>①</a:t>
                      </a:r>
                      <a:r>
                        <a:rPr lang="ja-JP" altLang="en-US" sz="1200" dirty="0">
                          <a:solidFill>
                            <a:schemeClr val="tx1"/>
                          </a:solidFill>
                        </a:rPr>
                        <a:t>－１</a:t>
                      </a:r>
                      <a:r>
                        <a:rPr lang="ja-JP" altLang="en-US" sz="1200" dirty="0"/>
                        <a:t>企業団との統合協議</a:t>
                      </a:r>
                    </a:p>
                    <a:p>
                      <a:pPr>
                        <a:lnSpc>
                          <a:spcPts val="1400"/>
                        </a:lnSpc>
                      </a:pPr>
                      <a:r>
                        <a:rPr lang="ja-JP" altLang="en-US" sz="1200" dirty="0"/>
                        <a:t>・将来の府域一水道の実現をめざし、協議を実施</a:t>
                      </a:r>
                    </a:p>
                    <a:p>
                      <a:pPr>
                        <a:lnSpc>
                          <a:spcPts val="1400"/>
                        </a:lnSpc>
                      </a:pPr>
                      <a:r>
                        <a:rPr lang="ja-JP" altLang="en-US" sz="1200" dirty="0"/>
                        <a:t>・「統合案」をまとめたが、市会で関連議案が否決されたことなどを受け、統合協議は一旦中止することとした。</a:t>
                      </a:r>
                      <a:endParaRPr lang="en-US" altLang="ja-JP" sz="1200" dirty="0"/>
                    </a:p>
                    <a:p>
                      <a:pPr>
                        <a:lnSpc>
                          <a:spcPts val="1400"/>
                        </a:lnSpc>
                      </a:pPr>
                      <a:r>
                        <a:rPr lang="ja-JP" altLang="en-US" sz="1200" dirty="0">
                          <a:solidFill>
                            <a:schemeClr val="tx1"/>
                          </a:solidFill>
                        </a:rPr>
                        <a:t>①－２府域水道の最適化への取組</a:t>
                      </a:r>
                      <a:endParaRPr lang="en-US" altLang="ja-JP" sz="1200" dirty="0">
                        <a:solidFill>
                          <a:schemeClr val="tx1"/>
                        </a:solidFill>
                      </a:endParaRPr>
                    </a:p>
                    <a:p>
                      <a:pPr>
                        <a:lnSpc>
                          <a:spcPts val="1400"/>
                        </a:lnSpc>
                      </a:pPr>
                      <a:r>
                        <a:rPr lang="ja-JP" altLang="en-US" sz="1200" dirty="0">
                          <a:solidFill>
                            <a:schemeClr val="tx1"/>
                          </a:solidFill>
                        </a:rPr>
                        <a:t>・副首都推進本部会議での議論を受けて府域最適化の検討を開始</a:t>
                      </a:r>
                      <a:endParaRPr lang="en-US" altLang="ja-JP"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pPr>
                      <a:endParaRPr lang="en-US" altLang="ja-JP" sz="1200" dirty="0">
                        <a:solidFill>
                          <a:schemeClr val="tx1"/>
                        </a:solidFill>
                      </a:endParaRPr>
                    </a:p>
                    <a:p>
                      <a:pPr>
                        <a:lnSpc>
                          <a:spcPts val="1600"/>
                        </a:lnSpc>
                      </a:pPr>
                      <a:endParaRPr lang="en-US" altLang="ja-JP" sz="1200" dirty="0">
                        <a:solidFill>
                          <a:schemeClr val="tx1"/>
                        </a:solidFill>
                      </a:endParaRPr>
                    </a:p>
                    <a:p>
                      <a:pPr>
                        <a:lnSpc>
                          <a:spcPts val="1600"/>
                        </a:lnSpc>
                      </a:pPr>
                      <a:endParaRPr lang="en-US" altLang="ja-JP" sz="1200" dirty="0">
                        <a:solidFill>
                          <a:schemeClr val="tx1"/>
                        </a:solidFill>
                      </a:endParaRPr>
                    </a:p>
                    <a:p>
                      <a:pPr>
                        <a:lnSpc>
                          <a:spcPts val="1600"/>
                        </a:lnSpc>
                      </a:pPr>
                      <a:endParaRPr lang="en-US" altLang="ja-JP" sz="1200" dirty="0">
                        <a:solidFill>
                          <a:schemeClr val="tx1"/>
                        </a:solidFill>
                      </a:endParaRPr>
                    </a:p>
                    <a:p>
                      <a:pPr>
                        <a:lnSpc>
                          <a:spcPts val="1600"/>
                        </a:lnSpc>
                      </a:pPr>
                      <a:endParaRPr lang="en-US" altLang="ja-JP" sz="1200" dirty="0">
                        <a:solidFill>
                          <a:schemeClr val="tx1"/>
                        </a:solidFill>
                      </a:endParaRPr>
                    </a:p>
                    <a:p>
                      <a:pPr>
                        <a:lnSpc>
                          <a:spcPts val="1600"/>
                        </a:lnSpc>
                      </a:pPr>
                      <a:endParaRPr lang="en-US" altLang="ja-JP" sz="1200" dirty="0">
                        <a:solidFill>
                          <a:schemeClr val="tx1"/>
                        </a:solidFill>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200" dirty="0">
                          <a:solidFill>
                            <a:schemeClr val="tx1"/>
                          </a:solidFill>
                        </a:rPr>
                        <a:t>・府域全体の水道事業の最適化の観点から、府域水道最適化検討チーム（副首都推進局・大阪府健康医療部・大阪市水道局）を設置</a:t>
                      </a:r>
                      <a:endParaRPr lang="en-US" altLang="ja-JP" sz="1200" dirty="0">
                        <a:solidFill>
                          <a:schemeClr val="tx1"/>
                        </a:solidFill>
                      </a:endParaRP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866875">
                <a:tc vMerge="1">
                  <a:txBody>
                    <a:bodyPr/>
                    <a:lstStyle/>
                    <a:p>
                      <a:pPr marL="0" marR="0" indent="0" algn="l" defTabSz="914400" rtl="0" eaLnBrk="1" fontAlgn="auto" latinLnBrk="0" hangingPunct="1">
                        <a:lnSpc>
                          <a:spcPts val="1500"/>
                        </a:lnSpc>
                        <a:spcBef>
                          <a:spcPts val="0"/>
                        </a:spcBef>
                        <a:spcAft>
                          <a:spcPts val="0"/>
                        </a:spcAft>
                        <a:buClrTx/>
                        <a:buSzTx/>
                        <a:buFontTx/>
                        <a:buNone/>
                        <a:tabLst/>
                        <a:defRPr/>
                      </a:pPr>
                      <a:endParaRPr kumimoji="1" lang="en-US" altLang="ja-JP" sz="1200" kern="1200" dirty="0">
                        <a:solidFill>
                          <a:schemeClr val="dk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pPr>
                      <a:r>
                        <a:rPr lang="ja-JP" altLang="en-US" sz="1200" dirty="0"/>
                        <a:t>②経営形態の見直し</a:t>
                      </a:r>
                    </a:p>
                    <a:p>
                      <a:pPr>
                        <a:lnSpc>
                          <a:spcPts val="1500"/>
                        </a:lnSpc>
                      </a:pPr>
                      <a:r>
                        <a:rPr lang="ja-JP" altLang="en-US" sz="1200" dirty="0"/>
                        <a:t>・効率性の追求とともに、事業の発展性を追求するためには、広域化の推進に加え、運営組織を民営化</a:t>
                      </a:r>
                      <a:r>
                        <a:rPr lang="ja-JP" altLang="en-US" sz="1200" b="0" dirty="0">
                          <a:solidFill>
                            <a:schemeClr val="tx1"/>
                          </a:solidFill>
                        </a:rPr>
                        <a:t>（官民連携）</a:t>
                      </a:r>
                      <a:r>
                        <a:rPr lang="ja-JP" altLang="en-US" sz="1200" dirty="0"/>
                        <a:t>する。</a:t>
                      </a:r>
                    </a:p>
                    <a:p>
                      <a:pPr>
                        <a:lnSpc>
                          <a:spcPts val="1500"/>
                        </a:lnSpc>
                      </a:pPr>
                      <a:endParaRPr lang="en-US" altLang="ja-JP" sz="1200" dirty="0"/>
                    </a:p>
                    <a:p>
                      <a:pPr>
                        <a:lnSpc>
                          <a:spcPts val="1500"/>
                        </a:lnSpc>
                      </a:pPr>
                      <a:endParaRPr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pPr>
                      <a:r>
                        <a:rPr lang="ja-JP" altLang="en-US" sz="1200" dirty="0"/>
                        <a:t>②経営形態の見直し</a:t>
                      </a:r>
                      <a:endParaRPr lang="en-US" altLang="ja-JP" sz="1200" dirty="0"/>
                    </a:p>
                    <a:p>
                      <a:pPr>
                        <a:lnSpc>
                          <a:spcPts val="1500"/>
                        </a:lnSpc>
                      </a:pPr>
                      <a:r>
                        <a:rPr lang="ja-JP" altLang="en-US" sz="1200" dirty="0"/>
                        <a:t>・市水道事業の民営化</a:t>
                      </a:r>
                      <a:r>
                        <a:rPr lang="ja-JP" altLang="en-US" sz="1200" b="0" dirty="0">
                          <a:solidFill>
                            <a:schemeClr val="tx1"/>
                          </a:solidFill>
                        </a:rPr>
                        <a:t>（官民連携）</a:t>
                      </a:r>
                      <a:endParaRPr lang="en-US" altLang="ja-JP" sz="1200" b="0" dirty="0">
                        <a:solidFill>
                          <a:schemeClr val="tx1"/>
                        </a:solidFill>
                      </a:endParaRPr>
                    </a:p>
                    <a:p>
                      <a:pPr marL="0" marR="0" indent="0" algn="l" defTabSz="914400" rtl="0" eaLnBrk="1" fontAlgn="auto" latinLnBrk="0" hangingPunct="1">
                        <a:lnSpc>
                          <a:spcPts val="1500"/>
                        </a:lnSpc>
                        <a:spcBef>
                          <a:spcPts val="0"/>
                        </a:spcBef>
                        <a:spcAft>
                          <a:spcPts val="0"/>
                        </a:spcAft>
                        <a:buClrTx/>
                        <a:buSzTx/>
                        <a:buFontTx/>
                        <a:buNone/>
                        <a:tabLst/>
                        <a:defRPr/>
                      </a:pPr>
                      <a:endParaRPr lang="en-US" altLang="ja-JP" sz="12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250"/>
                        </a:lnSpc>
                      </a:pPr>
                      <a:r>
                        <a:rPr lang="ja-JP" altLang="en-US" sz="1200" strike="noStrike" dirty="0">
                          <a:solidFill>
                            <a:schemeClr val="tx1"/>
                          </a:solidFill>
                        </a:rPr>
                        <a:t>・国と協議を進め、事業認可、国庫補助、市に残る事業の位置づけ、指定管理者制度との併用の必要性など、法的課題を整理</a:t>
                      </a:r>
                      <a:endParaRPr lang="en-US" altLang="ja-JP" sz="1200" strike="noStrike" dirty="0">
                        <a:solidFill>
                          <a:schemeClr val="tx1"/>
                        </a:solidFill>
                      </a:endParaRPr>
                    </a:p>
                    <a:p>
                      <a:pPr>
                        <a:lnSpc>
                          <a:spcPts val="1250"/>
                        </a:lnSpc>
                      </a:pPr>
                      <a:r>
                        <a:rPr lang="ja-JP" altLang="en-US" sz="1200" strike="noStrike" dirty="0">
                          <a:solidFill>
                            <a:schemeClr val="tx1"/>
                          </a:solidFill>
                        </a:rPr>
                        <a:t>・民営化基本方針（案）の策定・公表（</a:t>
                      </a:r>
                      <a:r>
                        <a:rPr lang="en-US" altLang="ja-JP" sz="1200" strike="noStrike" dirty="0">
                          <a:solidFill>
                            <a:schemeClr val="tx1"/>
                          </a:solidFill>
                        </a:rPr>
                        <a:t>2014</a:t>
                      </a:r>
                      <a:r>
                        <a:rPr lang="ja-JP" altLang="en-US" sz="1200" strike="noStrike" dirty="0">
                          <a:solidFill>
                            <a:schemeClr val="tx1"/>
                          </a:solidFill>
                        </a:rPr>
                        <a:t>年</a:t>
                      </a:r>
                      <a:r>
                        <a:rPr lang="en-US" altLang="ja-JP" sz="1200" strike="noStrike" dirty="0">
                          <a:solidFill>
                            <a:schemeClr val="tx1"/>
                          </a:solidFill>
                        </a:rPr>
                        <a:t>4</a:t>
                      </a:r>
                      <a:r>
                        <a:rPr lang="ja-JP" altLang="en-US" sz="1200" strike="noStrike" dirty="0">
                          <a:solidFill>
                            <a:schemeClr val="tx1"/>
                          </a:solidFill>
                        </a:rPr>
                        <a:t>月）</a:t>
                      </a:r>
                      <a:endParaRPr lang="en-US" altLang="ja-JP" sz="1200" strike="noStrike" dirty="0">
                        <a:solidFill>
                          <a:schemeClr val="tx1"/>
                        </a:solidFill>
                      </a:endParaRPr>
                    </a:p>
                    <a:p>
                      <a:pPr marL="0" marR="0" indent="0" algn="l" defTabSz="914400" rtl="0" eaLnBrk="1" fontAlgn="auto" latinLnBrk="0" hangingPunct="1">
                        <a:lnSpc>
                          <a:spcPts val="1250"/>
                        </a:lnSpc>
                        <a:spcBef>
                          <a:spcPts val="0"/>
                        </a:spcBef>
                        <a:spcAft>
                          <a:spcPts val="0"/>
                        </a:spcAft>
                        <a:buClrTx/>
                        <a:buSzTx/>
                        <a:buFontTx/>
                        <a:buNone/>
                        <a:tabLst/>
                        <a:defRPr/>
                      </a:pPr>
                      <a:r>
                        <a:rPr lang="ja-JP" altLang="en-US" sz="1200" dirty="0">
                          <a:solidFill>
                            <a:schemeClr val="tx1"/>
                          </a:solidFill>
                        </a:rPr>
                        <a:t>・公共施設等運営権制度の活用について（実施プラン案）等の策定・公表（</a:t>
                      </a:r>
                      <a:r>
                        <a:rPr lang="en-US" altLang="ja-JP" sz="1200" dirty="0">
                          <a:solidFill>
                            <a:schemeClr val="tx1"/>
                          </a:solidFill>
                        </a:rPr>
                        <a:t>2014</a:t>
                      </a:r>
                      <a:r>
                        <a:rPr lang="ja-JP" altLang="en-US" sz="1200" dirty="0">
                          <a:solidFill>
                            <a:schemeClr val="tx1"/>
                          </a:solidFill>
                        </a:rPr>
                        <a:t>年</a:t>
                      </a:r>
                      <a:r>
                        <a:rPr lang="en-US" altLang="ja-JP" sz="1200" dirty="0">
                          <a:solidFill>
                            <a:schemeClr val="tx1"/>
                          </a:solidFill>
                        </a:rPr>
                        <a:t>11</a:t>
                      </a:r>
                      <a:r>
                        <a:rPr lang="ja-JP" altLang="en-US" sz="1200" dirty="0">
                          <a:solidFill>
                            <a:schemeClr val="tx1"/>
                          </a:solidFill>
                        </a:rPr>
                        <a:t>月→</a:t>
                      </a:r>
                      <a:r>
                        <a:rPr lang="en-US" altLang="ja-JP" sz="1200" dirty="0">
                          <a:solidFill>
                            <a:schemeClr val="tx1"/>
                          </a:solidFill>
                        </a:rPr>
                        <a:t>2015</a:t>
                      </a:r>
                      <a:r>
                        <a:rPr lang="ja-JP" altLang="en-US" sz="1200" dirty="0">
                          <a:solidFill>
                            <a:schemeClr val="tx1"/>
                          </a:solidFill>
                        </a:rPr>
                        <a:t>年度に修正）</a:t>
                      </a:r>
                      <a:endParaRPr lang="en-US" altLang="ja-JP" sz="1200" dirty="0">
                        <a:solidFill>
                          <a:schemeClr val="tx1"/>
                        </a:solidFill>
                      </a:endParaRPr>
                    </a:p>
                    <a:p>
                      <a:pPr marL="0" marR="0" indent="0" algn="l" defTabSz="914400" rtl="0" eaLnBrk="1" fontAlgn="auto" latinLnBrk="0" hangingPunct="1">
                        <a:lnSpc>
                          <a:spcPts val="1250"/>
                        </a:lnSpc>
                        <a:spcBef>
                          <a:spcPts val="0"/>
                        </a:spcBef>
                        <a:spcAft>
                          <a:spcPts val="0"/>
                        </a:spcAft>
                        <a:buClrTx/>
                        <a:buSzTx/>
                        <a:buFontTx/>
                        <a:buNone/>
                        <a:tabLst/>
                        <a:defRPr/>
                      </a:pPr>
                      <a:r>
                        <a:rPr lang="ja-JP" altLang="en-US" sz="1200" spc="-20" baseline="0" dirty="0">
                          <a:solidFill>
                            <a:schemeClr val="tx1"/>
                          </a:solidFill>
                        </a:rPr>
                        <a:t>・運営権制度の活用に関する条例改正案について、市会で審議未了により廃案（</a:t>
                      </a:r>
                      <a:r>
                        <a:rPr lang="en-US" altLang="ja-JP" sz="1200" spc="-20" baseline="0" dirty="0">
                          <a:solidFill>
                            <a:schemeClr val="tx1"/>
                          </a:solidFill>
                        </a:rPr>
                        <a:t>2017</a:t>
                      </a:r>
                      <a:r>
                        <a:rPr lang="ja-JP" altLang="en-US" sz="1200" spc="-20" baseline="0" dirty="0">
                          <a:solidFill>
                            <a:schemeClr val="tx1"/>
                          </a:solidFill>
                        </a:rPr>
                        <a:t>年</a:t>
                      </a:r>
                      <a:r>
                        <a:rPr lang="en-US" altLang="ja-JP" sz="1200" spc="-20" baseline="0" dirty="0">
                          <a:solidFill>
                            <a:schemeClr val="tx1"/>
                          </a:solidFill>
                        </a:rPr>
                        <a:t>3</a:t>
                      </a:r>
                      <a:r>
                        <a:rPr lang="ja-JP" altLang="en-US" sz="1200" spc="-20" baseline="0" dirty="0">
                          <a:solidFill>
                            <a:schemeClr val="tx1"/>
                          </a:solidFill>
                        </a:rPr>
                        <a:t>月）</a:t>
                      </a:r>
                      <a:endParaRPr lang="en-US" altLang="ja-JP" sz="1200" spc="-20" baseline="0" dirty="0">
                        <a:solidFill>
                          <a:schemeClr val="tx1"/>
                        </a:solidFill>
                      </a:endParaRPr>
                    </a:p>
                    <a:p>
                      <a:pPr>
                        <a:lnSpc>
                          <a:spcPts val="1250"/>
                        </a:lnSpc>
                      </a:pPr>
                      <a:r>
                        <a:rPr lang="ja-JP" altLang="en-US" sz="1200" dirty="0">
                          <a:solidFill>
                            <a:schemeClr val="tx1"/>
                          </a:solidFill>
                        </a:rPr>
                        <a:t>・今後、水道法改正案に基づく運営権制度の活用も含め、新たな官民連携手法の導入を検討（</a:t>
                      </a:r>
                      <a:r>
                        <a:rPr lang="en-US" altLang="ja-JP" sz="1200" dirty="0">
                          <a:solidFill>
                            <a:schemeClr val="tx1"/>
                          </a:solidFill>
                        </a:rPr>
                        <a:t>2017</a:t>
                      </a:r>
                      <a:r>
                        <a:rPr lang="ja-JP" altLang="en-US" sz="1200" dirty="0">
                          <a:solidFill>
                            <a:schemeClr val="tx1"/>
                          </a:solidFill>
                        </a:rPr>
                        <a:t>年）</a:t>
                      </a:r>
                      <a:endParaRPr lang="en-US" altLang="ja-JP" sz="1200" strike="sngStrike" dirty="0">
                        <a:solidFill>
                          <a:schemeClr val="tx1"/>
                        </a:solidFill>
                      </a:endParaRP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67</a:t>
            </a:fld>
            <a:endParaRPr kumimoji="1" lang="ja-JP" altLang="en-US"/>
          </a:p>
        </p:txBody>
      </p:sp>
    </p:spTree>
    <p:extLst>
      <p:ext uri="{BB962C8B-B14F-4D97-AF65-F5344CB8AC3E}">
        <p14:creationId xmlns:p14="http://schemas.microsoft.com/office/powerpoint/2010/main" val="32716846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4694808" y="3789040"/>
            <a:ext cx="1872208" cy="532631"/>
          </a:xfrm>
          <a:prstGeom prst="roundRect">
            <a:avLst>
              <a:gd name="adj" fmla="val 20326"/>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6717382" y="2747020"/>
            <a:ext cx="2016000" cy="1944000"/>
          </a:xfrm>
          <a:prstGeom prst="roundRect">
            <a:avLst>
              <a:gd name="adj" fmla="val 6010"/>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8244408" y="1"/>
            <a:ext cx="899592" cy="307777"/>
          </a:xfrm>
          <a:prstGeom prst="rect">
            <a:avLst/>
          </a:prstGeom>
          <a:noFill/>
        </p:spPr>
        <p:txBody>
          <a:bodyPr wrap="square" rtlCol="0">
            <a:spAutoFit/>
          </a:bodyPr>
          <a:lstStyle/>
          <a:p>
            <a:r>
              <a:rPr kumimoji="1" lang="en-US" altLang="ja-JP" sz="1400" dirty="0" smtClean="0"/>
              <a:t>C3</a:t>
            </a:r>
            <a:endParaRPr kumimoji="1" lang="ja-JP" altLang="en-US" sz="1400" dirty="0"/>
          </a:p>
        </p:txBody>
      </p:sp>
      <p:sp>
        <p:nvSpPr>
          <p:cNvPr id="7" name="スライド番号プレースホルダ 6"/>
          <p:cNvSpPr>
            <a:spLocks noGrp="1"/>
          </p:cNvSpPr>
          <p:nvPr>
            <p:ph type="sldNum" sz="quarter" idx="12"/>
          </p:nvPr>
        </p:nvSpPr>
        <p:spPr/>
        <p:txBody>
          <a:bodyPr/>
          <a:lstStyle/>
          <a:p>
            <a:fld id="{CCEC3038-1CF1-4B63-9920-55248DCFBA97}" type="slidenum">
              <a:rPr kumimoji="1" lang="ja-JP" altLang="en-US" smtClean="0"/>
              <a:pPr/>
              <a:t>68</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675000759"/>
              </p:ext>
            </p:extLst>
          </p:nvPr>
        </p:nvGraphicFramePr>
        <p:xfrm>
          <a:off x="361734" y="606523"/>
          <a:ext cx="8424936" cy="4206240"/>
        </p:xfrm>
        <a:graphic>
          <a:graphicData uri="http://schemas.openxmlformats.org/drawingml/2006/table">
            <a:tbl>
              <a:tblPr firstRow="1">
                <a:tableStyleId>{5C22544A-7EE6-4342-B048-85BDC9FD1C3A}</a:tableStyleId>
              </a:tblPr>
              <a:tblGrid>
                <a:gridCol w="2356127">
                  <a:extLst>
                    <a:ext uri="{9D8B030D-6E8A-4147-A177-3AD203B41FA5}">
                      <a16:colId xmlns="" xmlns:a16="http://schemas.microsoft.com/office/drawing/2014/main" val="20000"/>
                    </a:ext>
                  </a:extLst>
                </a:gridCol>
                <a:gridCol w="1926147">
                  <a:extLst>
                    <a:ext uri="{9D8B030D-6E8A-4147-A177-3AD203B41FA5}">
                      <a16:colId xmlns="" xmlns:a16="http://schemas.microsoft.com/office/drawing/2014/main" val="20001"/>
                    </a:ext>
                  </a:extLst>
                </a:gridCol>
                <a:gridCol w="2016224">
                  <a:extLst>
                    <a:ext uri="{9D8B030D-6E8A-4147-A177-3AD203B41FA5}">
                      <a16:colId xmlns="" xmlns:a16="http://schemas.microsoft.com/office/drawing/2014/main" val="20002"/>
                    </a:ext>
                  </a:extLst>
                </a:gridCol>
                <a:gridCol w="2126438">
                  <a:extLst>
                    <a:ext uri="{9D8B030D-6E8A-4147-A177-3AD203B41FA5}">
                      <a16:colId xmlns="" xmlns:a16="http://schemas.microsoft.com/office/drawing/2014/main" val="20003"/>
                    </a:ext>
                  </a:extLst>
                </a:gridCol>
              </a:tblGrid>
              <a:tr h="296776">
                <a:tc>
                  <a:txBody>
                    <a:bodyPr/>
                    <a:lstStyle/>
                    <a:p>
                      <a:pPr algn="ctr"/>
                      <a:r>
                        <a:rPr kumimoji="1" lang="ja-JP" altLang="en-US" sz="1400" dirty="0">
                          <a:solidFill>
                            <a:schemeClr val="tx1"/>
                          </a:solidFill>
                        </a:rPr>
                        <a:t>＜</a:t>
                      </a:r>
                      <a:r>
                        <a:rPr kumimoji="1" lang="en-US" altLang="ja-JP" sz="1400" dirty="0">
                          <a:solidFill>
                            <a:schemeClr val="tx1"/>
                          </a:solidFill>
                        </a:rPr>
                        <a:t>Why</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Vision</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What</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Outcome</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1993241">
                <a:tc>
                  <a:txBody>
                    <a:bodyPr/>
                    <a:lstStyle/>
                    <a:p>
                      <a:pPr>
                        <a:lnSpc>
                          <a:spcPts val="1500"/>
                        </a:lnSpc>
                      </a:pPr>
                      <a:r>
                        <a:rPr lang="ja-JP" altLang="en-US" sz="1200" dirty="0">
                          <a:latin typeface="Calibri" pitchFamily="34" charset="0"/>
                        </a:rPr>
                        <a:t>（前頁からの続き）</a:t>
                      </a:r>
                      <a:endParaRPr lang="en-US" altLang="ja-JP" sz="1200" dirty="0">
                        <a:latin typeface="Calibri" pitchFamily="34" charset="0"/>
                      </a:endParaRPr>
                    </a:p>
                    <a:p>
                      <a:pPr>
                        <a:lnSpc>
                          <a:spcPts val="1500"/>
                        </a:lnSpc>
                      </a:pPr>
                      <a:endParaRPr lang="en-US" altLang="ja-JP" sz="1200" dirty="0">
                        <a:latin typeface="Calibri" pitchFamily="34" charset="0"/>
                      </a:endParaRPr>
                    </a:p>
                    <a:p>
                      <a:pPr>
                        <a:lnSpc>
                          <a:spcPts val="1500"/>
                        </a:lnSpc>
                      </a:pPr>
                      <a:r>
                        <a:rPr lang="ja-JP" altLang="en-US" sz="1200" dirty="0">
                          <a:latin typeface="Calibri" pitchFamily="34" charset="0"/>
                        </a:rPr>
                        <a:t>（その他の経営課題）</a:t>
                      </a:r>
                    </a:p>
                    <a:p>
                      <a:pPr>
                        <a:lnSpc>
                          <a:spcPts val="1500"/>
                        </a:lnSpc>
                      </a:pPr>
                      <a:r>
                        <a:rPr lang="ja-JP" altLang="en-US" sz="1200" dirty="0">
                          <a:latin typeface="Calibri" pitchFamily="34" charset="0"/>
                        </a:rPr>
                        <a:t>・職員数は、業務の委託化や効率化などにより削減に努めているものの、類似都市との比較では、職員一人あたりの生産性はなお低い状況にある。</a:t>
                      </a:r>
                    </a:p>
                    <a:p>
                      <a:pPr>
                        <a:lnSpc>
                          <a:spcPts val="1500"/>
                        </a:lnSpc>
                      </a:pPr>
                      <a:r>
                        <a:rPr lang="ja-JP" altLang="en-US" sz="1200" dirty="0">
                          <a:latin typeface="Calibri" pitchFamily="34" charset="0"/>
                        </a:rPr>
                        <a:t>・企業債残高は、新規借入れの抑制や繰上げ償還の実施などにより減少を図っているものの、類似都市との比較では、給水収益に対する企業債残高の比率は依然として高い。</a:t>
                      </a:r>
                    </a:p>
                    <a:p>
                      <a:pPr>
                        <a:lnSpc>
                          <a:spcPts val="1500"/>
                        </a:lnSpc>
                      </a:pPr>
                      <a:r>
                        <a:rPr lang="ja-JP" altLang="en-US" sz="1200" dirty="0">
                          <a:latin typeface="Calibri" pitchFamily="34" charset="0"/>
                        </a:rPr>
                        <a:t>・経年管路の耐震化を促進していく必要があり、今後、多額の更新費用が見込まれる。</a:t>
                      </a:r>
                      <a:endParaRPr lang="en-US" altLang="ja-JP" sz="1200" dirty="0">
                        <a:latin typeface="Calibri" pitchFamily="34" charset="0"/>
                      </a:endParaRPr>
                    </a:p>
                    <a:p>
                      <a:pPr>
                        <a:lnSpc>
                          <a:spcPts val="1500"/>
                        </a:lnSpc>
                      </a:pPr>
                      <a:endParaRPr lang="en-US" altLang="ja-JP" sz="1200" dirty="0">
                        <a:latin typeface="Calibri" pitchFamily="34" charset="0"/>
                      </a:endParaRPr>
                    </a:p>
                    <a:p>
                      <a:pPr>
                        <a:lnSpc>
                          <a:spcPts val="1500"/>
                        </a:lnSpc>
                      </a:pPr>
                      <a:endParaRPr lang="en-US" altLang="ja-JP" sz="1200" dirty="0">
                        <a:latin typeface="Calibri" pitchFamily="34" charset="0"/>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200" dirty="0">
                          <a:latin typeface="Calibri" pitchFamily="34" charset="0"/>
                        </a:rPr>
                        <a:t>（次頁に続く）</a:t>
                      </a:r>
                      <a:endParaRPr lang="en-US" altLang="ja-JP" sz="12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pPr>
                      <a:r>
                        <a:rPr lang="ja-JP" altLang="en-US" sz="1200" dirty="0"/>
                        <a:t>③ダウンサイジング</a:t>
                      </a:r>
                    </a:p>
                    <a:p>
                      <a:pPr>
                        <a:lnSpc>
                          <a:spcPts val="1600"/>
                        </a:lnSpc>
                      </a:pPr>
                      <a:r>
                        <a:rPr lang="ja-JP" altLang="en-US" sz="1200" dirty="0"/>
                        <a:t>・施設の効率化の観点から、将来の水需要に見合った施設規模とする。</a:t>
                      </a:r>
                      <a:endParaRPr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pPr>
                      <a:r>
                        <a:rPr lang="ja-JP" altLang="en-US" sz="1200" dirty="0"/>
                        <a:t>③</a:t>
                      </a:r>
                      <a:r>
                        <a:rPr lang="ja-JP" altLang="en-US" sz="1200" dirty="0">
                          <a:solidFill>
                            <a:schemeClr val="tx1"/>
                          </a:solidFill>
                        </a:rPr>
                        <a:t>－１</a:t>
                      </a:r>
                      <a:r>
                        <a:rPr lang="ja-JP" altLang="en-US" sz="1200" dirty="0"/>
                        <a:t>柴島浄水場上系の廃止</a:t>
                      </a:r>
                    </a:p>
                    <a:p>
                      <a:pPr>
                        <a:lnSpc>
                          <a:spcPts val="1600"/>
                        </a:lnSpc>
                      </a:pPr>
                      <a:r>
                        <a:rPr lang="ja-JP" altLang="en-US" sz="1200" dirty="0"/>
                        <a:t>・将来水需要や事業性を考慮したダウンサイジング手法と、「グランドデザイン大阪」における「柴島浄水場の利活用」の視点を踏まえ、柴島浄水場上系の廃止検討を行う。</a:t>
                      </a:r>
                      <a:endParaRPr lang="en-US" altLang="ja-JP" sz="1200" dirty="0"/>
                    </a:p>
                    <a:p>
                      <a:pPr>
                        <a:lnSpc>
                          <a:spcPts val="1600"/>
                        </a:lnSpc>
                      </a:pPr>
                      <a:endParaRPr lang="en-US" altLang="ja-JP" sz="1200" dirty="0"/>
                    </a:p>
                    <a:p>
                      <a:pPr>
                        <a:lnSpc>
                          <a:spcPts val="1600"/>
                        </a:lnSpc>
                      </a:pPr>
                      <a:endParaRPr lang="en-US" altLang="ja-JP" sz="1200" dirty="0">
                        <a:solidFill>
                          <a:srgbClr val="FF0000"/>
                        </a:solidFill>
                      </a:endParaRPr>
                    </a:p>
                    <a:p>
                      <a:pPr>
                        <a:lnSpc>
                          <a:spcPts val="1600"/>
                        </a:lnSpc>
                      </a:pPr>
                      <a:endParaRPr lang="en-US" altLang="ja-JP" sz="1200" dirty="0">
                        <a:solidFill>
                          <a:srgbClr val="FF0000"/>
                        </a:solidFill>
                      </a:endParaRPr>
                    </a:p>
                    <a:p>
                      <a:pPr>
                        <a:lnSpc>
                          <a:spcPts val="1600"/>
                        </a:lnSpc>
                      </a:pPr>
                      <a:endParaRPr lang="en-US" altLang="ja-JP" sz="1200" dirty="0">
                        <a:solidFill>
                          <a:srgbClr val="FF0000"/>
                        </a:solidFill>
                      </a:endParaRPr>
                    </a:p>
                    <a:p>
                      <a:pPr>
                        <a:lnSpc>
                          <a:spcPts val="1600"/>
                        </a:lnSpc>
                      </a:pPr>
                      <a:endParaRPr lang="en-US" altLang="ja-JP" sz="1200" dirty="0">
                        <a:solidFill>
                          <a:srgbClr val="FF0000"/>
                        </a:solidFill>
                      </a:endParaRPr>
                    </a:p>
                    <a:p>
                      <a:pPr>
                        <a:lnSpc>
                          <a:spcPts val="1600"/>
                        </a:lnSpc>
                      </a:pPr>
                      <a:r>
                        <a:rPr lang="ja-JP" altLang="en-US" sz="1200" dirty="0">
                          <a:solidFill>
                            <a:schemeClr val="tx1"/>
                          </a:solidFill>
                        </a:rPr>
                        <a:t>③－２府域水道の最適化への取組</a:t>
                      </a:r>
                      <a:endParaRPr lang="en-US" altLang="ja-JP" sz="1200" dirty="0">
                        <a:solidFill>
                          <a:schemeClr val="tx1"/>
                        </a:solidFill>
                      </a:endParaRPr>
                    </a:p>
                    <a:p>
                      <a:pPr>
                        <a:lnSpc>
                          <a:spcPts val="1600"/>
                        </a:lnSpc>
                      </a:pPr>
                      <a:endParaRPr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pPr>
                      <a:r>
                        <a:rPr lang="ja-JP" altLang="en-US" sz="1200" dirty="0"/>
                        <a:t>・民営化基本方針（案）において、ダウンサイジングの考え方及び給水安定性確保のための施設耐震化計画を示すとともに、柴島浄水場上系の廃止にかかる水道施設の再構築に関する工事工程表を明示。</a:t>
                      </a:r>
                    </a:p>
                    <a:p>
                      <a:pPr>
                        <a:lnSpc>
                          <a:spcPts val="1600"/>
                        </a:lnSpc>
                      </a:pPr>
                      <a:r>
                        <a:rPr lang="ja-JP" altLang="en-US" sz="1200" dirty="0"/>
                        <a:t>　　　　　　　　　（</a:t>
                      </a:r>
                      <a:r>
                        <a:rPr lang="en-US" altLang="ja-JP" sz="1200" dirty="0"/>
                        <a:t>2014</a:t>
                      </a:r>
                      <a:r>
                        <a:rPr lang="ja-JP" altLang="en-US" sz="1200" dirty="0"/>
                        <a:t>年</a:t>
                      </a:r>
                      <a:r>
                        <a:rPr lang="en-US" altLang="ja-JP" sz="1200" dirty="0"/>
                        <a:t>4</a:t>
                      </a:r>
                      <a:r>
                        <a:rPr lang="ja-JP" altLang="en-US" sz="1200" dirty="0"/>
                        <a:t>月）</a:t>
                      </a:r>
                      <a:endParaRPr lang="en-US" altLang="ja-JP" sz="1200" dirty="0"/>
                    </a:p>
                    <a:p>
                      <a:pPr>
                        <a:lnSpc>
                          <a:spcPts val="1600"/>
                        </a:lnSpc>
                      </a:pPr>
                      <a:endParaRPr lang="en-US" altLang="ja-JP" sz="1200" dirty="0"/>
                    </a:p>
                    <a:p>
                      <a:pPr>
                        <a:lnSpc>
                          <a:spcPts val="1600"/>
                        </a:lnSpc>
                      </a:pPr>
                      <a:r>
                        <a:rPr lang="ja-JP" altLang="en-US" sz="1200" dirty="0" smtClean="0">
                          <a:solidFill>
                            <a:schemeClr val="tx1"/>
                          </a:solidFill>
                        </a:rPr>
                        <a:t>・大阪市</a:t>
                      </a:r>
                      <a:r>
                        <a:rPr lang="ja-JP" altLang="en-US" sz="1200" dirty="0">
                          <a:solidFill>
                            <a:schemeClr val="tx1"/>
                          </a:solidFill>
                        </a:rPr>
                        <a:t>水道経営戦略（</a:t>
                      </a:r>
                      <a:r>
                        <a:rPr lang="en-US" altLang="ja-JP" sz="1200" dirty="0">
                          <a:solidFill>
                            <a:schemeClr val="tx1"/>
                          </a:solidFill>
                        </a:rPr>
                        <a:t>2018-2027</a:t>
                      </a:r>
                      <a:r>
                        <a:rPr lang="ja-JP" altLang="en-US" sz="1200" dirty="0" smtClean="0">
                          <a:solidFill>
                            <a:schemeClr val="tx1"/>
                          </a:solidFill>
                        </a:rPr>
                        <a:t>）に</a:t>
                      </a:r>
                      <a:r>
                        <a:rPr lang="ja-JP" altLang="en-US" sz="1200" dirty="0">
                          <a:solidFill>
                            <a:schemeClr val="tx1"/>
                          </a:solidFill>
                        </a:rPr>
                        <a:t>おいて、浄水場のダウンサイジングについて記載。</a:t>
                      </a:r>
                    </a:p>
                    <a:p>
                      <a:pPr algn="r">
                        <a:lnSpc>
                          <a:spcPts val="1600"/>
                        </a:lnSpc>
                      </a:pPr>
                      <a:r>
                        <a:rPr lang="ja-JP" altLang="en-US" sz="1200" dirty="0">
                          <a:solidFill>
                            <a:schemeClr val="tx1"/>
                          </a:solidFill>
                        </a:rPr>
                        <a:t>（</a:t>
                      </a:r>
                      <a:r>
                        <a:rPr lang="en-US" altLang="ja-JP" sz="1200" dirty="0" smtClean="0">
                          <a:solidFill>
                            <a:schemeClr val="tx1"/>
                          </a:solidFill>
                        </a:rPr>
                        <a:t>2018</a:t>
                      </a:r>
                      <a:r>
                        <a:rPr lang="ja-JP" altLang="en-US" sz="1200" dirty="0" smtClean="0">
                          <a:solidFill>
                            <a:schemeClr val="tx1"/>
                          </a:solidFill>
                        </a:rPr>
                        <a:t>年</a:t>
                      </a:r>
                      <a:r>
                        <a:rPr lang="en-US" altLang="ja-JP" sz="1200" dirty="0" smtClean="0">
                          <a:solidFill>
                            <a:schemeClr val="tx1"/>
                          </a:solidFill>
                        </a:rPr>
                        <a:t>3</a:t>
                      </a:r>
                      <a:r>
                        <a:rPr lang="ja-JP" altLang="en-US" sz="1200" dirty="0" smtClean="0">
                          <a:solidFill>
                            <a:schemeClr val="tx1"/>
                          </a:solidFill>
                        </a:rPr>
                        <a:t>月</a:t>
                      </a:r>
                      <a:r>
                        <a:rPr lang="ja-JP" altLang="en-US" sz="1200" dirty="0">
                          <a:solidFill>
                            <a:schemeClr val="tx1"/>
                          </a:solidFill>
                        </a:rPr>
                        <a:t>）</a:t>
                      </a:r>
                      <a:endParaRPr lang="en-US" altLang="ja-JP" sz="1200" dirty="0">
                        <a:solidFill>
                          <a:schemeClr val="tx1"/>
                        </a:solidFill>
                      </a:endParaRPr>
                    </a:p>
                    <a:p>
                      <a:pPr algn="l">
                        <a:lnSpc>
                          <a:spcPts val="1600"/>
                        </a:lnSpc>
                      </a:pPr>
                      <a:endParaRPr lang="en-US" altLang="ja-JP" sz="1200" dirty="0">
                        <a:solidFill>
                          <a:schemeClr val="tx1"/>
                        </a:solidFill>
                      </a:endParaRPr>
                    </a:p>
                    <a:p>
                      <a:pPr algn="l">
                        <a:lnSpc>
                          <a:spcPts val="1600"/>
                        </a:lnSpc>
                      </a:pPr>
                      <a:r>
                        <a:rPr lang="ja-JP" altLang="en-US" sz="1200" dirty="0">
                          <a:solidFill>
                            <a:schemeClr val="tx1"/>
                          </a:solidFill>
                        </a:rPr>
                        <a:t>・府域水道最適化検討チームにおいて浄水場の最適化を検討。</a:t>
                      </a: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sp>
        <p:nvSpPr>
          <p:cNvPr id="11" name="テキスト ボックス 10"/>
          <p:cNvSpPr txBox="1"/>
          <p:nvPr/>
        </p:nvSpPr>
        <p:spPr>
          <a:xfrm>
            <a:off x="0" y="-27384"/>
            <a:ext cx="7524328" cy="461665"/>
          </a:xfrm>
          <a:prstGeom prst="rect">
            <a:avLst/>
          </a:prstGeom>
          <a:solidFill>
            <a:srgbClr val="0070C0"/>
          </a:solidFill>
        </p:spPr>
        <p:txBody>
          <a:bodyPr wrap="square" rtlCol="0">
            <a:spAutoFit/>
          </a:bodyPr>
          <a:lstStyle/>
          <a:p>
            <a:r>
              <a:rPr lang="en-US" altLang="ja-JP" sz="2400" b="1" u="sng" dirty="0">
                <a:solidFill>
                  <a:schemeClr val="bg1"/>
                </a:solidFill>
                <a:latin typeface="+mn-ea"/>
              </a:rPr>
              <a:t>Ⅱ</a:t>
            </a:r>
            <a:r>
              <a:rPr kumimoji="1" lang="en-US" altLang="ja-JP" sz="2400" b="1" u="sng" dirty="0" smtClean="0">
                <a:solidFill>
                  <a:schemeClr val="bg1"/>
                </a:solidFill>
                <a:latin typeface="+mn-ea"/>
                <a:ea typeface="+mn-ea"/>
              </a:rPr>
              <a:t>【</a:t>
            </a:r>
            <a:r>
              <a:rPr kumimoji="1" lang="ja-JP" altLang="en-US" sz="2400" b="1" u="sng" dirty="0" smtClean="0">
                <a:solidFill>
                  <a:schemeClr val="bg1"/>
                </a:solidFill>
                <a:latin typeface="+mn-ea"/>
                <a:ea typeface="+mn-ea"/>
              </a:rPr>
              <a:t>民営化の取組</a:t>
            </a:r>
            <a:r>
              <a:rPr kumimoji="1" lang="en-US" altLang="ja-JP" sz="2400" b="1" u="sng" dirty="0" smtClean="0">
                <a:solidFill>
                  <a:schemeClr val="bg1"/>
                </a:solidFill>
                <a:latin typeface="+mn-ea"/>
                <a:ea typeface="+mn-ea"/>
              </a:rPr>
              <a:t>】(</a:t>
            </a:r>
            <a:r>
              <a:rPr kumimoji="1" lang="en-US" altLang="ja-JP" sz="2400" b="1" u="sng" dirty="0">
                <a:solidFill>
                  <a:schemeClr val="bg1"/>
                </a:solidFill>
                <a:latin typeface="+mn-ea"/>
                <a:ea typeface="+mn-ea"/>
              </a:rPr>
              <a:t>3)</a:t>
            </a:r>
            <a:r>
              <a:rPr kumimoji="1" lang="ja-JP" altLang="en-US" sz="2400" b="1" u="sng" dirty="0">
                <a:solidFill>
                  <a:schemeClr val="bg1"/>
                </a:solidFill>
                <a:latin typeface="+mn-ea"/>
                <a:ea typeface="+mn-ea"/>
              </a:rPr>
              <a:t>　水道</a:t>
            </a:r>
          </a:p>
        </p:txBody>
      </p:sp>
    </p:spTree>
    <p:extLst>
      <p:ext uri="{BB962C8B-B14F-4D97-AF65-F5344CB8AC3E}">
        <p14:creationId xmlns:p14="http://schemas.microsoft.com/office/powerpoint/2010/main" val="946065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6</a:t>
            </a:fld>
            <a:endParaRPr lang="ja-JP" altLang="en-US"/>
          </a:p>
        </p:txBody>
      </p:sp>
      <p:cxnSp>
        <p:nvCxnSpPr>
          <p:cNvPr id="5" name="直線コネクタ 4"/>
          <p:cNvCxnSpPr/>
          <p:nvPr/>
        </p:nvCxnSpPr>
        <p:spPr>
          <a:xfrm>
            <a:off x="147332" y="530262"/>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7"/>
          <p:cNvSpPr txBox="1">
            <a:spLocks noChangeArrowheads="1"/>
          </p:cNvSpPr>
          <p:nvPr/>
        </p:nvSpPr>
        <p:spPr bwMode="auto">
          <a:xfrm>
            <a:off x="144462" y="79395"/>
            <a:ext cx="89308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defRPr/>
            </a:pP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府市改革の</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棚</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卸し　</a:t>
            </a:r>
            <a:endPar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2864691" y="120163"/>
            <a:ext cx="3975768" cy="369332"/>
          </a:xfrm>
          <a:prstGeom prst="rect">
            <a:avLst/>
          </a:prstGeom>
          <a:noFill/>
        </p:spPr>
        <p:txBody>
          <a:bodyPr wrap="none" rtlCol="0">
            <a:spAutoFit/>
          </a:bodyPr>
          <a:lstStyle/>
          <a:p>
            <a:r>
              <a:rPr lang="en-US" altLang="ja-JP" b="1" dirty="0" smtClean="0">
                <a:latin typeface="Meiryo UI" panose="020B0604030504040204" pitchFamily="50" charset="-128"/>
                <a:ea typeface="Meiryo UI" panose="020B0604030504040204" pitchFamily="50" charset="-128"/>
              </a:rPr>
              <a:t>B</a:t>
            </a:r>
            <a:r>
              <a:rPr lang="ja-JP" altLang="en-US" b="1" dirty="0" smtClean="0">
                <a:latin typeface="Meiryo UI" panose="020B0604030504040204" pitchFamily="50" charset="-128"/>
                <a:ea typeface="Meiryo UI" panose="020B0604030504040204" pitchFamily="50" charset="-128"/>
              </a:rPr>
              <a:t> 社会</a:t>
            </a:r>
            <a:r>
              <a:rPr lang="ja-JP" altLang="en-US" b="1" dirty="0">
                <a:latin typeface="Meiryo UI" panose="020B0604030504040204" pitchFamily="50" charset="-128"/>
                <a:ea typeface="Meiryo UI" panose="020B0604030504040204" pitchFamily="50" charset="-128"/>
              </a:rPr>
              <a:t>政策のイノベーション（</a:t>
            </a:r>
            <a:r>
              <a:rPr lang="ja-JP" altLang="en-US" b="1" dirty="0" smtClean="0">
                <a:latin typeface="Meiryo UI" panose="020B0604030504040204" pitchFamily="50" charset="-128"/>
                <a:ea typeface="Meiryo UI" panose="020B0604030504040204" pitchFamily="50" charset="-128"/>
              </a:rPr>
              <a:t>大阪市）</a:t>
            </a:r>
            <a:endParaRPr lang="ja-JP" altLang="en-US" b="1"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144462" y="756053"/>
          <a:ext cx="8930870" cy="5900956"/>
        </p:xfrm>
        <a:graphic>
          <a:graphicData uri="http://schemas.openxmlformats.org/drawingml/2006/table">
            <a:tbl>
              <a:tblPr>
                <a:tableStyleId>{5940675A-B579-460E-94D1-54222C63F5DA}</a:tableStyleId>
              </a:tblPr>
              <a:tblGrid>
                <a:gridCol w="503238">
                  <a:extLst>
                    <a:ext uri="{9D8B030D-6E8A-4147-A177-3AD203B41FA5}">
                      <a16:colId xmlns="" xmlns:a16="http://schemas.microsoft.com/office/drawing/2014/main" val="3935488869"/>
                    </a:ext>
                  </a:extLst>
                </a:gridCol>
                <a:gridCol w="742950">
                  <a:extLst>
                    <a:ext uri="{9D8B030D-6E8A-4147-A177-3AD203B41FA5}">
                      <a16:colId xmlns="" xmlns:a16="http://schemas.microsoft.com/office/drawing/2014/main" val="157255181"/>
                    </a:ext>
                  </a:extLst>
                </a:gridCol>
                <a:gridCol w="733425">
                  <a:extLst>
                    <a:ext uri="{9D8B030D-6E8A-4147-A177-3AD203B41FA5}">
                      <a16:colId xmlns="" xmlns:a16="http://schemas.microsoft.com/office/drawing/2014/main" val="3271184545"/>
                    </a:ext>
                  </a:extLst>
                </a:gridCol>
                <a:gridCol w="685800">
                  <a:extLst>
                    <a:ext uri="{9D8B030D-6E8A-4147-A177-3AD203B41FA5}">
                      <a16:colId xmlns="" xmlns:a16="http://schemas.microsoft.com/office/drawing/2014/main" val="688704204"/>
                    </a:ext>
                  </a:extLst>
                </a:gridCol>
                <a:gridCol w="695325">
                  <a:extLst>
                    <a:ext uri="{9D8B030D-6E8A-4147-A177-3AD203B41FA5}">
                      <a16:colId xmlns="" xmlns:a16="http://schemas.microsoft.com/office/drawing/2014/main" val="3811696592"/>
                    </a:ext>
                  </a:extLst>
                </a:gridCol>
                <a:gridCol w="714375">
                  <a:extLst>
                    <a:ext uri="{9D8B030D-6E8A-4147-A177-3AD203B41FA5}">
                      <a16:colId xmlns="" xmlns:a16="http://schemas.microsoft.com/office/drawing/2014/main" val="3201992897"/>
                    </a:ext>
                  </a:extLst>
                </a:gridCol>
                <a:gridCol w="666750">
                  <a:extLst>
                    <a:ext uri="{9D8B030D-6E8A-4147-A177-3AD203B41FA5}">
                      <a16:colId xmlns="" xmlns:a16="http://schemas.microsoft.com/office/drawing/2014/main" val="3649895099"/>
                    </a:ext>
                  </a:extLst>
                </a:gridCol>
                <a:gridCol w="754057">
                  <a:extLst>
                    <a:ext uri="{9D8B030D-6E8A-4147-A177-3AD203B41FA5}">
                      <a16:colId xmlns="" xmlns:a16="http://schemas.microsoft.com/office/drawing/2014/main" val="3778999774"/>
                    </a:ext>
                  </a:extLst>
                </a:gridCol>
                <a:gridCol w="686990">
                  <a:extLst>
                    <a:ext uri="{9D8B030D-6E8A-4147-A177-3AD203B41FA5}">
                      <a16:colId xmlns="" xmlns:a16="http://schemas.microsoft.com/office/drawing/2014/main" val="1051975065"/>
                    </a:ext>
                  </a:extLst>
                </a:gridCol>
                <a:gridCol w="686990">
                  <a:extLst>
                    <a:ext uri="{9D8B030D-6E8A-4147-A177-3AD203B41FA5}">
                      <a16:colId xmlns="" xmlns:a16="http://schemas.microsoft.com/office/drawing/2014/main" val="293784128"/>
                    </a:ext>
                  </a:extLst>
                </a:gridCol>
                <a:gridCol w="686990">
                  <a:extLst>
                    <a:ext uri="{9D8B030D-6E8A-4147-A177-3AD203B41FA5}">
                      <a16:colId xmlns="" xmlns:a16="http://schemas.microsoft.com/office/drawing/2014/main" val="656554482"/>
                    </a:ext>
                  </a:extLst>
                </a:gridCol>
                <a:gridCol w="686990">
                  <a:extLst>
                    <a:ext uri="{9D8B030D-6E8A-4147-A177-3AD203B41FA5}">
                      <a16:colId xmlns="" xmlns:a16="http://schemas.microsoft.com/office/drawing/2014/main" val="3574876817"/>
                    </a:ext>
                  </a:extLst>
                </a:gridCol>
                <a:gridCol w="686990">
                  <a:extLst>
                    <a:ext uri="{9D8B030D-6E8A-4147-A177-3AD203B41FA5}">
                      <a16:colId xmlns="" xmlns:a16="http://schemas.microsoft.com/office/drawing/2014/main" val="3018577709"/>
                    </a:ext>
                  </a:extLst>
                </a:gridCol>
              </a:tblGrid>
              <a:tr h="155873">
                <a:tc gridSpan="2">
                  <a:txBody>
                    <a:bodyPr/>
                    <a:lstStyle/>
                    <a:p>
                      <a:pPr algn="ctr" fontAlgn="ctr"/>
                      <a:r>
                        <a:rPr lang="ja-JP" altLang="en-US" sz="800" b="1" i="0" u="none" strike="noStrike" dirty="0" smtClean="0">
                          <a:solidFill>
                            <a:schemeClr val="bg1"/>
                          </a:solidFill>
                          <a:effectLst/>
                          <a:latin typeface="Meiryo UI" panose="020B0604030504040204" pitchFamily="50" charset="-128"/>
                          <a:ea typeface="Meiryo UI" panose="020B0604030504040204" pitchFamily="50" charset="-128"/>
                        </a:rPr>
                        <a:t>年度</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chemeClr val="tx1">
                        <a:lumMod val="50000"/>
                        <a:lumOff val="50000"/>
                      </a:schemeClr>
                    </a:solidFill>
                  </a:tcPr>
                </a:tc>
                <a:tc hMerge="1">
                  <a:txBody>
                    <a:bodyPr/>
                    <a:lstStyle/>
                    <a:p>
                      <a:pPr algn="l" fontAlgn="ctr"/>
                      <a:endParaRPr lang="ja-JP" altLang="en-US" sz="800" b="1" i="0" u="none" strike="noStrike">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chemeClr val="tx1">
                        <a:lumMod val="50000"/>
                        <a:lumOff val="50000"/>
                      </a:schemeClr>
                    </a:solidFill>
                  </a:tcPr>
                </a:tc>
                <a:tc>
                  <a:txBody>
                    <a:bodyPr/>
                    <a:lstStyle/>
                    <a:p>
                      <a:pPr algn="ctr" rtl="0" fontAlgn="ctr"/>
                      <a:r>
                        <a:rPr lang="en-US" altLang="ja-JP" sz="800" b="1" u="none" strike="noStrike" dirty="0" smtClean="0">
                          <a:solidFill>
                            <a:schemeClr val="bg1"/>
                          </a:solidFill>
                          <a:effectLst/>
                          <a:latin typeface="Meiryo UI" panose="020B0604030504040204" pitchFamily="50" charset="-128"/>
                          <a:ea typeface="Meiryo UI" panose="020B0604030504040204" pitchFamily="50" charset="-128"/>
                        </a:rPr>
                        <a:t>2008</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2009</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2010</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2011</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2012</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2013</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2014</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2015</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2016</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2017</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2018</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chemeClr val="tx1">
                        <a:lumMod val="50000"/>
                        <a:lumOff val="50000"/>
                      </a:schemeClr>
                    </a:solidFill>
                  </a:tcPr>
                </a:tc>
                <a:extLst>
                  <a:ext uri="{0D108BD9-81ED-4DB2-BD59-A6C34878D82A}">
                    <a16:rowId xmlns="" xmlns:a16="http://schemas.microsoft.com/office/drawing/2014/main" val="1545685108"/>
                  </a:ext>
                </a:extLst>
              </a:tr>
              <a:tr h="0">
                <a:tc rowSpan="4">
                  <a:txBody>
                    <a:bodyPr/>
                    <a:lstStyle/>
                    <a:p>
                      <a:pPr algn="l"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政策</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刷新</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chemeClr val="tx1">
                        <a:lumMod val="50000"/>
                        <a:lumOff val="50000"/>
                      </a:schemeClr>
                    </a:solidFill>
                  </a:tcPr>
                </a:tc>
                <a:tc>
                  <a:txBody>
                    <a:bodyPr/>
                    <a:lstStyle/>
                    <a:p>
                      <a:pPr algn="l" rtl="0" fontAlgn="ctr"/>
                      <a:r>
                        <a:rPr lang="en-US" altLang="ja-JP" sz="800" b="1" u="none" strike="noStrike" dirty="0" smtClean="0">
                          <a:solidFill>
                            <a:schemeClr val="bg1"/>
                          </a:solidFill>
                          <a:effectLst/>
                          <a:latin typeface="Meiryo UI" panose="020B0604030504040204" pitchFamily="50" charset="-128"/>
                          <a:ea typeface="Meiryo UI" panose="020B0604030504040204" pitchFamily="50" charset="-128"/>
                        </a:rPr>
                        <a:t>1.</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現役世代への重点投資</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chemeClr val="tx1">
                        <a:lumMod val="50000"/>
                        <a:lumOff val="5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700" dirty="0" smtClean="0">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rPr>
                        <a:t>●こども医療費助成・入通院を小学校修了まで拡充</a:t>
                      </a:r>
                    </a:p>
                    <a:p>
                      <a:pPr algn="l" rtl="0"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algn="l" rtl="0"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700" dirty="0" smtClean="0">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700" dirty="0" smtClean="0">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700" dirty="0" smtClean="0">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700" dirty="0" smtClean="0">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700" dirty="0" smtClean="0">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700" dirty="0" smtClean="0">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700" dirty="0" smtClean="0">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700" dirty="0" smtClean="0">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700" dirty="0" smtClean="0">
                        <a:latin typeface="Meiryo UI" panose="020B0604030504040204" pitchFamily="50" charset="-128"/>
                        <a:ea typeface="Meiryo UI" panose="020B0604030504040204" pitchFamily="50" charset="-128"/>
                      </a:endParaRPr>
                    </a:p>
                    <a:p>
                      <a:pPr algn="l" rtl="0"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rPr>
                        <a:t>●こども医療費助成・通院を中学校</a:t>
                      </a:r>
                      <a:r>
                        <a:rPr kumimoji="1" lang="ja-JP" altLang="en-US" sz="700" dirty="0" smtClean="0">
                          <a:latin typeface="Meiryo UI" panose="020B0604030504040204" pitchFamily="50" charset="-128"/>
                          <a:ea typeface="Meiryo UI" panose="020B0604030504040204" pitchFamily="50" charset="-128"/>
                        </a:rPr>
                        <a:t>修了</a:t>
                      </a:r>
                      <a:r>
                        <a:rPr kumimoji="1" lang="ja-JP" altLang="en-US" sz="700" dirty="0" smtClean="0">
                          <a:solidFill>
                            <a:schemeClr val="tx1"/>
                          </a:solidFill>
                          <a:latin typeface="Meiryo UI" panose="020B0604030504040204" pitchFamily="50" charset="-128"/>
                          <a:ea typeface="Meiryo UI" panose="020B0604030504040204" pitchFamily="50" charset="-128"/>
                        </a:rPr>
                        <a:t>まで拡充</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700" dirty="0" smtClean="0">
                          <a:solidFill>
                            <a:schemeClr val="tx1"/>
                          </a:solidFill>
                          <a:latin typeface="Meiryo UI" panose="020B0604030504040204" pitchFamily="50" charset="-128"/>
                          <a:ea typeface="Meiryo UI" panose="020B0604030504040204" pitchFamily="50" charset="-128"/>
                        </a:rPr>
                        <a:t>●妊婦健康診査・標準項目実質無料化</a:t>
                      </a:r>
                      <a:endParaRPr kumimoji="1" lang="en-US" altLang="ja-JP" sz="7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700" dirty="0" smtClean="0">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700" dirty="0" smtClean="0">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700" dirty="0" smtClean="0">
                        <a:latin typeface="Meiryo UI" panose="020B0604030504040204" pitchFamily="50" charset="-128"/>
                        <a:ea typeface="Meiryo UI" panose="020B0604030504040204" pitchFamily="50" charset="-128"/>
                      </a:endParaRPr>
                    </a:p>
                    <a:p>
                      <a:pPr algn="l" rtl="0"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r>
                        <a:rPr kumimoji="1" lang="ja-JP" altLang="en-US" sz="700" dirty="0" smtClean="0">
                          <a:latin typeface="Meiryo UI" panose="020B0604030504040204" pitchFamily="50" charset="-128"/>
                          <a:ea typeface="Meiryo UI" panose="020B0604030504040204" pitchFamily="50" charset="-128"/>
                        </a:rPr>
                        <a:t>●塾代助成事業・全市実施</a:t>
                      </a:r>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rPr>
                        <a:t>●小中学校の普通教室への空調機等設置・全中学校に設置</a:t>
                      </a:r>
                      <a:endParaRPr kumimoji="1" lang="en-US" altLang="ja-JP" sz="700" dirty="0" smtClean="0">
                        <a:latin typeface="Meiryo UI" panose="020B0604030504040204" pitchFamily="50" charset="-128"/>
                        <a:ea typeface="Meiryo UI" panose="020B0604030504040204" pitchFamily="50" charset="-128"/>
                      </a:endParaRPr>
                    </a:p>
                  </a:txBody>
                  <a:tcPr marL="3327" marR="3327" marT="3327" marB="0"/>
                </a:tc>
                <a:tc>
                  <a:txBody>
                    <a:bodyPr/>
                    <a:lstStyle/>
                    <a:p>
                      <a:r>
                        <a:rPr kumimoji="1" lang="ja-JP" altLang="en-US" sz="700" dirty="0" smtClean="0">
                          <a:latin typeface="Meiryo UI" panose="020B0604030504040204" pitchFamily="50" charset="-128"/>
                          <a:ea typeface="Meiryo UI" panose="020B0604030504040204" pitchFamily="50" charset="-128"/>
                        </a:rPr>
                        <a:t>●待機児童解消の取組み・小規模事業保育実施</a:t>
                      </a:r>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endParaRPr kumimoji="1" lang="ja-JP" altLang="en-US" sz="700" dirty="0" smtClean="0">
                        <a:latin typeface="Meiryo UI" panose="020B0604030504040204" pitchFamily="50" charset="-128"/>
                        <a:ea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rPr>
                        <a:t>●中学校給食事業・全員喫食導入</a:t>
                      </a:r>
                      <a:r>
                        <a:rPr kumimoji="1" lang="en-US" altLang="ja-JP" sz="700" dirty="0" smtClean="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デリバリー</a:t>
                      </a:r>
                      <a:r>
                        <a:rPr kumimoji="1" lang="en-US" altLang="ja-JP" sz="700" dirty="0" smtClean="0">
                          <a:latin typeface="Meiryo UI" panose="020B0604030504040204" pitchFamily="50" charset="-128"/>
                          <a:ea typeface="Meiryo UI" panose="020B0604030504040204" pitchFamily="50" charset="-128"/>
                        </a:rPr>
                        <a:t>)</a:t>
                      </a:r>
                      <a:endParaRPr kumimoji="1" lang="ja-JP" altLang="en-US" sz="700" dirty="0" smtClean="0">
                        <a:latin typeface="Meiryo UI" panose="020B0604030504040204" pitchFamily="50" charset="-128"/>
                        <a:ea typeface="Meiryo UI" panose="020B0604030504040204" pitchFamily="50" charset="-128"/>
                      </a:endParaRPr>
                    </a:p>
                    <a:p>
                      <a:pPr algn="l" rtl="0"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r>
                        <a:rPr kumimoji="1" lang="ja-JP" altLang="en-US" sz="700" dirty="0" smtClean="0">
                          <a:latin typeface="Meiryo UI" panose="020B0604030504040204" pitchFamily="50" charset="-128"/>
                          <a:ea typeface="Meiryo UI" panose="020B0604030504040204" pitchFamily="50" charset="-128"/>
                        </a:rPr>
                        <a:t>●こども医療費助成・小学校修了まで所得制限撤廃</a:t>
                      </a:r>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rPr>
                        <a:t>●学校教育</a:t>
                      </a:r>
                      <a:r>
                        <a:rPr kumimoji="1" lang="en-US" altLang="ja-JP" sz="700" dirty="0" smtClean="0">
                          <a:latin typeface="Meiryo UI" panose="020B0604030504040204" pitchFamily="50" charset="-128"/>
                          <a:ea typeface="Meiryo UI" panose="020B0604030504040204" pitchFamily="50" charset="-128"/>
                        </a:rPr>
                        <a:t>ICT</a:t>
                      </a:r>
                      <a:r>
                        <a:rPr kumimoji="1" lang="ja-JP" altLang="en-US" sz="700" dirty="0" smtClean="0">
                          <a:latin typeface="Meiryo UI" panose="020B0604030504040204" pitchFamily="50" charset="-128"/>
                          <a:ea typeface="Meiryo UI" panose="020B0604030504040204" pitchFamily="50" charset="-128"/>
                        </a:rPr>
                        <a:t>活用事業・全小中学校にタブレット整備</a:t>
                      </a:r>
                    </a:p>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r>
                        <a:rPr kumimoji="1" lang="ja-JP" altLang="en-US" sz="700" dirty="0" smtClean="0">
                          <a:latin typeface="Meiryo UI" panose="020B0604030504040204" pitchFamily="50" charset="-128"/>
                          <a:ea typeface="Meiryo UI" panose="020B0604030504040204" pitchFamily="50" charset="-128"/>
                        </a:rPr>
                        <a:t>●幼児教育無償化・</a:t>
                      </a:r>
                      <a:r>
                        <a:rPr kumimoji="1" lang="en-US" altLang="ja-JP" sz="700" dirty="0" smtClean="0">
                          <a:latin typeface="Meiryo UI" panose="020B0604030504040204" pitchFamily="50" charset="-128"/>
                          <a:ea typeface="Meiryo UI" panose="020B0604030504040204" pitchFamily="50" charset="-128"/>
                        </a:rPr>
                        <a:t>5</a:t>
                      </a:r>
                      <a:r>
                        <a:rPr kumimoji="1" lang="ja-JP" altLang="en-US" sz="700" dirty="0" smtClean="0">
                          <a:latin typeface="Meiryo UI" panose="020B0604030504040204" pitchFamily="50" charset="-128"/>
                          <a:ea typeface="Meiryo UI" panose="020B0604030504040204" pitchFamily="50" charset="-128"/>
                        </a:rPr>
                        <a:t>歳児の無償化を実施</a:t>
                      </a:r>
                      <a:endParaRPr kumimoji="1" lang="en-US" altLang="ja-JP" sz="700" dirty="0" smtClean="0">
                        <a:latin typeface="Meiryo UI" panose="020B0604030504040204" pitchFamily="50" charset="-128"/>
                        <a:ea typeface="Meiryo UI" panose="020B0604030504040204" pitchFamily="50" charset="-128"/>
                      </a:endParaRPr>
                    </a:p>
                    <a:p>
                      <a:r>
                        <a:rPr kumimoji="1" lang="ja-JP" altLang="en-US" sz="700" kern="1200" dirty="0" smtClean="0">
                          <a:solidFill>
                            <a:schemeClr val="tx1"/>
                          </a:solidFill>
                          <a:latin typeface="Meiryo UI" panose="020B0604030504040204" pitchFamily="50" charset="-128"/>
                          <a:ea typeface="Meiryo UI" panose="020B0604030504040204" pitchFamily="50" charset="-128"/>
                          <a:cs typeface="+mn-cs"/>
                        </a:rPr>
                        <a:t>●子どもの生活に関する実態調査</a:t>
                      </a:r>
                      <a:endParaRPr kumimoji="1" lang="en-US" altLang="ja-JP" sz="700" kern="1200" dirty="0" smtClean="0">
                        <a:solidFill>
                          <a:schemeClr val="tx1"/>
                        </a:solidFill>
                        <a:latin typeface="Meiryo UI" panose="020B0604030504040204" pitchFamily="50" charset="-128"/>
                        <a:ea typeface="Meiryo UI" panose="020B0604030504040204" pitchFamily="50" charset="-128"/>
                        <a:cs typeface="+mn-cs"/>
                      </a:endParaRPr>
                    </a:p>
                    <a:p>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rPr>
                        <a:t>●小中学校の普通教室への空調機等設置・全小学校に設置</a:t>
                      </a:r>
                      <a:endParaRPr kumimoji="1" lang="en-US" altLang="ja-JP" sz="700" dirty="0" smtClean="0">
                        <a:latin typeface="Meiryo UI" panose="020B0604030504040204" pitchFamily="50" charset="-128"/>
                        <a:ea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rPr>
                        <a:t>●中学校給食事業・学校調理方式へ順次切替開始</a:t>
                      </a:r>
                    </a:p>
                  </a:txBody>
                  <a:tcPr marL="3327" marR="3327" marT="3327" marB="0"/>
                </a:tc>
                <a:tc>
                  <a:txBody>
                    <a:bodyPr/>
                    <a:lstStyle/>
                    <a:p>
                      <a:r>
                        <a:rPr kumimoji="1" lang="ja-JP" altLang="en-US" sz="700" dirty="0" smtClean="0">
                          <a:latin typeface="Meiryo UI" panose="020B0604030504040204" pitchFamily="50" charset="-128"/>
                          <a:ea typeface="Meiryo UI" panose="020B0604030504040204" pitchFamily="50" charset="-128"/>
                        </a:rPr>
                        <a:t>●幼児教育無償化・</a:t>
                      </a:r>
                      <a:r>
                        <a:rPr kumimoji="1" lang="en-US" altLang="ja-JP" sz="700" dirty="0" smtClean="0">
                          <a:latin typeface="Meiryo UI" panose="020B0604030504040204" pitchFamily="50" charset="-128"/>
                          <a:ea typeface="Meiryo UI" panose="020B0604030504040204" pitchFamily="50" charset="-128"/>
                        </a:rPr>
                        <a:t>4</a:t>
                      </a:r>
                      <a:r>
                        <a:rPr kumimoji="1" lang="ja-JP" altLang="en-US" sz="700" dirty="0" smtClean="0">
                          <a:latin typeface="Meiryo UI" panose="020B0604030504040204" pitchFamily="50" charset="-128"/>
                          <a:ea typeface="Meiryo UI" panose="020B0604030504040204" pitchFamily="50" charset="-128"/>
                        </a:rPr>
                        <a:t>歳児まで無償化を拡充</a:t>
                      </a:r>
                      <a:endParaRPr kumimoji="1" lang="en-US" altLang="ja-JP" sz="700" dirty="0" smtClean="0">
                        <a:latin typeface="Meiryo UI" panose="020B0604030504040204" pitchFamily="50" charset="-128"/>
                        <a:ea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rPr>
                        <a:t>●こども医療費助成・入通院を高校修了まで拡充</a:t>
                      </a:r>
                      <a:endParaRPr kumimoji="1" lang="en-US" altLang="ja-JP" sz="700" dirty="0" smtClean="0">
                        <a:latin typeface="Meiryo UI" panose="020B0604030504040204" pitchFamily="50" charset="-128"/>
                        <a:ea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rPr>
                        <a:t>●待機児童解消の取組み・特別対策実施</a:t>
                      </a:r>
                    </a:p>
                    <a:p>
                      <a:pPr algn="l" fontAlgn="t"/>
                      <a:r>
                        <a:rPr kumimoji="1" lang="ja-JP" altLang="en-US" sz="700" kern="1200" dirty="0" smtClean="0">
                          <a:solidFill>
                            <a:schemeClr val="tx1"/>
                          </a:solidFill>
                          <a:latin typeface="Meiryo UI" panose="020B0604030504040204" pitchFamily="50" charset="-128"/>
                          <a:ea typeface="Meiryo UI" panose="020B0604030504040204" pitchFamily="50" charset="-128"/>
                          <a:cs typeface="+mn-cs"/>
                        </a:rPr>
                        <a:t>●全普通教室で電子教材等提示用機器などを使った授業展開</a:t>
                      </a:r>
                      <a:endParaRPr kumimoji="1" lang="en-US" altLang="ja-JP" sz="700" kern="1200" dirty="0" smtClean="0">
                        <a:solidFill>
                          <a:schemeClr val="tx1"/>
                        </a:solidFill>
                        <a:latin typeface="Meiryo UI" panose="020B0604030504040204" pitchFamily="50" charset="-128"/>
                        <a:ea typeface="Meiryo UI" panose="020B0604030504040204" pitchFamily="50" charset="-128"/>
                        <a:cs typeface="+mn-cs"/>
                      </a:endParaRPr>
                    </a:p>
                  </a:txBody>
                  <a:tcPr marL="3327" marR="3327" marT="3327" marB="0"/>
                </a:tc>
                <a:tc>
                  <a:txBody>
                    <a:bodyPr/>
                    <a:lstStyle/>
                    <a:p>
                      <a:r>
                        <a:rPr kumimoji="1" lang="ja-JP" altLang="en-US" sz="700" dirty="0" smtClean="0">
                          <a:latin typeface="Meiryo UI" panose="020B0604030504040204" pitchFamily="50" charset="-128"/>
                          <a:ea typeface="Meiryo UI" panose="020B0604030504040204" pitchFamily="50" charset="-128"/>
                        </a:rPr>
                        <a:t>●こども貧困対策関連事業・本格的な取組みを実施</a:t>
                      </a:r>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rPr>
                        <a:t>●公設民営学校設置・</a:t>
                      </a:r>
                      <a:r>
                        <a:rPr kumimoji="1" lang="en-US" altLang="ja-JP" sz="700" dirty="0" smtClean="0">
                          <a:latin typeface="Meiryo UI" panose="020B0604030504040204" pitchFamily="50" charset="-128"/>
                          <a:ea typeface="Meiryo UI" panose="020B0604030504040204" pitchFamily="50" charset="-128"/>
                        </a:rPr>
                        <a:t>2019</a:t>
                      </a:r>
                      <a:r>
                        <a:rPr kumimoji="1" lang="ja-JP" altLang="en-US" sz="700" dirty="0" smtClean="0">
                          <a:latin typeface="Meiryo UI" panose="020B0604030504040204" pitchFamily="50" charset="-128"/>
                          <a:ea typeface="Meiryo UI" panose="020B0604030504040204" pitchFamily="50" charset="-128"/>
                        </a:rPr>
                        <a:t>年</a:t>
                      </a:r>
                      <a:r>
                        <a:rPr kumimoji="1" lang="en-US" altLang="ja-JP" sz="700" dirty="0" smtClean="0">
                          <a:latin typeface="Meiryo UI" panose="020B0604030504040204" pitchFamily="50" charset="-128"/>
                          <a:ea typeface="Meiryo UI" panose="020B0604030504040204" pitchFamily="50" charset="-128"/>
                        </a:rPr>
                        <a:t>4</a:t>
                      </a:r>
                      <a:r>
                        <a:rPr kumimoji="1" lang="ja-JP" altLang="en-US" sz="700" dirty="0" smtClean="0">
                          <a:latin typeface="Meiryo UI" panose="020B0604030504040204" pitchFamily="50" charset="-128"/>
                          <a:ea typeface="Meiryo UI" panose="020B0604030504040204" pitchFamily="50" charset="-128"/>
                        </a:rPr>
                        <a:t>月開校に向けた準備</a:t>
                      </a:r>
                    </a:p>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extLst>
                  <a:ext uri="{0D108BD9-81ED-4DB2-BD59-A6C34878D82A}">
                    <a16:rowId xmlns="" xmlns:a16="http://schemas.microsoft.com/office/drawing/2014/main" val="1146782512"/>
                  </a:ext>
                </a:extLst>
              </a:tr>
              <a:tr h="511456">
                <a:tc vMerge="1">
                  <a:txBody>
                    <a:bodyPr/>
                    <a:lstStyle/>
                    <a:p>
                      <a:pPr algn="l" rtl="0"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327" marR="3327" marT="3327" marB="0" anchor="ctr"/>
                </a:tc>
                <a:tc>
                  <a:txBody>
                    <a:bodyPr/>
                    <a:lstStyle/>
                    <a:p>
                      <a:pPr algn="l" rtl="0" fontAlgn="ctr"/>
                      <a:r>
                        <a:rPr lang="en-US" altLang="zh-TW" sz="800" b="1" u="none" strike="noStrike" dirty="0">
                          <a:solidFill>
                            <a:schemeClr val="bg1"/>
                          </a:solidFill>
                          <a:effectLst/>
                          <a:latin typeface="Meiryo UI" panose="020B0604030504040204" pitchFamily="50" charset="-128"/>
                          <a:ea typeface="Meiryo UI" panose="020B0604030504040204" pitchFamily="50" charset="-128"/>
                        </a:rPr>
                        <a:t>2</a:t>
                      </a:r>
                      <a:r>
                        <a:rPr lang="en-US" altLang="zh-TW" sz="800" b="1" u="none" strike="noStrike" dirty="0" smtClean="0">
                          <a:solidFill>
                            <a:schemeClr val="bg1"/>
                          </a:solidFill>
                          <a:effectLst/>
                          <a:latin typeface="Meiryo UI" panose="020B0604030504040204" pitchFamily="50" charset="-128"/>
                          <a:ea typeface="Meiryo UI" panose="020B0604030504040204" pitchFamily="50" charset="-128"/>
                        </a:rPr>
                        <a:t>.</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教育改革</a:t>
                      </a:r>
                      <a:endParaRPr lang="zh-TW"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chemeClr val="tx1">
                        <a:lumMod val="50000"/>
                        <a:lumOff val="50000"/>
                      </a:schemeClr>
                    </a:solidFill>
                  </a:tcPr>
                </a:tc>
                <a:tc>
                  <a:txBody>
                    <a:bodyPr/>
                    <a:lstStyle/>
                    <a:p>
                      <a:pPr algn="l" fontAlgn="t"/>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algn="l" fontAlgn="t"/>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rPr>
                        <a:t>●教育振興基本計画策定</a:t>
                      </a:r>
                    </a:p>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algn="l" rtl="0"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r>
                        <a:rPr kumimoji="1" lang="ja-JP" altLang="en-US" sz="700" dirty="0" smtClean="0">
                          <a:latin typeface="Meiryo UI" panose="020B0604030504040204" pitchFamily="50" charset="-128"/>
                          <a:ea typeface="Meiryo UI" panose="020B0604030504040204" pitchFamily="50" charset="-128"/>
                        </a:rPr>
                        <a:t>●教育行政基本条例・学校活性化条例を制定</a:t>
                      </a:r>
                      <a:endParaRPr kumimoji="1" lang="en-US" altLang="ja-JP" sz="700" dirty="0" smtClean="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rPr>
                        <a:t>●教育振興基本計画</a:t>
                      </a:r>
                      <a:r>
                        <a:rPr kumimoji="1" lang="en-US" altLang="ja-JP" sz="700" dirty="0" smtClean="0">
                          <a:latin typeface="Meiryo UI" panose="020B0604030504040204" pitchFamily="50" charset="-128"/>
                          <a:ea typeface="Meiryo UI" panose="020B0604030504040204" pitchFamily="50" charset="-128"/>
                        </a:rPr>
                        <a:t>(1</a:t>
                      </a:r>
                      <a:r>
                        <a:rPr kumimoji="1" lang="ja-JP" altLang="en-US" sz="700" dirty="0" smtClean="0">
                          <a:latin typeface="Meiryo UI" panose="020B0604030504040204" pitchFamily="50" charset="-128"/>
                          <a:ea typeface="Meiryo UI" panose="020B0604030504040204" pitchFamily="50" charset="-128"/>
                        </a:rPr>
                        <a:t>次改訂</a:t>
                      </a:r>
                      <a:r>
                        <a:rPr kumimoji="1" lang="en-US" altLang="ja-JP" sz="700" dirty="0" smtClean="0">
                          <a:latin typeface="Meiryo UI" panose="020B0604030504040204" pitchFamily="50" charset="-128"/>
                          <a:ea typeface="Meiryo UI" panose="020B0604030504040204" pitchFamily="50" charset="-128"/>
                        </a:rPr>
                        <a:t>)</a:t>
                      </a:r>
                      <a:endParaRPr kumimoji="1" lang="ja-JP" altLang="en-US" sz="700" dirty="0" smtClean="0">
                        <a:latin typeface="Meiryo UI" panose="020B0604030504040204" pitchFamily="50" charset="-128"/>
                        <a:ea typeface="Meiryo UI" panose="020B0604030504040204" pitchFamily="50" charset="-128"/>
                      </a:endParaRPr>
                    </a:p>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r>
                        <a:rPr kumimoji="1" lang="ja-JP" altLang="en-US" sz="700" dirty="0" smtClean="0">
                          <a:latin typeface="Meiryo UI" panose="020B0604030504040204" pitchFamily="50" charset="-128"/>
                          <a:ea typeface="Meiryo UI" panose="020B0604030504040204" pitchFamily="50" charset="-128"/>
                        </a:rPr>
                        <a:t>●校長公募の実施</a:t>
                      </a:r>
                      <a:endParaRPr kumimoji="1" lang="en-US" altLang="ja-JP" sz="700" dirty="0" smtClean="0">
                        <a:latin typeface="Meiryo UI" panose="020B0604030504040204" pitchFamily="50" charset="-128"/>
                        <a:ea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rPr>
                        <a:t>●校長権限強化</a:t>
                      </a:r>
                      <a:endParaRPr kumimoji="1" lang="en-US" altLang="ja-JP" sz="700" dirty="0" smtClean="0">
                        <a:latin typeface="Meiryo UI" panose="020B0604030504040204" pitchFamily="50" charset="-128"/>
                        <a:ea typeface="Meiryo UI" panose="020B0604030504040204" pitchFamily="50" charset="-128"/>
                      </a:endParaRPr>
                    </a:p>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rPr>
                        <a:t>●教育振興基本計画</a:t>
                      </a:r>
                      <a:r>
                        <a:rPr kumimoji="1" lang="en-US" altLang="ja-JP" sz="700" dirty="0" smtClean="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延長</a:t>
                      </a:r>
                      <a:r>
                        <a:rPr kumimoji="1" lang="en-US" altLang="ja-JP" sz="700" dirty="0" smtClean="0">
                          <a:latin typeface="Meiryo UI" panose="020B0604030504040204" pitchFamily="50" charset="-128"/>
                          <a:ea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rPr>
                        <a:t>●学校選択制</a:t>
                      </a:r>
                      <a:r>
                        <a:rPr kumimoji="1" lang="en-US" altLang="ja-JP" sz="700" dirty="0" smtClean="0">
                          <a:latin typeface="Meiryo UI" panose="020B0604030504040204" pitchFamily="50" charset="-128"/>
                          <a:ea typeface="Meiryo UI" panose="020B0604030504040204" pitchFamily="50" charset="-128"/>
                        </a:rPr>
                        <a:t>23</a:t>
                      </a:r>
                      <a:r>
                        <a:rPr kumimoji="1" lang="ja-JP" altLang="en-US" sz="700" dirty="0" smtClean="0">
                          <a:latin typeface="Meiryo UI" panose="020B0604030504040204" pitchFamily="50" charset="-128"/>
                          <a:ea typeface="Meiryo UI" panose="020B0604030504040204" pitchFamily="50" charset="-128"/>
                        </a:rPr>
                        <a:t>区で導入</a:t>
                      </a:r>
                    </a:p>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rPr>
                        <a:t>●教育振興基本計画</a:t>
                      </a:r>
                      <a:r>
                        <a:rPr kumimoji="1" lang="en-US" altLang="ja-JP" sz="700" dirty="0" smtClean="0">
                          <a:latin typeface="Meiryo UI" panose="020B0604030504040204" pitchFamily="50" charset="-128"/>
                          <a:ea typeface="Meiryo UI" panose="020B0604030504040204" pitchFamily="50" charset="-128"/>
                        </a:rPr>
                        <a:t>(2</a:t>
                      </a:r>
                      <a:r>
                        <a:rPr kumimoji="1" lang="ja-JP" altLang="en-US" sz="700" dirty="0" smtClean="0">
                          <a:latin typeface="Meiryo UI" panose="020B0604030504040204" pitchFamily="50" charset="-128"/>
                          <a:ea typeface="Meiryo UI" panose="020B0604030504040204" pitchFamily="50" charset="-128"/>
                        </a:rPr>
                        <a:t>次改訂</a:t>
                      </a:r>
                      <a:r>
                        <a:rPr kumimoji="1" lang="en-US" altLang="ja-JP" sz="700" dirty="0" smtClean="0">
                          <a:latin typeface="Meiryo UI" panose="020B0604030504040204" pitchFamily="50" charset="-128"/>
                          <a:ea typeface="Meiryo UI" panose="020B0604030504040204" pitchFamily="50" charset="-128"/>
                        </a:rPr>
                        <a:t>)</a:t>
                      </a:r>
                      <a:endParaRPr kumimoji="1" lang="ja-JP" altLang="en-US" sz="700" dirty="0" smtClean="0">
                        <a:latin typeface="Meiryo UI" panose="020B0604030504040204" pitchFamily="50" charset="-128"/>
                        <a:ea typeface="Meiryo UI" panose="020B0604030504040204" pitchFamily="50" charset="-128"/>
                      </a:endParaRPr>
                    </a:p>
                  </a:txBody>
                  <a:tcPr marL="3327" marR="3327" marT="3327" marB="0"/>
                </a:tc>
                <a:tc>
                  <a:txBody>
                    <a:bodyPr/>
                    <a:lstStyle/>
                    <a:p>
                      <a:endParaRPr kumimoji="1" lang="ja-JP" altLang="en-US" sz="700" dirty="0" smtClean="0">
                        <a:latin typeface="Meiryo UI" panose="020B0604030504040204" pitchFamily="50" charset="-128"/>
                        <a:ea typeface="Meiryo UI" panose="020B0604030504040204" pitchFamily="50" charset="-128"/>
                      </a:endParaRPr>
                    </a:p>
                  </a:txBody>
                  <a:tcPr marL="3327" marR="3327" marT="3327" marB="0"/>
                </a:tc>
                <a:tc>
                  <a:txBody>
                    <a:bodyPr/>
                    <a:lstStyle/>
                    <a:p>
                      <a:r>
                        <a:rPr kumimoji="1" lang="ja-JP" altLang="en-US" sz="700" dirty="0" smtClean="0">
                          <a:latin typeface="Meiryo UI" panose="020B0604030504040204" pitchFamily="50" charset="-128"/>
                          <a:ea typeface="Meiryo UI" panose="020B0604030504040204" pitchFamily="50" charset="-128"/>
                        </a:rPr>
                        <a:t>●全小学校低学年からの英語教育の実施</a:t>
                      </a:r>
                      <a:endParaRPr kumimoji="1" lang="en-US" altLang="ja-JP" sz="700" dirty="0" smtClean="0">
                        <a:latin typeface="Meiryo UI" panose="020B0604030504040204" pitchFamily="50" charset="-128"/>
                        <a:ea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rPr>
                        <a:t>●校長裁量拡大特例校の設置</a:t>
                      </a:r>
                      <a:endParaRPr kumimoji="1" lang="en-US" altLang="ja-JP" sz="700" dirty="0" smtClean="0">
                        <a:latin typeface="Meiryo UI" panose="020B0604030504040204" pitchFamily="50" charset="-128"/>
                        <a:ea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rPr>
                        <a:t>●学校選択制全区で導入</a:t>
                      </a:r>
                    </a:p>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extLst>
                  <a:ext uri="{0D108BD9-81ED-4DB2-BD59-A6C34878D82A}">
                    <a16:rowId xmlns="" xmlns:a16="http://schemas.microsoft.com/office/drawing/2014/main" val="1577840658"/>
                  </a:ext>
                </a:extLst>
              </a:tr>
              <a:tr h="273950">
                <a:tc vMerge="1">
                  <a:txBody>
                    <a:bodyPr/>
                    <a:lstStyle/>
                    <a:p>
                      <a:endParaRPr kumimoji="1" lang="ja-JP" altLang="en-US"/>
                    </a:p>
                  </a:txBody>
                  <a:tcPr/>
                </a:tc>
                <a:tc>
                  <a:txBody>
                    <a:bodyPr/>
                    <a:lstStyle/>
                    <a:p>
                      <a:pPr algn="l" rtl="0" fontAlgn="ctr"/>
                      <a:r>
                        <a:rPr lang="en-US" altLang="ja-JP" sz="800" b="1" i="0" u="none" strike="noStrike" dirty="0" smtClean="0">
                          <a:solidFill>
                            <a:schemeClr val="bg1"/>
                          </a:solidFill>
                          <a:effectLst/>
                          <a:latin typeface="Meiryo UI" panose="020B0604030504040204" pitchFamily="50" charset="-128"/>
                          <a:ea typeface="Meiryo UI" panose="020B0604030504040204" pitchFamily="50" charset="-128"/>
                        </a:rPr>
                        <a:t>3.</a:t>
                      </a:r>
                      <a:r>
                        <a:rPr lang="ja-JP" altLang="en-US" sz="800" b="1" i="0" u="none" strike="noStrike" dirty="0" smtClean="0">
                          <a:solidFill>
                            <a:schemeClr val="bg1"/>
                          </a:solidFill>
                          <a:effectLst/>
                          <a:latin typeface="Meiryo UI" panose="020B0604030504040204" pitchFamily="50" charset="-128"/>
                          <a:ea typeface="Meiryo UI" panose="020B0604030504040204" pitchFamily="50" charset="-128"/>
                        </a:rPr>
                        <a:t>西成特区構想</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chemeClr val="tx1">
                        <a:lumMod val="50000"/>
                        <a:lumOff val="50000"/>
                      </a:schemeClr>
                    </a:solidFill>
                  </a:tcPr>
                </a:tc>
                <a:tc>
                  <a:txBody>
                    <a:bodyPr/>
                    <a:lstStyle/>
                    <a:p>
                      <a:pPr algn="l" rtl="0"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algn="l" rtl="0"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algn="l" rtl="0"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algn="l" rtl="0"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700" dirty="0" smtClean="0">
                        <a:latin typeface="Meiryo UI" panose="020B0604030504040204" pitchFamily="50" charset="-128"/>
                        <a:ea typeface="Meiryo UI" panose="020B0604030504040204" pitchFamily="50" charset="-128"/>
                      </a:endParaRPr>
                    </a:p>
                  </a:txBody>
                  <a:tcPr marL="3327" marR="3327" marT="3327" marB="0"/>
                </a:tc>
                <a:tc>
                  <a:txBody>
                    <a:bodyPr/>
                    <a:lstStyle/>
                    <a:p>
                      <a:pPr algn="l" rtl="0"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700" dirty="0" smtClean="0">
                          <a:solidFill>
                            <a:schemeClr val="tx1"/>
                          </a:solidFill>
                          <a:latin typeface="Meiryo UI" panose="020B0604030504040204" pitchFamily="50" charset="-128"/>
                          <a:ea typeface="Meiryo UI" panose="020B0604030504040204" pitchFamily="50" charset="-128"/>
                        </a:rPr>
                        <a:t>プレーパーク</a:t>
                      </a:r>
                      <a:r>
                        <a:rPr kumimoji="1" lang="ja-JP" altLang="en-US" sz="700" kern="1200" dirty="0" smtClean="0">
                          <a:solidFill>
                            <a:schemeClr val="tx1"/>
                          </a:solidFill>
                          <a:latin typeface="Meiryo UI" panose="020B0604030504040204" pitchFamily="50" charset="-128"/>
                          <a:ea typeface="Meiryo UI" panose="020B0604030504040204" pitchFamily="50" charset="-128"/>
                          <a:cs typeface="+mn-cs"/>
                        </a:rPr>
                        <a:t>事業</a:t>
                      </a:r>
                      <a:r>
                        <a:rPr kumimoji="1" lang="en-US" altLang="ja-JP" sz="7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700" kern="1200" dirty="0" smtClean="0">
                          <a:solidFill>
                            <a:schemeClr val="tx1"/>
                          </a:solidFill>
                          <a:latin typeface="Meiryo UI" panose="020B0604030504040204" pitchFamily="50" charset="-128"/>
                          <a:ea typeface="Meiryo UI" panose="020B0604030504040204" pitchFamily="50" charset="-128"/>
                          <a:cs typeface="+mn-cs"/>
                        </a:rPr>
                        <a:t>適地調査</a:t>
                      </a:r>
                      <a:r>
                        <a:rPr kumimoji="1" lang="en-US" altLang="ja-JP" sz="7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700" kern="1200" dirty="0" smtClean="0">
                          <a:solidFill>
                            <a:schemeClr val="tx1"/>
                          </a:solidFill>
                          <a:latin typeface="Meiryo UI" panose="020B0604030504040204" pitchFamily="50" charset="-128"/>
                          <a:ea typeface="Meiryo UI" panose="020B0604030504040204" pitchFamily="50" charset="-128"/>
                          <a:cs typeface="+mn-cs"/>
                        </a:rPr>
                        <a:t>の実施</a:t>
                      </a:r>
                      <a:endParaRPr kumimoji="1" lang="en-US" altLang="ja-JP" sz="700" kern="1200" dirty="0" smtClean="0">
                        <a:solidFill>
                          <a:schemeClr val="tx1"/>
                        </a:solidFill>
                        <a:latin typeface="Meiryo UI" panose="020B0604030504040204" pitchFamily="50" charset="-128"/>
                        <a:ea typeface="Meiryo UI" panose="020B0604030504040204" pitchFamily="50" charset="-128"/>
                        <a:cs typeface="+mn-cs"/>
                      </a:endParaRPr>
                    </a:p>
                    <a:p>
                      <a:pPr algn="l"/>
                      <a:r>
                        <a:rPr kumimoji="1" lang="ja-JP" altLang="en-US" sz="700" kern="1200" dirty="0" smtClean="0">
                          <a:solidFill>
                            <a:schemeClr val="tx1"/>
                          </a:solidFill>
                          <a:latin typeface="Meiryo UI" panose="020B0604030504040204" pitchFamily="50" charset="-128"/>
                          <a:ea typeface="Meiryo UI" panose="020B0604030504040204" pitchFamily="50" charset="-128"/>
                          <a:cs typeface="+mn-cs"/>
                        </a:rPr>
                        <a:t>●あい</a:t>
                      </a:r>
                      <a:r>
                        <a:rPr kumimoji="1" lang="ja-JP" altLang="en-US" sz="700" kern="1200" dirty="0" err="1" smtClean="0">
                          <a:solidFill>
                            <a:schemeClr val="tx1"/>
                          </a:solidFill>
                          <a:latin typeface="Meiryo UI" panose="020B0604030504040204" pitchFamily="50" charset="-128"/>
                          <a:ea typeface="Meiryo UI" panose="020B0604030504040204" pitchFamily="50" charset="-128"/>
                          <a:cs typeface="+mn-cs"/>
                        </a:rPr>
                        <a:t>りん</a:t>
                      </a:r>
                      <a:r>
                        <a:rPr kumimoji="1" lang="ja-JP" altLang="en-US" sz="700" kern="1200" dirty="0" smtClean="0">
                          <a:solidFill>
                            <a:schemeClr val="tx1"/>
                          </a:solidFill>
                          <a:latin typeface="Meiryo UI" panose="020B0604030504040204" pitchFamily="50" charset="-128"/>
                          <a:ea typeface="Meiryo UI" panose="020B0604030504040204" pitchFamily="50" charset="-128"/>
                          <a:cs typeface="+mn-cs"/>
                        </a:rPr>
                        <a:t>地域を中心とする環境整備の取組み</a:t>
                      </a:r>
                      <a:endParaRPr kumimoji="1" lang="ja-JP" altLang="en-US" sz="700" kern="1200" dirty="0">
                        <a:solidFill>
                          <a:schemeClr val="tx1"/>
                        </a:solidFill>
                        <a:latin typeface="Meiryo UI" panose="020B0604030504040204" pitchFamily="50" charset="-128"/>
                        <a:ea typeface="Meiryo UI" panose="020B0604030504040204" pitchFamily="50" charset="-128"/>
                        <a:cs typeface="+mn-cs"/>
                      </a:endParaRPr>
                    </a:p>
                  </a:txBody>
                  <a:tcPr marL="3327" marR="3327" marT="3327" marB="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7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700" dirty="0" smtClean="0">
                          <a:solidFill>
                            <a:schemeClr val="tx1"/>
                          </a:solidFill>
                          <a:latin typeface="Meiryo UI" panose="020B0604030504040204" pitchFamily="50" charset="-128"/>
                          <a:ea typeface="Meiryo UI" panose="020B0604030504040204" pitchFamily="50" charset="-128"/>
                        </a:rPr>
                        <a:t>プレーパーク</a:t>
                      </a:r>
                      <a:r>
                        <a:rPr kumimoji="1" lang="ja-JP" altLang="en-US" sz="700" kern="1200" dirty="0" smtClean="0">
                          <a:solidFill>
                            <a:schemeClr val="tx1"/>
                          </a:solidFill>
                          <a:latin typeface="Meiryo UI" panose="020B0604030504040204" pitchFamily="50" charset="-128"/>
                          <a:ea typeface="Meiryo UI" panose="020B0604030504040204" pitchFamily="50" charset="-128"/>
                          <a:cs typeface="+mn-cs"/>
                        </a:rPr>
                        <a:t>事業の</a:t>
                      </a:r>
                      <a:r>
                        <a:rPr kumimoji="1" lang="en-US" altLang="ja-JP" sz="7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700" kern="1200" dirty="0" smtClean="0">
                          <a:solidFill>
                            <a:schemeClr val="tx1"/>
                          </a:solidFill>
                          <a:latin typeface="Meiryo UI" panose="020B0604030504040204" pitchFamily="50" charset="-128"/>
                          <a:ea typeface="Meiryo UI" panose="020B0604030504040204" pitchFamily="50" charset="-128"/>
                          <a:cs typeface="+mn-cs"/>
                        </a:rPr>
                        <a:t>モデル</a:t>
                      </a:r>
                      <a:r>
                        <a:rPr kumimoji="1" lang="en-US" altLang="ja-JP" sz="7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700" kern="1200" dirty="0" smtClean="0">
                          <a:solidFill>
                            <a:schemeClr val="tx1"/>
                          </a:solidFill>
                          <a:latin typeface="Meiryo UI" panose="020B0604030504040204" pitchFamily="50" charset="-128"/>
                          <a:ea typeface="Meiryo UI" panose="020B0604030504040204" pitchFamily="50" charset="-128"/>
                          <a:cs typeface="+mn-cs"/>
                        </a:rPr>
                        <a:t>実施</a:t>
                      </a:r>
                    </a:p>
                    <a:p>
                      <a:pPr algn="l" rtl="0"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rPr>
                        <a:t>●</a:t>
                      </a:r>
                      <a:r>
                        <a:rPr kumimoji="1" lang="ja-JP" altLang="en-US" sz="700" dirty="0" smtClean="0">
                          <a:solidFill>
                            <a:schemeClr val="tx1"/>
                          </a:solidFill>
                          <a:latin typeface="Meiryo UI" panose="020B0604030504040204" pitchFamily="50" charset="-128"/>
                          <a:ea typeface="Meiryo UI" panose="020B0604030504040204" pitchFamily="50" charset="-128"/>
                        </a:rPr>
                        <a:t>プレーパーク</a:t>
                      </a:r>
                      <a:r>
                        <a:rPr kumimoji="1" lang="ja-JP" altLang="en-US" sz="700" dirty="0" smtClean="0">
                          <a:latin typeface="Meiryo UI" panose="020B0604030504040204" pitchFamily="50" charset="-128"/>
                          <a:ea typeface="Meiryo UI" panose="020B0604030504040204" pitchFamily="50" charset="-128"/>
                        </a:rPr>
                        <a:t>事業</a:t>
                      </a:r>
                      <a:r>
                        <a:rPr kumimoji="1" lang="en-US" altLang="ja-JP" sz="700" dirty="0" smtClean="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トライアル</a:t>
                      </a:r>
                      <a:r>
                        <a:rPr kumimoji="1" lang="en-US" altLang="ja-JP" sz="700" dirty="0" smtClean="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の実施</a:t>
                      </a:r>
                    </a:p>
                    <a:p>
                      <a:pPr algn="l" rtl="0"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rPr>
                        <a:t>●西成区こども生活・まなびサポートの事業実施</a:t>
                      </a:r>
                    </a:p>
                  </a:txBody>
                  <a:tcPr marL="3327" marR="3327" marT="3327" marB="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7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700" dirty="0" smtClean="0">
                          <a:solidFill>
                            <a:schemeClr val="tx1"/>
                          </a:solidFill>
                          <a:latin typeface="Meiryo UI" panose="020B0604030504040204" pitchFamily="50" charset="-128"/>
                          <a:ea typeface="Meiryo UI" panose="020B0604030504040204" pitchFamily="50" charset="-128"/>
                        </a:rPr>
                        <a:t>プレーパーク</a:t>
                      </a:r>
                      <a:r>
                        <a:rPr kumimoji="1" lang="ja-JP" altLang="en-US" sz="700" kern="1200" dirty="0" smtClean="0">
                          <a:solidFill>
                            <a:schemeClr val="tx1"/>
                          </a:solidFill>
                          <a:latin typeface="Meiryo UI" panose="020B0604030504040204" pitchFamily="50" charset="-128"/>
                          <a:ea typeface="Meiryo UI" panose="020B0604030504040204" pitchFamily="50" charset="-128"/>
                          <a:cs typeface="+mn-cs"/>
                        </a:rPr>
                        <a:t>事業</a:t>
                      </a:r>
                      <a:r>
                        <a:rPr kumimoji="1" lang="en-US" altLang="ja-JP" sz="7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700" kern="1200" dirty="0" smtClean="0">
                          <a:solidFill>
                            <a:schemeClr val="tx1"/>
                          </a:solidFill>
                          <a:latin typeface="Meiryo UI" panose="020B0604030504040204" pitchFamily="50" charset="-128"/>
                          <a:ea typeface="Meiryo UI" panose="020B0604030504040204" pitchFamily="50" charset="-128"/>
                          <a:cs typeface="+mn-cs"/>
                        </a:rPr>
                        <a:t>本格</a:t>
                      </a:r>
                      <a:r>
                        <a:rPr kumimoji="1" lang="en-US" altLang="ja-JP" sz="7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700" kern="1200" dirty="0" smtClean="0">
                          <a:solidFill>
                            <a:schemeClr val="tx1"/>
                          </a:solidFill>
                          <a:latin typeface="Meiryo UI" panose="020B0604030504040204" pitchFamily="50" charset="-128"/>
                          <a:ea typeface="Meiryo UI" panose="020B0604030504040204" pitchFamily="50" charset="-128"/>
                          <a:cs typeface="+mn-cs"/>
                        </a:rPr>
                        <a:t>の実施</a:t>
                      </a:r>
                    </a:p>
                    <a:p>
                      <a:pPr algn="l" rtl="0"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r>
              <a:tr h="790140">
                <a:tc vMerge="1">
                  <a:txBody>
                    <a:bodyPr/>
                    <a:lstStyle/>
                    <a:p>
                      <a:pPr algn="l" rtl="0"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327" marR="3327" marT="3327" marB="0" anchor="ctr"/>
                </a:tc>
                <a:tc>
                  <a:txBody>
                    <a:bodyPr/>
                    <a:lstStyle/>
                    <a:p>
                      <a:pPr algn="l" rtl="0" fontAlgn="ctr"/>
                      <a:r>
                        <a:rPr lang="en-US" altLang="ja-JP" sz="800" b="1" i="0" u="none" strike="noStrike" dirty="0" smtClean="0">
                          <a:solidFill>
                            <a:schemeClr val="bg1"/>
                          </a:solidFill>
                          <a:effectLst/>
                          <a:latin typeface="Meiryo UI" panose="020B0604030504040204" pitchFamily="50" charset="-128"/>
                          <a:ea typeface="Meiryo UI" panose="020B0604030504040204" pitchFamily="50" charset="-128"/>
                        </a:rPr>
                        <a:t>4.</a:t>
                      </a:r>
                      <a:r>
                        <a:rPr lang="ja-JP" altLang="en-US" sz="800" b="1" i="0" u="none" strike="noStrike" dirty="0" smtClean="0">
                          <a:solidFill>
                            <a:schemeClr val="bg1"/>
                          </a:solidFill>
                          <a:effectLst/>
                          <a:latin typeface="Meiryo UI" panose="020B0604030504040204" pitchFamily="50" charset="-128"/>
                          <a:ea typeface="Meiryo UI" panose="020B0604030504040204" pitchFamily="50" charset="-128"/>
                        </a:rPr>
                        <a:t>福祉施策の再構築</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chemeClr val="tx1">
                        <a:lumMod val="50000"/>
                        <a:lumOff val="50000"/>
                      </a:schemeClr>
                    </a:solidFill>
                  </a:tcPr>
                </a:tc>
                <a:tc>
                  <a:txBody>
                    <a:bodyPr/>
                    <a:lstStyle/>
                    <a:p>
                      <a:pPr algn="l" rtl="0"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algn="l" rtl="0"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algn="l" rtl="0"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algn="l" rtl="0"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algn="l" rtl="0"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r>
                        <a:rPr kumimoji="1" lang="ja-JP" altLang="en-US" sz="7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700" kern="1200" dirty="0" err="1" smtClean="0">
                          <a:solidFill>
                            <a:schemeClr val="tx1"/>
                          </a:solidFill>
                          <a:latin typeface="Meiryo UI" panose="020B0604030504040204" pitchFamily="50" charset="-128"/>
                          <a:ea typeface="Meiryo UI" panose="020B0604030504040204" pitchFamily="50" charset="-128"/>
                          <a:cs typeface="+mn-cs"/>
                        </a:rPr>
                        <a:t>発達障がい</a:t>
                      </a:r>
                      <a:r>
                        <a:rPr kumimoji="1" lang="ja-JP" altLang="en-US" sz="700" kern="1200" dirty="0" smtClean="0">
                          <a:solidFill>
                            <a:schemeClr val="tx1"/>
                          </a:solidFill>
                          <a:latin typeface="Meiryo UI" panose="020B0604030504040204" pitchFamily="50" charset="-128"/>
                          <a:ea typeface="Meiryo UI" panose="020B0604030504040204" pitchFamily="50" charset="-128"/>
                          <a:cs typeface="+mn-cs"/>
                        </a:rPr>
                        <a:t>者支援室を設置</a:t>
                      </a:r>
                      <a:endParaRPr kumimoji="1" lang="en-US" altLang="ja-JP" sz="700" kern="1200" dirty="0" smtClean="0">
                        <a:solidFill>
                          <a:schemeClr val="tx1"/>
                        </a:solidFill>
                        <a:latin typeface="Meiryo UI" panose="020B0604030504040204" pitchFamily="50" charset="-128"/>
                        <a:ea typeface="Meiryo UI" panose="020B0604030504040204" pitchFamily="50" charset="-128"/>
                        <a:cs typeface="+mn-cs"/>
                      </a:endParaRPr>
                    </a:p>
                    <a:p>
                      <a:r>
                        <a:rPr kumimoji="1" lang="ja-JP" altLang="en-US" sz="700" kern="1200" dirty="0" smtClean="0">
                          <a:solidFill>
                            <a:schemeClr val="tx1"/>
                          </a:solidFill>
                          <a:latin typeface="Meiryo UI" panose="020B0604030504040204" pitchFamily="50" charset="-128"/>
                          <a:ea typeface="Meiryo UI" panose="020B0604030504040204" pitchFamily="50" charset="-128"/>
                          <a:cs typeface="+mn-cs"/>
                        </a:rPr>
                        <a:t>●福祉施策推進パイロット事業の実施</a:t>
                      </a:r>
                      <a:endParaRPr kumimoji="1" lang="en-US" altLang="ja-JP" sz="700" kern="1200" dirty="0" smtClean="0">
                        <a:solidFill>
                          <a:schemeClr val="tx1"/>
                        </a:solidFill>
                        <a:latin typeface="Meiryo UI" panose="020B0604030504040204" pitchFamily="50" charset="-128"/>
                        <a:ea typeface="Meiryo UI" panose="020B0604030504040204" pitchFamily="50" charset="-128"/>
                        <a:cs typeface="+mn-cs"/>
                      </a:endParaRPr>
                    </a:p>
                    <a:p>
                      <a:r>
                        <a:rPr kumimoji="1" lang="ja-JP" altLang="en-US" sz="700" kern="1200" dirty="0" smtClean="0">
                          <a:solidFill>
                            <a:schemeClr val="tx1"/>
                          </a:solidFill>
                          <a:latin typeface="Meiryo UI" panose="020B0604030504040204" pitchFamily="50" charset="-128"/>
                          <a:ea typeface="Meiryo UI" panose="020B0604030504040204" pitchFamily="50" charset="-128"/>
                          <a:cs typeface="+mn-cs"/>
                        </a:rPr>
                        <a:t>●重症心身障が</a:t>
                      </a:r>
                      <a:r>
                        <a:rPr kumimoji="1" lang="ja-JP" altLang="en-US" sz="700" kern="1200" dirty="0" err="1" smtClean="0">
                          <a:solidFill>
                            <a:schemeClr val="tx1"/>
                          </a:solidFill>
                          <a:latin typeface="Meiryo UI" panose="020B0604030504040204" pitchFamily="50" charset="-128"/>
                          <a:ea typeface="Meiryo UI" panose="020B0604030504040204" pitchFamily="50" charset="-128"/>
                          <a:cs typeface="+mn-cs"/>
                        </a:rPr>
                        <a:t>い</a:t>
                      </a:r>
                      <a:r>
                        <a:rPr kumimoji="1" lang="ja-JP" altLang="en-US" sz="700" kern="1200" dirty="0" smtClean="0">
                          <a:solidFill>
                            <a:schemeClr val="tx1"/>
                          </a:solidFill>
                          <a:latin typeface="Meiryo UI" panose="020B0604030504040204" pitchFamily="50" charset="-128"/>
                          <a:ea typeface="Meiryo UI" panose="020B0604030504040204" pitchFamily="50" charset="-128"/>
                          <a:cs typeface="+mn-cs"/>
                        </a:rPr>
                        <a:t>児者等医療型短期入所事業の開始</a:t>
                      </a:r>
                      <a:endParaRPr kumimoji="1" lang="en-US" altLang="ja-JP" sz="700" kern="1200" dirty="0" smtClean="0">
                        <a:solidFill>
                          <a:schemeClr val="tx1"/>
                        </a:solidFill>
                        <a:latin typeface="Meiryo UI" panose="020B0604030504040204" pitchFamily="50" charset="-128"/>
                        <a:ea typeface="Meiryo UI" panose="020B0604030504040204" pitchFamily="50" charset="-128"/>
                        <a:cs typeface="+mn-cs"/>
                      </a:endParaRPr>
                    </a:p>
                  </a:txBody>
                  <a:tcPr marL="3327" marR="3327" marT="3327" marB="0"/>
                </a:tc>
                <a:tc>
                  <a:txBody>
                    <a:bodyPr/>
                    <a:lstStyle/>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algn="l" rtl="0"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rPr>
                        <a:t>●認知症初期集中支援チームを全区に設置</a:t>
                      </a:r>
                    </a:p>
                    <a:p>
                      <a:pPr algn="l" rtl="0"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algn="l" rtl="0" fontAlgn="ct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algn="l" rtl="0"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extLst>
                  <a:ext uri="{0D108BD9-81ED-4DB2-BD59-A6C34878D82A}">
                    <a16:rowId xmlns="" xmlns:a16="http://schemas.microsoft.com/office/drawing/2014/main" val="2698603480"/>
                  </a:ext>
                </a:extLst>
              </a:tr>
              <a:tr h="351068">
                <a:tc rowSpan="2">
                  <a:txBody>
                    <a:bodyPr/>
                    <a:lstStyle/>
                    <a:p>
                      <a:pPr algn="l"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府市連携</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　</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chemeClr val="tx1">
                        <a:lumMod val="50000"/>
                        <a:lumOff val="50000"/>
                      </a:schemeClr>
                    </a:solidFill>
                  </a:tcPr>
                </a:tc>
                <a:tc>
                  <a:txBody>
                    <a:bodyPr/>
                    <a:lstStyle/>
                    <a:p>
                      <a:pPr algn="l" rtl="0" fontAlgn="ctr"/>
                      <a:r>
                        <a:rPr lang="en-US" altLang="ja-JP" sz="800" b="1" i="0" u="none" strike="noStrike" dirty="0" smtClean="0">
                          <a:solidFill>
                            <a:schemeClr val="bg1"/>
                          </a:solidFill>
                          <a:effectLst/>
                          <a:latin typeface="Meiryo UI" panose="020B0604030504040204" pitchFamily="50" charset="-128"/>
                          <a:ea typeface="Meiryo UI" panose="020B0604030504040204" pitchFamily="50" charset="-128"/>
                        </a:rPr>
                        <a:t>5.</a:t>
                      </a:r>
                      <a:r>
                        <a:rPr lang="ja-JP" altLang="en-US" sz="800" b="1" i="0" u="none" strike="noStrike" dirty="0" smtClean="0">
                          <a:solidFill>
                            <a:schemeClr val="bg1"/>
                          </a:solidFill>
                          <a:effectLst/>
                          <a:latin typeface="Meiryo UI" panose="020B0604030504040204" pitchFamily="50" charset="-128"/>
                          <a:ea typeface="Meiryo UI" panose="020B0604030504040204" pitchFamily="50" charset="-128"/>
                        </a:rPr>
                        <a:t>組織統合</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chemeClr val="tx1">
                        <a:lumMod val="50000"/>
                        <a:lumOff val="50000"/>
                      </a:schemeClr>
                    </a:solidFill>
                  </a:tcPr>
                </a:tc>
                <a:tc>
                  <a:txBody>
                    <a:bodyPr/>
                    <a:lstStyle/>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kumimoji="1" lang="ja-JP" altLang="en-US" sz="700" dirty="0" smtClean="0">
                        <a:latin typeface="Meiryo UI" panose="020B0604030504040204" pitchFamily="50" charset="-128"/>
                        <a:ea typeface="Meiryo UI" panose="020B0604030504040204" pitchFamily="50" charset="-128"/>
                      </a:endParaRPr>
                    </a:p>
                  </a:txBody>
                  <a:tcPr marL="3327" marR="3327" marT="3327" marB="0"/>
                </a:tc>
                <a:tc>
                  <a:txBody>
                    <a:bodyPr/>
                    <a:lstStyle/>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●府市の病院統合関連議案可決</a:t>
                      </a:r>
                      <a:endParaRPr lang="ja-JP" altLang="en-US" sz="7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kumimoji="1" lang="en-US" altLang="ja-JP" sz="700" dirty="0" smtClean="0">
                        <a:latin typeface="Meiryo UI" panose="020B0604030504040204" pitchFamily="50" charset="-128"/>
                        <a:ea typeface="Meiryo UI" panose="020B0604030504040204" pitchFamily="50" charset="-128"/>
                      </a:endParaRPr>
                    </a:p>
                  </a:txBody>
                  <a:tcPr marL="3327" marR="3327" marT="3327" marB="0"/>
                </a:tc>
                <a:tc>
                  <a:txBody>
                    <a:bodyPr/>
                    <a:lstStyle/>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rPr>
                        <a:t>●大阪府市共同住吉母子医療センター開院</a:t>
                      </a:r>
                      <a:endParaRPr kumimoji="1" lang="en-US" altLang="ja-JP" sz="700" dirty="0" smtClean="0">
                        <a:latin typeface="Meiryo UI" panose="020B0604030504040204" pitchFamily="50" charset="-128"/>
                        <a:ea typeface="Meiryo UI" panose="020B0604030504040204" pitchFamily="50" charset="-128"/>
                      </a:endParaRPr>
                    </a:p>
                  </a:txBody>
                  <a:tcPr marL="3327" marR="3327" marT="3327" marB="0"/>
                </a:tc>
                <a:extLst>
                  <a:ext uri="{0D108BD9-81ED-4DB2-BD59-A6C34878D82A}">
                    <a16:rowId xmlns="" xmlns:a16="http://schemas.microsoft.com/office/drawing/2014/main" val="223541331"/>
                  </a:ext>
                </a:extLst>
              </a:tr>
              <a:tr h="266700">
                <a:tc vMerge="1">
                  <a:txBody>
                    <a:bodyPr/>
                    <a:lstStyle/>
                    <a:p>
                      <a:pPr algn="l" rtl="0"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327" marR="3327" marT="3327" marB="0" anchor="ctr"/>
                </a:tc>
                <a:tc>
                  <a:txBody>
                    <a:bodyPr/>
                    <a:lstStyle/>
                    <a:p>
                      <a:pPr algn="l" rtl="0" fontAlgn="ctr"/>
                      <a:r>
                        <a:rPr lang="en-US" altLang="ja-JP" sz="800" b="1" i="0" u="none" strike="noStrike" dirty="0" smtClean="0">
                          <a:solidFill>
                            <a:schemeClr val="bg1"/>
                          </a:solidFill>
                          <a:effectLst/>
                          <a:latin typeface="Meiryo UI" panose="020B0604030504040204" pitchFamily="50" charset="-128"/>
                          <a:ea typeface="Meiryo UI" panose="020B0604030504040204" pitchFamily="50" charset="-128"/>
                        </a:rPr>
                        <a:t>6.</a:t>
                      </a:r>
                      <a:r>
                        <a:rPr lang="ja-JP" altLang="en-US" sz="800" b="1" i="0" u="none" strike="noStrike" dirty="0" smtClean="0">
                          <a:solidFill>
                            <a:schemeClr val="bg1"/>
                          </a:solidFill>
                          <a:effectLst/>
                          <a:latin typeface="Meiryo UI" panose="020B0604030504040204" pitchFamily="50" charset="-128"/>
                          <a:ea typeface="Meiryo UI" panose="020B0604030504040204" pitchFamily="50" charset="-128"/>
                        </a:rPr>
                        <a:t>事業連携</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chemeClr val="tx1">
                        <a:lumMod val="50000"/>
                        <a:lumOff val="50000"/>
                      </a:schemeClr>
                    </a:solidFill>
                  </a:tcPr>
                </a:tc>
                <a:tc>
                  <a:txBody>
                    <a:bodyPr/>
                    <a:lstStyle/>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algn="l" fontAlgn="t"/>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●府立・市立高等学校再編整備計画を策定</a:t>
                      </a:r>
                    </a:p>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algn="l" fontAlgn="t"/>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algn="l" fontAlgn="t"/>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rPr>
                        <a:t>●特別支援学校を府へ移管</a:t>
                      </a:r>
                    </a:p>
                  </a:txBody>
                  <a:tcPr marL="3327" marR="3327" marT="3327" marB="0"/>
                </a:tc>
                <a:tc>
                  <a:txBody>
                    <a:bodyPr/>
                    <a:lstStyle/>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●府立・市立高等学校再編整備計画を策定</a:t>
                      </a:r>
                    </a:p>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extLst>
                  <a:ext uri="{0D108BD9-81ED-4DB2-BD59-A6C34878D82A}">
                    <a16:rowId xmlns="" xmlns:a16="http://schemas.microsoft.com/office/drawing/2014/main" val="2290193659"/>
                  </a:ext>
                </a:extLst>
              </a:tr>
              <a:tr h="893957">
                <a:tc gridSpan="2">
                  <a:txBody>
                    <a:bodyPr/>
                    <a:lstStyle/>
                    <a:p>
                      <a:pPr algn="l" rtl="0" fontAlgn="ct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その他</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chemeClr val="tx1">
                        <a:lumMod val="50000"/>
                        <a:lumOff val="50000"/>
                      </a:schemeClr>
                    </a:solidFill>
                  </a:tcPr>
                </a:tc>
                <a:tc hMerge="1">
                  <a:txBody>
                    <a:bodyPr/>
                    <a:lstStyle/>
                    <a:p>
                      <a:pPr algn="l" fontAlgn="t"/>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rPr>
                        <a:t>●推進チームを設置</a:t>
                      </a:r>
                    </a:p>
                    <a:p>
                      <a:pPr algn="l" rtl="0"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rPr>
                        <a:t>●総合就職サポート事業を</a:t>
                      </a:r>
                      <a:r>
                        <a:rPr kumimoji="1" lang="en-US" altLang="ja-JP" sz="700" dirty="0" smtClean="0">
                          <a:latin typeface="Meiryo UI" panose="020B0604030504040204" pitchFamily="50" charset="-128"/>
                          <a:ea typeface="Meiryo UI" panose="020B0604030504040204" pitchFamily="50" charset="-128"/>
                        </a:rPr>
                        <a:t>3</a:t>
                      </a:r>
                      <a:r>
                        <a:rPr kumimoji="1" lang="ja-JP" altLang="en-US" sz="700" dirty="0" smtClean="0">
                          <a:latin typeface="Meiryo UI" panose="020B0604030504040204" pitchFamily="50" charset="-128"/>
                          <a:ea typeface="Meiryo UI" panose="020B0604030504040204" pitchFamily="50" charset="-128"/>
                        </a:rPr>
                        <a:t>区でモデル実施</a:t>
                      </a:r>
                    </a:p>
                    <a:p>
                      <a:pPr algn="l" rtl="0"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rPr>
                        <a:t>●総合就職サポート事業を全区で実施</a:t>
                      </a:r>
                    </a:p>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rPr>
                        <a:t>●全区に不正受給調査専任チームを設置</a:t>
                      </a:r>
                    </a:p>
                    <a:p>
                      <a:pPr algn="l" rtl="0"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rPr>
                        <a:t>●生活保護受給者等就労自立促進事業の実施</a:t>
                      </a:r>
                    </a:p>
                    <a:p>
                      <a:pPr algn="l" rtl="0"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rPr>
                        <a:t>●女性の活躍促進アクションプラン策定</a:t>
                      </a:r>
                      <a:endParaRPr kumimoji="1" lang="en-US" altLang="ja-JP" sz="700" dirty="0" smtClean="0">
                        <a:latin typeface="Meiryo UI" panose="020B0604030504040204" pitchFamily="50" charset="-128"/>
                        <a:ea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rPr>
                        <a:t>●女性活躍リーディングカンパニー認証制度の実施</a:t>
                      </a:r>
                    </a:p>
                  </a:txBody>
                  <a:tcPr marL="3327" marR="3327" marT="3327"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kumimoji="1" lang="en-US" altLang="ja-JP" sz="700" dirty="0" smtClean="0">
                        <a:latin typeface="Meiryo UI" panose="020B0604030504040204" pitchFamily="50" charset="-128"/>
                        <a:ea typeface="Meiryo UI" panose="020B0604030504040204"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1" lang="en-US" altLang="ja-JP" sz="700" dirty="0" smtClean="0">
                        <a:latin typeface="Meiryo UI" panose="020B0604030504040204" pitchFamily="50" charset="-128"/>
                        <a:ea typeface="Meiryo UI" panose="020B0604030504040204"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1" lang="en-US" altLang="ja-JP" sz="700" dirty="0" smtClean="0">
                        <a:latin typeface="Meiryo UI" panose="020B0604030504040204" pitchFamily="50" charset="-128"/>
                        <a:ea typeface="Meiryo UI" panose="020B0604030504040204"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rPr>
                        <a:t>●大阪女性きらめき応援会議設置</a:t>
                      </a:r>
                    </a:p>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rPr>
                        <a:t>●若者・女性の就労等トータルサポート事業</a:t>
                      </a:r>
                      <a:endParaRPr kumimoji="1" lang="en-US" altLang="ja-JP" sz="700" dirty="0" smtClean="0">
                        <a:latin typeface="Meiryo UI" panose="020B0604030504040204" pitchFamily="50" charset="-128"/>
                        <a:ea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rPr>
                        <a:t>●女性チャレンジ応援拠点開設</a:t>
                      </a:r>
                    </a:p>
                  </a:txBody>
                  <a:tcPr marL="3327" marR="3327" marT="3327" marB="0"/>
                </a:tc>
                <a:tc>
                  <a:txBody>
                    <a:bodyPr/>
                    <a:lstStyle/>
                    <a:p>
                      <a:r>
                        <a:rPr kumimoji="1" lang="ja-JP" altLang="en-US" sz="700" dirty="0" smtClean="0">
                          <a:latin typeface="Meiryo UI" panose="020B0604030504040204" pitchFamily="50" charset="-128"/>
                          <a:ea typeface="Meiryo UI" panose="020B0604030504040204" pitchFamily="50" charset="-128"/>
                        </a:rPr>
                        <a:t>●適正受診支援の体制強化</a:t>
                      </a:r>
                      <a:r>
                        <a:rPr kumimoji="1" lang="en-US" altLang="ja-JP" sz="700" dirty="0" smtClean="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全区に専門職配置</a:t>
                      </a:r>
                      <a:r>
                        <a:rPr kumimoji="1" lang="en-US" altLang="ja-JP" sz="700" dirty="0" smtClean="0">
                          <a:latin typeface="Meiryo UI" panose="020B0604030504040204" pitchFamily="50" charset="-128"/>
                          <a:ea typeface="Meiryo UI" panose="020B0604030504040204" pitchFamily="50" charset="-128"/>
                        </a:rPr>
                        <a:t>)</a:t>
                      </a:r>
                    </a:p>
                    <a:p>
                      <a:r>
                        <a:rPr kumimoji="1" lang="ja-JP" altLang="en-US" sz="700" dirty="0" smtClean="0">
                          <a:latin typeface="Meiryo UI" panose="020B0604030504040204" pitchFamily="50" charset="-128"/>
                          <a:ea typeface="Meiryo UI" panose="020B0604030504040204" pitchFamily="50" charset="-128"/>
                        </a:rPr>
                        <a:t>●女性活躍施策検討プロジェクトチーム設置</a:t>
                      </a:r>
                      <a:endParaRPr kumimoji="1" lang="en-US" altLang="ja-JP" sz="700" dirty="0" smtClean="0">
                        <a:latin typeface="Meiryo UI" panose="020B0604030504040204" pitchFamily="50" charset="-128"/>
                        <a:ea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rPr>
                        <a:t>●市長への施策提言</a:t>
                      </a:r>
                    </a:p>
                  </a:txBody>
                  <a:tcPr marL="3327" marR="3327" marT="3327" marB="0"/>
                </a:tc>
                <a:tc>
                  <a:txBody>
                    <a:bodyPr/>
                    <a:lstStyle/>
                    <a:p>
                      <a:pPr algn="l" fontAlgn="t"/>
                      <a:endParaRPr lang="en-US" altLang="ja-JP" sz="7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t"/>
                      <a:endParaRPr lang="en-US" altLang="ja-JP" sz="7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t"/>
                      <a:endParaRPr lang="en-US" altLang="ja-JP" sz="7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t"/>
                      <a:r>
                        <a:rPr lang="ja-JP" altLang="en-US" sz="700" b="0" i="0" u="none" strike="noStrike" dirty="0" smtClean="0">
                          <a:solidFill>
                            <a:srgbClr val="000000"/>
                          </a:solidFill>
                          <a:effectLst/>
                          <a:latin typeface="Meiryo UI" panose="020B0604030504040204" pitchFamily="50" charset="-128"/>
                          <a:ea typeface="Meiryo UI" panose="020B0604030504040204" pitchFamily="50" charset="-128"/>
                        </a:rPr>
                        <a:t>●市長と企業トップによる宣言リレー等の実施</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tc>
                <a:extLst>
                  <a:ext uri="{0D108BD9-81ED-4DB2-BD59-A6C34878D82A}">
                    <a16:rowId xmlns="" xmlns:a16="http://schemas.microsoft.com/office/drawing/2014/main" val="1464281257"/>
                  </a:ext>
                </a:extLst>
              </a:tr>
            </a:tbl>
          </a:graphicData>
        </a:graphic>
      </p:graphicFrame>
      <p:cxnSp>
        <p:nvCxnSpPr>
          <p:cNvPr id="10" name="直線コネクタ 9"/>
          <p:cNvCxnSpPr/>
          <p:nvPr/>
        </p:nvCxnSpPr>
        <p:spPr>
          <a:xfrm>
            <a:off x="1411256" y="1876425"/>
            <a:ext cx="7668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9" name="テキスト ボックス 8"/>
          <p:cNvSpPr txBox="1"/>
          <p:nvPr/>
        </p:nvSpPr>
        <p:spPr>
          <a:xfrm>
            <a:off x="1329514" y="1876425"/>
            <a:ext cx="559769" cy="184666"/>
          </a:xfrm>
          <a:prstGeom prst="rect">
            <a:avLst/>
          </a:prstGeom>
          <a:noFill/>
        </p:spPr>
        <p:txBody>
          <a:bodyPr wrap="none" rtlCol="0">
            <a:spAutoFit/>
          </a:bodyPr>
          <a:lstStyle/>
          <a:p>
            <a:r>
              <a:rPr kumimoji="1" lang="en-US" altLang="ja-JP" sz="600" dirty="0" smtClean="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教育</a:t>
            </a:r>
            <a:r>
              <a:rPr kumimoji="1" lang="ja-JP" altLang="en-US" sz="600" dirty="0" smtClean="0">
                <a:latin typeface="Meiryo UI" panose="020B0604030504040204" pitchFamily="50" charset="-128"/>
                <a:ea typeface="Meiryo UI" panose="020B0604030504040204" pitchFamily="50" charset="-128"/>
              </a:rPr>
              <a:t>関連</a:t>
            </a:r>
            <a:r>
              <a:rPr kumimoji="1" lang="en-US" altLang="ja-JP" sz="600" dirty="0" smtClean="0">
                <a:latin typeface="Meiryo UI" panose="020B0604030504040204" pitchFamily="50" charset="-128"/>
                <a:ea typeface="Meiryo UI" panose="020B0604030504040204" pitchFamily="50" charset="-128"/>
              </a:rPr>
              <a:t>)</a:t>
            </a:r>
            <a:endParaRPr kumimoji="1" lang="ja-JP" altLang="en-US" sz="6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333499" y="882759"/>
            <a:ext cx="620683" cy="184666"/>
          </a:xfrm>
          <a:prstGeom prst="rect">
            <a:avLst/>
          </a:prstGeom>
          <a:noFill/>
        </p:spPr>
        <p:txBody>
          <a:bodyPr wrap="none" rtlCol="0">
            <a:spAutoFit/>
          </a:bodyPr>
          <a:lstStyle/>
          <a:p>
            <a:r>
              <a:rPr kumimoji="1" lang="en-US" altLang="ja-JP" sz="600" dirty="0" smtClean="0">
                <a:latin typeface="Meiryo UI" panose="020B0604030504040204" pitchFamily="50" charset="-128"/>
                <a:ea typeface="Meiryo UI" panose="020B0604030504040204" pitchFamily="50" charset="-128"/>
              </a:rPr>
              <a:t>(</a:t>
            </a:r>
            <a:r>
              <a:rPr kumimoji="1" lang="ja-JP" altLang="en-US" sz="600" dirty="0" smtClean="0">
                <a:latin typeface="Meiryo UI" panose="020B0604030504040204" pitchFamily="50" charset="-128"/>
                <a:ea typeface="Meiryo UI" panose="020B0604030504040204" pitchFamily="50" charset="-128"/>
              </a:rPr>
              <a:t>子育て関連</a:t>
            </a:r>
            <a:r>
              <a:rPr kumimoji="1" lang="en-US" altLang="ja-JP" sz="600" dirty="0" smtClean="0">
                <a:latin typeface="Meiryo UI" panose="020B0604030504040204" pitchFamily="50" charset="-128"/>
                <a:ea typeface="Meiryo UI" panose="020B0604030504040204" pitchFamily="50" charset="-128"/>
              </a:rPr>
              <a:t>)</a:t>
            </a:r>
          </a:p>
        </p:txBody>
      </p:sp>
      <p:sp>
        <p:nvSpPr>
          <p:cNvPr id="11" name="テキスト ボックス 10"/>
          <p:cNvSpPr txBox="1"/>
          <p:nvPr/>
        </p:nvSpPr>
        <p:spPr>
          <a:xfrm>
            <a:off x="1329514" y="5661248"/>
            <a:ext cx="790601" cy="184666"/>
          </a:xfrm>
          <a:prstGeom prst="rect">
            <a:avLst/>
          </a:prstGeom>
          <a:noFill/>
        </p:spPr>
        <p:txBody>
          <a:bodyPr wrap="none" rtlCol="0">
            <a:spAutoFit/>
          </a:bodyPr>
          <a:lstStyle/>
          <a:p>
            <a:r>
              <a:rPr kumimoji="1" lang="en-US" altLang="ja-JP" sz="600" dirty="0" smtClean="0">
                <a:latin typeface="Meiryo UI" panose="020B0604030504040204" pitchFamily="50" charset="-128"/>
                <a:ea typeface="Meiryo UI" panose="020B0604030504040204" pitchFamily="50" charset="-128"/>
              </a:rPr>
              <a:t>(</a:t>
            </a:r>
            <a:r>
              <a:rPr lang="ja-JP" altLang="en-US" sz="600" dirty="0" smtClean="0">
                <a:latin typeface="Meiryo UI" panose="020B0604030504040204" pitchFamily="50" charset="-128"/>
                <a:ea typeface="Meiryo UI" panose="020B0604030504040204" pitchFamily="50" charset="-128"/>
              </a:rPr>
              <a:t>生活保護適正化</a:t>
            </a:r>
            <a:r>
              <a:rPr kumimoji="1" lang="en-US" altLang="ja-JP" sz="600" dirty="0" smtClean="0">
                <a:latin typeface="Meiryo UI" panose="020B0604030504040204" pitchFamily="50" charset="-128"/>
                <a:ea typeface="Meiryo UI" panose="020B0604030504040204" pitchFamily="50" charset="-128"/>
              </a:rPr>
              <a:t>)</a:t>
            </a:r>
          </a:p>
        </p:txBody>
      </p:sp>
      <p:cxnSp>
        <p:nvCxnSpPr>
          <p:cNvPr id="12" name="直線コネクタ 11"/>
          <p:cNvCxnSpPr/>
          <p:nvPr/>
        </p:nvCxnSpPr>
        <p:spPr>
          <a:xfrm>
            <a:off x="1382681" y="6021288"/>
            <a:ext cx="7668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3" name="テキスト ボックス 12"/>
          <p:cNvSpPr txBox="1"/>
          <p:nvPr/>
        </p:nvSpPr>
        <p:spPr>
          <a:xfrm>
            <a:off x="1329514" y="6021288"/>
            <a:ext cx="713657" cy="184666"/>
          </a:xfrm>
          <a:prstGeom prst="rect">
            <a:avLst/>
          </a:prstGeom>
          <a:noFill/>
        </p:spPr>
        <p:txBody>
          <a:bodyPr wrap="none" rtlCol="0">
            <a:spAutoFit/>
          </a:bodyPr>
          <a:lstStyle/>
          <a:p>
            <a:r>
              <a:rPr kumimoji="1" lang="en-US" altLang="ja-JP" sz="600" dirty="0" smtClean="0">
                <a:latin typeface="Meiryo UI" panose="020B0604030504040204" pitchFamily="50" charset="-128"/>
                <a:ea typeface="Meiryo UI" panose="020B0604030504040204" pitchFamily="50" charset="-128"/>
              </a:rPr>
              <a:t>(</a:t>
            </a:r>
            <a:r>
              <a:rPr lang="ja-JP" altLang="en-US" sz="600" dirty="0" smtClean="0">
                <a:latin typeface="Meiryo UI" panose="020B0604030504040204" pitchFamily="50" charset="-128"/>
                <a:ea typeface="Meiryo UI" panose="020B0604030504040204" pitchFamily="50" charset="-128"/>
              </a:rPr>
              <a:t>女性活躍</a:t>
            </a:r>
            <a:r>
              <a:rPr lang="ja-JP" altLang="en-US" sz="600" dirty="0">
                <a:latin typeface="Meiryo UI" panose="020B0604030504040204" pitchFamily="50" charset="-128"/>
                <a:ea typeface="Meiryo UI" panose="020B0604030504040204" pitchFamily="50" charset="-128"/>
              </a:rPr>
              <a:t>促進</a:t>
            </a:r>
            <a:r>
              <a:rPr kumimoji="1" lang="en-US" altLang="ja-JP" sz="600" dirty="0" smtClean="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0031556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6698333" y="2780928"/>
            <a:ext cx="2052000" cy="2196000"/>
          </a:xfrm>
          <a:prstGeom prst="roundRect">
            <a:avLst>
              <a:gd name="adj" fmla="val 6309"/>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8244408" y="1"/>
            <a:ext cx="899592" cy="307777"/>
          </a:xfrm>
          <a:prstGeom prst="rect">
            <a:avLst/>
          </a:prstGeom>
          <a:noFill/>
        </p:spPr>
        <p:txBody>
          <a:bodyPr wrap="square" rtlCol="0">
            <a:spAutoFit/>
          </a:bodyPr>
          <a:lstStyle/>
          <a:p>
            <a:r>
              <a:rPr kumimoji="1" lang="en-US" altLang="ja-JP" sz="1400" dirty="0" smtClean="0"/>
              <a:t>C3</a:t>
            </a:r>
            <a:endParaRPr kumimoji="1" lang="ja-JP" altLang="en-US" sz="1400" dirty="0"/>
          </a:p>
        </p:txBody>
      </p:sp>
      <p:sp>
        <p:nvSpPr>
          <p:cNvPr id="7" name="スライド番号プレースホルダ 6"/>
          <p:cNvSpPr>
            <a:spLocks noGrp="1"/>
          </p:cNvSpPr>
          <p:nvPr>
            <p:ph type="sldNum" sz="quarter" idx="12"/>
          </p:nvPr>
        </p:nvSpPr>
        <p:spPr/>
        <p:txBody>
          <a:bodyPr/>
          <a:lstStyle/>
          <a:p>
            <a:fld id="{CCEC3038-1CF1-4B63-9920-55248DCFBA97}" type="slidenum">
              <a:rPr kumimoji="1" lang="ja-JP" altLang="en-US" smtClean="0"/>
              <a:pPr/>
              <a:t>69</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3422585763"/>
              </p:ext>
            </p:extLst>
          </p:nvPr>
        </p:nvGraphicFramePr>
        <p:xfrm>
          <a:off x="361734" y="606523"/>
          <a:ext cx="8424936" cy="4587240"/>
        </p:xfrm>
        <a:graphic>
          <a:graphicData uri="http://schemas.openxmlformats.org/drawingml/2006/table">
            <a:tbl>
              <a:tblPr firstRow="1">
                <a:tableStyleId>{5C22544A-7EE6-4342-B048-85BDC9FD1C3A}</a:tableStyleId>
              </a:tblPr>
              <a:tblGrid>
                <a:gridCol w="2356127">
                  <a:extLst>
                    <a:ext uri="{9D8B030D-6E8A-4147-A177-3AD203B41FA5}">
                      <a16:colId xmlns:a16="http://schemas.microsoft.com/office/drawing/2014/main" xmlns="" val="20000"/>
                    </a:ext>
                  </a:extLst>
                </a:gridCol>
                <a:gridCol w="1926147">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gridCol w="2126438">
                  <a:extLst>
                    <a:ext uri="{9D8B030D-6E8A-4147-A177-3AD203B41FA5}">
                      <a16:colId xmlns:a16="http://schemas.microsoft.com/office/drawing/2014/main" xmlns="" val="20003"/>
                    </a:ext>
                  </a:extLst>
                </a:gridCol>
              </a:tblGrid>
              <a:tr h="296776">
                <a:tc>
                  <a:txBody>
                    <a:bodyPr/>
                    <a:lstStyle/>
                    <a:p>
                      <a:pPr algn="ctr"/>
                      <a:r>
                        <a:rPr kumimoji="1" lang="ja-JP" altLang="en-US" sz="1400" dirty="0">
                          <a:solidFill>
                            <a:schemeClr val="tx1"/>
                          </a:solidFill>
                        </a:rPr>
                        <a:t>＜</a:t>
                      </a:r>
                      <a:r>
                        <a:rPr kumimoji="1" lang="en-US" altLang="ja-JP" sz="1400" dirty="0">
                          <a:solidFill>
                            <a:schemeClr val="tx1"/>
                          </a:solidFill>
                        </a:rPr>
                        <a:t>Why</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Vision</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What</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Outcome</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1954178">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200" dirty="0">
                          <a:latin typeface="Calibri" pitchFamily="34" charset="0"/>
                        </a:rPr>
                        <a:t>（前頁からの続き）</a:t>
                      </a:r>
                      <a:endParaRPr lang="en-US" altLang="ja-JP" sz="12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pPr>
                      <a:r>
                        <a:rPr lang="ja-JP" altLang="en-US" sz="1200" dirty="0"/>
                        <a:t>④</a:t>
                      </a:r>
                      <a:r>
                        <a:rPr lang="ja-JP" altLang="en-US" sz="1200" u="none" dirty="0"/>
                        <a:t>公営企業で可能な料金見直し</a:t>
                      </a:r>
                      <a:endParaRPr lang="en-US" altLang="ja-JP" sz="1200" dirty="0"/>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200" dirty="0"/>
                        <a:t>　　　</a:t>
                      </a:r>
                      <a:endParaRPr lang="en-US" altLang="ja-JP" sz="1200" dirty="0"/>
                    </a:p>
                    <a:p>
                      <a:pPr marL="0" marR="0" indent="0" algn="l" defTabSz="914400" rtl="0" eaLnBrk="1" fontAlgn="auto" latinLnBrk="0" hangingPunct="1">
                        <a:lnSpc>
                          <a:spcPts val="1500"/>
                        </a:lnSpc>
                        <a:spcBef>
                          <a:spcPts val="0"/>
                        </a:spcBef>
                        <a:spcAft>
                          <a:spcPts val="0"/>
                        </a:spcAft>
                        <a:buClrTx/>
                        <a:buSzTx/>
                        <a:buFontTx/>
                        <a:buNone/>
                        <a:tabLst/>
                        <a:defRPr/>
                      </a:pPr>
                      <a:endParaRPr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pPr>
                      <a:r>
                        <a:rPr lang="ja-JP" altLang="en-US" sz="1200" dirty="0"/>
                        <a:t>④水道料金の見直し</a:t>
                      </a:r>
                    </a:p>
                    <a:p>
                      <a:pPr algn="just">
                        <a:lnSpc>
                          <a:spcPts val="1500"/>
                        </a:lnSpc>
                      </a:pPr>
                      <a:r>
                        <a:rPr lang="ja-JP" altLang="en-US" sz="1200" dirty="0"/>
                        <a:t>・受益と負担の適正化や生活用水への配慮の観点から、公営企業としての可能な見直し</a:t>
                      </a:r>
                    </a:p>
                    <a:p>
                      <a:pPr>
                        <a:lnSpc>
                          <a:spcPts val="1500"/>
                        </a:lnSpc>
                      </a:pPr>
                      <a:endParaRPr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pPr>
                      <a:r>
                        <a:rPr lang="ja-JP" altLang="en-US" sz="1200" dirty="0">
                          <a:solidFill>
                            <a:schemeClr val="tx1"/>
                          </a:solidFill>
                        </a:rPr>
                        <a:t>・水道料金の見直し（素案）を公表</a:t>
                      </a:r>
                      <a:endParaRPr lang="en-US" altLang="ja-JP" sz="1200" dirty="0">
                        <a:solidFill>
                          <a:schemeClr val="tx1"/>
                        </a:solidFill>
                      </a:endParaRPr>
                    </a:p>
                    <a:p>
                      <a:pPr>
                        <a:lnSpc>
                          <a:spcPts val="1500"/>
                        </a:lnSpc>
                      </a:pPr>
                      <a:r>
                        <a:rPr lang="ja-JP" altLang="en-US" sz="1200" dirty="0">
                          <a:solidFill>
                            <a:schemeClr val="tx1"/>
                          </a:solidFill>
                        </a:rPr>
                        <a:t>（主な見直し内容）</a:t>
                      </a:r>
                    </a:p>
                    <a:p>
                      <a:pPr>
                        <a:lnSpc>
                          <a:spcPts val="1500"/>
                        </a:lnSpc>
                      </a:pPr>
                      <a:r>
                        <a:rPr lang="ja-JP" altLang="en-US" sz="1200" dirty="0">
                          <a:solidFill>
                            <a:schemeClr val="tx1"/>
                          </a:solidFill>
                        </a:rPr>
                        <a:t>基本水量の廃止：</a:t>
                      </a:r>
                      <a:r>
                        <a:rPr lang="en-US" altLang="ja-JP" sz="1200" dirty="0">
                          <a:solidFill>
                            <a:schemeClr val="tx1"/>
                          </a:solidFill>
                        </a:rPr>
                        <a:t>10㎥→0㎥</a:t>
                      </a:r>
                    </a:p>
                    <a:p>
                      <a:pPr>
                        <a:lnSpc>
                          <a:spcPts val="1500"/>
                        </a:lnSpc>
                      </a:pPr>
                      <a:r>
                        <a:rPr lang="ja-JP" altLang="en-US" sz="1200" dirty="0">
                          <a:solidFill>
                            <a:schemeClr val="tx1"/>
                          </a:solidFill>
                        </a:rPr>
                        <a:t>基本料金の引き下げ：</a:t>
                      </a:r>
                      <a:r>
                        <a:rPr lang="en-US" altLang="ja-JP" sz="1200" dirty="0">
                          <a:solidFill>
                            <a:schemeClr val="tx1"/>
                          </a:solidFill>
                        </a:rPr>
                        <a:t>950</a:t>
                      </a:r>
                      <a:r>
                        <a:rPr lang="ja-JP" altLang="en-US" sz="1200" dirty="0">
                          <a:solidFill>
                            <a:schemeClr val="tx1"/>
                          </a:solidFill>
                        </a:rPr>
                        <a:t>円　</a:t>
                      </a:r>
                    </a:p>
                    <a:p>
                      <a:pPr>
                        <a:lnSpc>
                          <a:spcPts val="1500"/>
                        </a:lnSpc>
                      </a:pPr>
                      <a:r>
                        <a:rPr lang="ja-JP" altLang="en-US" sz="1200" dirty="0">
                          <a:solidFill>
                            <a:schemeClr val="tx1"/>
                          </a:solidFill>
                        </a:rPr>
                        <a:t>　→</a:t>
                      </a:r>
                      <a:r>
                        <a:rPr lang="en-US" altLang="ja-JP" sz="1200" dirty="0">
                          <a:solidFill>
                            <a:schemeClr val="tx1"/>
                          </a:solidFill>
                        </a:rPr>
                        <a:t>850</a:t>
                      </a:r>
                      <a:r>
                        <a:rPr lang="ja-JP" altLang="en-US" sz="1200" dirty="0">
                          <a:solidFill>
                            <a:schemeClr val="tx1"/>
                          </a:solidFill>
                        </a:rPr>
                        <a:t>円（▲</a:t>
                      </a:r>
                      <a:r>
                        <a:rPr lang="en-US" altLang="ja-JP" sz="1200" dirty="0">
                          <a:solidFill>
                            <a:schemeClr val="tx1"/>
                          </a:solidFill>
                        </a:rPr>
                        <a:t>100</a:t>
                      </a:r>
                      <a:r>
                        <a:rPr lang="ja-JP" altLang="en-US" sz="1200" dirty="0">
                          <a:solidFill>
                            <a:schemeClr val="tx1"/>
                          </a:solidFill>
                        </a:rPr>
                        <a:t>円）　など</a:t>
                      </a:r>
                    </a:p>
                    <a:p>
                      <a:pPr>
                        <a:lnSpc>
                          <a:spcPts val="1500"/>
                        </a:lnSpc>
                      </a:pPr>
                      <a:r>
                        <a:rPr lang="ja-JP" altLang="en-US" sz="1200" dirty="0">
                          <a:solidFill>
                            <a:schemeClr val="tx1"/>
                          </a:solidFill>
                        </a:rPr>
                        <a:t>（見直し予定時期）</a:t>
                      </a:r>
                    </a:p>
                    <a:p>
                      <a:pPr>
                        <a:lnSpc>
                          <a:spcPts val="1500"/>
                        </a:lnSpc>
                      </a:pPr>
                      <a:r>
                        <a:rPr lang="ja-JP" altLang="en-US" sz="1200" dirty="0">
                          <a:solidFill>
                            <a:schemeClr val="tx1"/>
                          </a:solidFill>
                        </a:rPr>
                        <a:t>　</a:t>
                      </a:r>
                      <a:r>
                        <a:rPr lang="en-US" altLang="ja-JP" sz="1200" dirty="0">
                          <a:solidFill>
                            <a:schemeClr val="tx1"/>
                          </a:solidFill>
                        </a:rPr>
                        <a:t>2015</a:t>
                      </a:r>
                      <a:r>
                        <a:rPr lang="ja-JP" altLang="en-US" sz="1200" dirty="0">
                          <a:solidFill>
                            <a:schemeClr val="tx1"/>
                          </a:solidFill>
                        </a:rPr>
                        <a:t>年</a:t>
                      </a:r>
                      <a:r>
                        <a:rPr lang="en-US" altLang="ja-JP" sz="1200" dirty="0">
                          <a:solidFill>
                            <a:schemeClr val="tx1"/>
                          </a:solidFill>
                        </a:rPr>
                        <a:t>10</a:t>
                      </a:r>
                      <a:r>
                        <a:rPr lang="ja-JP" altLang="en-US" sz="1200" dirty="0">
                          <a:solidFill>
                            <a:schemeClr val="tx1"/>
                          </a:solidFill>
                        </a:rPr>
                        <a:t>月</a:t>
                      </a:r>
                    </a:p>
                    <a:p>
                      <a:pPr>
                        <a:lnSpc>
                          <a:spcPts val="1500"/>
                        </a:lnSpc>
                      </a:pPr>
                      <a:r>
                        <a:rPr lang="ja-JP" altLang="en-US" sz="1200" dirty="0">
                          <a:solidFill>
                            <a:schemeClr val="tx1"/>
                          </a:solidFill>
                        </a:rPr>
                        <a:t>　　　　　　　（</a:t>
                      </a:r>
                      <a:r>
                        <a:rPr lang="en-US" altLang="ja-JP" sz="1200" dirty="0">
                          <a:solidFill>
                            <a:schemeClr val="tx1"/>
                          </a:solidFill>
                        </a:rPr>
                        <a:t>2013</a:t>
                      </a:r>
                      <a:r>
                        <a:rPr lang="ja-JP" altLang="en-US" sz="1200" dirty="0">
                          <a:solidFill>
                            <a:schemeClr val="tx1"/>
                          </a:solidFill>
                        </a:rPr>
                        <a:t>年</a:t>
                      </a:r>
                      <a:r>
                        <a:rPr lang="en-US" altLang="ja-JP" sz="1200" dirty="0">
                          <a:solidFill>
                            <a:schemeClr val="tx1"/>
                          </a:solidFill>
                        </a:rPr>
                        <a:t>12</a:t>
                      </a:r>
                      <a:r>
                        <a:rPr lang="ja-JP" altLang="en-US" sz="1200" dirty="0">
                          <a:solidFill>
                            <a:schemeClr val="tx1"/>
                          </a:solidFill>
                        </a:rPr>
                        <a:t>月）</a:t>
                      </a:r>
                      <a:endParaRPr lang="en-US" altLang="ja-JP" sz="1200" dirty="0">
                        <a:solidFill>
                          <a:schemeClr val="tx1"/>
                        </a:solidFill>
                      </a:endParaRPr>
                    </a:p>
                    <a:p>
                      <a:pPr>
                        <a:lnSpc>
                          <a:spcPts val="1500"/>
                        </a:lnSpc>
                      </a:pPr>
                      <a:endParaRPr lang="en-US" altLang="ja-JP" sz="1200" dirty="0">
                        <a:solidFill>
                          <a:schemeClr val="tx1"/>
                        </a:solidFill>
                      </a:endParaRPr>
                    </a:p>
                    <a:p>
                      <a:pPr>
                        <a:lnSpc>
                          <a:spcPts val="1500"/>
                        </a:lnSpc>
                      </a:pPr>
                      <a:r>
                        <a:rPr lang="ja-JP" altLang="en-US" sz="1200" b="0" u="none" dirty="0">
                          <a:solidFill>
                            <a:schemeClr val="tx1"/>
                          </a:solidFill>
                        </a:rPr>
                        <a:t>・上記、素案に沿った水道料金とするための給水条例改正議案の提出及び可決</a:t>
                      </a:r>
                      <a:endParaRPr lang="en-US" altLang="ja-JP" sz="1200" b="0" u="none" dirty="0">
                        <a:solidFill>
                          <a:schemeClr val="tx1"/>
                        </a:solidFill>
                      </a:endParaRPr>
                    </a:p>
                    <a:p>
                      <a:pPr algn="r">
                        <a:lnSpc>
                          <a:spcPts val="1500"/>
                        </a:lnSpc>
                      </a:pPr>
                      <a:r>
                        <a:rPr lang="ja-JP" altLang="en-US" sz="1200" b="0" u="none" dirty="0">
                          <a:solidFill>
                            <a:schemeClr val="tx1"/>
                          </a:solidFill>
                        </a:rPr>
                        <a:t>（</a:t>
                      </a:r>
                      <a:r>
                        <a:rPr lang="en-US" altLang="ja-JP" sz="1200" b="0" u="none" dirty="0">
                          <a:solidFill>
                            <a:schemeClr val="tx1"/>
                          </a:solidFill>
                        </a:rPr>
                        <a:t>2014</a:t>
                      </a:r>
                      <a:r>
                        <a:rPr lang="ja-JP" altLang="en-US" sz="1200" b="0" u="none" dirty="0">
                          <a:solidFill>
                            <a:schemeClr val="tx1"/>
                          </a:solidFill>
                        </a:rPr>
                        <a:t>年</a:t>
                      </a:r>
                      <a:r>
                        <a:rPr lang="en-US" altLang="ja-JP" sz="1200" b="0" u="none" dirty="0">
                          <a:solidFill>
                            <a:schemeClr val="tx1"/>
                          </a:solidFill>
                        </a:rPr>
                        <a:t>9</a:t>
                      </a:r>
                      <a:r>
                        <a:rPr lang="ja-JP" altLang="en-US" sz="1200" b="0" u="none" dirty="0">
                          <a:solidFill>
                            <a:schemeClr val="tx1"/>
                          </a:solidFill>
                        </a:rPr>
                        <a:t>月）</a:t>
                      </a:r>
                      <a:endParaRPr lang="en-US" altLang="ja-JP" sz="1200" b="0" u="none" dirty="0">
                        <a:solidFill>
                          <a:schemeClr val="tx1"/>
                        </a:solidFill>
                      </a:endParaRPr>
                    </a:p>
                    <a:p>
                      <a:pPr>
                        <a:lnSpc>
                          <a:spcPts val="1500"/>
                        </a:lnSpc>
                      </a:pPr>
                      <a:endParaRPr lang="en-US" altLang="ja-JP" sz="1200" b="0" u="none" dirty="0">
                        <a:solidFill>
                          <a:schemeClr val="tx1"/>
                        </a:solidFill>
                      </a:endParaRPr>
                    </a:p>
                    <a:p>
                      <a:pPr>
                        <a:lnSpc>
                          <a:spcPts val="1500"/>
                        </a:lnSpc>
                      </a:pPr>
                      <a:r>
                        <a:rPr lang="ja-JP" altLang="en-US" sz="1200" b="0" u="none" dirty="0">
                          <a:solidFill>
                            <a:schemeClr val="tx1"/>
                          </a:solidFill>
                        </a:rPr>
                        <a:t>・水道料金の見直しを実施</a:t>
                      </a:r>
                      <a:endParaRPr lang="en-US" altLang="ja-JP" sz="1200" b="0" u="none" dirty="0">
                        <a:solidFill>
                          <a:schemeClr val="tx1"/>
                        </a:solidFill>
                      </a:endParaRPr>
                    </a:p>
                    <a:p>
                      <a:pPr>
                        <a:lnSpc>
                          <a:spcPts val="1500"/>
                        </a:lnSpc>
                      </a:pPr>
                      <a:r>
                        <a:rPr lang="ja-JP" altLang="en-US" sz="1200" b="0" u="none" dirty="0">
                          <a:solidFill>
                            <a:schemeClr val="tx1"/>
                          </a:solidFill>
                        </a:rPr>
                        <a:t>（主な見直し内容）</a:t>
                      </a:r>
                    </a:p>
                    <a:p>
                      <a:pPr>
                        <a:lnSpc>
                          <a:spcPts val="1500"/>
                        </a:lnSpc>
                      </a:pPr>
                      <a:r>
                        <a:rPr lang="ja-JP" altLang="en-US" sz="1200" b="0" u="none" dirty="0">
                          <a:solidFill>
                            <a:schemeClr val="tx1"/>
                          </a:solidFill>
                        </a:rPr>
                        <a:t>基本水量の廃止：</a:t>
                      </a:r>
                      <a:r>
                        <a:rPr lang="en-US" altLang="ja-JP" sz="1200" b="0" u="none" dirty="0">
                          <a:solidFill>
                            <a:schemeClr val="tx1"/>
                          </a:solidFill>
                        </a:rPr>
                        <a:t>10㎥→0㎥</a:t>
                      </a:r>
                    </a:p>
                    <a:p>
                      <a:pPr>
                        <a:lnSpc>
                          <a:spcPts val="1500"/>
                        </a:lnSpc>
                      </a:pPr>
                      <a:r>
                        <a:rPr lang="ja-JP" altLang="en-US" sz="1200" b="0" u="none" dirty="0">
                          <a:solidFill>
                            <a:schemeClr val="tx1"/>
                          </a:solidFill>
                        </a:rPr>
                        <a:t>基本料金の引き下げ：</a:t>
                      </a:r>
                      <a:r>
                        <a:rPr lang="en-US" altLang="ja-JP" sz="1200" b="0" u="none" dirty="0">
                          <a:solidFill>
                            <a:schemeClr val="tx1"/>
                          </a:solidFill>
                        </a:rPr>
                        <a:t>950</a:t>
                      </a:r>
                      <a:r>
                        <a:rPr lang="ja-JP" altLang="en-US" sz="1200" b="0" u="none" dirty="0">
                          <a:solidFill>
                            <a:schemeClr val="tx1"/>
                          </a:solidFill>
                        </a:rPr>
                        <a:t>円　</a:t>
                      </a:r>
                    </a:p>
                    <a:p>
                      <a:pPr>
                        <a:lnSpc>
                          <a:spcPts val="1500"/>
                        </a:lnSpc>
                      </a:pPr>
                      <a:r>
                        <a:rPr lang="ja-JP" altLang="en-US" sz="1200" b="0" u="none" dirty="0">
                          <a:solidFill>
                            <a:schemeClr val="tx1"/>
                          </a:solidFill>
                        </a:rPr>
                        <a:t>　→</a:t>
                      </a:r>
                      <a:r>
                        <a:rPr lang="en-US" altLang="ja-JP" sz="1200" b="0" u="none" dirty="0">
                          <a:solidFill>
                            <a:schemeClr val="tx1"/>
                          </a:solidFill>
                        </a:rPr>
                        <a:t>850</a:t>
                      </a:r>
                      <a:r>
                        <a:rPr lang="ja-JP" altLang="en-US" sz="1200" b="0" u="none" dirty="0">
                          <a:solidFill>
                            <a:schemeClr val="tx1"/>
                          </a:solidFill>
                        </a:rPr>
                        <a:t>円（▲</a:t>
                      </a:r>
                      <a:r>
                        <a:rPr lang="en-US" altLang="ja-JP" sz="1200" b="0" u="none" dirty="0">
                          <a:solidFill>
                            <a:schemeClr val="tx1"/>
                          </a:solidFill>
                        </a:rPr>
                        <a:t>100</a:t>
                      </a:r>
                      <a:r>
                        <a:rPr lang="ja-JP" altLang="en-US" sz="1200" b="0" u="none" dirty="0">
                          <a:solidFill>
                            <a:schemeClr val="tx1"/>
                          </a:solidFill>
                        </a:rPr>
                        <a:t>円）　など</a:t>
                      </a:r>
                      <a:endParaRPr lang="en-US" altLang="ja-JP" sz="1200" b="0" u="none" dirty="0">
                        <a:solidFill>
                          <a:schemeClr val="tx1"/>
                        </a:solidFill>
                      </a:endParaRPr>
                    </a:p>
                    <a:p>
                      <a:pPr algn="r">
                        <a:lnSpc>
                          <a:spcPts val="1500"/>
                        </a:lnSpc>
                      </a:pPr>
                      <a:r>
                        <a:rPr lang="ja-JP" altLang="en-US" sz="1200" b="0" u="none" dirty="0">
                          <a:solidFill>
                            <a:schemeClr val="tx1"/>
                          </a:solidFill>
                        </a:rPr>
                        <a:t>（</a:t>
                      </a:r>
                      <a:r>
                        <a:rPr lang="en-US" altLang="ja-JP" sz="1200" b="0" u="none" dirty="0">
                          <a:solidFill>
                            <a:schemeClr val="tx1"/>
                          </a:solidFill>
                        </a:rPr>
                        <a:t>2015</a:t>
                      </a:r>
                      <a:r>
                        <a:rPr lang="ja-JP" altLang="en-US" sz="1200" b="0" u="none" dirty="0">
                          <a:solidFill>
                            <a:schemeClr val="tx1"/>
                          </a:solidFill>
                        </a:rPr>
                        <a:t>年</a:t>
                      </a:r>
                      <a:r>
                        <a:rPr lang="en-US" altLang="ja-JP" sz="1200" b="0" u="none" dirty="0">
                          <a:solidFill>
                            <a:schemeClr val="tx1"/>
                          </a:solidFill>
                        </a:rPr>
                        <a:t>10</a:t>
                      </a:r>
                      <a:r>
                        <a:rPr lang="ja-JP" altLang="en-US" sz="1200" b="0" u="none" dirty="0">
                          <a:solidFill>
                            <a:schemeClr val="tx1"/>
                          </a:solidFill>
                        </a:rPr>
                        <a:t>月～）</a:t>
                      </a:r>
                      <a:endParaRPr lang="en-US" altLang="ja-JP" sz="1200" b="0" u="none" dirty="0">
                        <a:solidFill>
                          <a:schemeClr val="tx1"/>
                        </a:solidFill>
                      </a:endParaRPr>
                    </a:p>
                    <a:p>
                      <a:pPr>
                        <a:lnSpc>
                          <a:spcPts val="1500"/>
                        </a:lnSpc>
                      </a:pPr>
                      <a:endParaRPr lang="en-US" altLang="ja-JP" sz="12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10" name="テキスト ボックス 9"/>
          <p:cNvSpPr txBox="1"/>
          <p:nvPr/>
        </p:nvSpPr>
        <p:spPr>
          <a:xfrm>
            <a:off x="0" y="-27384"/>
            <a:ext cx="7524328" cy="461665"/>
          </a:xfrm>
          <a:prstGeom prst="rect">
            <a:avLst/>
          </a:prstGeom>
          <a:solidFill>
            <a:srgbClr val="0070C0"/>
          </a:solidFill>
        </p:spPr>
        <p:txBody>
          <a:bodyPr wrap="square" rtlCol="0">
            <a:spAutoFit/>
          </a:bodyPr>
          <a:lstStyle/>
          <a:p>
            <a:r>
              <a:rPr lang="en-US" altLang="ja-JP" sz="2400" b="1" u="sng" dirty="0">
                <a:solidFill>
                  <a:schemeClr val="bg1"/>
                </a:solidFill>
                <a:latin typeface="+mn-ea"/>
              </a:rPr>
              <a:t>Ⅱ</a:t>
            </a:r>
            <a:r>
              <a:rPr kumimoji="1" lang="en-US" altLang="ja-JP" sz="2400" b="1" u="sng" dirty="0">
                <a:solidFill>
                  <a:schemeClr val="bg1"/>
                </a:solidFill>
                <a:latin typeface="+mn-ea"/>
                <a:ea typeface="+mn-ea"/>
              </a:rPr>
              <a:t>【</a:t>
            </a:r>
            <a:r>
              <a:rPr kumimoji="1" lang="ja-JP" altLang="en-US" sz="2400" b="1" u="sng" dirty="0">
                <a:solidFill>
                  <a:schemeClr val="bg1"/>
                </a:solidFill>
                <a:latin typeface="+mn-ea"/>
                <a:ea typeface="+mn-ea"/>
              </a:rPr>
              <a:t>民営化の取組</a:t>
            </a:r>
            <a:r>
              <a:rPr kumimoji="1" lang="en-US" altLang="ja-JP" sz="2400" b="1" u="sng" dirty="0">
                <a:solidFill>
                  <a:schemeClr val="bg1"/>
                </a:solidFill>
                <a:latin typeface="+mn-ea"/>
                <a:ea typeface="+mn-ea"/>
              </a:rPr>
              <a:t>】(3)</a:t>
            </a:r>
            <a:r>
              <a:rPr kumimoji="1" lang="ja-JP" altLang="en-US" sz="2400" b="1" u="sng" dirty="0">
                <a:solidFill>
                  <a:schemeClr val="bg1"/>
                </a:solidFill>
                <a:latin typeface="+mn-ea"/>
                <a:ea typeface="+mn-ea"/>
              </a:rPr>
              <a:t>　水道</a:t>
            </a:r>
          </a:p>
        </p:txBody>
      </p:sp>
    </p:spTree>
    <p:extLst>
      <p:ext uri="{BB962C8B-B14F-4D97-AF65-F5344CB8AC3E}">
        <p14:creationId xmlns:p14="http://schemas.microsoft.com/office/powerpoint/2010/main" val="15065678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5668309" y="1282700"/>
            <a:ext cx="2849225" cy="3217176"/>
          </a:xfrm>
          <a:prstGeom prst="roundRect">
            <a:avLst>
              <a:gd name="adj" fmla="val 505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45" name="直線コネクタ 44"/>
          <p:cNvCxnSpPr/>
          <p:nvPr/>
        </p:nvCxnSpPr>
        <p:spPr>
          <a:xfrm>
            <a:off x="1039996" y="12446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1855490" y="12446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281812" y="1254564"/>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964148" y="12446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3746693" y="12319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4572000" y="12319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3821283" y="1296136"/>
            <a:ext cx="1316938" cy="5173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5725" indent="-85725">
              <a:lnSpc>
                <a:spcPts val="1200"/>
              </a:lnSpc>
            </a:pPr>
            <a:r>
              <a:rPr lang="ja-JP" altLang="en-US" sz="1100" dirty="0">
                <a:solidFill>
                  <a:prstClr val="black"/>
                </a:solidFill>
              </a:rPr>
              <a:t>●市会（</a:t>
            </a:r>
            <a:r>
              <a:rPr lang="en-US" altLang="ja-JP" sz="1100" dirty="0">
                <a:solidFill>
                  <a:prstClr val="black"/>
                </a:solidFill>
              </a:rPr>
              <a:t>5</a:t>
            </a:r>
            <a:r>
              <a:rPr lang="ja-JP" altLang="en-US" sz="1100" dirty="0">
                <a:solidFill>
                  <a:prstClr val="black"/>
                </a:solidFill>
              </a:rPr>
              <a:t>月）</a:t>
            </a:r>
            <a:endParaRPr lang="en-US" altLang="ja-JP" sz="1100" dirty="0">
              <a:solidFill>
                <a:prstClr val="black"/>
              </a:solidFill>
            </a:endParaRPr>
          </a:p>
          <a:p>
            <a:pPr marL="85725">
              <a:lnSpc>
                <a:spcPts val="1200"/>
              </a:lnSpc>
            </a:pPr>
            <a:r>
              <a:rPr lang="ja-JP" altLang="en-US" sz="1100" dirty="0">
                <a:solidFill>
                  <a:prstClr val="black"/>
                </a:solidFill>
              </a:rPr>
              <a:t>・企業団との統合に係る議案否決</a:t>
            </a:r>
            <a:endParaRPr lang="en-US" altLang="ja-JP" sz="1100" dirty="0">
              <a:solidFill>
                <a:prstClr val="black"/>
              </a:solidFill>
            </a:endParaRPr>
          </a:p>
        </p:txBody>
      </p:sp>
      <p:sp>
        <p:nvSpPr>
          <p:cNvPr id="5" name="テキスト ボックス 4"/>
          <p:cNvSpPr txBox="1"/>
          <p:nvPr/>
        </p:nvSpPr>
        <p:spPr>
          <a:xfrm>
            <a:off x="8244408" y="1"/>
            <a:ext cx="899592" cy="307777"/>
          </a:xfrm>
          <a:prstGeom prst="rect">
            <a:avLst/>
          </a:prstGeom>
          <a:noFill/>
        </p:spPr>
        <p:txBody>
          <a:bodyPr wrap="square" rtlCol="0">
            <a:spAutoFit/>
          </a:bodyPr>
          <a:lstStyle/>
          <a:p>
            <a:r>
              <a:rPr lang="en-US" altLang="ja-JP" sz="1400" dirty="0" smtClean="0">
                <a:solidFill>
                  <a:prstClr val="black"/>
                </a:solidFill>
              </a:rPr>
              <a:t>C3 .(83)</a:t>
            </a:r>
            <a:endParaRPr lang="ja-JP" altLang="en-US" sz="1400" dirty="0">
              <a:solidFill>
                <a:prstClr val="black"/>
              </a:solidFill>
            </a:endParaRPr>
          </a:p>
        </p:txBody>
      </p:sp>
      <p:sp>
        <p:nvSpPr>
          <p:cNvPr id="6" name="正方形/長方形 5"/>
          <p:cNvSpPr/>
          <p:nvPr/>
        </p:nvSpPr>
        <p:spPr>
          <a:xfrm>
            <a:off x="251519" y="260648"/>
            <a:ext cx="6472010" cy="369332"/>
          </a:xfrm>
          <a:prstGeom prst="rect">
            <a:avLst/>
          </a:prstGeom>
        </p:spPr>
        <p:txBody>
          <a:bodyPr wrap="square">
            <a:spAutoFit/>
          </a:bodyPr>
          <a:lstStyle/>
          <a:p>
            <a:r>
              <a:rPr lang="ja-JP" altLang="en-US" b="1" dirty="0">
                <a:solidFill>
                  <a:prstClr val="black"/>
                </a:solidFill>
              </a:rPr>
              <a:t>①広域化（府域一水道）</a:t>
            </a:r>
            <a:endParaRPr lang="ja-JP" altLang="en-US" b="1" dirty="0">
              <a:solidFill>
                <a:srgbClr val="000000"/>
              </a:solidFill>
            </a:endParaRPr>
          </a:p>
        </p:txBody>
      </p:sp>
      <p:sp>
        <p:nvSpPr>
          <p:cNvPr id="8" name="山形 7"/>
          <p:cNvSpPr/>
          <p:nvPr/>
        </p:nvSpPr>
        <p:spPr>
          <a:xfrm>
            <a:off x="179512" y="773214"/>
            <a:ext cx="923482"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050" dirty="0">
                <a:solidFill>
                  <a:prstClr val="black"/>
                </a:solidFill>
              </a:rPr>
              <a:t>2008</a:t>
            </a:r>
          </a:p>
          <a:p>
            <a:pPr algn="ctr"/>
            <a:r>
              <a:rPr lang="ja-JP" altLang="en-US" sz="1050" dirty="0">
                <a:solidFill>
                  <a:prstClr val="black"/>
                </a:solidFill>
              </a:rPr>
              <a:t>年度</a:t>
            </a:r>
          </a:p>
        </p:txBody>
      </p:sp>
      <p:sp>
        <p:nvSpPr>
          <p:cNvPr id="9" name="山形 8"/>
          <p:cNvSpPr/>
          <p:nvPr/>
        </p:nvSpPr>
        <p:spPr>
          <a:xfrm>
            <a:off x="971600" y="773214"/>
            <a:ext cx="923482" cy="432000"/>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prstClr val="black"/>
                </a:solidFill>
              </a:rPr>
              <a:t>2009</a:t>
            </a:r>
            <a:r>
              <a:rPr lang="ja-JP" altLang="en-US" sz="1050" dirty="0">
                <a:solidFill>
                  <a:prstClr val="black"/>
                </a:solidFill>
              </a:rPr>
              <a:t>年度</a:t>
            </a:r>
          </a:p>
        </p:txBody>
      </p:sp>
      <p:sp>
        <p:nvSpPr>
          <p:cNvPr id="10" name="山形 9"/>
          <p:cNvSpPr/>
          <p:nvPr/>
        </p:nvSpPr>
        <p:spPr>
          <a:xfrm>
            <a:off x="2123728" y="773214"/>
            <a:ext cx="923482" cy="432000"/>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prstClr val="black"/>
                </a:solidFill>
              </a:rPr>
              <a:t>2011</a:t>
            </a:r>
            <a:r>
              <a:rPr lang="ja-JP" altLang="en-US" sz="1050" dirty="0">
                <a:solidFill>
                  <a:prstClr val="black"/>
                </a:solidFill>
              </a:rPr>
              <a:t>年度</a:t>
            </a:r>
          </a:p>
        </p:txBody>
      </p:sp>
      <p:sp>
        <p:nvSpPr>
          <p:cNvPr id="11" name="山形 10"/>
          <p:cNvSpPr/>
          <p:nvPr/>
        </p:nvSpPr>
        <p:spPr>
          <a:xfrm>
            <a:off x="2895203" y="772820"/>
            <a:ext cx="923482"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prstClr val="black"/>
                </a:solidFill>
              </a:rPr>
              <a:t>2012</a:t>
            </a:r>
            <a:r>
              <a:rPr lang="ja-JP" altLang="en-US" sz="1050" dirty="0">
                <a:solidFill>
                  <a:prstClr val="black"/>
                </a:solidFill>
              </a:rPr>
              <a:t>年度</a:t>
            </a:r>
          </a:p>
        </p:txBody>
      </p:sp>
      <p:sp>
        <p:nvSpPr>
          <p:cNvPr id="12" name="正方形/長方形 11"/>
          <p:cNvSpPr/>
          <p:nvPr/>
        </p:nvSpPr>
        <p:spPr>
          <a:xfrm>
            <a:off x="107504" y="1362061"/>
            <a:ext cx="457200" cy="20098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r>
              <a:rPr lang="ja-JP" altLang="en-US" sz="1200" dirty="0">
                <a:solidFill>
                  <a:prstClr val="black"/>
                </a:solidFill>
              </a:rPr>
              <a:t>①広域化（府域一水道）</a:t>
            </a:r>
          </a:p>
        </p:txBody>
      </p:sp>
      <p:sp>
        <p:nvSpPr>
          <p:cNvPr id="15" name="正方形/長方形 14"/>
          <p:cNvSpPr/>
          <p:nvPr/>
        </p:nvSpPr>
        <p:spPr>
          <a:xfrm>
            <a:off x="2763028" y="3588896"/>
            <a:ext cx="1679023" cy="68692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5725" indent="-85725">
              <a:lnSpc>
                <a:spcPts val="1200"/>
              </a:lnSpc>
            </a:pPr>
            <a:r>
              <a:rPr lang="ja-JP" altLang="en-US" sz="1100" dirty="0">
                <a:solidFill>
                  <a:prstClr val="black"/>
                </a:solidFill>
              </a:rPr>
              <a:t>●水道事業統合</a:t>
            </a:r>
            <a:endParaRPr lang="en-US" altLang="ja-JP" sz="1100" dirty="0">
              <a:solidFill>
                <a:prstClr val="black"/>
              </a:solidFill>
            </a:endParaRPr>
          </a:p>
          <a:p>
            <a:pPr marL="85725" indent="-85725">
              <a:lnSpc>
                <a:spcPts val="1200"/>
              </a:lnSpc>
            </a:pPr>
            <a:r>
              <a:rPr lang="ja-JP" altLang="en-US" sz="1100" dirty="0">
                <a:solidFill>
                  <a:prstClr val="black"/>
                </a:solidFill>
              </a:rPr>
              <a:t>　検討委員会（</a:t>
            </a:r>
            <a:r>
              <a:rPr lang="en-US" altLang="ja-JP" sz="1100" dirty="0">
                <a:solidFill>
                  <a:prstClr val="black"/>
                </a:solidFill>
              </a:rPr>
              <a:t>3</a:t>
            </a:r>
            <a:r>
              <a:rPr lang="ja-JP" altLang="en-US" sz="1100" dirty="0">
                <a:solidFill>
                  <a:prstClr val="black"/>
                </a:solidFill>
              </a:rPr>
              <a:t>月）</a:t>
            </a:r>
            <a:endParaRPr lang="en-US" altLang="ja-JP" sz="1100" dirty="0">
              <a:solidFill>
                <a:prstClr val="black"/>
              </a:solidFill>
            </a:endParaRPr>
          </a:p>
          <a:p>
            <a:pPr marL="85725">
              <a:lnSpc>
                <a:spcPts val="1200"/>
              </a:lnSpc>
            </a:pPr>
            <a:r>
              <a:rPr lang="ja-JP" altLang="en-US" sz="1100" dirty="0" smtClean="0">
                <a:solidFill>
                  <a:prstClr val="black"/>
                </a:solidFill>
              </a:rPr>
              <a:t>・大阪</a:t>
            </a:r>
            <a:r>
              <a:rPr lang="ja-JP" altLang="en-US" sz="1100" dirty="0">
                <a:solidFill>
                  <a:prstClr val="black"/>
                </a:solidFill>
              </a:rPr>
              <a:t>広域水道</a:t>
            </a:r>
            <a:r>
              <a:rPr lang="ja-JP" altLang="en-US" sz="1100" dirty="0" smtClean="0">
                <a:solidFill>
                  <a:prstClr val="black"/>
                </a:solidFill>
              </a:rPr>
              <a:t>企業団と</a:t>
            </a:r>
            <a:r>
              <a:rPr lang="ja-JP" altLang="en-US" sz="1100" dirty="0">
                <a:solidFill>
                  <a:prstClr val="black"/>
                </a:solidFill>
              </a:rPr>
              <a:t>の統合協議開始</a:t>
            </a:r>
          </a:p>
        </p:txBody>
      </p:sp>
      <p:sp>
        <p:nvSpPr>
          <p:cNvPr id="16" name="正方形/長方形 15"/>
          <p:cNvSpPr/>
          <p:nvPr/>
        </p:nvSpPr>
        <p:spPr>
          <a:xfrm>
            <a:off x="3235531" y="4277943"/>
            <a:ext cx="1902689" cy="5192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5725" indent="-85725">
              <a:lnSpc>
                <a:spcPts val="1200"/>
              </a:lnSpc>
              <a:defRPr/>
            </a:pPr>
            <a:r>
              <a:rPr lang="ja-JP" altLang="en-US" sz="1100" dirty="0">
                <a:solidFill>
                  <a:prstClr val="black"/>
                </a:solidFill>
              </a:rPr>
              <a:t>●府市統合本部（</a:t>
            </a:r>
            <a:r>
              <a:rPr lang="en-US" altLang="ja-JP" sz="1100" dirty="0">
                <a:solidFill>
                  <a:prstClr val="black"/>
                </a:solidFill>
              </a:rPr>
              <a:t>6</a:t>
            </a:r>
            <a:r>
              <a:rPr lang="ja-JP" altLang="en-US" sz="1100" dirty="0">
                <a:solidFill>
                  <a:prstClr val="black"/>
                </a:solidFill>
              </a:rPr>
              <a:t>月）</a:t>
            </a:r>
            <a:endParaRPr lang="en-US" altLang="ja-JP" sz="1100" dirty="0">
              <a:solidFill>
                <a:prstClr val="black"/>
              </a:solidFill>
            </a:endParaRPr>
          </a:p>
          <a:p>
            <a:pPr marL="85725">
              <a:lnSpc>
                <a:spcPts val="1200"/>
              </a:lnSpc>
              <a:defRPr/>
            </a:pPr>
            <a:r>
              <a:rPr lang="ja-JP" altLang="en-US" sz="1100" dirty="0">
                <a:solidFill>
                  <a:prstClr val="black"/>
                </a:solidFill>
              </a:rPr>
              <a:t>・経営形態の見直し項目（</a:t>
            </a:r>
            <a:r>
              <a:rPr lang="en-US" altLang="ja-JP" sz="1100" dirty="0">
                <a:solidFill>
                  <a:prstClr val="black"/>
                </a:solidFill>
              </a:rPr>
              <a:t>A</a:t>
            </a:r>
            <a:r>
              <a:rPr lang="ja-JP" altLang="en-US" sz="1100" dirty="0">
                <a:solidFill>
                  <a:prstClr val="black"/>
                </a:solidFill>
              </a:rPr>
              <a:t>項目）の基本的方向性について</a:t>
            </a:r>
            <a:endParaRPr lang="en-US" altLang="ja-JP" sz="1100" dirty="0">
              <a:solidFill>
                <a:prstClr val="black"/>
              </a:solidFill>
            </a:endParaRPr>
          </a:p>
        </p:txBody>
      </p:sp>
      <p:sp>
        <p:nvSpPr>
          <p:cNvPr id="18" name="正方形/長方形 17"/>
          <p:cNvSpPr/>
          <p:nvPr/>
        </p:nvSpPr>
        <p:spPr>
          <a:xfrm>
            <a:off x="4026843" y="1876941"/>
            <a:ext cx="1149478" cy="39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5725" indent="-85725">
              <a:lnSpc>
                <a:spcPts val="1200"/>
              </a:lnSpc>
            </a:pPr>
            <a:r>
              <a:rPr lang="ja-JP" altLang="en-US" sz="1100" dirty="0">
                <a:solidFill>
                  <a:prstClr val="black"/>
                </a:solidFill>
              </a:rPr>
              <a:t>●統合協議一旦中止（</a:t>
            </a:r>
            <a:r>
              <a:rPr lang="en-US" altLang="ja-JP" sz="1100" dirty="0">
                <a:solidFill>
                  <a:prstClr val="black"/>
                </a:solidFill>
              </a:rPr>
              <a:t>6</a:t>
            </a:r>
            <a:r>
              <a:rPr lang="ja-JP" altLang="en-US" sz="1100" dirty="0">
                <a:solidFill>
                  <a:prstClr val="black"/>
                </a:solidFill>
              </a:rPr>
              <a:t>月）</a:t>
            </a:r>
            <a:endParaRPr lang="en-US" altLang="ja-JP" sz="1100" dirty="0">
              <a:solidFill>
                <a:prstClr val="black"/>
              </a:solidFill>
            </a:endParaRPr>
          </a:p>
        </p:txBody>
      </p:sp>
      <p:sp>
        <p:nvSpPr>
          <p:cNvPr id="34" name="山形 33"/>
          <p:cNvSpPr/>
          <p:nvPr/>
        </p:nvSpPr>
        <p:spPr>
          <a:xfrm>
            <a:off x="3678100" y="772868"/>
            <a:ext cx="923482" cy="432000"/>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prstClr val="black"/>
                </a:solidFill>
              </a:rPr>
              <a:t>2013</a:t>
            </a:r>
            <a:r>
              <a:rPr lang="ja-JP" altLang="en-US" sz="1050" dirty="0">
                <a:solidFill>
                  <a:prstClr val="black"/>
                </a:solidFill>
              </a:rPr>
              <a:t>年度</a:t>
            </a:r>
          </a:p>
        </p:txBody>
      </p:sp>
      <p:sp>
        <p:nvSpPr>
          <p:cNvPr id="35" name="山形 34"/>
          <p:cNvSpPr/>
          <p:nvPr/>
        </p:nvSpPr>
        <p:spPr>
          <a:xfrm>
            <a:off x="5580112" y="772820"/>
            <a:ext cx="2664296"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prstClr val="black"/>
                </a:solidFill>
              </a:rPr>
              <a:t>2017</a:t>
            </a:r>
            <a:r>
              <a:rPr lang="ja-JP" altLang="en-US" sz="1050" dirty="0">
                <a:solidFill>
                  <a:prstClr val="black"/>
                </a:solidFill>
              </a:rPr>
              <a:t>年度</a:t>
            </a:r>
          </a:p>
        </p:txBody>
      </p:sp>
      <p:sp>
        <p:nvSpPr>
          <p:cNvPr id="37" name="山形 36"/>
          <p:cNvSpPr/>
          <p:nvPr/>
        </p:nvSpPr>
        <p:spPr>
          <a:xfrm>
            <a:off x="1763688" y="778402"/>
            <a:ext cx="490436"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solidFill>
                <a:prstClr val="black"/>
              </a:solidFill>
            </a:endParaRPr>
          </a:p>
        </p:txBody>
      </p:sp>
      <p:sp>
        <p:nvSpPr>
          <p:cNvPr id="28" name="正方形/長方形 27"/>
          <p:cNvSpPr/>
          <p:nvPr/>
        </p:nvSpPr>
        <p:spPr>
          <a:xfrm>
            <a:off x="827584" y="1312009"/>
            <a:ext cx="1571312" cy="5147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5725" indent="-85725">
              <a:lnSpc>
                <a:spcPts val="1200"/>
              </a:lnSpc>
            </a:pPr>
            <a:r>
              <a:rPr lang="ja-JP" altLang="en-US" sz="1100" dirty="0">
                <a:solidFill>
                  <a:prstClr val="black"/>
                </a:solidFill>
              </a:rPr>
              <a:t>●コンセッション型指定管理者制度による府用水供給事業の受託について提案（</a:t>
            </a:r>
            <a:r>
              <a:rPr lang="en-US" altLang="ja-JP" sz="1100" dirty="0">
                <a:solidFill>
                  <a:prstClr val="black"/>
                </a:solidFill>
              </a:rPr>
              <a:t>3</a:t>
            </a:r>
            <a:r>
              <a:rPr lang="ja-JP" altLang="en-US" sz="1100" dirty="0">
                <a:solidFill>
                  <a:prstClr val="black"/>
                </a:solidFill>
              </a:rPr>
              <a:t>月）</a:t>
            </a:r>
            <a:endParaRPr lang="en-US" altLang="ja-JP" sz="1100" dirty="0">
              <a:solidFill>
                <a:prstClr val="white"/>
              </a:solidFill>
            </a:endParaRPr>
          </a:p>
        </p:txBody>
      </p:sp>
      <p:sp>
        <p:nvSpPr>
          <p:cNvPr id="30" name="正方形/長方形 29"/>
          <p:cNvSpPr/>
          <p:nvPr/>
        </p:nvSpPr>
        <p:spPr>
          <a:xfrm>
            <a:off x="1376408" y="2024903"/>
            <a:ext cx="1755432" cy="68401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5725" indent="-85725">
              <a:lnSpc>
                <a:spcPts val="1200"/>
              </a:lnSpc>
              <a:defRPr/>
            </a:pPr>
            <a:r>
              <a:rPr lang="ja-JP" altLang="en-US" sz="1100" dirty="0">
                <a:solidFill>
                  <a:prstClr val="black"/>
                </a:solidFill>
              </a:rPr>
              <a:t>●受水市町村の首長会議</a:t>
            </a:r>
            <a:endParaRPr lang="en-US" altLang="ja-JP" sz="1100" dirty="0">
              <a:solidFill>
                <a:prstClr val="black"/>
              </a:solidFill>
            </a:endParaRPr>
          </a:p>
          <a:p>
            <a:pPr marL="85725" indent="-85725">
              <a:lnSpc>
                <a:spcPts val="1200"/>
              </a:lnSpc>
              <a:defRPr/>
            </a:pPr>
            <a:r>
              <a:rPr lang="ja-JP" altLang="en-US" sz="1100" dirty="0">
                <a:solidFill>
                  <a:prstClr val="black"/>
                </a:solidFill>
              </a:rPr>
              <a:t>　（</a:t>
            </a:r>
            <a:r>
              <a:rPr lang="en-US" altLang="ja-JP" sz="1100" dirty="0">
                <a:solidFill>
                  <a:prstClr val="black"/>
                </a:solidFill>
              </a:rPr>
              <a:t>1</a:t>
            </a:r>
            <a:r>
              <a:rPr lang="ja-JP" altLang="en-US" sz="1100" dirty="0">
                <a:solidFill>
                  <a:prstClr val="black"/>
                </a:solidFill>
              </a:rPr>
              <a:t>月）</a:t>
            </a:r>
            <a:endParaRPr lang="en-US" altLang="ja-JP" sz="1100" dirty="0">
              <a:solidFill>
                <a:prstClr val="black"/>
              </a:solidFill>
            </a:endParaRPr>
          </a:p>
          <a:p>
            <a:pPr marL="85725">
              <a:lnSpc>
                <a:spcPts val="1200"/>
              </a:lnSpc>
              <a:defRPr/>
            </a:pPr>
            <a:r>
              <a:rPr lang="ja-JP" altLang="en-US" sz="1100" dirty="0">
                <a:solidFill>
                  <a:prstClr val="black"/>
                </a:solidFill>
              </a:rPr>
              <a:t>・コンセッション方式ではなく、企業団を設立することが決定、統合協議</a:t>
            </a:r>
            <a:r>
              <a:rPr lang="ja-JP" altLang="en-US" sz="1100" dirty="0" smtClean="0">
                <a:solidFill>
                  <a:prstClr val="black"/>
                </a:solidFill>
              </a:rPr>
              <a:t>中止</a:t>
            </a:r>
            <a:endParaRPr lang="en-US" altLang="ja-JP" sz="1100" dirty="0">
              <a:solidFill>
                <a:prstClr val="white"/>
              </a:solidFill>
            </a:endParaRPr>
          </a:p>
        </p:txBody>
      </p:sp>
      <p:sp>
        <p:nvSpPr>
          <p:cNvPr id="36" name="正方形/長方形 35"/>
          <p:cNvSpPr/>
          <p:nvPr/>
        </p:nvSpPr>
        <p:spPr>
          <a:xfrm>
            <a:off x="2425828" y="2880201"/>
            <a:ext cx="1392857" cy="53849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5725" indent="-85725">
              <a:lnSpc>
                <a:spcPts val="1200"/>
              </a:lnSpc>
              <a:defRPr/>
            </a:pPr>
            <a:r>
              <a:rPr lang="ja-JP" altLang="en-US" sz="1100" dirty="0">
                <a:solidFill>
                  <a:prstClr val="black"/>
                </a:solidFill>
              </a:rPr>
              <a:t>●市戦略会議（</a:t>
            </a:r>
            <a:r>
              <a:rPr lang="en-US" altLang="ja-JP" sz="1100" dirty="0">
                <a:solidFill>
                  <a:prstClr val="black"/>
                </a:solidFill>
              </a:rPr>
              <a:t>12</a:t>
            </a:r>
            <a:r>
              <a:rPr lang="ja-JP" altLang="en-US" sz="1100" dirty="0">
                <a:solidFill>
                  <a:prstClr val="black"/>
                </a:solidFill>
              </a:rPr>
              <a:t>月）</a:t>
            </a:r>
            <a:endParaRPr lang="en-US" altLang="ja-JP" sz="1100" dirty="0">
              <a:solidFill>
                <a:prstClr val="black"/>
              </a:solidFill>
            </a:endParaRPr>
          </a:p>
          <a:p>
            <a:pPr marL="85725">
              <a:lnSpc>
                <a:spcPts val="1200"/>
              </a:lnSpc>
              <a:defRPr/>
            </a:pPr>
            <a:r>
              <a:rPr lang="ja-JP" altLang="en-US" sz="1100" dirty="0">
                <a:solidFill>
                  <a:prstClr val="black"/>
                </a:solidFill>
              </a:rPr>
              <a:t>・府域一水道を目指す方針を</a:t>
            </a:r>
            <a:r>
              <a:rPr lang="ja-JP" altLang="en-US" sz="1100" dirty="0" smtClean="0">
                <a:solidFill>
                  <a:prstClr val="black"/>
                </a:solidFill>
              </a:rPr>
              <a:t>確認</a:t>
            </a:r>
            <a:endParaRPr lang="en-US" altLang="ja-JP" sz="1100" dirty="0">
              <a:solidFill>
                <a:prstClr val="white"/>
              </a:solidFill>
            </a:endParaRPr>
          </a:p>
        </p:txBody>
      </p:sp>
      <p:cxnSp>
        <p:nvCxnSpPr>
          <p:cNvPr id="29" name="直線コネクタ 28"/>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7815310" y="234434"/>
            <a:ext cx="1158779" cy="369332"/>
          </a:xfrm>
          <a:prstGeom prst="rect">
            <a:avLst/>
          </a:prstGeom>
          <a:noFill/>
        </p:spPr>
        <p:txBody>
          <a:bodyPr wrap="none">
            <a:spAutoFit/>
          </a:bodyPr>
          <a:lstStyle/>
          <a:p>
            <a:pPr algn="ctr"/>
            <a:r>
              <a:rPr lang="ja-JP" altLang="en-US" dirty="0">
                <a:solidFill>
                  <a:prstClr val="black"/>
                </a:solidFill>
              </a:rPr>
              <a:t>＜</a:t>
            </a:r>
            <a:r>
              <a:rPr lang="en-US" altLang="ja-JP" dirty="0">
                <a:solidFill>
                  <a:prstClr val="black"/>
                </a:solidFill>
              </a:rPr>
              <a:t>What</a:t>
            </a:r>
            <a:r>
              <a:rPr lang="ja-JP" altLang="en-US" dirty="0">
                <a:solidFill>
                  <a:prstClr val="black"/>
                </a:solidFill>
              </a:rPr>
              <a:t>＞</a:t>
            </a:r>
          </a:p>
        </p:txBody>
      </p:sp>
      <p:sp>
        <p:nvSpPr>
          <p:cNvPr id="42" name="スライド番号プレースホルダ 41"/>
          <p:cNvSpPr>
            <a:spLocks noGrp="1"/>
          </p:cNvSpPr>
          <p:nvPr>
            <p:ph type="sldNum" sz="quarter" idx="12"/>
          </p:nvPr>
        </p:nvSpPr>
        <p:spPr/>
        <p:txBody>
          <a:bodyPr/>
          <a:lstStyle/>
          <a:p>
            <a:fld id="{CCEC3038-1CF1-4B63-9920-55248DCFBA97}" type="slidenum">
              <a:rPr lang="ja-JP" altLang="en-US" smtClean="0">
                <a:solidFill>
                  <a:prstClr val="black">
                    <a:tint val="75000"/>
                  </a:prstClr>
                </a:solidFill>
              </a:rPr>
              <a:pPr/>
              <a:t>70</a:t>
            </a:fld>
            <a:endParaRPr lang="ja-JP" altLang="en-US" dirty="0">
              <a:solidFill>
                <a:prstClr val="black">
                  <a:tint val="75000"/>
                </a:prstClr>
              </a:solidFill>
            </a:endParaRPr>
          </a:p>
        </p:txBody>
      </p:sp>
      <p:sp>
        <p:nvSpPr>
          <p:cNvPr id="44" name="山形 43"/>
          <p:cNvSpPr/>
          <p:nvPr/>
        </p:nvSpPr>
        <p:spPr>
          <a:xfrm>
            <a:off x="4788024" y="764704"/>
            <a:ext cx="490436"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solidFill>
                <a:prstClr val="black"/>
              </a:solidFill>
            </a:endParaRPr>
          </a:p>
        </p:txBody>
      </p:sp>
      <p:cxnSp>
        <p:nvCxnSpPr>
          <p:cNvPr id="53" name="直線コネクタ 52"/>
          <p:cNvCxnSpPr/>
          <p:nvPr/>
        </p:nvCxnSpPr>
        <p:spPr>
          <a:xfrm>
            <a:off x="5364088" y="1238076"/>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5737414" y="1315950"/>
            <a:ext cx="2218962" cy="7568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5725" indent="-85725">
              <a:lnSpc>
                <a:spcPts val="1200"/>
              </a:lnSpc>
              <a:defRPr/>
            </a:pPr>
            <a:r>
              <a:rPr lang="ja-JP" altLang="en-US" sz="1100" dirty="0">
                <a:solidFill>
                  <a:prstClr val="black"/>
                </a:solidFill>
              </a:rPr>
              <a:t>●第</a:t>
            </a:r>
            <a:r>
              <a:rPr lang="en-US" altLang="ja-JP" sz="1100" dirty="0">
                <a:solidFill>
                  <a:prstClr val="black"/>
                </a:solidFill>
              </a:rPr>
              <a:t>9</a:t>
            </a:r>
            <a:r>
              <a:rPr lang="ja-JP" altLang="en-US" sz="1100" dirty="0">
                <a:solidFill>
                  <a:prstClr val="black"/>
                </a:solidFill>
              </a:rPr>
              <a:t>回副首都推進本部会議（</a:t>
            </a:r>
            <a:r>
              <a:rPr lang="en-US" altLang="ja-JP" sz="1100" dirty="0">
                <a:solidFill>
                  <a:prstClr val="black"/>
                </a:solidFill>
              </a:rPr>
              <a:t>6</a:t>
            </a:r>
            <a:r>
              <a:rPr lang="ja-JP" altLang="en-US" sz="1100" dirty="0">
                <a:solidFill>
                  <a:prstClr val="black"/>
                </a:solidFill>
              </a:rPr>
              <a:t>月）</a:t>
            </a:r>
            <a:endParaRPr lang="en-US" altLang="ja-JP" sz="1100" dirty="0">
              <a:solidFill>
                <a:prstClr val="black"/>
              </a:solidFill>
            </a:endParaRPr>
          </a:p>
          <a:p>
            <a:pPr marL="85725">
              <a:lnSpc>
                <a:spcPts val="1200"/>
              </a:lnSpc>
              <a:defRPr/>
            </a:pPr>
            <a:r>
              <a:rPr lang="ja-JP" altLang="en-US" sz="1100" dirty="0">
                <a:solidFill>
                  <a:prstClr val="black"/>
                </a:solidFill>
              </a:rPr>
              <a:t>・市と府で府域の全体</a:t>
            </a:r>
            <a:r>
              <a:rPr lang="ja-JP" altLang="en-US" sz="1100">
                <a:solidFill>
                  <a:prstClr val="black"/>
                </a:solidFill>
              </a:rPr>
              <a:t>最適の水道に</a:t>
            </a:r>
            <a:r>
              <a:rPr lang="ja-JP" altLang="en-US" sz="1100" dirty="0">
                <a:solidFill>
                  <a:prstClr val="black"/>
                </a:solidFill>
              </a:rPr>
              <a:t>ついて協議する場を設定し、</a:t>
            </a:r>
            <a:r>
              <a:rPr lang="ja-JP" altLang="en-US" sz="1100">
                <a:solidFill>
                  <a:prstClr val="black"/>
                </a:solidFill>
              </a:rPr>
              <a:t>検討する必要性が示された</a:t>
            </a:r>
            <a:endParaRPr lang="en-US" altLang="ja-JP" sz="1100" dirty="0">
              <a:solidFill>
                <a:prstClr val="black"/>
              </a:solidFill>
            </a:endParaRPr>
          </a:p>
        </p:txBody>
      </p:sp>
      <p:sp>
        <p:nvSpPr>
          <p:cNvPr id="33" name="正方形/長方形 32"/>
          <p:cNvSpPr/>
          <p:nvPr/>
        </p:nvSpPr>
        <p:spPr>
          <a:xfrm>
            <a:off x="6156175" y="2149268"/>
            <a:ext cx="2238523" cy="12077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5725" indent="-85725">
              <a:lnSpc>
                <a:spcPts val="1200"/>
              </a:lnSpc>
              <a:defRPr/>
            </a:pPr>
            <a:r>
              <a:rPr lang="ja-JP" altLang="en-US" sz="1100" dirty="0">
                <a:solidFill>
                  <a:prstClr val="black"/>
                </a:solidFill>
              </a:rPr>
              <a:t>●第</a:t>
            </a:r>
            <a:r>
              <a:rPr lang="en-US" altLang="ja-JP" sz="1100" dirty="0">
                <a:solidFill>
                  <a:prstClr val="black"/>
                </a:solidFill>
              </a:rPr>
              <a:t>10</a:t>
            </a:r>
            <a:r>
              <a:rPr lang="ja-JP" altLang="en-US" sz="1100" dirty="0">
                <a:solidFill>
                  <a:prstClr val="black"/>
                </a:solidFill>
              </a:rPr>
              <a:t>回副首都推進本部会議（</a:t>
            </a:r>
            <a:r>
              <a:rPr lang="en-US" altLang="ja-JP" sz="1100" dirty="0">
                <a:solidFill>
                  <a:prstClr val="black"/>
                </a:solidFill>
              </a:rPr>
              <a:t>8</a:t>
            </a:r>
            <a:r>
              <a:rPr lang="ja-JP" altLang="en-US" sz="1100" dirty="0">
                <a:solidFill>
                  <a:prstClr val="black"/>
                </a:solidFill>
              </a:rPr>
              <a:t>月）</a:t>
            </a:r>
            <a:endParaRPr lang="en-US" altLang="ja-JP" sz="1100" dirty="0">
              <a:solidFill>
                <a:prstClr val="black"/>
              </a:solidFill>
            </a:endParaRPr>
          </a:p>
          <a:p>
            <a:pPr marL="85725">
              <a:lnSpc>
                <a:spcPts val="1200"/>
              </a:lnSpc>
              <a:defRPr/>
            </a:pPr>
            <a:r>
              <a:rPr lang="ja-JP" altLang="en-US" sz="1100" dirty="0">
                <a:solidFill>
                  <a:prstClr val="black"/>
                </a:solidFill>
              </a:rPr>
              <a:t>・大阪の水道事業の現状分析を報告</a:t>
            </a:r>
            <a:endParaRPr lang="en-US" altLang="ja-JP" sz="1100" dirty="0">
              <a:solidFill>
                <a:prstClr val="black"/>
              </a:solidFill>
            </a:endParaRPr>
          </a:p>
          <a:p>
            <a:pPr marL="85725">
              <a:lnSpc>
                <a:spcPts val="1200"/>
              </a:lnSpc>
              <a:defRPr/>
            </a:pPr>
            <a:r>
              <a:rPr lang="ja-JP" altLang="en-US" sz="1100" dirty="0">
                <a:solidFill>
                  <a:prstClr val="black"/>
                </a:solidFill>
              </a:rPr>
              <a:t>・副首都推進局・大阪府健康医療部・大阪市水道局による府域水道最適化検討チームを設置し、府域全体の水道事業の最適化の観点から検討を進めることが決定</a:t>
            </a:r>
            <a:endParaRPr lang="en-US" altLang="ja-JP" sz="1100" dirty="0">
              <a:solidFill>
                <a:prstClr val="black"/>
              </a:solidFill>
            </a:endParaRPr>
          </a:p>
        </p:txBody>
      </p:sp>
      <p:sp>
        <p:nvSpPr>
          <p:cNvPr id="38" name="正方形/長方形 37"/>
          <p:cNvSpPr/>
          <p:nvPr/>
        </p:nvSpPr>
        <p:spPr>
          <a:xfrm>
            <a:off x="6471091" y="3520537"/>
            <a:ext cx="1923608" cy="9165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5725" indent="-85725">
              <a:lnSpc>
                <a:spcPts val="1200"/>
              </a:lnSpc>
              <a:defRPr/>
            </a:pPr>
            <a:r>
              <a:rPr lang="ja-JP" altLang="en-US" sz="1100" dirty="0">
                <a:solidFill>
                  <a:prstClr val="black"/>
                </a:solidFill>
              </a:rPr>
              <a:t>●府域水道最適化検討チーム（</a:t>
            </a:r>
            <a:r>
              <a:rPr lang="en-US" altLang="ja-JP" sz="1100" dirty="0">
                <a:solidFill>
                  <a:prstClr val="black"/>
                </a:solidFill>
              </a:rPr>
              <a:t>9</a:t>
            </a:r>
            <a:r>
              <a:rPr lang="ja-JP" altLang="en-US" sz="1100" dirty="0">
                <a:solidFill>
                  <a:prstClr val="black"/>
                </a:solidFill>
              </a:rPr>
              <a:t>月～）</a:t>
            </a:r>
            <a:endParaRPr lang="en-US" altLang="ja-JP" sz="1100" dirty="0">
              <a:solidFill>
                <a:prstClr val="black"/>
              </a:solidFill>
            </a:endParaRPr>
          </a:p>
          <a:p>
            <a:pPr marL="85725">
              <a:lnSpc>
                <a:spcPts val="1200"/>
              </a:lnSpc>
              <a:defRPr/>
            </a:pPr>
            <a:r>
              <a:rPr lang="ja-JP" altLang="en-US" sz="1100" dirty="0">
                <a:solidFill>
                  <a:prstClr val="black"/>
                </a:solidFill>
              </a:rPr>
              <a:t>・特別顧問からの助言を受けながら、浄水場の最適化などを検討</a:t>
            </a:r>
            <a:endParaRPr lang="en-US" altLang="ja-JP" sz="1100" dirty="0">
              <a:solidFill>
                <a:prstClr val="black"/>
              </a:solidFill>
            </a:endParaRPr>
          </a:p>
        </p:txBody>
      </p:sp>
      <p:cxnSp>
        <p:nvCxnSpPr>
          <p:cNvPr id="40" name="直線コネクタ 39"/>
          <p:cNvCxnSpPr/>
          <p:nvPr/>
        </p:nvCxnSpPr>
        <p:spPr>
          <a:xfrm>
            <a:off x="5148064" y="1196752"/>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・水道</a:t>
            </a:r>
            <a:endParaRPr kumimoji="1" lang="en-US" altLang="ja-JP" sz="1100" dirty="0"/>
          </a:p>
        </p:txBody>
      </p:sp>
    </p:spTree>
    <p:extLst>
      <p:ext uri="{BB962C8B-B14F-4D97-AF65-F5344CB8AC3E}">
        <p14:creationId xmlns:p14="http://schemas.microsoft.com/office/powerpoint/2010/main" val="4805473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050340" y="1374269"/>
            <a:ext cx="5661144" cy="3782924"/>
          </a:xfrm>
          <a:prstGeom prst="roundRect">
            <a:avLst>
              <a:gd name="adj" fmla="val 5588"/>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p:cNvCxnSpPr/>
          <p:nvPr/>
        </p:nvCxnSpPr>
        <p:spPr>
          <a:xfrm>
            <a:off x="1882823" y="12446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3381547" y="12446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4932040" y="1254564"/>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6372200" y="12446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251519" y="260648"/>
            <a:ext cx="6472010" cy="369332"/>
          </a:xfrm>
          <a:prstGeom prst="rect">
            <a:avLst/>
          </a:prstGeom>
        </p:spPr>
        <p:txBody>
          <a:bodyPr wrap="square">
            <a:spAutoFit/>
          </a:bodyPr>
          <a:lstStyle/>
          <a:p>
            <a:r>
              <a:rPr lang="ja-JP" altLang="en-US" b="1" dirty="0">
                <a:solidFill>
                  <a:prstClr val="black"/>
                </a:solidFill>
              </a:rPr>
              <a:t>②経営形態の見直し に関する取組</a:t>
            </a:r>
            <a:endParaRPr lang="ja-JP" altLang="en-US" b="1" dirty="0">
              <a:solidFill>
                <a:srgbClr val="000000"/>
              </a:solidFill>
            </a:endParaRPr>
          </a:p>
        </p:txBody>
      </p:sp>
      <p:sp>
        <p:nvSpPr>
          <p:cNvPr id="8" name="山形 7"/>
          <p:cNvSpPr/>
          <p:nvPr/>
        </p:nvSpPr>
        <p:spPr>
          <a:xfrm>
            <a:off x="3563888" y="773214"/>
            <a:ext cx="1404000"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050" dirty="0">
                <a:solidFill>
                  <a:prstClr val="black"/>
                </a:solidFill>
              </a:rPr>
              <a:t>2015</a:t>
            </a:r>
            <a:r>
              <a:rPr lang="ja-JP" altLang="en-US" sz="1050" dirty="0">
                <a:solidFill>
                  <a:prstClr val="black"/>
                </a:solidFill>
              </a:rPr>
              <a:t>年度</a:t>
            </a:r>
          </a:p>
        </p:txBody>
      </p:sp>
      <p:sp>
        <p:nvSpPr>
          <p:cNvPr id="9" name="山形 8"/>
          <p:cNvSpPr/>
          <p:nvPr/>
        </p:nvSpPr>
        <p:spPr>
          <a:xfrm>
            <a:off x="4932040" y="773214"/>
            <a:ext cx="1404000"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prstClr val="black"/>
                </a:solidFill>
              </a:rPr>
              <a:t>2016</a:t>
            </a:r>
            <a:r>
              <a:rPr lang="ja-JP" altLang="en-US" sz="1050" dirty="0">
                <a:solidFill>
                  <a:prstClr val="black"/>
                </a:solidFill>
              </a:rPr>
              <a:t>年度</a:t>
            </a:r>
          </a:p>
        </p:txBody>
      </p:sp>
      <p:sp>
        <p:nvSpPr>
          <p:cNvPr id="34" name="山形 33"/>
          <p:cNvSpPr/>
          <p:nvPr/>
        </p:nvSpPr>
        <p:spPr>
          <a:xfrm>
            <a:off x="511369" y="772868"/>
            <a:ext cx="1404000" cy="432000"/>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prstClr val="black"/>
                </a:solidFill>
              </a:rPr>
              <a:t>2013</a:t>
            </a:r>
            <a:r>
              <a:rPr lang="ja-JP" altLang="en-US" sz="1050" dirty="0">
                <a:solidFill>
                  <a:prstClr val="black"/>
                </a:solidFill>
              </a:rPr>
              <a:t>年度</a:t>
            </a:r>
          </a:p>
        </p:txBody>
      </p:sp>
      <p:sp>
        <p:nvSpPr>
          <p:cNvPr id="35" name="山形 34"/>
          <p:cNvSpPr/>
          <p:nvPr/>
        </p:nvSpPr>
        <p:spPr>
          <a:xfrm>
            <a:off x="1835696" y="772820"/>
            <a:ext cx="1404000"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prstClr val="black"/>
                </a:solidFill>
              </a:rPr>
              <a:t>2014</a:t>
            </a:r>
            <a:r>
              <a:rPr lang="ja-JP" altLang="en-US" sz="1050" dirty="0">
                <a:solidFill>
                  <a:prstClr val="black"/>
                </a:solidFill>
              </a:rPr>
              <a:t>年度</a:t>
            </a:r>
          </a:p>
        </p:txBody>
      </p:sp>
      <p:sp>
        <p:nvSpPr>
          <p:cNvPr id="37" name="山形 36"/>
          <p:cNvSpPr/>
          <p:nvPr/>
        </p:nvSpPr>
        <p:spPr>
          <a:xfrm>
            <a:off x="6408360" y="773214"/>
            <a:ext cx="1404000"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prstClr val="black"/>
                </a:solidFill>
              </a:rPr>
              <a:t>2017</a:t>
            </a:r>
            <a:r>
              <a:rPr lang="ja-JP" altLang="en-US" sz="1050" dirty="0">
                <a:solidFill>
                  <a:prstClr val="black"/>
                </a:solidFill>
              </a:rPr>
              <a:t>年度</a:t>
            </a:r>
          </a:p>
        </p:txBody>
      </p:sp>
      <p:cxnSp>
        <p:nvCxnSpPr>
          <p:cNvPr id="29" name="直線コネクタ 28"/>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7815310" y="234434"/>
            <a:ext cx="1158779" cy="369332"/>
          </a:xfrm>
          <a:prstGeom prst="rect">
            <a:avLst/>
          </a:prstGeom>
          <a:noFill/>
        </p:spPr>
        <p:txBody>
          <a:bodyPr wrap="none">
            <a:spAutoFit/>
          </a:bodyPr>
          <a:lstStyle/>
          <a:p>
            <a:pPr algn="ctr"/>
            <a:r>
              <a:rPr lang="ja-JP" altLang="en-US" dirty="0">
                <a:solidFill>
                  <a:prstClr val="black"/>
                </a:solidFill>
              </a:rPr>
              <a:t>＜</a:t>
            </a:r>
            <a:r>
              <a:rPr lang="en-US" altLang="ja-JP" dirty="0">
                <a:solidFill>
                  <a:prstClr val="black"/>
                </a:solidFill>
              </a:rPr>
              <a:t>What</a:t>
            </a:r>
            <a:r>
              <a:rPr lang="ja-JP" altLang="en-US" dirty="0">
                <a:solidFill>
                  <a:prstClr val="black"/>
                </a:solidFill>
              </a:rPr>
              <a:t>＞</a:t>
            </a:r>
          </a:p>
        </p:txBody>
      </p:sp>
      <p:sp>
        <p:nvSpPr>
          <p:cNvPr id="33" name="正方形/長方形 32"/>
          <p:cNvSpPr/>
          <p:nvPr/>
        </p:nvSpPr>
        <p:spPr>
          <a:xfrm>
            <a:off x="179512" y="1268760"/>
            <a:ext cx="1080120" cy="17636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algn="ctr"/>
            <a:r>
              <a:rPr lang="ja-JP" altLang="en-US" sz="1200" dirty="0">
                <a:solidFill>
                  <a:prstClr val="black"/>
                </a:solidFill>
              </a:rPr>
              <a:t>②経営形態の見直し</a:t>
            </a:r>
          </a:p>
        </p:txBody>
      </p:sp>
      <p:sp>
        <p:nvSpPr>
          <p:cNvPr id="38" name="正方形/長方形 37"/>
          <p:cNvSpPr/>
          <p:nvPr/>
        </p:nvSpPr>
        <p:spPr>
          <a:xfrm>
            <a:off x="1177739" y="1340768"/>
            <a:ext cx="1847852" cy="6595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1200"/>
              </a:lnSpc>
            </a:pPr>
            <a:r>
              <a:rPr lang="ja-JP" altLang="en-US" sz="1100" dirty="0">
                <a:solidFill>
                  <a:prstClr val="black"/>
                </a:solidFill>
              </a:rPr>
              <a:t>●市戦略会議（</a:t>
            </a:r>
            <a:r>
              <a:rPr lang="en-US" altLang="ja-JP" sz="1100" dirty="0">
                <a:solidFill>
                  <a:prstClr val="black"/>
                </a:solidFill>
              </a:rPr>
              <a:t>11</a:t>
            </a:r>
            <a:r>
              <a:rPr lang="ja-JP" altLang="en-US" sz="1100" dirty="0">
                <a:solidFill>
                  <a:prstClr val="black"/>
                </a:solidFill>
              </a:rPr>
              <a:t>月）</a:t>
            </a:r>
            <a:endParaRPr lang="en-US" altLang="ja-JP" sz="1100" dirty="0">
              <a:solidFill>
                <a:prstClr val="black"/>
              </a:solidFill>
            </a:endParaRPr>
          </a:p>
          <a:p>
            <a:pPr marL="85725">
              <a:lnSpc>
                <a:spcPts val="1200"/>
              </a:lnSpc>
            </a:pPr>
            <a:r>
              <a:rPr lang="ja-JP" altLang="en-US" sz="1100" dirty="0">
                <a:solidFill>
                  <a:prstClr val="black"/>
                </a:solidFill>
              </a:rPr>
              <a:t>・改正ＰＦＩ法に基づく公共施設等運営権制度を活用した上下分離方式による民営化を進めることを決定</a:t>
            </a:r>
            <a:endParaRPr lang="en-US" altLang="ja-JP" sz="1100" dirty="0">
              <a:solidFill>
                <a:prstClr val="black"/>
              </a:solidFill>
            </a:endParaRPr>
          </a:p>
        </p:txBody>
      </p:sp>
      <p:sp>
        <p:nvSpPr>
          <p:cNvPr id="51" name="正方形/長方形 50"/>
          <p:cNvSpPr/>
          <p:nvPr/>
        </p:nvSpPr>
        <p:spPr>
          <a:xfrm>
            <a:off x="1873476" y="2272122"/>
            <a:ext cx="1381593" cy="5218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5725" indent="-85725">
              <a:lnSpc>
                <a:spcPts val="1200"/>
              </a:lnSpc>
            </a:pPr>
            <a:r>
              <a:rPr lang="ja-JP" altLang="en-US" sz="1100" dirty="0">
                <a:solidFill>
                  <a:prstClr val="black"/>
                </a:solidFill>
              </a:rPr>
              <a:t>●民営化基本方針（案）の策定（</a:t>
            </a:r>
            <a:r>
              <a:rPr lang="en-US" altLang="ja-JP" sz="1100" dirty="0">
                <a:solidFill>
                  <a:prstClr val="black"/>
                </a:solidFill>
              </a:rPr>
              <a:t>4</a:t>
            </a:r>
            <a:r>
              <a:rPr lang="ja-JP" altLang="en-US" sz="1100" dirty="0">
                <a:solidFill>
                  <a:prstClr val="black"/>
                </a:solidFill>
              </a:rPr>
              <a:t>月）</a:t>
            </a:r>
            <a:endParaRPr lang="en-US" altLang="ja-JP" sz="1100" dirty="0">
              <a:solidFill>
                <a:prstClr val="black"/>
              </a:solidFill>
            </a:endParaRPr>
          </a:p>
        </p:txBody>
      </p:sp>
      <p:sp>
        <p:nvSpPr>
          <p:cNvPr id="52" name="角丸四角形 51"/>
          <p:cNvSpPr/>
          <p:nvPr/>
        </p:nvSpPr>
        <p:spPr>
          <a:xfrm>
            <a:off x="637990" y="5041592"/>
            <a:ext cx="2514600" cy="1123712"/>
          </a:xfrm>
          <a:prstGeom prst="roundRect">
            <a:avLst/>
          </a:prstGeom>
          <a:solidFill>
            <a:schemeClr val="bg1"/>
          </a:solidFill>
          <a:ln w="19050">
            <a:solidFill>
              <a:srgbClr val="FF0000"/>
            </a:solidFill>
          </a:ln>
        </p:spPr>
        <p:txBody>
          <a:bodyPr wrap="square">
            <a:spAutoFit/>
          </a:bodyPr>
          <a:lstStyle/>
          <a:p>
            <a:pPr marL="85725">
              <a:lnSpc>
                <a:spcPts val="1200"/>
              </a:lnSpc>
            </a:pPr>
            <a:r>
              <a:rPr lang="ja-JP" altLang="en-US" sz="1100" dirty="0">
                <a:solidFill>
                  <a:prstClr val="black"/>
                </a:solidFill>
              </a:rPr>
              <a:t>全国的にみても、改正ＰＦＩ法に基づく「公共施設等運営権制度」を活用した民営化方針は水道事業としては初めてのもの。国（厚生労働省等）との協議結果も盛り込まれており、法的課題が一定整理された。</a:t>
            </a:r>
          </a:p>
        </p:txBody>
      </p:sp>
      <p:sp>
        <p:nvSpPr>
          <p:cNvPr id="25" name="正方形/長方形 24"/>
          <p:cNvSpPr/>
          <p:nvPr/>
        </p:nvSpPr>
        <p:spPr>
          <a:xfrm>
            <a:off x="3033059" y="2745457"/>
            <a:ext cx="1275005" cy="61153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1200"/>
              </a:lnSpc>
            </a:pPr>
            <a:r>
              <a:rPr lang="ja-JP" altLang="en-US" sz="1100" dirty="0">
                <a:solidFill>
                  <a:prstClr val="black"/>
                </a:solidFill>
              </a:rPr>
              <a:t>●実施プラン（案）</a:t>
            </a:r>
            <a:endParaRPr lang="en-US" altLang="ja-JP" sz="1100" dirty="0">
              <a:solidFill>
                <a:prstClr val="black"/>
              </a:solidFill>
            </a:endParaRPr>
          </a:p>
          <a:p>
            <a:pPr>
              <a:lnSpc>
                <a:spcPts val="1200"/>
              </a:lnSpc>
            </a:pPr>
            <a:r>
              <a:rPr lang="ja-JP" altLang="en-US" sz="1100" dirty="0">
                <a:solidFill>
                  <a:prstClr val="black"/>
                </a:solidFill>
              </a:rPr>
              <a:t>　　・実施方針（案）</a:t>
            </a:r>
            <a:endParaRPr lang="en-US" altLang="ja-JP" sz="1100" dirty="0">
              <a:solidFill>
                <a:prstClr val="black"/>
              </a:solidFill>
            </a:endParaRPr>
          </a:p>
          <a:p>
            <a:pPr>
              <a:lnSpc>
                <a:spcPts val="1200"/>
              </a:lnSpc>
            </a:pPr>
            <a:r>
              <a:rPr lang="ja-JP" altLang="en-US" sz="1100" dirty="0">
                <a:solidFill>
                  <a:prstClr val="black"/>
                </a:solidFill>
              </a:rPr>
              <a:t>　　の策定（</a:t>
            </a:r>
            <a:r>
              <a:rPr lang="en-US" altLang="ja-JP" sz="1100" dirty="0">
                <a:solidFill>
                  <a:prstClr val="black"/>
                </a:solidFill>
              </a:rPr>
              <a:t>11</a:t>
            </a:r>
            <a:r>
              <a:rPr lang="ja-JP" altLang="en-US" sz="1100" dirty="0">
                <a:solidFill>
                  <a:prstClr val="black"/>
                </a:solidFill>
              </a:rPr>
              <a:t>月）</a:t>
            </a:r>
            <a:endParaRPr lang="en-US" altLang="ja-JP" sz="1100" dirty="0">
              <a:solidFill>
                <a:prstClr val="black"/>
              </a:solidFill>
            </a:endParaRPr>
          </a:p>
        </p:txBody>
      </p:sp>
      <p:sp>
        <p:nvSpPr>
          <p:cNvPr id="26" name="正方形/長方形 25"/>
          <p:cNvSpPr/>
          <p:nvPr/>
        </p:nvSpPr>
        <p:spPr>
          <a:xfrm>
            <a:off x="3197949" y="3393529"/>
            <a:ext cx="1584176" cy="4675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1200"/>
              </a:lnSpc>
            </a:pPr>
            <a:r>
              <a:rPr lang="ja-JP" altLang="en-US" sz="1100" dirty="0">
                <a:solidFill>
                  <a:prstClr val="black"/>
                </a:solidFill>
              </a:rPr>
              <a:t>●条例改正案の提出</a:t>
            </a:r>
            <a:endParaRPr lang="en-US" altLang="ja-JP" sz="1100" dirty="0">
              <a:solidFill>
                <a:prstClr val="black"/>
              </a:solidFill>
            </a:endParaRPr>
          </a:p>
          <a:p>
            <a:pPr>
              <a:lnSpc>
                <a:spcPts val="1200"/>
              </a:lnSpc>
            </a:pPr>
            <a:r>
              <a:rPr lang="ja-JP" altLang="en-US" sz="1100" dirty="0">
                <a:solidFill>
                  <a:prstClr val="black"/>
                </a:solidFill>
              </a:rPr>
              <a:t>　　⇒市会で否決（</a:t>
            </a:r>
            <a:r>
              <a:rPr lang="en-US" altLang="ja-JP" sz="1100" dirty="0">
                <a:solidFill>
                  <a:prstClr val="black"/>
                </a:solidFill>
              </a:rPr>
              <a:t>3</a:t>
            </a:r>
            <a:r>
              <a:rPr lang="ja-JP" altLang="en-US" sz="1100" dirty="0">
                <a:solidFill>
                  <a:prstClr val="black"/>
                </a:solidFill>
              </a:rPr>
              <a:t>月）</a:t>
            </a:r>
            <a:endParaRPr lang="en-US" altLang="ja-JP" sz="1100" dirty="0">
              <a:solidFill>
                <a:prstClr val="black"/>
              </a:solidFill>
            </a:endParaRPr>
          </a:p>
        </p:txBody>
      </p:sp>
      <p:sp>
        <p:nvSpPr>
          <p:cNvPr id="27" name="正方形/長方形 26"/>
          <p:cNvSpPr/>
          <p:nvPr/>
        </p:nvSpPr>
        <p:spPr>
          <a:xfrm>
            <a:off x="3790481" y="1467049"/>
            <a:ext cx="1368152" cy="4806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1200"/>
              </a:lnSpc>
            </a:pPr>
            <a:r>
              <a:rPr lang="ja-JP" altLang="en-US" sz="1100" dirty="0">
                <a:solidFill>
                  <a:prstClr val="black"/>
                </a:solidFill>
              </a:rPr>
              <a:t>●実施プラン（案）</a:t>
            </a:r>
            <a:endParaRPr lang="en-US" altLang="ja-JP" sz="1100" dirty="0">
              <a:solidFill>
                <a:prstClr val="black"/>
              </a:solidFill>
            </a:endParaRPr>
          </a:p>
          <a:p>
            <a:pPr>
              <a:lnSpc>
                <a:spcPts val="1200"/>
              </a:lnSpc>
            </a:pPr>
            <a:r>
              <a:rPr lang="ja-JP" altLang="en-US" sz="1100" dirty="0">
                <a:solidFill>
                  <a:prstClr val="black"/>
                </a:solidFill>
              </a:rPr>
              <a:t>　修正版の策定</a:t>
            </a:r>
            <a:endParaRPr lang="en-US" altLang="ja-JP" sz="1100" dirty="0">
              <a:solidFill>
                <a:prstClr val="black"/>
              </a:solidFill>
            </a:endParaRPr>
          </a:p>
          <a:p>
            <a:pPr>
              <a:lnSpc>
                <a:spcPts val="1200"/>
              </a:lnSpc>
            </a:pPr>
            <a:r>
              <a:rPr lang="ja-JP" altLang="en-US" sz="1100" dirty="0">
                <a:solidFill>
                  <a:prstClr val="black"/>
                </a:solidFill>
              </a:rPr>
              <a:t>　（</a:t>
            </a:r>
            <a:r>
              <a:rPr lang="en-US" altLang="ja-JP" sz="1100" dirty="0">
                <a:solidFill>
                  <a:prstClr val="black"/>
                </a:solidFill>
              </a:rPr>
              <a:t>8</a:t>
            </a:r>
            <a:r>
              <a:rPr lang="ja-JP" altLang="en-US" sz="1100" dirty="0">
                <a:solidFill>
                  <a:prstClr val="black"/>
                </a:solidFill>
              </a:rPr>
              <a:t>月）</a:t>
            </a:r>
            <a:endParaRPr lang="en-US" altLang="ja-JP" sz="1100" dirty="0">
              <a:solidFill>
                <a:prstClr val="black"/>
              </a:solidFill>
            </a:endParaRPr>
          </a:p>
        </p:txBody>
      </p:sp>
      <p:sp>
        <p:nvSpPr>
          <p:cNvPr id="28" name="正方形/長方形 27"/>
          <p:cNvSpPr/>
          <p:nvPr/>
        </p:nvSpPr>
        <p:spPr>
          <a:xfrm>
            <a:off x="4521131" y="1994509"/>
            <a:ext cx="1275005" cy="4806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1200"/>
              </a:lnSpc>
            </a:pPr>
            <a:r>
              <a:rPr lang="ja-JP" altLang="en-US" sz="1100" dirty="0">
                <a:solidFill>
                  <a:prstClr val="black"/>
                </a:solidFill>
              </a:rPr>
              <a:t>●実施方針（案）</a:t>
            </a:r>
            <a:endParaRPr lang="en-US" altLang="ja-JP" sz="1100" dirty="0">
              <a:solidFill>
                <a:prstClr val="black"/>
              </a:solidFill>
            </a:endParaRPr>
          </a:p>
          <a:p>
            <a:pPr>
              <a:lnSpc>
                <a:spcPts val="1200"/>
              </a:lnSpc>
            </a:pPr>
            <a:r>
              <a:rPr lang="ja-JP" altLang="en-US" sz="1100" dirty="0">
                <a:solidFill>
                  <a:prstClr val="black"/>
                </a:solidFill>
              </a:rPr>
              <a:t>　修正版の策定</a:t>
            </a:r>
            <a:endParaRPr lang="en-US" altLang="ja-JP" sz="1100" dirty="0">
              <a:solidFill>
                <a:prstClr val="black"/>
              </a:solidFill>
            </a:endParaRPr>
          </a:p>
          <a:p>
            <a:pPr>
              <a:lnSpc>
                <a:spcPts val="1200"/>
              </a:lnSpc>
            </a:pPr>
            <a:r>
              <a:rPr lang="ja-JP" altLang="en-US" sz="1100" dirty="0">
                <a:solidFill>
                  <a:prstClr val="black"/>
                </a:solidFill>
              </a:rPr>
              <a:t>　（</a:t>
            </a:r>
            <a:r>
              <a:rPr lang="en-US" altLang="ja-JP" sz="1100" dirty="0">
                <a:solidFill>
                  <a:prstClr val="black"/>
                </a:solidFill>
              </a:rPr>
              <a:t>2</a:t>
            </a:r>
            <a:r>
              <a:rPr lang="ja-JP" altLang="en-US" sz="1100" dirty="0">
                <a:solidFill>
                  <a:prstClr val="black"/>
                </a:solidFill>
              </a:rPr>
              <a:t>月）</a:t>
            </a:r>
            <a:endParaRPr lang="en-US" altLang="ja-JP" sz="1100" dirty="0">
              <a:solidFill>
                <a:prstClr val="black"/>
              </a:solidFill>
            </a:endParaRPr>
          </a:p>
        </p:txBody>
      </p:sp>
      <p:sp>
        <p:nvSpPr>
          <p:cNvPr id="30" name="正方形/長方形 29"/>
          <p:cNvSpPr/>
          <p:nvPr/>
        </p:nvSpPr>
        <p:spPr>
          <a:xfrm>
            <a:off x="4737155" y="3393529"/>
            <a:ext cx="1491029" cy="4675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1200"/>
              </a:lnSpc>
            </a:pPr>
            <a:r>
              <a:rPr lang="ja-JP" altLang="en-US" sz="1100" dirty="0">
                <a:solidFill>
                  <a:prstClr val="black"/>
                </a:solidFill>
              </a:rPr>
              <a:t>●条例改正案の提出</a:t>
            </a:r>
            <a:endParaRPr lang="en-US" altLang="ja-JP" sz="1100" dirty="0">
              <a:solidFill>
                <a:prstClr val="black"/>
              </a:solidFill>
            </a:endParaRPr>
          </a:p>
          <a:p>
            <a:pPr>
              <a:lnSpc>
                <a:spcPts val="1200"/>
              </a:lnSpc>
            </a:pPr>
            <a:r>
              <a:rPr lang="ja-JP" altLang="en-US" sz="1100" dirty="0">
                <a:solidFill>
                  <a:prstClr val="black"/>
                </a:solidFill>
              </a:rPr>
              <a:t>　　⇒市会で継続審査</a:t>
            </a:r>
            <a:endParaRPr lang="en-US" altLang="ja-JP" sz="1100" dirty="0">
              <a:solidFill>
                <a:prstClr val="black"/>
              </a:solidFill>
            </a:endParaRPr>
          </a:p>
          <a:p>
            <a:pPr>
              <a:lnSpc>
                <a:spcPts val="1200"/>
              </a:lnSpc>
            </a:pPr>
            <a:r>
              <a:rPr lang="ja-JP" altLang="en-US" sz="1100" dirty="0">
                <a:solidFill>
                  <a:prstClr val="black"/>
                </a:solidFill>
              </a:rPr>
              <a:t>　　　（</a:t>
            </a:r>
            <a:r>
              <a:rPr lang="en-US" altLang="ja-JP" sz="1100" dirty="0">
                <a:solidFill>
                  <a:prstClr val="black"/>
                </a:solidFill>
              </a:rPr>
              <a:t>3</a:t>
            </a:r>
            <a:r>
              <a:rPr lang="ja-JP" altLang="en-US" sz="1100" dirty="0">
                <a:solidFill>
                  <a:prstClr val="black"/>
                </a:solidFill>
              </a:rPr>
              <a:t>月）</a:t>
            </a:r>
            <a:endParaRPr lang="en-US" altLang="ja-JP" sz="1100" dirty="0">
              <a:solidFill>
                <a:prstClr val="black"/>
              </a:solidFill>
            </a:endParaRPr>
          </a:p>
        </p:txBody>
      </p:sp>
      <p:sp>
        <p:nvSpPr>
          <p:cNvPr id="31" name="正方形/長方形 30"/>
          <p:cNvSpPr/>
          <p:nvPr/>
        </p:nvSpPr>
        <p:spPr>
          <a:xfrm>
            <a:off x="5313219" y="1475855"/>
            <a:ext cx="1434965" cy="51865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1200"/>
              </a:lnSpc>
            </a:pPr>
            <a:r>
              <a:rPr lang="ja-JP" altLang="en-US" sz="1100" dirty="0">
                <a:solidFill>
                  <a:prstClr val="black"/>
                </a:solidFill>
              </a:rPr>
              <a:t>●実施プラン（案）</a:t>
            </a:r>
            <a:endParaRPr lang="en-US" altLang="ja-JP" sz="1100" dirty="0">
              <a:solidFill>
                <a:prstClr val="black"/>
              </a:solidFill>
            </a:endParaRPr>
          </a:p>
          <a:p>
            <a:pPr>
              <a:lnSpc>
                <a:spcPts val="1200"/>
              </a:lnSpc>
            </a:pPr>
            <a:r>
              <a:rPr lang="ja-JP" altLang="en-US" sz="1100" dirty="0">
                <a:solidFill>
                  <a:prstClr val="black"/>
                </a:solidFill>
              </a:rPr>
              <a:t>　追加資料の策定</a:t>
            </a:r>
            <a:endParaRPr lang="en-US" altLang="ja-JP" sz="1100" dirty="0">
              <a:solidFill>
                <a:prstClr val="black"/>
              </a:solidFill>
            </a:endParaRPr>
          </a:p>
          <a:p>
            <a:pPr>
              <a:lnSpc>
                <a:spcPts val="1200"/>
              </a:lnSpc>
            </a:pPr>
            <a:r>
              <a:rPr lang="ja-JP" altLang="en-US" sz="1100" dirty="0">
                <a:solidFill>
                  <a:prstClr val="black"/>
                </a:solidFill>
              </a:rPr>
              <a:t>　（</a:t>
            </a:r>
            <a:r>
              <a:rPr lang="en-US" altLang="ja-JP" sz="1100" dirty="0">
                <a:solidFill>
                  <a:prstClr val="black"/>
                </a:solidFill>
              </a:rPr>
              <a:t>9</a:t>
            </a:r>
            <a:r>
              <a:rPr lang="ja-JP" altLang="en-US" sz="1100" dirty="0">
                <a:solidFill>
                  <a:prstClr val="black"/>
                </a:solidFill>
              </a:rPr>
              <a:t>月）</a:t>
            </a:r>
            <a:endParaRPr lang="en-US" altLang="ja-JP" sz="1100" dirty="0">
              <a:solidFill>
                <a:prstClr val="black"/>
              </a:solidFill>
            </a:endParaRPr>
          </a:p>
        </p:txBody>
      </p:sp>
      <p:sp>
        <p:nvSpPr>
          <p:cNvPr id="36" name="正方形/長方形 35"/>
          <p:cNvSpPr/>
          <p:nvPr/>
        </p:nvSpPr>
        <p:spPr>
          <a:xfrm>
            <a:off x="6177315" y="3393529"/>
            <a:ext cx="2067093" cy="4675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1200"/>
              </a:lnSpc>
            </a:pPr>
            <a:r>
              <a:rPr lang="ja-JP" altLang="en-US" sz="1100" dirty="0">
                <a:solidFill>
                  <a:prstClr val="black"/>
                </a:solidFill>
              </a:rPr>
              <a:t>●条例改正案の市会審議</a:t>
            </a:r>
            <a:endParaRPr lang="en-US" altLang="ja-JP" sz="1100" dirty="0">
              <a:solidFill>
                <a:prstClr val="black"/>
              </a:solidFill>
            </a:endParaRPr>
          </a:p>
          <a:p>
            <a:pPr>
              <a:lnSpc>
                <a:spcPts val="1200"/>
              </a:lnSpc>
            </a:pPr>
            <a:r>
              <a:rPr lang="ja-JP" altLang="en-US" sz="1100" dirty="0">
                <a:solidFill>
                  <a:prstClr val="black"/>
                </a:solidFill>
              </a:rPr>
              <a:t>　　⇒審議未了により廃案（</a:t>
            </a:r>
            <a:r>
              <a:rPr lang="en-US" altLang="ja-JP" sz="1100" dirty="0">
                <a:solidFill>
                  <a:prstClr val="black"/>
                </a:solidFill>
              </a:rPr>
              <a:t>3</a:t>
            </a:r>
            <a:r>
              <a:rPr lang="ja-JP" altLang="en-US" sz="1100" dirty="0">
                <a:solidFill>
                  <a:prstClr val="black"/>
                </a:solidFill>
              </a:rPr>
              <a:t>月）</a:t>
            </a:r>
            <a:endParaRPr lang="en-US" altLang="ja-JP" sz="1100" dirty="0">
              <a:solidFill>
                <a:prstClr val="black"/>
              </a:solidFill>
            </a:endParaRPr>
          </a:p>
        </p:txBody>
      </p:sp>
      <p:sp>
        <p:nvSpPr>
          <p:cNvPr id="39" name="正方形/長方形 38"/>
          <p:cNvSpPr/>
          <p:nvPr/>
        </p:nvSpPr>
        <p:spPr>
          <a:xfrm>
            <a:off x="6748184" y="4077072"/>
            <a:ext cx="1946020" cy="1377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1200"/>
              </a:lnSpc>
            </a:pPr>
            <a:r>
              <a:rPr lang="en-US" altLang="ja-JP" sz="1100" dirty="0">
                <a:solidFill>
                  <a:prstClr val="black"/>
                </a:solidFill>
              </a:rPr>
              <a:t>【</a:t>
            </a:r>
            <a:r>
              <a:rPr lang="ja-JP" altLang="en-US" sz="1100" dirty="0">
                <a:solidFill>
                  <a:prstClr val="black"/>
                </a:solidFill>
              </a:rPr>
              <a:t>現在の取組状況</a:t>
            </a:r>
            <a:r>
              <a:rPr lang="en-US" altLang="ja-JP" sz="1100" dirty="0">
                <a:solidFill>
                  <a:prstClr val="black"/>
                </a:solidFill>
              </a:rPr>
              <a:t>】</a:t>
            </a:r>
          </a:p>
          <a:p>
            <a:pPr marL="72000">
              <a:lnSpc>
                <a:spcPts val="1200"/>
              </a:lnSpc>
            </a:pPr>
            <a:r>
              <a:rPr lang="ja-JP" altLang="en-US" sz="1100" dirty="0">
                <a:solidFill>
                  <a:prstClr val="black"/>
                </a:solidFill>
              </a:rPr>
              <a:t>将来的な府域一水道の実現も見据えつつ、今後の水道法改正に基づく運営権制度の活用も含め、新たな官民連携手法の導入を検討</a:t>
            </a:r>
            <a:endParaRPr lang="en-US" altLang="ja-JP" sz="1100" dirty="0">
              <a:solidFill>
                <a:prstClr val="black"/>
              </a:solidFill>
            </a:endParaRPr>
          </a:p>
        </p:txBody>
      </p:sp>
      <p:sp>
        <p:nvSpPr>
          <p:cNvPr id="44" name="テキスト ボックス 43"/>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・水道</a:t>
            </a:r>
            <a:endParaRPr kumimoji="1" lang="en-US" altLang="ja-JP" sz="1100" dirty="0"/>
          </a:p>
        </p:txBody>
      </p:sp>
      <p:sp>
        <p:nvSpPr>
          <p:cNvPr id="3" name="スライド番号プレースホルダー 2"/>
          <p:cNvSpPr>
            <a:spLocks noGrp="1"/>
          </p:cNvSpPr>
          <p:nvPr>
            <p:ph type="sldNum" sz="quarter" idx="12"/>
          </p:nvPr>
        </p:nvSpPr>
        <p:spPr/>
        <p:txBody>
          <a:bodyPr/>
          <a:lstStyle/>
          <a:p>
            <a:fld id="{CCEC3038-1CF1-4B63-9920-55248DCFBA97}" type="slidenum">
              <a:rPr kumimoji="1" lang="ja-JP" altLang="en-US" smtClean="0"/>
              <a:pPr/>
              <a:t>71</a:t>
            </a:fld>
            <a:endParaRPr kumimoji="1" lang="ja-JP" altLang="en-US"/>
          </a:p>
        </p:txBody>
      </p:sp>
      <p:sp>
        <p:nvSpPr>
          <p:cNvPr id="40" name="テキスト ボックス 39"/>
          <p:cNvSpPr txBox="1"/>
          <p:nvPr/>
        </p:nvSpPr>
        <p:spPr>
          <a:xfrm>
            <a:off x="8244408" y="1"/>
            <a:ext cx="899592" cy="307777"/>
          </a:xfrm>
          <a:prstGeom prst="rect">
            <a:avLst/>
          </a:prstGeom>
          <a:noFill/>
        </p:spPr>
        <p:txBody>
          <a:bodyPr wrap="square" rtlCol="0">
            <a:spAutoFit/>
          </a:bodyPr>
          <a:lstStyle/>
          <a:p>
            <a:r>
              <a:rPr lang="en-US" altLang="ja-JP" sz="1400" dirty="0" smtClean="0">
                <a:solidFill>
                  <a:prstClr val="black"/>
                </a:solidFill>
              </a:rPr>
              <a:t>C3 .(83)</a:t>
            </a:r>
            <a:endParaRPr lang="ja-JP" altLang="en-US" sz="1400" dirty="0">
              <a:solidFill>
                <a:prstClr val="black"/>
              </a:solidFill>
            </a:endParaRPr>
          </a:p>
        </p:txBody>
      </p:sp>
    </p:spTree>
    <p:extLst>
      <p:ext uri="{BB962C8B-B14F-4D97-AF65-F5344CB8AC3E}">
        <p14:creationId xmlns:p14="http://schemas.microsoft.com/office/powerpoint/2010/main" val="41942270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4427984" y="3284983"/>
            <a:ext cx="4630731" cy="3250233"/>
          </a:xfrm>
          <a:prstGeom prst="roundRect">
            <a:avLst>
              <a:gd name="adj" fmla="val 7429"/>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28" name="直線コネクタ 27"/>
          <p:cNvCxnSpPr/>
          <p:nvPr/>
        </p:nvCxnSpPr>
        <p:spPr>
          <a:xfrm>
            <a:off x="1498600" y="12446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764692" y="1240496"/>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974514" y="12827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5254674" y="1254564"/>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6422293" y="12827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7716521" y="12827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251520" y="260648"/>
            <a:ext cx="6203068" cy="369332"/>
          </a:xfrm>
          <a:prstGeom prst="rect">
            <a:avLst/>
          </a:prstGeom>
        </p:spPr>
        <p:txBody>
          <a:bodyPr wrap="square">
            <a:spAutoFit/>
          </a:bodyPr>
          <a:lstStyle/>
          <a:p>
            <a:r>
              <a:rPr lang="ja-JP" altLang="en-US" b="1" dirty="0">
                <a:solidFill>
                  <a:prstClr val="black"/>
                </a:solidFill>
              </a:rPr>
              <a:t>③ダウンサイジング</a:t>
            </a:r>
          </a:p>
        </p:txBody>
      </p:sp>
      <p:sp>
        <p:nvSpPr>
          <p:cNvPr id="8" name="山形 7"/>
          <p:cNvSpPr/>
          <p:nvPr/>
        </p:nvSpPr>
        <p:spPr>
          <a:xfrm>
            <a:off x="270730" y="773214"/>
            <a:ext cx="1404000"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050" dirty="0">
                <a:solidFill>
                  <a:prstClr val="black"/>
                </a:solidFill>
              </a:rPr>
              <a:t>2011</a:t>
            </a:r>
            <a:r>
              <a:rPr lang="ja-JP" altLang="en-US" sz="1050" dirty="0">
                <a:solidFill>
                  <a:prstClr val="black"/>
                </a:solidFill>
              </a:rPr>
              <a:t>年度</a:t>
            </a:r>
          </a:p>
        </p:txBody>
      </p:sp>
      <p:sp>
        <p:nvSpPr>
          <p:cNvPr id="9" name="山形 8"/>
          <p:cNvSpPr/>
          <p:nvPr/>
        </p:nvSpPr>
        <p:spPr>
          <a:xfrm>
            <a:off x="1493318" y="773214"/>
            <a:ext cx="1404000" cy="432000"/>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prstClr val="black"/>
                </a:solidFill>
              </a:rPr>
              <a:t>2012</a:t>
            </a:r>
            <a:r>
              <a:rPr lang="ja-JP" altLang="en-US" sz="1050" dirty="0">
                <a:solidFill>
                  <a:prstClr val="black"/>
                </a:solidFill>
              </a:rPr>
              <a:t>年度</a:t>
            </a:r>
          </a:p>
        </p:txBody>
      </p:sp>
      <p:sp>
        <p:nvSpPr>
          <p:cNvPr id="10" name="山形 9"/>
          <p:cNvSpPr/>
          <p:nvPr/>
        </p:nvSpPr>
        <p:spPr>
          <a:xfrm>
            <a:off x="3954404" y="773214"/>
            <a:ext cx="1404000" cy="432000"/>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prstClr val="black"/>
                </a:solidFill>
              </a:rPr>
              <a:t>2014</a:t>
            </a:r>
            <a:r>
              <a:rPr lang="ja-JP" altLang="en-US" sz="1050" dirty="0">
                <a:solidFill>
                  <a:prstClr val="black"/>
                </a:solidFill>
              </a:rPr>
              <a:t>年度</a:t>
            </a:r>
          </a:p>
        </p:txBody>
      </p:sp>
      <p:sp>
        <p:nvSpPr>
          <p:cNvPr id="11" name="山形 10"/>
          <p:cNvSpPr/>
          <p:nvPr/>
        </p:nvSpPr>
        <p:spPr>
          <a:xfrm>
            <a:off x="5201555" y="772820"/>
            <a:ext cx="1404000"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prstClr val="black"/>
                </a:solidFill>
              </a:rPr>
              <a:t>2015</a:t>
            </a:r>
            <a:r>
              <a:rPr lang="ja-JP" altLang="en-US" sz="1050" dirty="0">
                <a:solidFill>
                  <a:prstClr val="black"/>
                </a:solidFill>
              </a:rPr>
              <a:t>年度</a:t>
            </a:r>
          </a:p>
        </p:txBody>
      </p:sp>
      <p:sp>
        <p:nvSpPr>
          <p:cNvPr id="34" name="山形 33"/>
          <p:cNvSpPr/>
          <p:nvPr/>
        </p:nvSpPr>
        <p:spPr>
          <a:xfrm>
            <a:off x="6426579" y="772868"/>
            <a:ext cx="1404000" cy="432000"/>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prstClr val="black"/>
                </a:solidFill>
              </a:rPr>
              <a:t>2016</a:t>
            </a:r>
            <a:r>
              <a:rPr lang="ja-JP" altLang="en-US" sz="1050" dirty="0">
                <a:solidFill>
                  <a:prstClr val="black"/>
                </a:solidFill>
              </a:rPr>
              <a:t>年度</a:t>
            </a:r>
          </a:p>
        </p:txBody>
      </p:sp>
      <p:sp>
        <p:nvSpPr>
          <p:cNvPr id="35" name="山形 34"/>
          <p:cNvSpPr/>
          <p:nvPr/>
        </p:nvSpPr>
        <p:spPr>
          <a:xfrm>
            <a:off x="7654715" y="772820"/>
            <a:ext cx="1404000"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prstClr val="black"/>
                </a:solidFill>
              </a:rPr>
              <a:t>2017</a:t>
            </a:r>
            <a:r>
              <a:rPr lang="ja-JP" altLang="en-US" sz="1050" dirty="0">
                <a:solidFill>
                  <a:prstClr val="black"/>
                </a:solidFill>
              </a:rPr>
              <a:t>年度</a:t>
            </a:r>
          </a:p>
        </p:txBody>
      </p:sp>
      <p:sp>
        <p:nvSpPr>
          <p:cNvPr id="37" name="山形 36"/>
          <p:cNvSpPr/>
          <p:nvPr/>
        </p:nvSpPr>
        <p:spPr>
          <a:xfrm>
            <a:off x="2717986" y="773214"/>
            <a:ext cx="1404000"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prstClr val="black"/>
                </a:solidFill>
              </a:rPr>
              <a:t>2013</a:t>
            </a:r>
            <a:r>
              <a:rPr lang="ja-JP" altLang="en-US" sz="1050" dirty="0">
                <a:solidFill>
                  <a:prstClr val="black"/>
                </a:solidFill>
              </a:rPr>
              <a:t>年度</a:t>
            </a:r>
          </a:p>
        </p:txBody>
      </p:sp>
      <p:cxnSp>
        <p:nvCxnSpPr>
          <p:cNvPr id="25" name="直線コネクタ 24"/>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7815310" y="247134"/>
            <a:ext cx="1158779" cy="369332"/>
          </a:xfrm>
          <a:prstGeom prst="rect">
            <a:avLst/>
          </a:prstGeom>
          <a:noFill/>
        </p:spPr>
        <p:txBody>
          <a:bodyPr wrap="none">
            <a:spAutoFit/>
          </a:bodyPr>
          <a:lstStyle/>
          <a:p>
            <a:pPr algn="ctr"/>
            <a:r>
              <a:rPr lang="ja-JP" altLang="en-US" dirty="0">
                <a:solidFill>
                  <a:prstClr val="black"/>
                </a:solidFill>
              </a:rPr>
              <a:t>＜</a:t>
            </a:r>
            <a:r>
              <a:rPr lang="en-US" altLang="ja-JP" dirty="0">
                <a:solidFill>
                  <a:prstClr val="black"/>
                </a:solidFill>
              </a:rPr>
              <a:t>What</a:t>
            </a:r>
            <a:r>
              <a:rPr lang="ja-JP" altLang="en-US" dirty="0">
                <a:solidFill>
                  <a:prstClr val="black"/>
                </a:solidFill>
              </a:rPr>
              <a:t>＞</a:t>
            </a:r>
          </a:p>
        </p:txBody>
      </p:sp>
      <p:sp>
        <p:nvSpPr>
          <p:cNvPr id="58" name="正方形/長方形 57"/>
          <p:cNvSpPr/>
          <p:nvPr/>
        </p:nvSpPr>
        <p:spPr>
          <a:xfrm>
            <a:off x="651875" y="2684512"/>
            <a:ext cx="221018" cy="16085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spAutoFit/>
          </a:bodyPr>
          <a:lstStyle/>
          <a:p>
            <a:r>
              <a:rPr lang="ja-JP" altLang="en-US" sz="1200" dirty="0">
                <a:solidFill>
                  <a:prstClr val="black"/>
                </a:solidFill>
              </a:rPr>
              <a:t>③ダウンサイジング</a:t>
            </a:r>
          </a:p>
        </p:txBody>
      </p:sp>
      <p:sp>
        <p:nvSpPr>
          <p:cNvPr id="59" name="正方形/長方形 58"/>
          <p:cNvSpPr/>
          <p:nvPr/>
        </p:nvSpPr>
        <p:spPr>
          <a:xfrm>
            <a:off x="1115616" y="1268760"/>
            <a:ext cx="1954684" cy="82947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nSpc>
                <a:spcPts val="1200"/>
              </a:lnSpc>
            </a:pPr>
            <a:r>
              <a:rPr lang="ja-JP" altLang="en-US" sz="900" dirty="0">
                <a:solidFill>
                  <a:prstClr val="black"/>
                </a:solidFill>
              </a:rPr>
              <a:t>●第３回府市統合本部会議（</a:t>
            </a:r>
            <a:r>
              <a:rPr lang="en-US" altLang="ja-JP" sz="900" dirty="0">
                <a:solidFill>
                  <a:prstClr val="black"/>
                </a:solidFill>
              </a:rPr>
              <a:t>1</a:t>
            </a:r>
            <a:r>
              <a:rPr lang="ja-JP" altLang="en-US" sz="900" dirty="0">
                <a:solidFill>
                  <a:prstClr val="black"/>
                </a:solidFill>
              </a:rPr>
              <a:t>月）</a:t>
            </a:r>
            <a:endParaRPr lang="en-US" altLang="ja-JP" sz="900" dirty="0">
              <a:solidFill>
                <a:prstClr val="black"/>
              </a:solidFill>
            </a:endParaRPr>
          </a:p>
          <a:p>
            <a:pPr marL="88900">
              <a:lnSpc>
                <a:spcPts val="1200"/>
              </a:lnSpc>
            </a:pPr>
            <a:r>
              <a:rPr lang="ja-JP" altLang="en-US" sz="900" dirty="0">
                <a:solidFill>
                  <a:prstClr val="black"/>
                </a:solidFill>
              </a:rPr>
              <a:t>・新大阪エリアのまちづくりのため、柴島浄水場の廃止案を検討する方向性が提示</a:t>
            </a:r>
          </a:p>
          <a:p>
            <a:pPr>
              <a:lnSpc>
                <a:spcPts val="1200"/>
              </a:lnSpc>
            </a:pPr>
            <a:endParaRPr lang="ja-JP" altLang="en-US" sz="900" dirty="0">
              <a:solidFill>
                <a:prstClr val="black"/>
              </a:solidFill>
            </a:endParaRPr>
          </a:p>
        </p:txBody>
      </p:sp>
      <p:sp>
        <p:nvSpPr>
          <p:cNvPr id="60" name="正方形/長方形 59"/>
          <p:cNvSpPr/>
          <p:nvPr/>
        </p:nvSpPr>
        <p:spPr>
          <a:xfrm>
            <a:off x="1937420" y="1844824"/>
            <a:ext cx="1907580" cy="59233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nSpc>
                <a:spcPts val="1200"/>
              </a:lnSpc>
            </a:pPr>
            <a:r>
              <a:rPr lang="ja-JP" altLang="en-US" sz="900" dirty="0">
                <a:solidFill>
                  <a:prstClr val="black"/>
                </a:solidFill>
              </a:rPr>
              <a:t>●第</a:t>
            </a:r>
            <a:r>
              <a:rPr lang="en-US" altLang="ja-JP" sz="900" dirty="0">
                <a:solidFill>
                  <a:prstClr val="black"/>
                </a:solidFill>
              </a:rPr>
              <a:t>14</a:t>
            </a:r>
            <a:r>
              <a:rPr lang="ja-JP" altLang="en-US" sz="900" dirty="0">
                <a:solidFill>
                  <a:prstClr val="black"/>
                </a:solidFill>
              </a:rPr>
              <a:t>回府市統合本部会議（</a:t>
            </a:r>
            <a:r>
              <a:rPr lang="en-US" altLang="ja-JP" sz="900" dirty="0">
                <a:solidFill>
                  <a:prstClr val="black"/>
                </a:solidFill>
              </a:rPr>
              <a:t>6</a:t>
            </a:r>
            <a:r>
              <a:rPr lang="ja-JP" altLang="en-US" sz="900" dirty="0">
                <a:solidFill>
                  <a:prstClr val="black"/>
                </a:solidFill>
              </a:rPr>
              <a:t>月）</a:t>
            </a:r>
            <a:endParaRPr lang="en-US" altLang="ja-JP" sz="900" dirty="0">
              <a:solidFill>
                <a:prstClr val="black"/>
              </a:solidFill>
            </a:endParaRPr>
          </a:p>
          <a:p>
            <a:pPr marL="88900">
              <a:lnSpc>
                <a:spcPts val="1200"/>
              </a:lnSpc>
            </a:pPr>
            <a:r>
              <a:rPr lang="ja-JP" altLang="en-US" sz="900" dirty="0">
                <a:solidFill>
                  <a:prstClr val="black"/>
                </a:solidFill>
              </a:rPr>
              <a:t>・基本的方向性案として、柴島浄水場の廃止の考え方を提示</a:t>
            </a:r>
            <a:endParaRPr lang="en-US" altLang="ja-JP" sz="900" dirty="0">
              <a:solidFill>
                <a:prstClr val="black"/>
              </a:solidFill>
            </a:endParaRPr>
          </a:p>
        </p:txBody>
      </p:sp>
      <p:sp>
        <p:nvSpPr>
          <p:cNvPr id="61" name="テキスト ボックス 60"/>
          <p:cNvSpPr txBox="1"/>
          <p:nvPr/>
        </p:nvSpPr>
        <p:spPr>
          <a:xfrm>
            <a:off x="3943351" y="1366123"/>
            <a:ext cx="1262782" cy="1774845"/>
          </a:xfrm>
          <a:prstGeom prst="rect">
            <a:avLst/>
          </a:prstGeom>
          <a:noFill/>
        </p:spPr>
        <p:txBody>
          <a:bodyPr wrap="square" rtlCol="0">
            <a:spAutoFit/>
          </a:bodyPr>
          <a:lstStyle/>
          <a:p>
            <a:pPr marL="88900" indent="-88900">
              <a:lnSpc>
                <a:spcPts val="1200"/>
              </a:lnSpc>
              <a:defRPr/>
            </a:pPr>
            <a:r>
              <a:rPr lang="ja-JP" altLang="en-US" sz="900" dirty="0">
                <a:solidFill>
                  <a:prstClr val="black"/>
                </a:solidFill>
              </a:rPr>
              <a:t>●民営化基本方針（案）の策定（</a:t>
            </a:r>
            <a:r>
              <a:rPr lang="en-US" altLang="ja-JP" sz="900" dirty="0">
                <a:solidFill>
                  <a:prstClr val="black"/>
                </a:solidFill>
              </a:rPr>
              <a:t>4</a:t>
            </a:r>
            <a:r>
              <a:rPr lang="ja-JP" altLang="en-US" sz="900" dirty="0">
                <a:solidFill>
                  <a:prstClr val="black"/>
                </a:solidFill>
              </a:rPr>
              <a:t>月）</a:t>
            </a:r>
          </a:p>
          <a:p>
            <a:pPr marL="88900" indent="-88900">
              <a:lnSpc>
                <a:spcPts val="1200"/>
              </a:lnSpc>
              <a:defRPr/>
            </a:pPr>
            <a:r>
              <a:rPr lang="ja-JP" altLang="en-US" sz="900" dirty="0">
                <a:solidFill>
                  <a:prstClr val="black"/>
                </a:solidFill>
              </a:rPr>
              <a:t>　・ダウンサイジングの考え方及び給水安定性確保のための施設耐震化計画を示すとともに、柴島浄水場上系の廃止にかかる水道施設の再構築に関する工事工程表を明示</a:t>
            </a:r>
          </a:p>
        </p:txBody>
      </p:sp>
      <p:sp>
        <p:nvSpPr>
          <p:cNvPr id="27" name="スライド番号プレースホルダ 26"/>
          <p:cNvSpPr>
            <a:spLocks noGrp="1"/>
          </p:cNvSpPr>
          <p:nvPr>
            <p:ph type="sldNum" sz="quarter" idx="12"/>
          </p:nvPr>
        </p:nvSpPr>
        <p:spPr/>
        <p:txBody>
          <a:bodyPr/>
          <a:lstStyle/>
          <a:p>
            <a:fld id="{CCEC3038-1CF1-4B63-9920-55248DCFBA97}" type="slidenum">
              <a:rPr lang="ja-JP" altLang="en-US" smtClean="0">
                <a:solidFill>
                  <a:prstClr val="black">
                    <a:tint val="75000"/>
                  </a:prstClr>
                </a:solidFill>
              </a:rPr>
              <a:pPr/>
              <a:t>72</a:t>
            </a:fld>
            <a:endParaRPr lang="ja-JP" altLang="en-US">
              <a:solidFill>
                <a:prstClr val="black">
                  <a:tint val="75000"/>
                </a:prstClr>
              </a:solidFill>
            </a:endParaRPr>
          </a:p>
        </p:txBody>
      </p:sp>
      <p:sp>
        <p:nvSpPr>
          <p:cNvPr id="31" name="テキスト ボックス 30"/>
          <p:cNvSpPr txBox="1"/>
          <p:nvPr/>
        </p:nvSpPr>
        <p:spPr>
          <a:xfrm>
            <a:off x="7773714" y="5057889"/>
            <a:ext cx="1262782" cy="1169551"/>
          </a:xfrm>
          <a:prstGeom prst="rect">
            <a:avLst/>
          </a:prstGeom>
          <a:noFill/>
        </p:spPr>
        <p:txBody>
          <a:bodyPr wrap="square" rtlCol="0">
            <a:spAutoFit/>
          </a:bodyPr>
          <a:lstStyle/>
          <a:p>
            <a:pPr marL="88900" indent="-88900">
              <a:lnSpc>
                <a:spcPts val="1200"/>
              </a:lnSpc>
              <a:defRPr/>
            </a:pPr>
            <a:r>
              <a:rPr lang="ja-JP" altLang="en-US" sz="900" dirty="0">
                <a:solidFill>
                  <a:prstClr val="black"/>
                </a:solidFill>
              </a:rPr>
              <a:t>　　　　　　　　　　</a:t>
            </a:r>
            <a:r>
              <a:rPr lang="ja-JP" altLang="en-US" sz="900" dirty="0" smtClean="0">
                <a:solidFill>
                  <a:prstClr val="black"/>
                </a:solidFill>
              </a:rPr>
              <a:t>　</a:t>
            </a:r>
            <a:r>
              <a:rPr lang="ja-JP" altLang="en-US" sz="900" dirty="0" smtClean="0"/>
              <a:t>　●</a:t>
            </a:r>
            <a:endParaRPr lang="en-US" altLang="ja-JP" sz="900" dirty="0"/>
          </a:p>
          <a:p>
            <a:pPr marL="88900" indent="-88900">
              <a:lnSpc>
                <a:spcPts val="1200"/>
              </a:lnSpc>
              <a:defRPr/>
            </a:pPr>
            <a:r>
              <a:rPr lang="ja-JP" altLang="en-US" sz="900" dirty="0"/>
              <a:t>　</a:t>
            </a:r>
            <a:r>
              <a:rPr lang="ja-JP" altLang="en-US" sz="900" dirty="0" smtClean="0"/>
              <a:t>大阪市</a:t>
            </a:r>
            <a:r>
              <a:rPr lang="ja-JP" altLang="en-US" sz="900" dirty="0"/>
              <a:t>水道経営戦略（</a:t>
            </a:r>
            <a:r>
              <a:rPr lang="en-US" altLang="ja-JP" sz="900" dirty="0"/>
              <a:t>2018-2027</a:t>
            </a:r>
            <a:r>
              <a:rPr lang="ja-JP" altLang="en-US" sz="900" dirty="0" smtClean="0"/>
              <a:t>）の策定（</a:t>
            </a:r>
            <a:r>
              <a:rPr lang="en-US" altLang="ja-JP" sz="900" dirty="0"/>
              <a:t>3</a:t>
            </a:r>
            <a:r>
              <a:rPr lang="ja-JP" altLang="en-US" sz="900" dirty="0" smtClean="0"/>
              <a:t>月</a:t>
            </a:r>
            <a:r>
              <a:rPr lang="ja-JP" altLang="en-US" sz="900" dirty="0"/>
              <a:t>）</a:t>
            </a:r>
          </a:p>
          <a:p>
            <a:pPr marL="88900" indent="-88900">
              <a:lnSpc>
                <a:spcPts val="1200"/>
              </a:lnSpc>
              <a:defRPr/>
            </a:pPr>
            <a:r>
              <a:rPr lang="ja-JP" altLang="en-US" sz="900" dirty="0">
                <a:solidFill>
                  <a:prstClr val="black"/>
                </a:solidFill>
              </a:rPr>
              <a:t>　・浄水場のダウンサイジングについて記載</a:t>
            </a:r>
          </a:p>
        </p:txBody>
      </p:sp>
      <p:sp>
        <p:nvSpPr>
          <p:cNvPr id="33" name="テキスト ボックス 32"/>
          <p:cNvSpPr txBox="1"/>
          <p:nvPr/>
        </p:nvSpPr>
        <p:spPr>
          <a:xfrm>
            <a:off x="4644008" y="3356992"/>
            <a:ext cx="1262782" cy="861774"/>
          </a:xfrm>
          <a:prstGeom prst="rect">
            <a:avLst/>
          </a:prstGeom>
          <a:noFill/>
        </p:spPr>
        <p:txBody>
          <a:bodyPr wrap="square" rtlCol="0">
            <a:spAutoFit/>
          </a:bodyPr>
          <a:lstStyle/>
          <a:p>
            <a:pPr marL="88900" indent="-88900">
              <a:lnSpc>
                <a:spcPts val="1200"/>
              </a:lnSpc>
              <a:defRPr/>
            </a:pPr>
            <a:r>
              <a:rPr lang="ja-JP" altLang="en-US" sz="900" dirty="0">
                <a:solidFill>
                  <a:prstClr val="black"/>
                </a:solidFill>
              </a:rPr>
              <a:t>●実施プラン（案）の策定（</a:t>
            </a:r>
            <a:r>
              <a:rPr lang="en-US" altLang="ja-JP" sz="900" dirty="0">
                <a:solidFill>
                  <a:prstClr val="black"/>
                </a:solidFill>
              </a:rPr>
              <a:t>11</a:t>
            </a:r>
            <a:r>
              <a:rPr lang="ja-JP" altLang="en-US" sz="900" dirty="0">
                <a:solidFill>
                  <a:prstClr val="black"/>
                </a:solidFill>
              </a:rPr>
              <a:t>月）</a:t>
            </a:r>
          </a:p>
          <a:p>
            <a:pPr marL="88900" indent="-88900">
              <a:lnSpc>
                <a:spcPts val="1200"/>
              </a:lnSpc>
              <a:defRPr/>
            </a:pPr>
            <a:r>
              <a:rPr lang="ja-JP" altLang="en-US" sz="900" dirty="0">
                <a:solidFill>
                  <a:prstClr val="black"/>
                </a:solidFill>
              </a:rPr>
              <a:t>　・浄水場のダウンサイジングについて記載</a:t>
            </a:r>
          </a:p>
        </p:txBody>
      </p:sp>
      <p:sp>
        <p:nvSpPr>
          <p:cNvPr id="38" name="テキスト ボックス 37"/>
          <p:cNvSpPr txBox="1"/>
          <p:nvPr/>
        </p:nvSpPr>
        <p:spPr>
          <a:xfrm>
            <a:off x="5724127" y="3356992"/>
            <a:ext cx="1404451" cy="707886"/>
          </a:xfrm>
          <a:prstGeom prst="rect">
            <a:avLst/>
          </a:prstGeom>
          <a:noFill/>
        </p:spPr>
        <p:txBody>
          <a:bodyPr wrap="square" rtlCol="0">
            <a:spAutoFit/>
          </a:bodyPr>
          <a:lstStyle/>
          <a:p>
            <a:pPr marL="88900" indent="-88900">
              <a:lnSpc>
                <a:spcPts val="1200"/>
              </a:lnSpc>
              <a:defRPr/>
            </a:pPr>
            <a:r>
              <a:rPr lang="ja-JP" altLang="en-US" sz="900" dirty="0">
                <a:solidFill>
                  <a:prstClr val="black"/>
                </a:solidFill>
              </a:rPr>
              <a:t>●実施プラン（案）</a:t>
            </a:r>
            <a:endParaRPr lang="en-US" altLang="ja-JP" sz="900" dirty="0">
              <a:solidFill>
                <a:prstClr val="black"/>
              </a:solidFill>
            </a:endParaRPr>
          </a:p>
          <a:p>
            <a:pPr marL="88900" indent="-88900">
              <a:lnSpc>
                <a:spcPts val="1200"/>
              </a:lnSpc>
              <a:defRPr/>
            </a:pPr>
            <a:r>
              <a:rPr lang="ja-JP" altLang="en-US" sz="900" dirty="0">
                <a:solidFill>
                  <a:prstClr val="black"/>
                </a:solidFill>
              </a:rPr>
              <a:t>　修正版の策定（</a:t>
            </a:r>
            <a:r>
              <a:rPr lang="en-US" altLang="ja-JP" sz="900" dirty="0">
                <a:solidFill>
                  <a:prstClr val="black"/>
                </a:solidFill>
              </a:rPr>
              <a:t>8</a:t>
            </a:r>
            <a:r>
              <a:rPr lang="ja-JP" altLang="en-US" sz="900" dirty="0">
                <a:solidFill>
                  <a:prstClr val="black"/>
                </a:solidFill>
              </a:rPr>
              <a:t>月）</a:t>
            </a:r>
          </a:p>
          <a:p>
            <a:pPr marL="88900" indent="-88900">
              <a:lnSpc>
                <a:spcPts val="1200"/>
              </a:lnSpc>
              <a:defRPr/>
            </a:pPr>
            <a:r>
              <a:rPr lang="ja-JP" altLang="en-US" sz="900" dirty="0">
                <a:solidFill>
                  <a:prstClr val="black"/>
                </a:solidFill>
              </a:rPr>
              <a:t>　・浄水場のダウンサイジングについて記載</a:t>
            </a:r>
          </a:p>
        </p:txBody>
      </p:sp>
      <p:sp>
        <p:nvSpPr>
          <p:cNvPr id="39" name="テキスト ボックス 38"/>
          <p:cNvSpPr txBox="1"/>
          <p:nvPr/>
        </p:nvSpPr>
        <p:spPr>
          <a:xfrm>
            <a:off x="7773714" y="3369186"/>
            <a:ext cx="1262782" cy="553998"/>
          </a:xfrm>
          <a:prstGeom prst="rect">
            <a:avLst/>
          </a:prstGeom>
          <a:noFill/>
        </p:spPr>
        <p:txBody>
          <a:bodyPr wrap="square" rtlCol="0">
            <a:spAutoFit/>
          </a:bodyPr>
          <a:lstStyle/>
          <a:p>
            <a:pPr marL="88900" indent="-88900">
              <a:lnSpc>
                <a:spcPts val="1200"/>
              </a:lnSpc>
              <a:defRPr/>
            </a:pPr>
            <a:r>
              <a:rPr lang="ja-JP" altLang="en-US" sz="900" dirty="0">
                <a:solidFill>
                  <a:prstClr val="black"/>
                </a:solidFill>
              </a:rPr>
              <a:t>　　　　　　●</a:t>
            </a:r>
            <a:endParaRPr lang="en-US" altLang="ja-JP" sz="900" dirty="0">
              <a:solidFill>
                <a:prstClr val="black"/>
              </a:solidFill>
            </a:endParaRPr>
          </a:p>
          <a:p>
            <a:pPr>
              <a:lnSpc>
                <a:spcPts val="1200"/>
              </a:lnSpc>
              <a:defRPr/>
            </a:pPr>
            <a:r>
              <a:rPr lang="ja-JP" altLang="en-US" sz="900" dirty="0">
                <a:solidFill>
                  <a:prstClr val="black"/>
                </a:solidFill>
              </a:rPr>
              <a:t>庭窪浄水場</a:t>
            </a:r>
            <a:r>
              <a:rPr lang="en-US" altLang="ja-JP" sz="900" dirty="0">
                <a:solidFill>
                  <a:prstClr val="black"/>
                </a:solidFill>
              </a:rPr>
              <a:t>1</a:t>
            </a:r>
            <a:r>
              <a:rPr lang="ja-JP" altLang="en-US" sz="900" dirty="0">
                <a:solidFill>
                  <a:prstClr val="black"/>
                </a:solidFill>
              </a:rPr>
              <a:t>系施設耐震化完了（</a:t>
            </a:r>
            <a:r>
              <a:rPr lang="en-US" altLang="ja-JP" sz="900" dirty="0">
                <a:solidFill>
                  <a:prstClr val="black"/>
                </a:solidFill>
              </a:rPr>
              <a:t>9</a:t>
            </a:r>
            <a:r>
              <a:rPr lang="ja-JP" altLang="en-US" sz="900" dirty="0">
                <a:solidFill>
                  <a:prstClr val="black"/>
                </a:solidFill>
              </a:rPr>
              <a:t>月）</a:t>
            </a:r>
          </a:p>
        </p:txBody>
      </p:sp>
      <p:sp>
        <p:nvSpPr>
          <p:cNvPr id="41" name="テキスト ボックス 40"/>
          <p:cNvSpPr txBox="1"/>
          <p:nvPr/>
        </p:nvSpPr>
        <p:spPr>
          <a:xfrm>
            <a:off x="7773714" y="3933056"/>
            <a:ext cx="1262782" cy="1015663"/>
          </a:xfrm>
          <a:prstGeom prst="rect">
            <a:avLst/>
          </a:prstGeom>
          <a:noFill/>
        </p:spPr>
        <p:txBody>
          <a:bodyPr wrap="square" rtlCol="0">
            <a:spAutoFit/>
          </a:bodyPr>
          <a:lstStyle/>
          <a:p>
            <a:pPr marL="88900" indent="-88900">
              <a:lnSpc>
                <a:spcPts val="1200"/>
              </a:lnSpc>
              <a:defRPr/>
            </a:pPr>
            <a:r>
              <a:rPr lang="ja-JP" altLang="en-US" sz="900" dirty="0">
                <a:solidFill>
                  <a:prstClr val="black"/>
                </a:solidFill>
              </a:rPr>
              <a:t>　　　　　　●</a:t>
            </a:r>
            <a:endParaRPr lang="en-US" altLang="ja-JP" sz="900" dirty="0">
              <a:solidFill>
                <a:prstClr val="black"/>
              </a:solidFill>
            </a:endParaRPr>
          </a:p>
          <a:p>
            <a:pPr>
              <a:lnSpc>
                <a:spcPts val="1200"/>
              </a:lnSpc>
              <a:defRPr/>
            </a:pPr>
            <a:r>
              <a:rPr lang="ja-JP" altLang="en-US" sz="900" dirty="0">
                <a:solidFill>
                  <a:prstClr val="black"/>
                </a:solidFill>
              </a:rPr>
              <a:t>府域水道最適化検討チーム（</a:t>
            </a:r>
            <a:r>
              <a:rPr lang="en-US" altLang="ja-JP" sz="900" dirty="0">
                <a:solidFill>
                  <a:prstClr val="black"/>
                </a:solidFill>
              </a:rPr>
              <a:t>9</a:t>
            </a:r>
            <a:r>
              <a:rPr lang="ja-JP" altLang="en-US" sz="900" dirty="0">
                <a:solidFill>
                  <a:prstClr val="black"/>
                </a:solidFill>
              </a:rPr>
              <a:t>月～）</a:t>
            </a:r>
            <a:endParaRPr lang="en-US" altLang="ja-JP" sz="900" dirty="0">
              <a:solidFill>
                <a:prstClr val="black"/>
              </a:solidFill>
            </a:endParaRPr>
          </a:p>
          <a:p>
            <a:pPr>
              <a:lnSpc>
                <a:spcPts val="1200"/>
              </a:lnSpc>
              <a:defRPr/>
            </a:pPr>
            <a:r>
              <a:rPr lang="ja-JP" altLang="en-US" sz="900" dirty="0">
                <a:solidFill>
                  <a:prstClr val="black"/>
                </a:solidFill>
              </a:rPr>
              <a:t>・特別顧問から助言を受けながら、浄水場の最適化などを検討</a:t>
            </a:r>
          </a:p>
        </p:txBody>
      </p:sp>
      <p:sp>
        <p:nvSpPr>
          <p:cNvPr id="43" name="テキスト ボックス 42"/>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a:t>
            </a:r>
            <a:r>
              <a:rPr lang="ja-JP" altLang="en-US" sz="1100" dirty="0" smtClean="0"/>
              <a:t>公民連携</a:t>
            </a:r>
            <a:r>
              <a:rPr lang="en-US" altLang="ja-JP" sz="1100" dirty="0" smtClean="0"/>
              <a:t>/</a:t>
            </a:r>
            <a:r>
              <a:rPr lang="ja-JP" altLang="en-US" sz="1100" dirty="0" smtClean="0"/>
              <a:t>経営</a:t>
            </a:r>
            <a:r>
              <a:rPr lang="ja-JP" altLang="en-US" sz="1100" dirty="0"/>
              <a:t>形態の見直し</a:t>
            </a:r>
            <a:r>
              <a:rPr lang="en-US" altLang="ja-JP" sz="1100" dirty="0"/>
              <a:t>【</a:t>
            </a:r>
            <a:r>
              <a:rPr lang="ja-JP" altLang="en-US" sz="1100" dirty="0" smtClean="0"/>
              <a:t>民営化の取組</a:t>
            </a:r>
            <a:r>
              <a:rPr lang="en-US" altLang="ja-JP" sz="1100" dirty="0" smtClean="0"/>
              <a:t>】</a:t>
            </a:r>
            <a:r>
              <a:rPr lang="ja-JP" altLang="en-US" sz="1100" dirty="0" smtClean="0"/>
              <a:t>・</a:t>
            </a:r>
            <a:r>
              <a:rPr lang="ja-JP" altLang="en-US" sz="1100" dirty="0"/>
              <a:t>水道</a:t>
            </a:r>
            <a:endParaRPr kumimoji="1" lang="en-US" altLang="ja-JP" sz="1100" dirty="0"/>
          </a:p>
        </p:txBody>
      </p:sp>
      <p:sp>
        <p:nvSpPr>
          <p:cNvPr id="40" name="テキスト ボックス 39"/>
          <p:cNvSpPr txBox="1"/>
          <p:nvPr/>
        </p:nvSpPr>
        <p:spPr>
          <a:xfrm>
            <a:off x="8244408" y="1"/>
            <a:ext cx="899592" cy="307777"/>
          </a:xfrm>
          <a:prstGeom prst="rect">
            <a:avLst/>
          </a:prstGeom>
          <a:noFill/>
        </p:spPr>
        <p:txBody>
          <a:bodyPr wrap="square" rtlCol="0">
            <a:spAutoFit/>
          </a:bodyPr>
          <a:lstStyle/>
          <a:p>
            <a:r>
              <a:rPr lang="en-US" altLang="ja-JP" sz="1400" dirty="0" smtClean="0">
                <a:solidFill>
                  <a:prstClr val="black"/>
                </a:solidFill>
              </a:rPr>
              <a:t>C3 .(83)</a:t>
            </a:r>
            <a:endParaRPr lang="ja-JP" altLang="en-US" sz="1400" dirty="0">
              <a:solidFill>
                <a:prstClr val="black"/>
              </a:solidFill>
            </a:endParaRPr>
          </a:p>
        </p:txBody>
      </p:sp>
    </p:spTree>
    <p:extLst>
      <p:ext uri="{BB962C8B-B14F-4D97-AF65-F5344CB8AC3E}">
        <p14:creationId xmlns:p14="http://schemas.microsoft.com/office/powerpoint/2010/main" val="19109435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4453385" y="3416350"/>
            <a:ext cx="3096344" cy="2100882"/>
          </a:xfrm>
          <a:prstGeom prst="roundRect">
            <a:avLst>
              <a:gd name="adj" fmla="val 7429"/>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28" name="直線コネクタ 27"/>
          <p:cNvCxnSpPr/>
          <p:nvPr/>
        </p:nvCxnSpPr>
        <p:spPr>
          <a:xfrm>
            <a:off x="1498600" y="12446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764692" y="1240496"/>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974514" y="12827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5254674" y="1254564"/>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6422293" y="12827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7716521" y="12827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251520" y="260648"/>
            <a:ext cx="6203068" cy="369332"/>
          </a:xfrm>
          <a:prstGeom prst="rect">
            <a:avLst/>
          </a:prstGeom>
        </p:spPr>
        <p:txBody>
          <a:bodyPr wrap="square">
            <a:spAutoFit/>
          </a:bodyPr>
          <a:lstStyle/>
          <a:p>
            <a:r>
              <a:rPr lang="ja-JP" altLang="en-US" b="1" dirty="0">
                <a:solidFill>
                  <a:prstClr val="black"/>
                </a:solidFill>
              </a:rPr>
              <a:t>④水道料金の見直し に関する取組</a:t>
            </a:r>
          </a:p>
        </p:txBody>
      </p:sp>
      <p:sp>
        <p:nvSpPr>
          <p:cNvPr id="8" name="山形 7"/>
          <p:cNvSpPr/>
          <p:nvPr/>
        </p:nvSpPr>
        <p:spPr>
          <a:xfrm>
            <a:off x="270730" y="773214"/>
            <a:ext cx="1404000"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050" dirty="0">
                <a:solidFill>
                  <a:prstClr val="black"/>
                </a:solidFill>
              </a:rPr>
              <a:t>2011</a:t>
            </a:r>
            <a:r>
              <a:rPr lang="ja-JP" altLang="en-US" sz="1050" dirty="0">
                <a:solidFill>
                  <a:prstClr val="black"/>
                </a:solidFill>
              </a:rPr>
              <a:t>年度</a:t>
            </a:r>
          </a:p>
        </p:txBody>
      </p:sp>
      <p:sp>
        <p:nvSpPr>
          <p:cNvPr id="9" name="山形 8"/>
          <p:cNvSpPr/>
          <p:nvPr/>
        </p:nvSpPr>
        <p:spPr>
          <a:xfrm>
            <a:off x="1493318" y="773214"/>
            <a:ext cx="1404000" cy="432000"/>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prstClr val="black"/>
                </a:solidFill>
              </a:rPr>
              <a:t>2012</a:t>
            </a:r>
            <a:r>
              <a:rPr lang="ja-JP" altLang="en-US" sz="1050" dirty="0">
                <a:solidFill>
                  <a:prstClr val="black"/>
                </a:solidFill>
              </a:rPr>
              <a:t>年度</a:t>
            </a:r>
          </a:p>
        </p:txBody>
      </p:sp>
      <p:sp>
        <p:nvSpPr>
          <p:cNvPr id="10" name="山形 9"/>
          <p:cNvSpPr/>
          <p:nvPr/>
        </p:nvSpPr>
        <p:spPr>
          <a:xfrm>
            <a:off x="3954404" y="773214"/>
            <a:ext cx="1404000" cy="432000"/>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prstClr val="black"/>
                </a:solidFill>
              </a:rPr>
              <a:t>2014</a:t>
            </a:r>
            <a:r>
              <a:rPr lang="ja-JP" altLang="en-US" sz="1050" dirty="0">
                <a:solidFill>
                  <a:prstClr val="black"/>
                </a:solidFill>
              </a:rPr>
              <a:t>年度</a:t>
            </a:r>
          </a:p>
        </p:txBody>
      </p:sp>
      <p:sp>
        <p:nvSpPr>
          <p:cNvPr id="11" name="山形 10"/>
          <p:cNvSpPr/>
          <p:nvPr/>
        </p:nvSpPr>
        <p:spPr>
          <a:xfrm>
            <a:off x="5201555" y="772820"/>
            <a:ext cx="1404000"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prstClr val="black"/>
                </a:solidFill>
              </a:rPr>
              <a:t>2015</a:t>
            </a:r>
            <a:r>
              <a:rPr lang="ja-JP" altLang="en-US" sz="1050" dirty="0">
                <a:solidFill>
                  <a:prstClr val="black"/>
                </a:solidFill>
              </a:rPr>
              <a:t>年度</a:t>
            </a:r>
          </a:p>
        </p:txBody>
      </p:sp>
      <p:sp>
        <p:nvSpPr>
          <p:cNvPr id="34" name="山形 33"/>
          <p:cNvSpPr/>
          <p:nvPr/>
        </p:nvSpPr>
        <p:spPr>
          <a:xfrm>
            <a:off x="6426579" y="772868"/>
            <a:ext cx="1404000" cy="432000"/>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prstClr val="black"/>
                </a:solidFill>
              </a:rPr>
              <a:t>2016</a:t>
            </a:r>
            <a:r>
              <a:rPr lang="ja-JP" altLang="en-US" sz="1050" dirty="0">
                <a:solidFill>
                  <a:prstClr val="black"/>
                </a:solidFill>
              </a:rPr>
              <a:t>年度</a:t>
            </a:r>
          </a:p>
        </p:txBody>
      </p:sp>
      <p:sp>
        <p:nvSpPr>
          <p:cNvPr id="35" name="山形 34"/>
          <p:cNvSpPr/>
          <p:nvPr/>
        </p:nvSpPr>
        <p:spPr>
          <a:xfrm>
            <a:off x="7654715" y="772820"/>
            <a:ext cx="1404000"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prstClr val="black"/>
                </a:solidFill>
              </a:rPr>
              <a:t>2017</a:t>
            </a:r>
            <a:r>
              <a:rPr lang="ja-JP" altLang="en-US" sz="1050" dirty="0">
                <a:solidFill>
                  <a:prstClr val="black"/>
                </a:solidFill>
              </a:rPr>
              <a:t>年度</a:t>
            </a:r>
          </a:p>
        </p:txBody>
      </p:sp>
      <p:sp>
        <p:nvSpPr>
          <p:cNvPr id="37" name="山形 36"/>
          <p:cNvSpPr/>
          <p:nvPr/>
        </p:nvSpPr>
        <p:spPr>
          <a:xfrm>
            <a:off x="2717986" y="773214"/>
            <a:ext cx="1404000"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prstClr val="black"/>
                </a:solidFill>
              </a:rPr>
              <a:t>2013</a:t>
            </a:r>
            <a:r>
              <a:rPr lang="ja-JP" altLang="en-US" sz="1050" dirty="0">
                <a:solidFill>
                  <a:prstClr val="black"/>
                </a:solidFill>
              </a:rPr>
              <a:t>年度</a:t>
            </a:r>
          </a:p>
        </p:txBody>
      </p:sp>
      <p:sp>
        <p:nvSpPr>
          <p:cNvPr id="31" name="正方形/長方形 30"/>
          <p:cNvSpPr/>
          <p:nvPr/>
        </p:nvSpPr>
        <p:spPr>
          <a:xfrm>
            <a:off x="645655" y="2933054"/>
            <a:ext cx="221018" cy="1432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36000" tIns="36000" rIns="0" bIns="36000" rtlCol="0" anchor="ctr">
            <a:spAutoFit/>
          </a:bodyPr>
          <a:lstStyle/>
          <a:p>
            <a:r>
              <a:rPr lang="ja-JP" altLang="en-US" sz="1200" dirty="0">
                <a:solidFill>
                  <a:prstClr val="black"/>
                </a:solidFill>
              </a:rPr>
              <a:t>④水道料金の見直し</a:t>
            </a:r>
          </a:p>
        </p:txBody>
      </p:sp>
      <p:sp>
        <p:nvSpPr>
          <p:cNvPr id="43" name="正方形/長方形 42"/>
          <p:cNvSpPr/>
          <p:nvPr/>
        </p:nvSpPr>
        <p:spPr>
          <a:xfrm>
            <a:off x="3050052" y="1628800"/>
            <a:ext cx="2170020" cy="14414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1200"/>
              </a:lnSpc>
            </a:pPr>
            <a:r>
              <a:rPr lang="ja-JP" altLang="en-US" sz="1000" dirty="0">
                <a:solidFill>
                  <a:prstClr val="black"/>
                </a:solidFill>
              </a:rPr>
              <a:t>●水道料金の見直し（素案）公表</a:t>
            </a:r>
            <a:endParaRPr lang="en-US" altLang="ja-JP" sz="1000" dirty="0">
              <a:solidFill>
                <a:prstClr val="black"/>
              </a:solidFill>
            </a:endParaRPr>
          </a:p>
          <a:p>
            <a:pPr>
              <a:lnSpc>
                <a:spcPts val="1200"/>
              </a:lnSpc>
            </a:pPr>
            <a:r>
              <a:rPr lang="ja-JP" altLang="en-US" sz="1000" dirty="0">
                <a:solidFill>
                  <a:prstClr val="black"/>
                </a:solidFill>
              </a:rPr>
              <a:t>（</a:t>
            </a:r>
            <a:r>
              <a:rPr lang="en-US" altLang="ja-JP" sz="1000" dirty="0">
                <a:solidFill>
                  <a:prstClr val="black"/>
                </a:solidFill>
              </a:rPr>
              <a:t>2013</a:t>
            </a:r>
            <a:r>
              <a:rPr lang="ja-JP" altLang="en-US" sz="1000" dirty="0">
                <a:solidFill>
                  <a:prstClr val="black"/>
                </a:solidFill>
              </a:rPr>
              <a:t>年</a:t>
            </a:r>
            <a:r>
              <a:rPr lang="en-US" altLang="ja-JP" sz="1000" dirty="0">
                <a:solidFill>
                  <a:prstClr val="black"/>
                </a:solidFill>
              </a:rPr>
              <a:t>12</a:t>
            </a:r>
            <a:r>
              <a:rPr lang="ja-JP" altLang="en-US" sz="1000" dirty="0">
                <a:solidFill>
                  <a:prstClr val="black"/>
                </a:solidFill>
              </a:rPr>
              <a:t>月）</a:t>
            </a:r>
            <a:endParaRPr lang="en-US" altLang="ja-JP" sz="1000" dirty="0">
              <a:solidFill>
                <a:prstClr val="black"/>
              </a:solidFill>
            </a:endParaRPr>
          </a:p>
          <a:p>
            <a:pPr marL="85725">
              <a:lnSpc>
                <a:spcPts val="1200"/>
              </a:lnSpc>
              <a:defRPr/>
            </a:pPr>
            <a:r>
              <a:rPr lang="ja-JP" altLang="en-US" sz="1000" dirty="0">
                <a:solidFill>
                  <a:prstClr val="black"/>
                </a:solidFill>
              </a:rPr>
              <a:t>・近年、水需要構造が大きく変化する中、現行の水道料金制度が抱える課題の解消に向け、受益と負担の適正化や生活用水への配慮の視点を踏まえている</a:t>
            </a:r>
          </a:p>
          <a:p>
            <a:pPr marL="85725">
              <a:lnSpc>
                <a:spcPts val="1200"/>
              </a:lnSpc>
              <a:defRPr/>
            </a:pPr>
            <a:r>
              <a:rPr lang="ja-JP" altLang="en-US" sz="1000" dirty="0">
                <a:solidFill>
                  <a:prstClr val="black"/>
                </a:solidFill>
              </a:rPr>
              <a:t>・公営企業で可能な料金見直しを含んでいる</a:t>
            </a:r>
            <a:endParaRPr lang="en-US" altLang="ja-JP" sz="1000" dirty="0">
              <a:solidFill>
                <a:prstClr val="black"/>
              </a:solidFill>
            </a:endParaRPr>
          </a:p>
        </p:txBody>
      </p:sp>
      <p:cxnSp>
        <p:nvCxnSpPr>
          <p:cNvPr id="25" name="直線コネクタ 24"/>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7815310" y="247134"/>
            <a:ext cx="1158779" cy="369332"/>
          </a:xfrm>
          <a:prstGeom prst="rect">
            <a:avLst/>
          </a:prstGeom>
          <a:noFill/>
        </p:spPr>
        <p:txBody>
          <a:bodyPr wrap="none">
            <a:spAutoFit/>
          </a:bodyPr>
          <a:lstStyle/>
          <a:p>
            <a:pPr algn="ctr"/>
            <a:r>
              <a:rPr lang="ja-JP" altLang="en-US" dirty="0">
                <a:solidFill>
                  <a:prstClr val="black"/>
                </a:solidFill>
              </a:rPr>
              <a:t>＜</a:t>
            </a:r>
            <a:r>
              <a:rPr lang="en-US" altLang="ja-JP" dirty="0">
                <a:solidFill>
                  <a:prstClr val="black"/>
                </a:solidFill>
              </a:rPr>
              <a:t>What</a:t>
            </a:r>
            <a:r>
              <a:rPr lang="ja-JP" altLang="en-US" dirty="0">
                <a:solidFill>
                  <a:prstClr val="black"/>
                </a:solidFill>
              </a:rPr>
              <a:t>＞</a:t>
            </a:r>
          </a:p>
        </p:txBody>
      </p:sp>
      <p:sp>
        <p:nvSpPr>
          <p:cNvPr id="27" name="スライド番号プレースホルダ 26"/>
          <p:cNvSpPr>
            <a:spLocks noGrp="1"/>
          </p:cNvSpPr>
          <p:nvPr>
            <p:ph type="sldNum" sz="quarter" idx="12"/>
          </p:nvPr>
        </p:nvSpPr>
        <p:spPr/>
        <p:txBody>
          <a:bodyPr/>
          <a:lstStyle/>
          <a:p>
            <a:fld id="{CCEC3038-1CF1-4B63-9920-55248DCFBA97}" type="slidenum">
              <a:rPr lang="ja-JP" altLang="en-US" smtClean="0">
                <a:solidFill>
                  <a:prstClr val="black">
                    <a:tint val="75000"/>
                  </a:prstClr>
                </a:solidFill>
              </a:rPr>
              <a:pPr/>
              <a:t>73</a:t>
            </a:fld>
            <a:endParaRPr lang="ja-JP" altLang="en-US">
              <a:solidFill>
                <a:prstClr val="black">
                  <a:tint val="75000"/>
                </a:prstClr>
              </a:solidFill>
            </a:endParaRPr>
          </a:p>
        </p:txBody>
      </p:sp>
      <p:sp>
        <p:nvSpPr>
          <p:cNvPr id="23" name="正方形/長方形 22"/>
          <p:cNvSpPr/>
          <p:nvPr/>
        </p:nvSpPr>
        <p:spPr>
          <a:xfrm>
            <a:off x="4490212" y="3501008"/>
            <a:ext cx="2170020" cy="10814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1200"/>
              </a:lnSpc>
            </a:pPr>
            <a:r>
              <a:rPr lang="ja-JP" altLang="en-US" sz="1000" dirty="0">
                <a:solidFill>
                  <a:prstClr val="black"/>
                </a:solidFill>
              </a:rPr>
              <a:t>●給水条例改正議案の提出及び可決</a:t>
            </a:r>
            <a:endParaRPr lang="en-US" altLang="ja-JP" sz="1000" dirty="0">
              <a:solidFill>
                <a:prstClr val="black"/>
              </a:solidFill>
            </a:endParaRPr>
          </a:p>
          <a:p>
            <a:pPr>
              <a:lnSpc>
                <a:spcPts val="1200"/>
              </a:lnSpc>
            </a:pPr>
            <a:r>
              <a:rPr lang="ja-JP" altLang="en-US" sz="1000" dirty="0">
                <a:solidFill>
                  <a:prstClr val="black"/>
                </a:solidFill>
              </a:rPr>
              <a:t>（</a:t>
            </a:r>
            <a:r>
              <a:rPr lang="en-US" altLang="ja-JP" sz="1000" dirty="0">
                <a:solidFill>
                  <a:prstClr val="black"/>
                </a:solidFill>
              </a:rPr>
              <a:t>2014</a:t>
            </a:r>
            <a:r>
              <a:rPr lang="ja-JP" altLang="en-US" sz="1000" dirty="0">
                <a:solidFill>
                  <a:prstClr val="black"/>
                </a:solidFill>
              </a:rPr>
              <a:t>年</a:t>
            </a:r>
            <a:r>
              <a:rPr lang="en-US" altLang="ja-JP" sz="1000" dirty="0">
                <a:solidFill>
                  <a:prstClr val="black"/>
                </a:solidFill>
              </a:rPr>
              <a:t>9</a:t>
            </a:r>
            <a:r>
              <a:rPr lang="ja-JP" altLang="en-US" sz="1000" dirty="0">
                <a:solidFill>
                  <a:prstClr val="black"/>
                </a:solidFill>
              </a:rPr>
              <a:t>月）</a:t>
            </a:r>
            <a:endParaRPr lang="en-US" altLang="ja-JP" sz="1000" dirty="0">
              <a:solidFill>
                <a:prstClr val="black"/>
              </a:solidFill>
            </a:endParaRPr>
          </a:p>
          <a:p>
            <a:pPr marL="85725">
              <a:lnSpc>
                <a:spcPts val="1200"/>
              </a:lnSpc>
              <a:defRPr/>
            </a:pPr>
            <a:r>
              <a:rPr lang="ja-JP" altLang="en-US" sz="1000" dirty="0">
                <a:solidFill>
                  <a:prstClr val="black"/>
                </a:solidFill>
              </a:rPr>
              <a:t>・改正後、</a:t>
            </a:r>
            <a:r>
              <a:rPr lang="en-US" altLang="ja-JP" sz="1000" dirty="0">
                <a:solidFill>
                  <a:prstClr val="black"/>
                </a:solidFill>
              </a:rPr>
              <a:t>2015</a:t>
            </a:r>
            <a:r>
              <a:rPr lang="ja-JP" altLang="en-US" sz="1000" dirty="0">
                <a:solidFill>
                  <a:prstClr val="black"/>
                </a:solidFill>
              </a:rPr>
              <a:t>年</a:t>
            </a:r>
            <a:r>
              <a:rPr lang="en-US" altLang="ja-JP" sz="1000" dirty="0">
                <a:solidFill>
                  <a:prstClr val="black"/>
                </a:solidFill>
              </a:rPr>
              <a:t>10</a:t>
            </a:r>
            <a:r>
              <a:rPr lang="ja-JP" altLang="en-US" sz="1000" dirty="0">
                <a:solidFill>
                  <a:prstClr val="black"/>
                </a:solidFill>
              </a:rPr>
              <a:t>月の実施に向けて国への届け出や、料金算定システムの改修、お客さまへのＰＲなどの各種準備に着手</a:t>
            </a:r>
          </a:p>
        </p:txBody>
      </p:sp>
      <p:sp>
        <p:nvSpPr>
          <p:cNvPr id="24" name="正方形/長方形 23"/>
          <p:cNvSpPr/>
          <p:nvPr/>
        </p:nvSpPr>
        <p:spPr>
          <a:xfrm>
            <a:off x="5858364" y="5011887"/>
            <a:ext cx="1796351" cy="4333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1200"/>
              </a:lnSpc>
            </a:pPr>
            <a:r>
              <a:rPr lang="ja-JP" altLang="en-US" sz="1000" dirty="0">
                <a:solidFill>
                  <a:prstClr val="black"/>
                </a:solidFill>
              </a:rPr>
              <a:t>●水道料金の見直しを実施</a:t>
            </a:r>
            <a:endParaRPr lang="en-US" altLang="ja-JP" sz="1000" dirty="0">
              <a:solidFill>
                <a:prstClr val="black"/>
              </a:solidFill>
            </a:endParaRPr>
          </a:p>
          <a:p>
            <a:pPr>
              <a:lnSpc>
                <a:spcPts val="1200"/>
              </a:lnSpc>
            </a:pPr>
            <a:r>
              <a:rPr lang="ja-JP" altLang="en-US" sz="1000" dirty="0">
                <a:solidFill>
                  <a:prstClr val="black"/>
                </a:solidFill>
              </a:rPr>
              <a:t>（</a:t>
            </a:r>
            <a:r>
              <a:rPr lang="en-US" altLang="ja-JP" sz="1000" dirty="0">
                <a:solidFill>
                  <a:prstClr val="black"/>
                </a:solidFill>
              </a:rPr>
              <a:t>2015</a:t>
            </a:r>
            <a:r>
              <a:rPr lang="ja-JP" altLang="en-US" sz="1000" dirty="0">
                <a:solidFill>
                  <a:prstClr val="black"/>
                </a:solidFill>
              </a:rPr>
              <a:t>年</a:t>
            </a:r>
            <a:r>
              <a:rPr lang="en-US" altLang="ja-JP" sz="1000" dirty="0">
                <a:solidFill>
                  <a:prstClr val="black"/>
                </a:solidFill>
              </a:rPr>
              <a:t>10</a:t>
            </a:r>
            <a:r>
              <a:rPr lang="ja-JP" altLang="en-US" sz="1000" dirty="0">
                <a:solidFill>
                  <a:prstClr val="black"/>
                </a:solidFill>
              </a:rPr>
              <a:t>月～）</a:t>
            </a:r>
          </a:p>
        </p:txBody>
      </p:sp>
      <p:sp>
        <p:nvSpPr>
          <p:cNvPr id="40" name="テキスト ボックス 39"/>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・水道</a:t>
            </a:r>
            <a:endParaRPr kumimoji="1" lang="en-US" altLang="ja-JP" sz="1100" dirty="0"/>
          </a:p>
        </p:txBody>
      </p:sp>
      <p:sp>
        <p:nvSpPr>
          <p:cNvPr id="38" name="テキスト ボックス 37"/>
          <p:cNvSpPr txBox="1"/>
          <p:nvPr/>
        </p:nvSpPr>
        <p:spPr>
          <a:xfrm>
            <a:off x="8244408" y="1"/>
            <a:ext cx="899592" cy="307777"/>
          </a:xfrm>
          <a:prstGeom prst="rect">
            <a:avLst/>
          </a:prstGeom>
          <a:noFill/>
        </p:spPr>
        <p:txBody>
          <a:bodyPr wrap="square" rtlCol="0">
            <a:spAutoFit/>
          </a:bodyPr>
          <a:lstStyle/>
          <a:p>
            <a:r>
              <a:rPr lang="en-US" altLang="ja-JP" sz="1400" dirty="0" smtClean="0">
                <a:solidFill>
                  <a:prstClr val="black"/>
                </a:solidFill>
              </a:rPr>
              <a:t>C3 .(83)</a:t>
            </a:r>
            <a:endParaRPr lang="ja-JP" altLang="en-US" sz="1400" dirty="0">
              <a:solidFill>
                <a:prstClr val="black"/>
              </a:solidFill>
            </a:endParaRPr>
          </a:p>
        </p:txBody>
      </p:sp>
    </p:spTree>
    <p:extLst>
      <p:ext uri="{BB962C8B-B14F-4D97-AF65-F5344CB8AC3E}">
        <p14:creationId xmlns:p14="http://schemas.microsoft.com/office/powerpoint/2010/main" val="31180289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7869128" y="2062642"/>
            <a:ext cx="879336" cy="4704125"/>
          </a:xfrm>
          <a:prstGeom prst="roundRect">
            <a:avLst>
              <a:gd name="adj" fmla="val 15109"/>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正方形/長方形 5"/>
          <p:cNvSpPr/>
          <p:nvPr/>
        </p:nvSpPr>
        <p:spPr>
          <a:xfrm>
            <a:off x="251520" y="260648"/>
            <a:ext cx="3317180" cy="369332"/>
          </a:xfrm>
          <a:prstGeom prst="rect">
            <a:avLst/>
          </a:prstGeom>
        </p:spPr>
        <p:txBody>
          <a:bodyPr wrap="square">
            <a:spAutoFit/>
          </a:bodyPr>
          <a:lstStyle/>
          <a:p>
            <a:r>
              <a:rPr lang="ja-JP" altLang="en-US" b="1" dirty="0"/>
              <a:t>厳しい水需要の動向　（１／２）</a:t>
            </a:r>
          </a:p>
        </p:txBody>
      </p:sp>
      <p:cxnSp>
        <p:nvCxnSpPr>
          <p:cNvPr id="28" name="直線コネクタ 27"/>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403132" y="800100"/>
            <a:ext cx="8401231" cy="646331"/>
          </a:xfrm>
          <a:prstGeom prst="rect">
            <a:avLst/>
          </a:prstGeom>
          <a:noFill/>
        </p:spPr>
        <p:txBody>
          <a:bodyPr wrap="square" rtlCol="0">
            <a:spAutoFit/>
          </a:bodyPr>
          <a:lstStyle/>
          <a:p>
            <a:r>
              <a:rPr lang="ja-JP" altLang="en-US" dirty="0">
                <a:latin typeface="Calibri" pitchFamily="34" charset="0"/>
              </a:rPr>
              <a:t>　長引く景気低迷と節水意識の浸透により、水需要は減少傾向。</a:t>
            </a:r>
            <a:endParaRPr lang="en-US" altLang="ja-JP" dirty="0">
              <a:latin typeface="Calibri" pitchFamily="34" charset="0"/>
            </a:endParaRPr>
          </a:p>
          <a:p>
            <a:r>
              <a:rPr lang="ja-JP" altLang="en-US" dirty="0">
                <a:latin typeface="Calibri" pitchFamily="34" charset="0"/>
              </a:rPr>
              <a:t>　今後もこの傾向は続くものと見込まれる。</a:t>
            </a:r>
          </a:p>
        </p:txBody>
      </p:sp>
      <p:sp>
        <p:nvSpPr>
          <p:cNvPr id="48" name="テキスト ボックス 47"/>
          <p:cNvSpPr txBox="1"/>
          <p:nvPr/>
        </p:nvSpPr>
        <p:spPr>
          <a:xfrm>
            <a:off x="3860800" y="1778000"/>
            <a:ext cx="1803400" cy="307777"/>
          </a:xfrm>
          <a:prstGeom prst="rect">
            <a:avLst/>
          </a:prstGeom>
          <a:noFill/>
        </p:spPr>
        <p:txBody>
          <a:bodyPr wrap="square" rtlCol="0">
            <a:spAutoFit/>
          </a:bodyPr>
          <a:lstStyle/>
          <a:p>
            <a:pPr algn="ctr"/>
            <a:r>
              <a:rPr lang="ja-JP" altLang="en-US" sz="1400" dirty="0">
                <a:latin typeface="Calibri" pitchFamily="34" charset="0"/>
              </a:rPr>
              <a:t>給水量の推移</a:t>
            </a:r>
          </a:p>
        </p:txBody>
      </p:sp>
      <p:sp>
        <p:nvSpPr>
          <p:cNvPr id="14" name="正方形/長方形 13"/>
          <p:cNvSpPr/>
          <p:nvPr/>
        </p:nvSpPr>
        <p:spPr>
          <a:xfrm>
            <a:off x="7858078" y="234434"/>
            <a:ext cx="1073243" cy="369332"/>
          </a:xfrm>
          <a:prstGeom prst="rect">
            <a:avLst/>
          </a:prstGeom>
          <a:noFill/>
        </p:spPr>
        <p:txBody>
          <a:bodyPr wrap="none">
            <a:spAutoFit/>
          </a:bodyPr>
          <a:lstStyle/>
          <a:p>
            <a:pPr algn="ctr"/>
            <a:r>
              <a:rPr lang="ja-JP" altLang="en-US" dirty="0"/>
              <a:t>＜</a:t>
            </a:r>
            <a:r>
              <a:rPr lang="en-US" altLang="ja-JP" dirty="0"/>
              <a:t>Why</a:t>
            </a:r>
            <a:r>
              <a:rPr lang="ja-JP" altLang="en-US" dirty="0"/>
              <a:t>＞</a:t>
            </a:r>
          </a:p>
        </p:txBody>
      </p:sp>
      <p:sp>
        <p:nvSpPr>
          <p:cNvPr id="13" name="スライド番号プレースホルダ 12"/>
          <p:cNvSpPr>
            <a:spLocks noGrp="1"/>
          </p:cNvSpPr>
          <p:nvPr>
            <p:ph type="sldNum" sz="quarter" idx="12"/>
          </p:nvPr>
        </p:nvSpPr>
        <p:spPr/>
        <p:txBody>
          <a:bodyPr/>
          <a:lstStyle/>
          <a:p>
            <a:fld id="{CCEC3038-1CF1-4B63-9920-55248DCFBA97}" type="slidenum">
              <a:rPr kumimoji="1" lang="ja-JP" altLang="en-US" smtClean="0"/>
              <a:pPr/>
              <a:t>74</a:t>
            </a:fld>
            <a:endParaRPr kumimoji="1" lang="ja-JP" altLang="en-US"/>
          </a:p>
        </p:txBody>
      </p:sp>
      <p:sp>
        <p:nvSpPr>
          <p:cNvPr id="18" name="テキスト ボックス 17"/>
          <p:cNvSpPr txBox="1"/>
          <p:nvPr/>
        </p:nvSpPr>
        <p:spPr>
          <a:xfrm>
            <a:off x="35496" y="3212976"/>
            <a:ext cx="1296144" cy="276999"/>
          </a:xfrm>
          <a:prstGeom prst="rect">
            <a:avLst/>
          </a:prstGeom>
          <a:noFill/>
        </p:spPr>
        <p:txBody>
          <a:bodyPr wrap="square" rtlCol="0">
            <a:spAutoFit/>
          </a:bodyPr>
          <a:lstStyle/>
          <a:p>
            <a:r>
              <a:rPr kumimoji="1" lang="ja-JP" altLang="en-US" sz="1200" dirty="0"/>
              <a:t>一日最大給水量</a:t>
            </a:r>
          </a:p>
        </p:txBody>
      </p:sp>
      <p:sp>
        <p:nvSpPr>
          <p:cNvPr id="19" name="テキスト ボックス 18"/>
          <p:cNvSpPr txBox="1"/>
          <p:nvPr/>
        </p:nvSpPr>
        <p:spPr>
          <a:xfrm>
            <a:off x="35496" y="3728065"/>
            <a:ext cx="1296144" cy="276999"/>
          </a:xfrm>
          <a:prstGeom prst="rect">
            <a:avLst/>
          </a:prstGeom>
          <a:noFill/>
        </p:spPr>
        <p:txBody>
          <a:bodyPr wrap="square" rtlCol="0">
            <a:spAutoFit/>
          </a:bodyPr>
          <a:lstStyle/>
          <a:p>
            <a:r>
              <a:rPr kumimoji="1" lang="ja-JP" altLang="en-US" sz="1200" dirty="0"/>
              <a:t>一日平均給水量</a:t>
            </a:r>
          </a:p>
        </p:txBody>
      </p:sp>
      <p:sp>
        <p:nvSpPr>
          <p:cNvPr id="20" name="Text Box 143"/>
          <p:cNvSpPr txBox="1">
            <a:spLocks noChangeArrowheads="1"/>
          </p:cNvSpPr>
          <p:nvPr/>
        </p:nvSpPr>
        <p:spPr bwMode="auto">
          <a:xfrm>
            <a:off x="8277471" y="6165304"/>
            <a:ext cx="653850" cy="201732"/>
          </a:xfrm>
          <a:prstGeom prst="rect">
            <a:avLst/>
          </a:prstGeom>
          <a:noFill/>
          <a:ln w="9525">
            <a:noFill/>
            <a:miter lim="800000"/>
            <a:headEnd/>
            <a:tailEnd/>
          </a:ln>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050" b="0" i="0" u="none" strike="noStrike" baseline="0" dirty="0">
                <a:solidFill>
                  <a:srgbClr val="000000"/>
                </a:solidFill>
                <a:latin typeface="ＭＳ 明朝"/>
                <a:ea typeface="ＭＳ 明朝"/>
              </a:rPr>
              <a:t>(</a:t>
            </a:r>
            <a:r>
              <a:rPr lang="ja-JP" altLang="en-US" sz="1050" b="0" i="0" u="none" strike="noStrike" baseline="0" dirty="0">
                <a:solidFill>
                  <a:srgbClr val="000000"/>
                </a:solidFill>
                <a:latin typeface="ＭＳ Ｐゴシック" panose="020B0600070205080204" pitchFamily="50" charset="-128"/>
                <a:ea typeface="ＭＳ Ｐゴシック" panose="020B0600070205080204" pitchFamily="50" charset="-128"/>
              </a:rPr>
              <a:t>年度</a:t>
            </a:r>
            <a:r>
              <a:rPr lang="en-US" altLang="ja-JP" sz="1050" b="0" i="0" u="none" strike="noStrike" baseline="0" dirty="0">
                <a:solidFill>
                  <a:srgbClr val="000000"/>
                </a:solidFill>
                <a:latin typeface="ＭＳ 明朝"/>
                <a:ea typeface="ＭＳ 明朝"/>
              </a:rPr>
              <a:t>)</a:t>
            </a:r>
          </a:p>
        </p:txBody>
      </p:sp>
      <p:sp>
        <p:nvSpPr>
          <p:cNvPr id="22" name="Text Box 143"/>
          <p:cNvSpPr txBox="1">
            <a:spLocks noChangeArrowheads="1"/>
          </p:cNvSpPr>
          <p:nvPr/>
        </p:nvSpPr>
        <p:spPr bwMode="auto">
          <a:xfrm>
            <a:off x="683568" y="2062642"/>
            <a:ext cx="653850" cy="201732"/>
          </a:xfrm>
          <a:prstGeom prst="rect">
            <a:avLst/>
          </a:prstGeom>
          <a:noFill/>
          <a:ln w="9525">
            <a:noFill/>
            <a:miter lim="800000"/>
            <a:headEnd/>
            <a:tailEnd/>
          </a:ln>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050" b="0" i="0" u="none" strike="noStrike" baseline="0" dirty="0">
                <a:solidFill>
                  <a:srgbClr val="000000"/>
                </a:solidFill>
                <a:latin typeface="ＭＳ 明朝"/>
                <a:ea typeface="ＭＳ 明朝"/>
              </a:rPr>
              <a:t>(</a:t>
            </a:r>
            <a:r>
              <a:rPr lang="ja-JP" altLang="en-US" sz="1050" dirty="0">
                <a:solidFill>
                  <a:srgbClr val="000000"/>
                </a:solidFill>
                <a:latin typeface="ＭＳ 明朝"/>
                <a:ea typeface="ＭＳ 明朝"/>
              </a:rPr>
              <a:t>万㎥</a:t>
            </a:r>
            <a:r>
              <a:rPr lang="en-US" altLang="ja-JP" sz="1050" dirty="0">
                <a:solidFill>
                  <a:srgbClr val="000000"/>
                </a:solidFill>
                <a:latin typeface="ＭＳ 明朝"/>
                <a:ea typeface="ＭＳ 明朝"/>
              </a:rPr>
              <a:t>/</a:t>
            </a:r>
            <a:r>
              <a:rPr lang="ja-JP" altLang="en-US" sz="1050" dirty="0">
                <a:solidFill>
                  <a:srgbClr val="000000"/>
                </a:solidFill>
                <a:latin typeface="ＭＳ 明朝"/>
                <a:ea typeface="ＭＳ 明朝"/>
              </a:rPr>
              <a:t>日</a:t>
            </a:r>
            <a:r>
              <a:rPr lang="en-US" altLang="ja-JP" sz="1050" b="0" i="0" u="none" strike="noStrike" baseline="0" dirty="0">
                <a:solidFill>
                  <a:srgbClr val="000000"/>
                </a:solidFill>
                <a:latin typeface="ＭＳ 明朝"/>
                <a:ea typeface="ＭＳ 明朝"/>
              </a:rPr>
              <a:t>)</a:t>
            </a:r>
          </a:p>
        </p:txBody>
      </p:sp>
      <p:sp>
        <p:nvSpPr>
          <p:cNvPr id="2" name="テキスト ボックス 1"/>
          <p:cNvSpPr txBox="1"/>
          <p:nvPr/>
        </p:nvSpPr>
        <p:spPr>
          <a:xfrm>
            <a:off x="1012627" y="5876366"/>
            <a:ext cx="8088033" cy="307777"/>
          </a:xfrm>
          <a:prstGeom prst="rect">
            <a:avLst/>
          </a:prstGeom>
          <a:noFill/>
        </p:spPr>
        <p:txBody>
          <a:bodyPr wrap="square" rtlCol="0">
            <a:spAutoFit/>
          </a:bodyPr>
          <a:lstStyle/>
          <a:p>
            <a:r>
              <a:rPr kumimoji="1" lang="en-US" altLang="ja-JP" sz="1400" dirty="0"/>
              <a:t>1965</a:t>
            </a:r>
            <a:r>
              <a:rPr kumimoji="1" lang="ja-JP" altLang="en-US" sz="1400" dirty="0"/>
              <a:t>　　　　</a:t>
            </a:r>
            <a:r>
              <a:rPr kumimoji="1" lang="en-US" altLang="ja-JP" sz="1400" dirty="0"/>
              <a:t>70  72</a:t>
            </a:r>
            <a:r>
              <a:rPr kumimoji="1" lang="ja-JP" altLang="en-US" sz="1400" dirty="0"/>
              <a:t>　　</a:t>
            </a:r>
            <a:r>
              <a:rPr kumimoji="1" lang="en-US" altLang="ja-JP" sz="1400" dirty="0"/>
              <a:t>75</a:t>
            </a:r>
            <a:r>
              <a:rPr kumimoji="1" lang="ja-JP" altLang="en-US" sz="1400" dirty="0"/>
              <a:t>　　　　  </a:t>
            </a:r>
            <a:r>
              <a:rPr lang="en-US" altLang="ja-JP" sz="1400" dirty="0"/>
              <a:t>80</a:t>
            </a:r>
            <a:r>
              <a:rPr lang="ja-JP" altLang="en-US" sz="1400" dirty="0"/>
              <a:t>　　　　  </a:t>
            </a:r>
            <a:r>
              <a:rPr lang="en-US" altLang="ja-JP" sz="1400" dirty="0"/>
              <a:t>85</a:t>
            </a:r>
            <a:r>
              <a:rPr lang="ja-JP" altLang="en-US" sz="1400" dirty="0"/>
              <a:t>　　　　  </a:t>
            </a:r>
            <a:r>
              <a:rPr lang="en-US" altLang="ja-JP" sz="1400" dirty="0"/>
              <a:t>90</a:t>
            </a:r>
            <a:r>
              <a:rPr lang="ja-JP" altLang="en-US" sz="1400" dirty="0"/>
              <a:t>　　　　  </a:t>
            </a:r>
            <a:r>
              <a:rPr lang="en-US" altLang="ja-JP" sz="1400" dirty="0"/>
              <a:t>95</a:t>
            </a:r>
            <a:r>
              <a:rPr lang="ja-JP" altLang="en-US" sz="1400" dirty="0"/>
              <a:t>　　　   </a:t>
            </a:r>
            <a:r>
              <a:rPr lang="en-US" altLang="ja-JP" sz="1400" dirty="0"/>
              <a:t>2000</a:t>
            </a:r>
            <a:r>
              <a:rPr lang="ja-JP" altLang="en-US" sz="1400" dirty="0"/>
              <a:t>　　　　</a:t>
            </a:r>
            <a:r>
              <a:rPr lang="en-US" altLang="ja-JP" sz="1400" dirty="0"/>
              <a:t>05</a:t>
            </a:r>
            <a:r>
              <a:rPr lang="ja-JP" altLang="en-US" sz="1400" dirty="0"/>
              <a:t>　　　</a:t>
            </a:r>
            <a:r>
              <a:rPr lang="ja-JP" altLang="en-US" sz="1400" dirty="0" smtClean="0"/>
              <a:t> </a:t>
            </a:r>
            <a:r>
              <a:rPr lang="en-US" altLang="ja-JP" sz="1400" dirty="0"/>
              <a:t>10</a:t>
            </a:r>
            <a:r>
              <a:rPr lang="ja-JP" altLang="en-US" sz="1400" dirty="0"/>
              <a:t>　　　　  </a:t>
            </a:r>
            <a:r>
              <a:rPr lang="en-US" altLang="ja-JP" sz="1400" dirty="0" smtClean="0"/>
              <a:t>15</a:t>
            </a:r>
            <a:r>
              <a:rPr lang="ja-JP" altLang="en-US" sz="1400" dirty="0"/>
              <a:t> </a:t>
            </a:r>
            <a:r>
              <a:rPr lang="en-US" altLang="ja-JP" sz="1400" dirty="0" smtClean="0"/>
              <a:t>16</a:t>
            </a:r>
            <a:endParaRPr kumimoji="1" lang="ja-JP" altLang="en-US" sz="1400" dirty="0"/>
          </a:p>
        </p:txBody>
      </p:sp>
      <p:cxnSp>
        <p:nvCxnSpPr>
          <p:cNvPr id="23" name="直線コネクタ 22"/>
          <p:cNvCxnSpPr/>
          <p:nvPr/>
        </p:nvCxnSpPr>
        <p:spPr>
          <a:xfrm flipV="1">
            <a:off x="7884368" y="2226274"/>
            <a:ext cx="0" cy="4172957"/>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7914848" y="6399231"/>
            <a:ext cx="288032" cy="0"/>
          </a:xfrm>
          <a:prstGeom prst="straightConnector1">
            <a:avLst/>
          </a:prstGeom>
          <a:ln w="222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7943676" y="6464369"/>
            <a:ext cx="864096" cy="276999"/>
          </a:xfrm>
          <a:prstGeom prst="rect">
            <a:avLst/>
          </a:prstGeom>
          <a:noFill/>
        </p:spPr>
        <p:txBody>
          <a:bodyPr wrap="square" rtlCol="0">
            <a:spAutoFit/>
          </a:bodyPr>
          <a:lstStyle/>
          <a:p>
            <a:r>
              <a:rPr kumimoji="1" lang="ja-JP" altLang="en-US" sz="1200" b="1" dirty="0"/>
              <a:t>前回以降</a:t>
            </a:r>
          </a:p>
        </p:txBody>
      </p:sp>
      <p:sp>
        <p:nvSpPr>
          <p:cNvPr id="29" name="テキスト ボックス 28"/>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a:t>
            </a:r>
            <a:r>
              <a:rPr lang="ja-JP" altLang="en-US" sz="1100" dirty="0" smtClean="0"/>
              <a:t>公民連携</a:t>
            </a:r>
            <a:r>
              <a:rPr lang="en-US" altLang="ja-JP" sz="1100" dirty="0" smtClean="0"/>
              <a:t>/</a:t>
            </a:r>
            <a:r>
              <a:rPr lang="ja-JP" altLang="en-US" sz="1100" dirty="0" smtClean="0"/>
              <a:t>経営</a:t>
            </a:r>
            <a:r>
              <a:rPr lang="ja-JP" altLang="en-US" sz="1100" dirty="0"/>
              <a:t>形態の見直し</a:t>
            </a:r>
            <a:r>
              <a:rPr lang="en-US" altLang="ja-JP" sz="1100" dirty="0"/>
              <a:t>【</a:t>
            </a:r>
            <a:r>
              <a:rPr lang="ja-JP" altLang="en-US" sz="1100" dirty="0" smtClean="0"/>
              <a:t>民営化の取組</a:t>
            </a:r>
            <a:r>
              <a:rPr lang="en-US" altLang="ja-JP" sz="1100" dirty="0" smtClean="0"/>
              <a:t>】</a:t>
            </a:r>
            <a:r>
              <a:rPr lang="ja-JP" altLang="en-US" sz="1100" dirty="0" smtClean="0"/>
              <a:t>・</a:t>
            </a:r>
            <a:r>
              <a:rPr lang="ja-JP" altLang="en-US" sz="1100" dirty="0"/>
              <a:t>水道</a:t>
            </a:r>
            <a:endParaRPr kumimoji="1" lang="en-US" altLang="ja-JP" sz="1100" dirty="0"/>
          </a:p>
        </p:txBody>
      </p:sp>
      <p:sp>
        <p:nvSpPr>
          <p:cNvPr id="27" name="テキスト ボックス 26"/>
          <p:cNvSpPr txBox="1"/>
          <p:nvPr/>
        </p:nvSpPr>
        <p:spPr>
          <a:xfrm>
            <a:off x="8244408" y="1"/>
            <a:ext cx="899592" cy="307777"/>
          </a:xfrm>
          <a:prstGeom prst="rect">
            <a:avLst/>
          </a:prstGeom>
          <a:noFill/>
        </p:spPr>
        <p:txBody>
          <a:bodyPr wrap="square" rtlCol="0">
            <a:spAutoFit/>
          </a:bodyPr>
          <a:lstStyle/>
          <a:p>
            <a:r>
              <a:rPr lang="en-US" altLang="ja-JP" sz="1400" dirty="0" smtClean="0">
                <a:solidFill>
                  <a:prstClr val="black"/>
                </a:solidFill>
              </a:rPr>
              <a:t>C3 .(83)</a:t>
            </a:r>
            <a:endParaRPr lang="ja-JP" altLang="en-US" sz="1400" dirty="0">
              <a:solidFill>
                <a:prstClr val="black"/>
              </a:solidFill>
            </a:endParaRPr>
          </a:p>
        </p:txBody>
      </p:sp>
      <p:pic>
        <p:nvPicPr>
          <p:cNvPr id="3" name="図 2"/>
          <p:cNvPicPr>
            <a:picLocks noChangeAspect="1"/>
          </p:cNvPicPr>
          <p:nvPr/>
        </p:nvPicPr>
        <p:blipFill>
          <a:blip r:embed="rId2"/>
          <a:stretch>
            <a:fillRect/>
          </a:stretch>
        </p:blipFill>
        <p:spPr>
          <a:xfrm>
            <a:off x="708263" y="2217552"/>
            <a:ext cx="7931583" cy="3883489"/>
          </a:xfrm>
          <a:prstGeom prst="rect">
            <a:avLst/>
          </a:prstGeom>
        </p:spPr>
      </p:pic>
    </p:spTree>
    <p:extLst>
      <p:ext uri="{BB962C8B-B14F-4D97-AF65-F5344CB8AC3E}">
        <p14:creationId xmlns:p14="http://schemas.microsoft.com/office/powerpoint/2010/main" val="131115542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角丸四角形 39"/>
          <p:cNvSpPr/>
          <p:nvPr/>
        </p:nvSpPr>
        <p:spPr>
          <a:xfrm>
            <a:off x="7336880" y="2658346"/>
            <a:ext cx="1046781" cy="258921"/>
          </a:xfrm>
          <a:prstGeom prst="roundRect">
            <a:avLst>
              <a:gd name="adj" fmla="val 29110"/>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 name="図 2"/>
          <p:cNvPicPr>
            <a:picLocks noChangeAspect="1"/>
          </p:cNvPicPr>
          <p:nvPr/>
        </p:nvPicPr>
        <p:blipFill>
          <a:blip r:embed="rId3"/>
          <a:stretch>
            <a:fillRect/>
          </a:stretch>
        </p:blipFill>
        <p:spPr>
          <a:xfrm>
            <a:off x="6370626" y="2347090"/>
            <a:ext cx="2682472" cy="3511600"/>
          </a:xfrm>
          <a:prstGeom prst="rect">
            <a:avLst/>
          </a:prstGeom>
        </p:spPr>
      </p:pic>
      <p:sp>
        <p:nvSpPr>
          <p:cNvPr id="29" name="角丸四角形 28"/>
          <p:cNvSpPr/>
          <p:nvPr/>
        </p:nvSpPr>
        <p:spPr>
          <a:xfrm>
            <a:off x="5543877" y="1939276"/>
            <a:ext cx="792000" cy="4255418"/>
          </a:xfrm>
          <a:prstGeom prst="roundRect">
            <a:avLst>
              <a:gd name="adj" fmla="val 15109"/>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テキスト ボックス 26"/>
          <p:cNvSpPr txBox="1"/>
          <p:nvPr/>
        </p:nvSpPr>
        <p:spPr>
          <a:xfrm>
            <a:off x="5549160" y="5866895"/>
            <a:ext cx="864096" cy="276999"/>
          </a:xfrm>
          <a:prstGeom prst="rect">
            <a:avLst/>
          </a:prstGeom>
          <a:noFill/>
        </p:spPr>
        <p:txBody>
          <a:bodyPr wrap="square" rtlCol="0">
            <a:spAutoFit/>
          </a:bodyPr>
          <a:lstStyle/>
          <a:p>
            <a:r>
              <a:rPr kumimoji="1" lang="ja-JP" altLang="en-US" sz="1200" b="1" dirty="0"/>
              <a:t>前回以降</a:t>
            </a:r>
          </a:p>
        </p:txBody>
      </p:sp>
      <p:cxnSp>
        <p:nvCxnSpPr>
          <p:cNvPr id="28" name="直線コネクタ 27"/>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20"/>
          <p:cNvSpPr txBox="1">
            <a:spLocks noChangeArrowheads="1"/>
          </p:cNvSpPr>
          <p:nvPr/>
        </p:nvSpPr>
        <p:spPr bwMode="auto">
          <a:xfrm>
            <a:off x="5660756" y="5532940"/>
            <a:ext cx="635369" cy="246221"/>
          </a:xfrm>
          <a:prstGeom prst="rect">
            <a:avLst/>
          </a:prstGeom>
          <a:noFill/>
          <a:ln w="9525">
            <a:noFill/>
            <a:miter lim="800000"/>
            <a:headEnd/>
            <a:tailEnd/>
          </a:ln>
        </p:spPr>
        <p:txBody>
          <a:bodyPr wrap="square">
            <a:spAutoFit/>
          </a:bodyPr>
          <a:lstStyle/>
          <a:p>
            <a:r>
              <a:rPr lang="ja-JP" altLang="en-US" sz="1000" dirty="0">
                <a:solidFill>
                  <a:srgbClr val="000000"/>
                </a:solidFill>
                <a:ea typeface="ＭＳ Ｐゴシック"/>
              </a:rPr>
              <a:t>（年度）</a:t>
            </a:r>
          </a:p>
        </p:txBody>
      </p:sp>
      <p:sp>
        <p:nvSpPr>
          <p:cNvPr id="14" name="上下矢印 13"/>
          <p:cNvSpPr/>
          <p:nvPr/>
        </p:nvSpPr>
        <p:spPr>
          <a:xfrm>
            <a:off x="5618194" y="3136929"/>
            <a:ext cx="435022" cy="865483"/>
          </a:xfrm>
          <a:prstGeom prst="upDownArrow">
            <a:avLst>
              <a:gd name="adj1" fmla="val 50000"/>
              <a:gd name="adj2" fmla="val 27324"/>
            </a:avLst>
          </a:prstGeom>
          <a:solidFill>
            <a:srgbClr val="FF0000"/>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FFFF"/>
              </a:solidFill>
            </a:endParaRPr>
          </a:p>
        </p:txBody>
      </p:sp>
      <p:sp>
        <p:nvSpPr>
          <p:cNvPr id="15" name="テキスト ボックス 2"/>
          <p:cNvSpPr txBox="1">
            <a:spLocks noChangeArrowheads="1"/>
          </p:cNvSpPr>
          <p:nvPr/>
        </p:nvSpPr>
        <p:spPr bwMode="auto">
          <a:xfrm>
            <a:off x="2100366" y="3058698"/>
            <a:ext cx="1088153" cy="276999"/>
          </a:xfrm>
          <a:prstGeom prst="rect">
            <a:avLst/>
          </a:prstGeom>
          <a:noFill/>
          <a:ln w="9525">
            <a:noFill/>
            <a:miter lim="800000"/>
            <a:headEnd/>
            <a:tailEnd/>
          </a:ln>
        </p:spPr>
        <p:txBody>
          <a:bodyPr wrap="square">
            <a:spAutoFit/>
          </a:bodyPr>
          <a:lstStyle/>
          <a:p>
            <a:r>
              <a:rPr lang="ja-JP" altLang="en-US" sz="1200" dirty="0">
                <a:solidFill>
                  <a:srgbClr val="000000"/>
                </a:solidFill>
                <a:ea typeface="ＭＳ Ｐゴシック"/>
              </a:rPr>
              <a:t>施設能力</a:t>
            </a:r>
          </a:p>
        </p:txBody>
      </p:sp>
      <p:sp>
        <p:nvSpPr>
          <p:cNvPr id="16" name="テキスト ボックス 13"/>
          <p:cNvSpPr txBox="1">
            <a:spLocks noChangeArrowheads="1"/>
          </p:cNvSpPr>
          <p:nvPr/>
        </p:nvSpPr>
        <p:spPr bwMode="auto">
          <a:xfrm>
            <a:off x="2087311" y="3724475"/>
            <a:ext cx="1414119" cy="276999"/>
          </a:xfrm>
          <a:prstGeom prst="rect">
            <a:avLst/>
          </a:prstGeom>
          <a:noFill/>
          <a:ln w="9525">
            <a:noFill/>
            <a:miter lim="800000"/>
            <a:headEnd/>
            <a:tailEnd/>
          </a:ln>
        </p:spPr>
        <p:txBody>
          <a:bodyPr wrap="square">
            <a:spAutoFit/>
          </a:bodyPr>
          <a:lstStyle/>
          <a:p>
            <a:r>
              <a:rPr lang="ja-JP" altLang="en-US" sz="1200" dirty="0">
                <a:solidFill>
                  <a:srgbClr val="000000"/>
                </a:solidFill>
                <a:ea typeface="ＭＳ Ｐゴシック"/>
              </a:rPr>
              <a:t>一日最大給水量</a:t>
            </a:r>
          </a:p>
        </p:txBody>
      </p:sp>
      <p:sp>
        <p:nvSpPr>
          <p:cNvPr id="17" name="テキスト ボックス 3"/>
          <p:cNvSpPr txBox="1">
            <a:spLocks noChangeArrowheads="1"/>
          </p:cNvSpPr>
          <p:nvPr/>
        </p:nvSpPr>
        <p:spPr bwMode="auto">
          <a:xfrm>
            <a:off x="4527924" y="3083735"/>
            <a:ext cx="1152127" cy="307777"/>
          </a:xfrm>
          <a:prstGeom prst="rect">
            <a:avLst/>
          </a:prstGeom>
          <a:noFill/>
          <a:ln w="9525">
            <a:noFill/>
            <a:miter lim="800000"/>
            <a:headEnd/>
            <a:tailEnd/>
          </a:ln>
        </p:spPr>
        <p:txBody>
          <a:bodyPr wrap="square">
            <a:spAutoFit/>
          </a:bodyPr>
          <a:lstStyle/>
          <a:p>
            <a:r>
              <a:rPr lang="ja-JP" altLang="en-US" sz="1400" u="sng" dirty="0">
                <a:solidFill>
                  <a:srgbClr val="000000"/>
                </a:solidFill>
                <a:ea typeface="ＭＳ Ｐゴシック"/>
              </a:rPr>
              <a:t>かい離拡大</a:t>
            </a:r>
          </a:p>
        </p:txBody>
      </p:sp>
      <p:sp>
        <p:nvSpPr>
          <p:cNvPr id="18" name="テキスト ボックス 61"/>
          <p:cNvSpPr txBox="1">
            <a:spLocks noChangeArrowheads="1"/>
          </p:cNvSpPr>
          <p:nvPr/>
        </p:nvSpPr>
        <p:spPr bwMode="auto">
          <a:xfrm>
            <a:off x="5635534" y="4141685"/>
            <a:ext cx="576212" cy="338554"/>
          </a:xfrm>
          <a:prstGeom prst="rect">
            <a:avLst/>
          </a:prstGeom>
          <a:noFill/>
          <a:ln w="9525">
            <a:noFill/>
            <a:miter lim="800000"/>
            <a:headEnd/>
            <a:tailEnd/>
          </a:ln>
        </p:spPr>
        <p:txBody>
          <a:bodyPr wrap="square">
            <a:spAutoFit/>
          </a:bodyPr>
          <a:lstStyle/>
          <a:p>
            <a:r>
              <a:rPr lang="en-US" altLang="ja-JP" sz="1600" dirty="0" smtClean="0">
                <a:solidFill>
                  <a:srgbClr val="000000"/>
                </a:solidFill>
                <a:ea typeface="ＭＳ ゴシック" pitchFamily="49" charset="-128"/>
              </a:rPr>
              <a:t>122</a:t>
            </a:r>
            <a:endParaRPr lang="en-US" altLang="ja-JP" sz="1600" dirty="0">
              <a:solidFill>
                <a:srgbClr val="000000"/>
              </a:solidFill>
              <a:ea typeface="ＭＳ ゴシック" pitchFamily="49" charset="-128"/>
            </a:endParaRPr>
          </a:p>
        </p:txBody>
      </p:sp>
      <p:sp>
        <p:nvSpPr>
          <p:cNvPr id="19" name="テキスト ボックス 18"/>
          <p:cNvSpPr txBox="1"/>
          <p:nvPr/>
        </p:nvSpPr>
        <p:spPr>
          <a:xfrm>
            <a:off x="4431283" y="3353197"/>
            <a:ext cx="1248999" cy="473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u="sng" dirty="0">
                <a:solidFill>
                  <a:schemeClr val="tx1"/>
                </a:solidFill>
              </a:rPr>
              <a:t>ﾀﾞｳﾝｻｲｼﾞﾝｸﾞ</a:t>
            </a:r>
            <a:endParaRPr lang="en-US" altLang="ja-JP" sz="1400" b="1" u="sng" dirty="0">
              <a:solidFill>
                <a:schemeClr val="tx1"/>
              </a:solidFill>
            </a:endParaRPr>
          </a:p>
          <a:p>
            <a:pPr algn="ctr">
              <a:defRPr/>
            </a:pPr>
            <a:r>
              <a:rPr lang="ja-JP" altLang="en-US" sz="1400" b="1" u="sng" dirty="0">
                <a:solidFill>
                  <a:schemeClr val="tx1"/>
                </a:solidFill>
              </a:rPr>
              <a:t>する必要あり</a:t>
            </a:r>
          </a:p>
        </p:txBody>
      </p:sp>
      <p:sp>
        <p:nvSpPr>
          <p:cNvPr id="22" name="テキスト ボックス 10"/>
          <p:cNvSpPr txBox="1">
            <a:spLocks noChangeArrowheads="1"/>
          </p:cNvSpPr>
          <p:nvPr/>
        </p:nvSpPr>
        <p:spPr bwMode="auto">
          <a:xfrm>
            <a:off x="971600" y="2690098"/>
            <a:ext cx="576064" cy="246221"/>
          </a:xfrm>
          <a:prstGeom prst="rect">
            <a:avLst/>
          </a:prstGeom>
          <a:noFill/>
          <a:ln w="9525">
            <a:noFill/>
            <a:miter lim="800000"/>
            <a:headEnd/>
            <a:tailEnd/>
          </a:ln>
        </p:spPr>
        <p:txBody>
          <a:bodyPr wrap="square">
            <a:spAutoFit/>
          </a:bodyPr>
          <a:lstStyle/>
          <a:p>
            <a:r>
              <a:rPr lang="en-US" altLang="ja-JP" sz="1000" dirty="0">
                <a:solidFill>
                  <a:srgbClr val="000000"/>
                </a:solidFill>
                <a:ea typeface="ＭＳ Ｐゴシック"/>
              </a:rPr>
              <a:t>1970</a:t>
            </a:r>
          </a:p>
        </p:txBody>
      </p:sp>
      <p:sp>
        <p:nvSpPr>
          <p:cNvPr id="23" name="テキスト ボックス 30"/>
          <p:cNvSpPr txBox="1">
            <a:spLocks noChangeArrowheads="1"/>
          </p:cNvSpPr>
          <p:nvPr/>
        </p:nvSpPr>
        <p:spPr bwMode="auto">
          <a:xfrm>
            <a:off x="1161281" y="1892440"/>
            <a:ext cx="4054475" cy="307777"/>
          </a:xfrm>
          <a:prstGeom prst="rect">
            <a:avLst/>
          </a:prstGeom>
          <a:noFill/>
          <a:ln w="9525">
            <a:noFill/>
            <a:miter lim="800000"/>
            <a:headEnd/>
            <a:tailEnd/>
          </a:ln>
        </p:spPr>
        <p:txBody>
          <a:bodyPr wrap="square">
            <a:spAutoFit/>
          </a:bodyPr>
          <a:lstStyle/>
          <a:p>
            <a:pPr algn="ctr"/>
            <a:r>
              <a:rPr lang="ja-JP" altLang="en-US" sz="1400" dirty="0">
                <a:solidFill>
                  <a:srgbClr val="000000"/>
                </a:solidFill>
              </a:rPr>
              <a:t>施設能力と給水量の推移</a:t>
            </a:r>
          </a:p>
        </p:txBody>
      </p:sp>
      <p:sp>
        <p:nvSpPr>
          <p:cNvPr id="24" name="正方形/長方形 23"/>
          <p:cNvSpPr/>
          <p:nvPr/>
        </p:nvSpPr>
        <p:spPr>
          <a:xfrm>
            <a:off x="251520" y="260648"/>
            <a:ext cx="3317180" cy="369332"/>
          </a:xfrm>
          <a:prstGeom prst="rect">
            <a:avLst/>
          </a:prstGeom>
        </p:spPr>
        <p:txBody>
          <a:bodyPr wrap="square">
            <a:spAutoFit/>
          </a:bodyPr>
          <a:lstStyle/>
          <a:p>
            <a:r>
              <a:rPr lang="ja-JP" altLang="en-US" b="1" dirty="0"/>
              <a:t>厳しい水需要の動向　（２／２）</a:t>
            </a:r>
          </a:p>
        </p:txBody>
      </p:sp>
      <p:sp>
        <p:nvSpPr>
          <p:cNvPr id="25" name="テキスト ボックス 24"/>
          <p:cNvSpPr txBox="1"/>
          <p:nvPr/>
        </p:nvSpPr>
        <p:spPr>
          <a:xfrm>
            <a:off x="520700" y="800100"/>
            <a:ext cx="8242300" cy="646331"/>
          </a:xfrm>
          <a:prstGeom prst="rect">
            <a:avLst/>
          </a:prstGeom>
          <a:noFill/>
        </p:spPr>
        <p:txBody>
          <a:bodyPr wrap="square" rtlCol="0">
            <a:spAutoFit/>
          </a:bodyPr>
          <a:lstStyle/>
          <a:p>
            <a:r>
              <a:rPr lang="ja-JP" altLang="en-US" dirty="0">
                <a:latin typeface="Calibri" pitchFamily="34" charset="0"/>
              </a:rPr>
              <a:t>水需要の減少傾向が続き、施設能力との差（＝最大施設稼働率）がかい離。</a:t>
            </a:r>
            <a:endParaRPr lang="en-US" altLang="ja-JP" dirty="0">
              <a:latin typeface="Calibri" pitchFamily="34" charset="0"/>
            </a:endParaRPr>
          </a:p>
          <a:p>
            <a:r>
              <a:rPr lang="ja-JP" altLang="en-US" dirty="0">
                <a:latin typeface="Calibri" pitchFamily="34" charset="0"/>
              </a:rPr>
              <a:t>需要に見合った施設能力へとダウンサイジングする必要がある。</a:t>
            </a:r>
          </a:p>
        </p:txBody>
      </p:sp>
      <p:sp>
        <p:nvSpPr>
          <p:cNvPr id="26" name="正方形/長方形 25"/>
          <p:cNvSpPr/>
          <p:nvPr/>
        </p:nvSpPr>
        <p:spPr>
          <a:xfrm>
            <a:off x="7858078" y="234434"/>
            <a:ext cx="1073243" cy="369332"/>
          </a:xfrm>
          <a:prstGeom prst="rect">
            <a:avLst/>
          </a:prstGeom>
          <a:noFill/>
        </p:spPr>
        <p:txBody>
          <a:bodyPr wrap="none">
            <a:spAutoFit/>
          </a:bodyPr>
          <a:lstStyle/>
          <a:p>
            <a:pPr algn="ctr"/>
            <a:r>
              <a:rPr lang="ja-JP" altLang="en-US" dirty="0"/>
              <a:t>＜</a:t>
            </a:r>
            <a:r>
              <a:rPr lang="en-US" altLang="ja-JP" dirty="0"/>
              <a:t>Why</a:t>
            </a:r>
            <a:r>
              <a:rPr lang="ja-JP" altLang="en-US" dirty="0"/>
              <a:t>＞</a:t>
            </a:r>
          </a:p>
        </p:txBody>
      </p:sp>
      <p:sp>
        <p:nvSpPr>
          <p:cNvPr id="33" name="スライド番号プレースホルダ 32"/>
          <p:cNvSpPr>
            <a:spLocks noGrp="1"/>
          </p:cNvSpPr>
          <p:nvPr>
            <p:ph type="sldNum" sz="quarter" idx="12"/>
          </p:nvPr>
        </p:nvSpPr>
        <p:spPr/>
        <p:txBody>
          <a:bodyPr/>
          <a:lstStyle/>
          <a:p>
            <a:fld id="{CCEC3038-1CF1-4B63-9920-55248DCFBA97}" type="slidenum">
              <a:rPr kumimoji="1" lang="ja-JP" altLang="en-US" smtClean="0"/>
              <a:pPr/>
              <a:t>75</a:t>
            </a:fld>
            <a:endParaRPr kumimoji="1" lang="ja-JP" altLang="en-US"/>
          </a:p>
        </p:txBody>
      </p:sp>
      <p:cxnSp>
        <p:nvCxnSpPr>
          <p:cNvPr id="20" name="直線コネクタ 19"/>
          <p:cNvCxnSpPr/>
          <p:nvPr/>
        </p:nvCxnSpPr>
        <p:spPr>
          <a:xfrm flipH="1" flipV="1">
            <a:off x="5553824" y="2200217"/>
            <a:ext cx="0" cy="3601541"/>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5564872" y="5801757"/>
            <a:ext cx="288032" cy="0"/>
          </a:xfrm>
          <a:prstGeom prst="straightConnector1">
            <a:avLst/>
          </a:prstGeom>
          <a:ln w="222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2824071" y="6381328"/>
            <a:ext cx="6212425" cy="246221"/>
          </a:xfrm>
          <a:prstGeom prst="rect">
            <a:avLst/>
          </a:prstGeom>
          <a:noFill/>
        </p:spPr>
        <p:txBody>
          <a:bodyPr wrap="square" rtlCol="0">
            <a:spAutoFit/>
          </a:bodyPr>
          <a:lstStyle/>
          <a:p>
            <a:pPr marL="88900" indent="-88900"/>
            <a:r>
              <a:rPr kumimoji="0" lang="ja-JP" altLang="en-US" sz="1000" kern="100" dirty="0">
                <a:solidFill>
                  <a:prstClr val="black"/>
                </a:solidFill>
                <a:latin typeface="+mj-ea"/>
                <a:cs typeface="Times New Roman"/>
              </a:rPr>
              <a:t>＊対象は、規模、事業内容から東京都とおおむね給水人口</a:t>
            </a:r>
            <a:r>
              <a:rPr kumimoji="0" lang="en-US" altLang="ja-JP" sz="1000" kern="100" dirty="0">
                <a:solidFill>
                  <a:prstClr val="black"/>
                </a:solidFill>
                <a:latin typeface="+mj-ea"/>
                <a:cs typeface="Times New Roman"/>
              </a:rPr>
              <a:t>100</a:t>
            </a:r>
            <a:r>
              <a:rPr kumimoji="0" lang="ja-JP" altLang="en-US" sz="1000" kern="100" dirty="0">
                <a:solidFill>
                  <a:prstClr val="black"/>
                </a:solidFill>
                <a:latin typeface="+mj-ea"/>
                <a:cs typeface="Times New Roman"/>
              </a:rPr>
              <a:t>万人以上の</a:t>
            </a:r>
            <a:r>
              <a:rPr kumimoji="0" lang="en-US" altLang="ja-JP" sz="1000" kern="100" dirty="0">
                <a:solidFill>
                  <a:prstClr val="black"/>
                </a:solidFill>
                <a:latin typeface="+mj-ea"/>
                <a:cs typeface="Times New Roman"/>
              </a:rPr>
              <a:t>12</a:t>
            </a:r>
            <a:r>
              <a:rPr kumimoji="0" lang="ja-JP" altLang="en-US" sz="1000" kern="100" dirty="0">
                <a:solidFill>
                  <a:prstClr val="black"/>
                </a:solidFill>
                <a:latin typeface="+mj-ea"/>
                <a:cs typeface="Times New Roman"/>
              </a:rPr>
              <a:t>政令指定都市の</a:t>
            </a:r>
            <a:r>
              <a:rPr kumimoji="0" lang="en-US" altLang="ja-JP" sz="1000" kern="100" dirty="0">
                <a:solidFill>
                  <a:prstClr val="black"/>
                </a:solidFill>
                <a:latin typeface="+mj-ea"/>
                <a:cs typeface="Times New Roman"/>
              </a:rPr>
              <a:t>13</a:t>
            </a:r>
            <a:r>
              <a:rPr kumimoji="0" lang="ja-JP" altLang="en-US" sz="1000" kern="100" dirty="0">
                <a:solidFill>
                  <a:prstClr val="black"/>
                </a:solidFill>
                <a:latin typeface="+mj-ea"/>
                <a:cs typeface="Times New Roman"/>
              </a:rPr>
              <a:t>都市としている。</a:t>
            </a:r>
          </a:p>
        </p:txBody>
      </p:sp>
      <p:sp>
        <p:nvSpPr>
          <p:cNvPr id="35" name="角丸四角形 34"/>
          <p:cNvSpPr/>
          <p:nvPr/>
        </p:nvSpPr>
        <p:spPr bwMode="auto">
          <a:xfrm>
            <a:off x="6659324" y="4684516"/>
            <a:ext cx="718767" cy="227121"/>
          </a:xfrm>
          <a:prstGeom prst="roundRect">
            <a:avLst>
              <a:gd name="adj" fmla="val 50000"/>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dirty="0">
              <a:solidFill>
                <a:srgbClr val="000000"/>
              </a:solidFill>
            </a:endParaRPr>
          </a:p>
        </p:txBody>
      </p:sp>
      <p:sp>
        <p:nvSpPr>
          <p:cNvPr id="36" name="テキスト ボックス 30"/>
          <p:cNvSpPr txBox="1">
            <a:spLocks noChangeArrowheads="1"/>
          </p:cNvSpPr>
          <p:nvPr/>
        </p:nvSpPr>
        <p:spPr bwMode="auto">
          <a:xfrm>
            <a:off x="8655096" y="5693530"/>
            <a:ext cx="552449" cy="261610"/>
          </a:xfrm>
          <a:prstGeom prst="rect">
            <a:avLst/>
          </a:prstGeom>
          <a:noFill/>
          <a:ln w="9525">
            <a:noFill/>
            <a:miter lim="800000"/>
            <a:headEnd/>
            <a:tailEnd/>
          </a:ln>
        </p:spPr>
        <p:txBody>
          <a:bodyPr wrap="square">
            <a:spAutoFit/>
          </a:bodyPr>
          <a:lstStyle/>
          <a:p>
            <a:r>
              <a:rPr lang="ja-JP" altLang="en-US" sz="1100" dirty="0">
                <a:solidFill>
                  <a:srgbClr val="000000"/>
                </a:solidFill>
                <a:ea typeface="ＭＳ Ｐゴシック"/>
              </a:rPr>
              <a:t>（％）</a:t>
            </a:r>
          </a:p>
        </p:txBody>
      </p:sp>
      <p:cxnSp>
        <p:nvCxnSpPr>
          <p:cNvPr id="37" name="直線コネクタ 36"/>
          <p:cNvCxnSpPr/>
          <p:nvPr/>
        </p:nvCxnSpPr>
        <p:spPr>
          <a:xfrm>
            <a:off x="8350324" y="2927578"/>
            <a:ext cx="0" cy="24688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7191600" y="4949414"/>
            <a:ext cx="312906" cy="246221"/>
          </a:xfrm>
          <a:prstGeom prst="rect">
            <a:avLst/>
          </a:prstGeom>
          <a:noFill/>
        </p:spPr>
        <p:txBody>
          <a:bodyPr wrap="none" rtlCol="0">
            <a:spAutoFit/>
          </a:bodyPr>
          <a:lstStyle/>
          <a:p>
            <a:pPr marL="88900" indent="-88900"/>
            <a:r>
              <a:rPr kumimoji="0" lang="ja-JP" altLang="en-US" sz="1000" kern="100" dirty="0">
                <a:solidFill>
                  <a:prstClr val="black"/>
                </a:solidFill>
                <a:latin typeface="+mj-ea"/>
                <a:cs typeface="Times New Roman"/>
              </a:rPr>
              <a:t>＊</a:t>
            </a:r>
          </a:p>
        </p:txBody>
      </p:sp>
      <p:sp>
        <p:nvSpPr>
          <p:cNvPr id="42" name="テキスト ボックス 41"/>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a:t>
            </a:r>
            <a:r>
              <a:rPr lang="ja-JP" altLang="en-US" sz="1100" dirty="0" smtClean="0"/>
              <a:t>公民連携</a:t>
            </a:r>
            <a:r>
              <a:rPr lang="en-US" altLang="ja-JP" sz="1100" dirty="0" smtClean="0"/>
              <a:t>/</a:t>
            </a:r>
            <a:r>
              <a:rPr lang="ja-JP" altLang="en-US" sz="1100" dirty="0" smtClean="0"/>
              <a:t>経営</a:t>
            </a:r>
            <a:r>
              <a:rPr lang="ja-JP" altLang="en-US" sz="1100" dirty="0"/>
              <a:t>形態の見直し</a:t>
            </a:r>
            <a:r>
              <a:rPr lang="en-US" altLang="ja-JP" sz="1100" dirty="0"/>
              <a:t>【</a:t>
            </a:r>
            <a:r>
              <a:rPr lang="ja-JP" altLang="en-US" sz="1100" dirty="0" smtClean="0"/>
              <a:t>民営化の取組</a:t>
            </a:r>
            <a:r>
              <a:rPr lang="en-US" altLang="ja-JP" sz="1100" dirty="0" smtClean="0"/>
              <a:t>】</a:t>
            </a:r>
            <a:r>
              <a:rPr lang="ja-JP" altLang="en-US" sz="1100" dirty="0" smtClean="0"/>
              <a:t>・</a:t>
            </a:r>
            <a:r>
              <a:rPr lang="ja-JP" altLang="en-US" sz="1100" dirty="0"/>
              <a:t>水道</a:t>
            </a:r>
            <a:endParaRPr kumimoji="1" lang="en-US" altLang="ja-JP" sz="1100" dirty="0"/>
          </a:p>
        </p:txBody>
      </p:sp>
      <p:sp>
        <p:nvSpPr>
          <p:cNvPr id="39" name="テキスト ボックス 38"/>
          <p:cNvSpPr txBox="1"/>
          <p:nvPr/>
        </p:nvSpPr>
        <p:spPr>
          <a:xfrm>
            <a:off x="8244408" y="1"/>
            <a:ext cx="899592" cy="307777"/>
          </a:xfrm>
          <a:prstGeom prst="rect">
            <a:avLst/>
          </a:prstGeom>
          <a:noFill/>
        </p:spPr>
        <p:txBody>
          <a:bodyPr wrap="square" rtlCol="0">
            <a:spAutoFit/>
          </a:bodyPr>
          <a:lstStyle/>
          <a:p>
            <a:r>
              <a:rPr lang="en-US" altLang="ja-JP" sz="1400" dirty="0" smtClean="0">
                <a:solidFill>
                  <a:prstClr val="black"/>
                </a:solidFill>
              </a:rPr>
              <a:t>C3 .(83)</a:t>
            </a:r>
            <a:endParaRPr lang="ja-JP" altLang="en-US" sz="1400" dirty="0">
              <a:solidFill>
                <a:prstClr val="black"/>
              </a:solidFill>
            </a:endParaRPr>
          </a:p>
        </p:txBody>
      </p:sp>
      <p:pic>
        <p:nvPicPr>
          <p:cNvPr id="2" name="図 1"/>
          <p:cNvPicPr>
            <a:picLocks noChangeAspect="1"/>
          </p:cNvPicPr>
          <p:nvPr/>
        </p:nvPicPr>
        <p:blipFill>
          <a:blip r:embed="rId4"/>
          <a:stretch>
            <a:fillRect/>
          </a:stretch>
        </p:blipFill>
        <p:spPr>
          <a:xfrm>
            <a:off x="179512" y="1765658"/>
            <a:ext cx="6242845" cy="4121253"/>
          </a:xfrm>
          <a:prstGeom prst="rect">
            <a:avLst/>
          </a:prstGeom>
        </p:spPr>
      </p:pic>
    </p:spTree>
    <p:extLst>
      <p:ext uri="{BB962C8B-B14F-4D97-AF65-F5344CB8AC3E}">
        <p14:creationId xmlns:p14="http://schemas.microsoft.com/office/powerpoint/2010/main" val="23648424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3131839" y="898613"/>
            <a:ext cx="4932000" cy="362805"/>
          </a:xfrm>
          <a:prstGeom prst="roundRect">
            <a:avLst>
              <a:gd name="adj" fmla="val 817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17648" y="620688"/>
            <a:ext cx="8331200" cy="1200329"/>
          </a:xfrm>
          <a:prstGeom prst="rect">
            <a:avLst/>
          </a:prstGeom>
          <a:noFill/>
        </p:spPr>
        <p:txBody>
          <a:bodyPr wrap="square" rtlCol="0">
            <a:spAutoFit/>
          </a:bodyPr>
          <a:lstStyle/>
          <a:p>
            <a:r>
              <a:rPr lang="ja-JP" altLang="en-US" dirty="0">
                <a:latin typeface="Calibri" pitchFamily="34" charset="0"/>
              </a:rPr>
              <a:t>　</a:t>
            </a:r>
            <a:r>
              <a:rPr lang="en-US" altLang="ja-JP" dirty="0">
                <a:latin typeface="Calibri" pitchFamily="34" charset="0"/>
              </a:rPr>
              <a:t>1997</a:t>
            </a:r>
            <a:r>
              <a:rPr lang="ja-JP" altLang="en-US" dirty="0">
                <a:latin typeface="Calibri" pitchFamily="34" charset="0"/>
              </a:rPr>
              <a:t>年の料金値上げ以降、収益減少を上回る費用削減により、</a:t>
            </a:r>
            <a:r>
              <a:rPr lang="en-US" altLang="ja-JP" dirty="0">
                <a:latin typeface="Calibri" pitchFamily="34" charset="0"/>
              </a:rPr>
              <a:t>2001</a:t>
            </a:r>
            <a:r>
              <a:rPr lang="ja-JP" altLang="en-US" dirty="0">
                <a:latin typeface="Calibri" pitchFamily="34" charset="0"/>
              </a:rPr>
              <a:t>年度を除き</a:t>
            </a:r>
            <a:endParaRPr lang="en-US" altLang="ja-JP" dirty="0">
              <a:latin typeface="Calibri" pitchFamily="34" charset="0"/>
            </a:endParaRPr>
          </a:p>
          <a:p>
            <a:r>
              <a:rPr lang="ja-JP" altLang="en-US" dirty="0">
                <a:latin typeface="Calibri" pitchFamily="34" charset="0"/>
              </a:rPr>
              <a:t>黒字を維持。　（</a:t>
            </a:r>
            <a:r>
              <a:rPr lang="en-US" altLang="ja-JP" dirty="0">
                <a:latin typeface="Calibri" pitchFamily="34" charset="0"/>
              </a:rPr>
              <a:t>1998</a:t>
            </a:r>
            <a:r>
              <a:rPr lang="ja-JP" altLang="en-US" dirty="0">
                <a:latin typeface="Calibri" pitchFamily="34" charset="0"/>
              </a:rPr>
              <a:t>年度</a:t>
            </a:r>
            <a:r>
              <a:rPr lang="ja-JP" altLang="en-US" dirty="0" smtClean="0">
                <a:latin typeface="Calibri" pitchFamily="34" charset="0"/>
              </a:rPr>
              <a:t>→</a:t>
            </a:r>
            <a:r>
              <a:rPr lang="en-US" altLang="ja-JP" dirty="0" smtClean="0">
                <a:latin typeface="Calibri" pitchFamily="34" charset="0"/>
              </a:rPr>
              <a:t>2017</a:t>
            </a:r>
            <a:r>
              <a:rPr lang="ja-JP" altLang="en-US" dirty="0" smtClean="0">
                <a:latin typeface="Calibri" pitchFamily="34" charset="0"/>
              </a:rPr>
              <a:t>年度で収益▲</a:t>
            </a:r>
            <a:r>
              <a:rPr lang="en-US" altLang="ja-JP" dirty="0" smtClean="0">
                <a:latin typeface="Calibri" pitchFamily="34" charset="0"/>
              </a:rPr>
              <a:t>207</a:t>
            </a:r>
            <a:r>
              <a:rPr lang="ja-JP" altLang="en-US" dirty="0" smtClean="0">
                <a:latin typeface="Calibri" pitchFamily="34" charset="0"/>
              </a:rPr>
              <a:t>億円に対し費用▲</a:t>
            </a:r>
            <a:r>
              <a:rPr lang="en-US" altLang="ja-JP" dirty="0" smtClean="0">
                <a:latin typeface="Calibri" pitchFamily="34" charset="0"/>
              </a:rPr>
              <a:t>308</a:t>
            </a:r>
            <a:r>
              <a:rPr lang="ja-JP" altLang="en-US" dirty="0" smtClean="0">
                <a:latin typeface="Calibri" pitchFamily="34" charset="0"/>
              </a:rPr>
              <a:t>億円）</a:t>
            </a:r>
            <a:endParaRPr lang="en-US" altLang="ja-JP" dirty="0">
              <a:latin typeface="Calibri" pitchFamily="34" charset="0"/>
            </a:endParaRPr>
          </a:p>
          <a:p>
            <a:r>
              <a:rPr lang="ja-JP" altLang="en-US" dirty="0">
                <a:latin typeface="Calibri" pitchFamily="34" charset="0"/>
              </a:rPr>
              <a:t>　一般会計からの補助金は近年ほとんどなく、独立した事業であるが、今後も水需要と収益の減少が予想され、経営環境は厳しい。</a:t>
            </a:r>
          </a:p>
        </p:txBody>
      </p:sp>
      <p:sp>
        <p:nvSpPr>
          <p:cNvPr id="42" name="角丸四角形 41"/>
          <p:cNvSpPr/>
          <p:nvPr/>
        </p:nvSpPr>
        <p:spPr>
          <a:xfrm>
            <a:off x="8136138" y="2877036"/>
            <a:ext cx="950695" cy="3792324"/>
          </a:xfrm>
          <a:prstGeom prst="roundRect">
            <a:avLst>
              <a:gd name="adj" fmla="val 14584"/>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2" name="グラフ 11"/>
          <p:cNvGraphicFramePr/>
          <p:nvPr>
            <p:extLst>
              <p:ext uri="{D42A27DB-BD31-4B8C-83A1-F6EECF244321}">
                <p14:modId xmlns:p14="http://schemas.microsoft.com/office/powerpoint/2010/main" val="3329455751"/>
              </p:ext>
            </p:extLst>
          </p:nvPr>
        </p:nvGraphicFramePr>
        <p:xfrm>
          <a:off x="6508396" y="2060848"/>
          <a:ext cx="2765332" cy="4554612"/>
        </p:xfrm>
        <a:graphic>
          <a:graphicData uri="http://schemas.openxmlformats.org/drawingml/2006/chart">
            <c:chart xmlns:c="http://schemas.openxmlformats.org/drawingml/2006/chart" xmlns:r="http://schemas.openxmlformats.org/officeDocument/2006/relationships" r:id="rId2"/>
          </a:graphicData>
        </a:graphic>
      </p:graphicFrame>
      <p:sp>
        <p:nvSpPr>
          <p:cNvPr id="41" name="角丸四角形 40"/>
          <p:cNvSpPr/>
          <p:nvPr/>
        </p:nvSpPr>
        <p:spPr>
          <a:xfrm>
            <a:off x="3882491" y="2463569"/>
            <a:ext cx="1158061" cy="4361786"/>
          </a:xfrm>
          <a:prstGeom prst="roundRect">
            <a:avLst>
              <a:gd name="adj" fmla="val 2043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2" name="グラフ 21"/>
          <p:cNvGraphicFramePr/>
          <p:nvPr>
            <p:extLst>
              <p:ext uri="{D42A27DB-BD31-4B8C-83A1-F6EECF244321}">
                <p14:modId xmlns:p14="http://schemas.microsoft.com/office/powerpoint/2010/main" val="2557627843"/>
              </p:ext>
            </p:extLst>
          </p:nvPr>
        </p:nvGraphicFramePr>
        <p:xfrm>
          <a:off x="-23818" y="2537210"/>
          <a:ext cx="5730643" cy="3913956"/>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251520" y="260648"/>
            <a:ext cx="6203068" cy="369332"/>
          </a:xfrm>
          <a:prstGeom prst="rect">
            <a:avLst/>
          </a:prstGeom>
        </p:spPr>
        <p:txBody>
          <a:bodyPr wrap="square">
            <a:spAutoFit/>
          </a:bodyPr>
          <a:lstStyle/>
          <a:p>
            <a:r>
              <a:rPr lang="ja-JP" altLang="en-US" b="1" dirty="0"/>
              <a:t>収支のトレンド　（１／２）</a:t>
            </a:r>
          </a:p>
        </p:txBody>
      </p:sp>
      <p:cxnSp>
        <p:nvCxnSpPr>
          <p:cNvPr id="28" name="直線コネクタ 27"/>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494444" y="2878083"/>
            <a:ext cx="648072" cy="230832"/>
          </a:xfrm>
          <a:prstGeom prst="rect">
            <a:avLst/>
          </a:prstGeom>
          <a:noFill/>
        </p:spPr>
        <p:txBody>
          <a:bodyPr wrap="square" rtlCol="0">
            <a:spAutoFit/>
          </a:bodyPr>
          <a:lstStyle/>
          <a:p>
            <a:r>
              <a:rPr lang="ja-JP" altLang="en-US" sz="900" dirty="0">
                <a:solidFill>
                  <a:srgbClr val="000000"/>
                </a:solidFill>
                <a:ea typeface="ＭＳ Ｐゴシック"/>
              </a:rPr>
              <a:t>（億円）</a:t>
            </a:r>
          </a:p>
        </p:txBody>
      </p:sp>
      <p:sp>
        <p:nvSpPr>
          <p:cNvPr id="16" name="テキスト ボックス 15"/>
          <p:cNvSpPr txBox="1"/>
          <p:nvPr/>
        </p:nvSpPr>
        <p:spPr>
          <a:xfrm>
            <a:off x="7041480" y="2595795"/>
            <a:ext cx="1755304" cy="246221"/>
          </a:xfrm>
          <a:prstGeom prst="rect">
            <a:avLst/>
          </a:prstGeom>
          <a:noFill/>
        </p:spPr>
        <p:txBody>
          <a:bodyPr wrap="square" rtlCol="0">
            <a:spAutoFit/>
          </a:bodyPr>
          <a:lstStyle/>
          <a:p>
            <a:r>
              <a:rPr lang="ja-JP" altLang="en-US" sz="1000" dirty="0">
                <a:solidFill>
                  <a:prstClr val="black"/>
                </a:solidFill>
                <a:ea typeface="ＭＳ Ｐゴシック"/>
              </a:rPr>
              <a:t>（収益的収入＋資本的収入）</a:t>
            </a:r>
          </a:p>
        </p:txBody>
      </p:sp>
      <p:sp>
        <p:nvSpPr>
          <p:cNvPr id="17" name="テキスト ボックス 30"/>
          <p:cNvSpPr txBox="1">
            <a:spLocks noChangeArrowheads="1"/>
          </p:cNvSpPr>
          <p:nvPr/>
        </p:nvSpPr>
        <p:spPr bwMode="auto">
          <a:xfrm>
            <a:off x="1259571" y="2280295"/>
            <a:ext cx="2466975" cy="307777"/>
          </a:xfrm>
          <a:prstGeom prst="rect">
            <a:avLst/>
          </a:prstGeom>
          <a:noFill/>
          <a:ln w="9525">
            <a:noFill/>
            <a:miter lim="800000"/>
            <a:headEnd/>
            <a:tailEnd/>
          </a:ln>
        </p:spPr>
        <p:txBody>
          <a:bodyPr wrap="square">
            <a:spAutoFit/>
          </a:bodyPr>
          <a:lstStyle/>
          <a:p>
            <a:pPr algn="ctr"/>
            <a:r>
              <a:rPr lang="ja-JP" altLang="en-US" sz="1400" dirty="0">
                <a:solidFill>
                  <a:srgbClr val="000000"/>
                </a:solidFill>
              </a:rPr>
              <a:t>経常収支等の推移</a:t>
            </a:r>
          </a:p>
        </p:txBody>
      </p:sp>
      <p:sp>
        <p:nvSpPr>
          <p:cNvPr id="19" name="正方形/長方形 18"/>
          <p:cNvSpPr/>
          <p:nvPr/>
        </p:nvSpPr>
        <p:spPr>
          <a:xfrm>
            <a:off x="7858078" y="234434"/>
            <a:ext cx="1073243" cy="369332"/>
          </a:xfrm>
          <a:prstGeom prst="rect">
            <a:avLst/>
          </a:prstGeom>
          <a:noFill/>
        </p:spPr>
        <p:txBody>
          <a:bodyPr wrap="none">
            <a:spAutoFit/>
          </a:bodyPr>
          <a:lstStyle/>
          <a:p>
            <a:pPr algn="ctr"/>
            <a:r>
              <a:rPr lang="ja-JP" altLang="en-US" dirty="0"/>
              <a:t>＜</a:t>
            </a:r>
            <a:r>
              <a:rPr lang="en-US" altLang="ja-JP" dirty="0"/>
              <a:t>Why</a:t>
            </a:r>
            <a:r>
              <a:rPr lang="ja-JP" altLang="en-US" dirty="0"/>
              <a:t>＞</a:t>
            </a:r>
          </a:p>
        </p:txBody>
      </p:sp>
      <p:sp>
        <p:nvSpPr>
          <p:cNvPr id="20" name="スライド番号プレースホルダ 19"/>
          <p:cNvSpPr>
            <a:spLocks noGrp="1"/>
          </p:cNvSpPr>
          <p:nvPr>
            <p:ph type="sldNum" sz="quarter" idx="12"/>
          </p:nvPr>
        </p:nvSpPr>
        <p:spPr/>
        <p:txBody>
          <a:bodyPr/>
          <a:lstStyle/>
          <a:p>
            <a:fld id="{CCEC3038-1CF1-4B63-9920-55248DCFBA97}" type="slidenum">
              <a:rPr kumimoji="1" lang="ja-JP" altLang="en-US" smtClean="0"/>
              <a:pPr/>
              <a:t>76</a:t>
            </a:fld>
            <a:endParaRPr kumimoji="1" lang="ja-JP" altLang="en-US"/>
          </a:p>
        </p:txBody>
      </p:sp>
      <p:sp>
        <p:nvSpPr>
          <p:cNvPr id="3" name="テキスト ボックス 2"/>
          <p:cNvSpPr txBox="1"/>
          <p:nvPr/>
        </p:nvSpPr>
        <p:spPr>
          <a:xfrm>
            <a:off x="91866" y="2204864"/>
            <a:ext cx="864096" cy="600164"/>
          </a:xfrm>
          <a:prstGeom prst="rect">
            <a:avLst/>
          </a:prstGeom>
          <a:noFill/>
        </p:spPr>
        <p:txBody>
          <a:bodyPr wrap="square" rtlCol="0">
            <a:spAutoFit/>
          </a:bodyPr>
          <a:lstStyle/>
          <a:p>
            <a:r>
              <a:rPr lang="ja-JP" altLang="en-US" sz="1100" dirty="0"/>
              <a:t>経常</a:t>
            </a:r>
            <a:r>
              <a:rPr kumimoji="1" lang="ja-JP" altLang="en-US" sz="1100" dirty="0"/>
              <a:t>収益</a:t>
            </a:r>
            <a:r>
              <a:rPr lang="ja-JP" altLang="en-US" sz="1100" dirty="0"/>
              <a:t>、</a:t>
            </a:r>
            <a:endParaRPr lang="en-US" altLang="ja-JP" sz="1100" dirty="0"/>
          </a:p>
          <a:p>
            <a:r>
              <a:rPr kumimoji="1" lang="ja-JP" altLang="en-US" sz="1100" dirty="0"/>
              <a:t>経常費用</a:t>
            </a:r>
            <a:endParaRPr kumimoji="1" lang="en-US" altLang="ja-JP" sz="1100" dirty="0"/>
          </a:p>
          <a:p>
            <a:r>
              <a:rPr lang="ja-JP" altLang="en-US" sz="1100" dirty="0"/>
              <a:t>（億円）</a:t>
            </a:r>
            <a:endParaRPr kumimoji="1" lang="en-US" altLang="ja-JP" sz="1100" dirty="0"/>
          </a:p>
        </p:txBody>
      </p:sp>
      <p:sp>
        <p:nvSpPr>
          <p:cNvPr id="27" name="テキスト ボックス 26"/>
          <p:cNvSpPr txBox="1"/>
          <p:nvPr/>
        </p:nvSpPr>
        <p:spPr>
          <a:xfrm>
            <a:off x="5436096" y="2450868"/>
            <a:ext cx="864096" cy="430887"/>
          </a:xfrm>
          <a:prstGeom prst="rect">
            <a:avLst/>
          </a:prstGeom>
          <a:noFill/>
        </p:spPr>
        <p:txBody>
          <a:bodyPr wrap="square" rtlCol="0">
            <a:spAutoFit/>
          </a:bodyPr>
          <a:lstStyle/>
          <a:p>
            <a:r>
              <a:rPr lang="ja-JP" altLang="en-US" sz="1100" dirty="0"/>
              <a:t>経常収支</a:t>
            </a:r>
            <a:endParaRPr lang="en-US" altLang="ja-JP" sz="1100" dirty="0"/>
          </a:p>
          <a:p>
            <a:r>
              <a:rPr lang="ja-JP" altLang="en-US" sz="1100" dirty="0"/>
              <a:t>（億円）</a:t>
            </a:r>
            <a:endParaRPr kumimoji="1" lang="en-US" altLang="ja-JP" sz="1100" dirty="0"/>
          </a:p>
        </p:txBody>
      </p:sp>
      <p:sp>
        <p:nvSpPr>
          <p:cNvPr id="29" name="四角形吹き出し 28"/>
          <p:cNvSpPr/>
          <p:nvPr/>
        </p:nvSpPr>
        <p:spPr>
          <a:xfrm>
            <a:off x="5468695" y="3108193"/>
            <a:ext cx="1090501" cy="647149"/>
          </a:xfrm>
          <a:prstGeom prst="wedgeRectCallout">
            <a:avLst>
              <a:gd name="adj1" fmla="val -88628"/>
              <a:gd name="adj2" fmla="val 17431"/>
            </a:avLst>
          </a:prstGeom>
          <a:solidFill>
            <a:schemeClr val="accent1">
              <a:lumMod val="40000"/>
              <a:lumOff val="60000"/>
              <a:alpha val="25000"/>
            </a:schemeClr>
          </a:solidFill>
          <a:ln w="19050"/>
        </p:spPr>
        <p:style>
          <a:lnRef idx="2">
            <a:schemeClr val="accent2"/>
          </a:lnRef>
          <a:fillRef idx="1">
            <a:schemeClr val="lt1"/>
          </a:fillRef>
          <a:effectRef idx="0">
            <a:schemeClr val="accent2"/>
          </a:effectRef>
          <a:fontRef idx="minor">
            <a:schemeClr val="dk1"/>
          </a:fontRef>
        </p:style>
        <p:txBody>
          <a:bodyPr rtlCol="0" anchor="ctr"/>
          <a:lstStyle/>
          <a:p>
            <a:r>
              <a:rPr lang="en-US" altLang="ja-JP" sz="1000" dirty="0">
                <a:solidFill>
                  <a:schemeClr val="tx1"/>
                </a:solidFill>
              </a:rPr>
              <a:t>1998</a:t>
            </a:r>
            <a:r>
              <a:rPr lang="ja-JP" altLang="en-US" sz="1000" dirty="0">
                <a:solidFill>
                  <a:schemeClr val="tx1"/>
                </a:solidFill>
              </a:rPr>
              <a:t>比</a:t>
            </a:r>
            <a:endParaRPr lang="en-US" altLang="ja-JP" sz="1000" dirty="0">
              <a:solidFill>
                <a:schemeClr val="tx1"/>
              </a:solidFill>
            </a:endParaRPr>
          </a:p>
          <a:p>
            <a:r>
              <a:rPr lang="ja-JP" altLang="en-US" sz="1000" dirty="0" smtClean="0">
                <a:solidFill>
                  <a:schemeClr val="tx1"/>
                </a:solidFill>
              </a:rPr>
              <a:t>・</a:t>
            </a:r>
            <a:r>
              <a:rPr lang="en-US" altLang="ja-JP" sz="1000" dirty="0" smtClean="0">
                <a:solidFill>
                  <a:schemeClr val="tx1"/>
                </a:solidFill>
              </a:rPr>
              <a:t>2017</a:t>
            </a:r>
            <a:r>
              <a:rPr lang="ja-JP" altLang="en-US" sz="1000" dirty="0" smtClean="0">
                <a:solidFill>
                  <a:schemeClr val="tx1"/>
                </a:solidFill>
              </a:rPr>
              <a:t>▲</a:t>
            </a:r>
            <a:r>
              <a:rPr lang="en-US" altLang="ja-JP" sz="1000" dirty="0" smtClean="0">
                <a:solidFill>
                  <a:schemeClr val="tx1"/>
                </a:solidFill>
              </a:rPr>
              <a:t>207</a:t>
            </a:r>
            <a:r>
              <a:rPr lang="ja-JP" altLang="en-US" sz="1000" dirty="0" smtClean="0">
                <a:solidFill>
                  <a:schemeClr val="tx1"/>
                </a:solidFill>
              </a:rPr>
              <a:t>億</a:t>
            </a:r>
            <a:r>
              <a:rPr lang="ja-JP" altLang="en-US" sz="1000" dirty="0">
                <a:solidFill>
                  <a:schemeClr val="tx1"/>
                </a:solidFill>
              </a:rPr>
              <a:t>円</a:t>
            </a:r>
            <a:endParaRPr lang="en-US" altLang="ja-JP" sz="1000" dirty="0">
              <a:solidFill>
                <a:schemeClr val="tx1"/>
              </a:solidFill>
            </a:endParaRPr>
          </a:p>
          <a:p>
            <a:r>
              <a:rPr lang="ja-JP" altLang="en-US" sz="1000" dirty="0">
                <a:solidFill>
                  <a:schemeClr val="tx1"/>
                </a:solidFill>
              </a:rPr>
              <a:t>（</a:t>
            </a:r>
            <a:r>
              <a:rPr lang="ja-JP" altLang="en-US" sz="1000" dirty="0" smtClean="0">
                <a:solidFill>
                  <a:schemeClr val="tx1"/>
                </a:solidFill>
              </a:rPr>
              <a:t>▲</a:t>
            </a:r>
            <a:r>
              <a:rPr lang="en-US" altLang="ja-JP" sz="1000" dirty="0" smtClean="0">
                <a:solidFill>
                  <a:schemeClr val="tx1"/>
                </a:solidFill>
              </a:rPr>
              <a:t>24.2%</a:t>
            </a:r>
            <a:r>
              <a:rPr lang="ja-JP" altLang="en-US" sz="1000" dirty="0">
                <a:solidFill>
                  <a:schemeClr val="tx1"/>
                </a:solidFill>
              </a:rPr>
              <a:t>）</a:t>
            </a:r>
            <a:endParaRPr lang="en-US" altLang="ja-JP" sz="1000" dirty="0">
              <a:solidFill>
                <a:schemeClr val="tx1"/>
              </a:solidFill>
            </a:endParaRPr>
          </a:p>
        </p:txBody>
      </p:sp>
      <p:sp>
        <p:nvSpPr>
          <p:cNvPr id="30" name="四角形吹き出し 29"/>
          <p:cNvSpPr/>
          <p:nvPr/>
        </p:nvSpPr>
        <p:spPr>
          <a:xfrm>
            <a:off x="5468696" y="3844954"/>
            <a:ext cx="1090500" cy="664166"/>
          </a:xfrm>
          <a:prstGeom prst="wedgeRectCallout">
            <a:avLst>
              <a:gd name="adj1" fmla="val -91125"/>
              <a:gd name="adj2" fmla="val -22758"/>
            </a:avLst>
          </a:prstGeom>
          <a:solidFill>
            <a:schemeClr val="accent1">
              <a:lumMod val="40000"/>
              <a:lumOff val="60000"/>
              <a:alpha val="25000"/>
            </a:schemeClr>
          </a:solidFill>
          <a:ln w="19050"/>
        </p:spPr>
        <p:style>
          <a:lnRef idx="2">
            <a:schemeClr val="accent2"/>
          </a:lnRef>
          <a:fillRef idx="1">
            <a:schemeClr val="lt1"/>
          </a:fillRef>
          <a:effectRef idx="0">
            <a:schemeClr val="accent2"/>
          </a:effectRef>
          <a:fontRef idx="minor">
            <a:schemeClr val="dk1"/>
          </a:fontRef>
        </p:style>
        <p:txBody>
          <a:bodyPr rtlCol="0" anchor="ctr"/>
          <a:lstStyle/>
          <a:p>
            <a:r>
              <a:rPr lang="en-US" altLang="ja-JP" sz="1000" dirty="0">
                <a:solidFill>
                  <a:schemeClr val="tx1"/>
                </a:solidFill>
              </a:rPr>
              <a:t>1998</a:t>
            </a:r>
            <a:r>
              <a:rPr lang="ja-JP" altLang="en-US" sz="1000" dirty="0">
                <a:solidFill>
                  <a:schemeClr val="tx1"/>
                </a:solidFill>
              </a:rPr>
              <a:t>比</a:t>
            </a:r>
            <a:endParaRPr lang="en-US" altLang="ja-JP" sz="1000" dirty="0">
              <a:solidFill>
                <a:schemeClr val="tx1"/>
              </a:solidFill>
            </a:endParaRPr>
          </a:p>
          <a:p>
            <a:r>
              <a:rPr lang="ja-JP" altLang="en-US" sz="1000" dirty="0" smtClean="0">
                <a:solidFill>
                  <a:schemeClr val="tx1"/>
                </a:solidFill>
              </a:rPr>
              <a:t>・</a:t>
            </a:r>
            <a:r>
              <a:rPr lang="en-US" altLang="ja-JP" sz="1000" dirty="0" smtClean="0">
                <a:solidFill>
                  <a:schemeClr val="tx1"/>
                </a:solidFill>
              </a:rPr>
              <a:t>2017</a:t>
            </a:r>
            <a:r>
              <a:rPr lang="ja-JP" altLang="en-US" sz="1000" dirty="0" smtClean="0">
                <a:solidFill>
                  <a:schemeClr val="tx1"/>
                </a:solidFill>
              </a:rPr>
              <a:t>▲</a:t>
            </a:r>
            <a:r>
              <a:rPr lang="en-US" altLang="ja-JP" sz="1000" dirty="0" smtClean="0">
                <a:solidFill>
                  <a:schemeClr val="tx1"/>
                </a:solidFill>
              </a:rPr>
              <a:t>3</a:t>
            </a:r>
            <a:r>
              <a:rPr lang="en-US" altLang="ja-JP" sz="1000" dirty="0">
                <a:solidFill>
                  <a:schemeClr val="tx1"/>
                </a:solidFill>
              </a:rPr>
              <a:t>0</a:t>
            </a:r>
            <a:r>
              <a:rPr lang="en-US" altLang="ja-JP" sz="1000" dirty="0" smtClean="0">
                <a:solidFill>
                  <a:schemeClr val="tx1"/>
                </a:solidFill>
              </a:rPr>
              <a:t>8</a:t>
            </a:r>
            <a:r>
              <a:rPr lang="ja-JP" altLang="en-US" sz="1000" dirty="0">
                <a:solidFill>
                  <a:schemeClr val="tx1"/>
                </a:solidFill>
              </a:rPr>
              <a:t>億円</a:t>
            </a:r>
            <a:endParaRPr lang="en-US" altLang="ja-JP" sz="1000" dirty="0">
              <a:solidFill>
                <a:schemeClr val="tx1"/>
              </a:solidFill>
            </a:endParaRPr>
          </a:p>
          <a:p>
            <a:r>
              <a:rPr lang="ja-JP" altLang="en-US" sz="1000" dirty="0">
                <a:solidFill>
                  <a:schemeClr val="tx1"/>
                </a:solidFill>
              </a:rPr>
              <a:t>（▲</a:t>
            </a:r>
            <a:r>
              <a:rPr lang="en-US" altLang="ja-JP" sz="1000" dirty="0" smtClean="0">
                <a:solidFill>
                  <a:schemeClr val="tx1"/>
                </a:solidFill>
              </a:rPr>
              <a:t>38.4%</a:t>
            </a:r>
            <a:r>
              <a:rPr lang="ja-JP" altLang="en-US" sz="1000" dirty="0" smtClean="0">
                <a:solidFill>
                  <a:schemeClr val="tx1"/>
                </a:solidFill>
              </a:rPr>
              <a:t>）</a:t>
            </a:r>
            <a:endParaRPr lang="en-US" altLang="ja-JP" sz="1000" dirty="0">
              <a:solidFill>
                <a:schemeClr val="tx1"/>
              </a:solidFill>
            </a:endParaRPr>
          </a:p>
        </p:txBody>
      </p:sp>
      <p:cxnSp>
        <p:nvCxnSpPr>
          <p:cNvPr id="31" name="直線コネクタ 30"/>
          <p:cNvCxnSpPr/>
          <p:nvPr/>
        </p:nvCxnSpPr>
        <p:spPr>
          <a:xfrm>
            <a:off x="683568" y="5881588"/>
            <a:ext cx="4462220" cy="0"/>
          </a:xfrm>
          <a:prstGeom prst="line">
            <a:avLst/>
          </a:prstGeom>
          <a:noFill/>
          <a:ln w="6350" cap="flat" cmpd="sng" algn="ctr">
            <a:solidFill>
              <a:schemeClr val="bg1">
                <a:lumMod val="75000"/>
              </a:schemeClr>
            </a:solidFill>
            <a:prstDash val="solid"/>
          </a:ln>
          <a:effectLst/>
        </p:spPr>
      </p:cxnSp>
      <p:grpSp>
        <p:nvGrpSpPr>
          <p:cNvPr id="4" name="グループ化 3"/>
          <p:cNvGrpSpPr/>
          <p:nvPr/>
        </p:nvGrpSpPr>
        <p:grpSpPr>
          <a:xfrm>
            <a:off x="3914313" y="2751234"/>
            <a:ext cx="304986" cy="3528000"/>
            <a:chOff x="4067944" y="2780928"/>
            <a:chExt cx="304986" cy="3528000"/>
          </a:xfrm>
        </p:grpSpPr>
        <p:cxnSp>
          <p:nvCxnSpPr>
            <p:cNvPr id="35" name="直線コネクタ 34"/>
            <p:cNvCxnSpPr/>
            <p:nvPr/>
          </p:nvCxnSpPr>
          <p:spPr>
            <a:xfrm flipV="1">
              <a:off x="4067944" y="2780928"/>
              <a:ext cx="0" cy="352800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4084898" y="6298538"/>
              <a:ext cx="288032" cy="0"/>
            </a:xfrm>
            <a:prstGeom prst="straightConnector1">
              <a:avLst/>
            </a:prstGeom>
            <a:ln w="222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37" name="テキスト ボックス 36"/>
          <p:cNvSpPr txBox="1"/>
          <p:nvPr/>
        </p:nvSpPr>
        <p:spPr>
          <a:xfrm>
            <a:off x="3828996" y="6392361"/>
            <a:ext cx="864096" cy="276999"/>
          </a:xfrm>
          <a:prstGeom prst="rect">
            <a:avLst/>
          </a:prstGeom>
          <a:noFill/>
        </p:spPr>
        <p:txBody>
          <a:bodyPr wrap="square" rtlCol="0">
            <a:spAutoFit/>
          </a:bodyPr>
          <a:lstStyle/>
          <a:p>
            <a:r>
              <a:rPr kumimoji="1" lang="ja-JP" altLang="en-US" sz="1200" b="1" dirty="0"/>
              <a:t>前回以降</a:t>
            </a:r>
          </a:p>
        </p:txBody>
      </p:sp>
      <p:grpSp>
        <p:nvGrpSpPr>
          <p:cNvPr id="7" name="グループ化 6"/>
          <p:cNvGrpSpPr/>
          <p:nvPr/>
        </p:nvGrpSpPr>
        <p:grpSpPr>
          <a:xfrm>
            <a:off x="8156525" y="3106130"/>
            <a:ext cx="288032" cy="3132000"/>
            <a:chOff x="8419157" y="3106130"/>
            <a:chExt cx="288032" cy="3132000"/>
          </a:xfrm>
        </p:grpSpPr>
        <p:cxnSp>
          <p:nvCxnSpPr>
            <p:cNvPr id="38" name="直線コネクタ 37"/>
            <p:cNvCxnSpPr/>
            <p:nvPr/>
          </p:nvCxnSpPr>
          <p:spPr>
            <a:xfrm flipV="1">
              <a:off x="8424622" y="3106130"/>
              <a:ext cx="0" cy="313200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8419157" y="6237312"/>
              <a:ext cx="288032" cy="0"/>
            </a:xfrm>
            <a:prstGeom prst="straightConnector1">
              <a:avLst/>
            </a:prstGeom>
            <a:ln w="222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40" name="テキスト ボックス 39"/>
          <p:cNvSpPr txBox="1"/>
          <p:nvPr/>
        </p:nvSpPr>
        <p:spPr>
          <a:xfrm>
            <a:off x="8149917" y="6388751"/>
            <a:ext cx="864096" cy="276999"/>
          </a:xfrm>
          <a:prstGeom prst="rect">
            <a:avLst/>
          </a:prstGeom>
          <a:noFill/>
        </p:spPr>
        <p:txBody>
          <a:bodyPr wrap="square" rtlCol="0">
            <a:spAutoFit/>
          </a:bodyPr>
          <a:lstStyle/>
          <a:p>
            <a:r>
              <a:rPr kumimoji="1" lang="ja-JP" altLang="en-US" sz="1200" b="1" dirty="0"/>
              <a:t>前回以降</a:t>
            </a:r>
          </a:p>
        </p:txBody>
      </p:sp>
      <p:sp>
        <p:nvSpPr>
          <p:cNvPr id="44" name="テキスト ボックス 43"/>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a:t>
            </a:r>
            <a:r>
              <a:rPr lang="ja-JP" altLang="en-US" sz="1100" dirty="0" smtClean="0"/>
              <a:t>公民連携</a:t>
            </a:r>
            <a:r>
              <a:rPr lang="en-US" altLang="ja-JP" sz="1100" dirty="0" smtClean="0"/>
              <a:t>/</a:t>
            </a:r>
            <a:r>
              <a:rPr lang="ja-JP" altLang="en-US" sz="1100" dirty="0" smtClean="0"/>
              <a:t>経営</a:t>
            </a:r>
            <a:r>
              <a:rPr lang="ja-JP" altLang="en-US" sz="1100" dirty="0"/>
              <a:t>形態の見直し</a:t>
            </a:r>
            <a:r>
              <a:rPr lang="en-US" altLang="ja-JP" sz="1100" dirty="0"/>
              <a:t>【</a:t>
            </a:r>
            <a:r>
              <a:rPr lang="ja-JP" altLang="en-US" sz="1100" dirty="0" smtClean="0"/>
              <a:t>民営化の取組</a:t>
            </a:r>
            <a:r>
              <a:rPr lang="en-US" altLang="ja-JP" sz="1100" dirty="0" smtClean="0"/>
              <a:t>】</a:t>
            </a:r>
            <a:r>
              <a:rPr lang="ja-JP" altLang="en-US" sz="1100" dirty="0" smtClean="0"/>
              <a:t>・</a:t>
            </a:r>
            <a:r>
              <a:rPr lang="ja-JP" altLang="en-US" sz="1100" dirty="0"/>
              <a:t>水道</a:t>
            </a:r>
            <a:endParaRPr kumimoji="1" lang="en-US" altLang="ja-JP" sz="1100" dirty="0"/>
          </a:p>
        </p:txBody>
      </p:sp>
      <p:sp>
        <p:nvSpPr>
          <p:cNvPr id="11" name="テキスト ボックス 10"/>
          <p:cNvSpPr txBox="1"/>
          <p:nvPr/>
        </p:nvSpPr>
        <p:spPr>
          <a:xfrm>
            <a:off x="4922668" y="6489544"/>
            <a:ext cx="609666" cy="246221"/>
          </a:xfrm>
          <a:prstGeom prst="rect">
            <a:avLst/>
          </a:prstGeom>
          <a:noFill/>
        </p:spPr>
        <p:txBody>
          <a:bodyPr wrap="square" rtlCol="0">
            <a:spAutoFit/>
          </a:bodyPr>
          <a:lstStyle/>
          <a:p>
            <a:r>
              <a:rPr lang="ja-JP" altLang="en-US" sz="1000" dirty="0" smtClean="0"/>
              <a:t>（年度）</a:t>
            </a:r>
            <a:endParaRPr kumimoji="1" lang="ja-JP" altLang="en-US" sz="1000" dirty="0"/>
          </a:p>
        </p:txBody>
      </p:sp>
      <p:sp>
        <p:nvSpPr>
          <p:cNvPr id="32" name="テキスト ボックス 31"/>
          <p:cNvSpPr txBox="1"/>
          <p:nvPr/>
        </p:nvSpPr>
        <p:spPr>
          <a:xfrm>
            <a:off x="8244408" y="1"/>
            <a:ext cx="899592" cy="307777"/>
          </a:xfrm>
          <a:prstGeom prst="rect">
            <a:avLst/>
          </a:prstGeom>
          <a:noFill/>
        </p:spPr>
        <p:txBody>
          <a:bodyPr wrap="square" rtlCol="0">
            <a:spAutoFit/>
          </a:bodyPr>
          <a:lstStyle/>
          <a:p>
            <a:r>
              <a:rPr lang="en-US" altLang="ja-JP" sz="1400" dirty="0" smtClean="0">
                <a:solidFill>
                  <a:prstClr val="black"/>
                </a:solidFill>
              </a:rPr>
              <a:t>C3 .(83)</a:t>
            </a:r>
            <a:endParaRPr lang="ja-JP" altLang="en-US" sz="1400" dirty="0">
              <a:solidFill>
                <a:prstClr val="black"/>
              </a:solidFill>
            </a:endParaRPr>
          </a:p>
        </p:txBody>
      </p:sp>
    </p:spTree>
    <p:extLst>
      <p:ext uri="{BB962C8B-B14F-4D97-AF65-F5344CB8AC3E}">
        <p14:creationId xmlns:p14="http://schemas.microsoft.com/office/powerpoint/2010/main" val="118126158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6351651" y="2041930"/>
            <a:ext cx="1368152" cy="288000"/>
          </a:xfrm>
          <a:prstGeom prst="roundRect">
            <a:avLst>
              <a:gd name="adj" fmla="val 34041"/>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9" name="グラフ 8"/>
          <p:cNvGraphicFramePr>
            <a:graphicFrameLocks/>
          </p:cNvGraphicFramePr>
          <p:nvPr>
            <p:extLst>
              <p:ext uri="{D42A27DB-BD31-4B8C-83A1-F6EECF244321}">
                <p14:modId xmlns:p14="http://schemas.microsoft.com/office/powerpoint/2010/main" val="760978429"/>
              </p:ext>
            </p:extLst>
          </p:nvPr>
        </p:nvGraphicFramePr>
        <p:xfrm>
          <a:off x="5390658" y="1729069"/>
          <a:ext cx="3290139" cy="3837077"/>
        </p:xfrm>
        <a:graphic>
          <a:graphicData uri="http://schemas.openxmlformats.org/drawingml/2006/chart">
            <c:chart xmlns:c="http://schemas.openxmlformats.org/drawingml/2006/chart" xmlns:r="http://schemas.openxmlformats.org/officeDocument/2006/relationships" r:id="rId2"/>
          </a:graphicData>
        </a:graphic>
      </p:graphicFrame>
      <p:sp>
        <p:nvSpPr>
          <p:cNvPr id="21" name="角丸四角形 20"/>
          <p:cNvSpPr/>
          <p:nvPr/>
        </p:nvSpPr>
        <p:spPr>
          <a:xfrm>
            <a:off x="2112680" y="2125874"/>
            <a:ext cx="1368152" cy="288000"/>
          </a:xfrm>
          <a:prstGeom prst="roundRect">
            <a:avLst>
              <a:gd name="adj" fmla="val 34041"/>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7" name="グラフ 8"/>
          <p:cNvGraphicFramePr>
            <a:graphicFrameLocks/>
          </p:cNvGraphicFramePr>
          <p:nvPr>
            <p:extLst>
              <p:ext uri="{D42A27DB-BD31-4B8C-83A1-F6EECF244321}">
                <p14:modId xmlns:p14="http://schemas.microsoft.com/office/powerpoint/2010/main" val="4007903390"/>
              </p:ext>
            </p:extLst>
          </p:nvPr>
        </p:nvGraphicFramePr>
        <p:xfrm>
          <a:off x="395536" y="1790665"/>
          <a:ext cx="4609143" cy="3908702"/>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251520" y="260648"/>
            <a:ext cx="6203068" cy="369332"/>
          </a:xfrm>
          <a:prstGeom prst="rect">
            <a:avLst/>
          </a:prstGeom>
        </p:spPr>
        <p:txBody>
          <a:bodyPr wrap="square">
            <a:spAutoFit/>
          </a:bodyPr>
          <a:lstStyle/>
          <a:p>
            <a:r>
              <a:rPr lang="ja-JP" altLang="en-US" b="1" dirty="0"/>
              <a:t>収支のトレンド　（２／２）</a:t>
            </a:r>
          </a:p>
        </p:txBody>
      </p:sp>
      <p:cxnSp>
        <p:nvCxnSpPr>
          <p:cNvPr id="28" name="直線コネクタ 27"/>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69900" y="692696"/>
            <a:ext cx="8331200" cy="923330"/>
          </a:xfrm>
          <a:prstGeom prst="rect">
            <a:avLst/>
          </a:prstGeom>
          <a:noFill/>
        </p:spPr>
        <p:txBody>
          <a:bodyPr wrap="square" rtlCol="0">
            <a:spAutoFit/>
          </a:bodyPr>
          <a:lstStyle/>
          <a:p>
            <a:r>
              <a:rPr lang="ja-JP" altLang="en-US" dirty="0">
                <a:latin typeface="+mn-ea"/>
              </a:rPr>
              <a:t>　水源開発コストが少ない（償却済）ことに加え、これまでの経費削減効果により全体的に費用が抑えられており、給水原価は類似都市の中で最も低い。</a:t>
            </a:r>
            <a:endParaRPr lang="en-US" altLang="ja-JP" dirty="0">
              <a:latin typeface="+mn-ea"/>
            </a:endParaRPr>
          </a:p>
          <a:p>
            <a:r>
              <a:rPr lang="ja-JP" altLang="en-US" dirty="0">
                <a:latin typeface="+mn-ea"/>
              </a:rPr>
              <a:t>　水道料金（一般家庭で月</a:t>
            </a:r>
            <a:r>
              <a:rPr lang="en-US" altLang="ja-JP" dirty="0">
                <a:latin typeface="+mn-ea"/>
              </a:rPr>
              <a:t>20㎥</a:t>
            </a:r>
            <a:r>
              <a:rPr lang="ja-JP" altLang="en-US" dirty="0">
                <a:latin typeface="+mn-ea"/>
              </a:rPr>
              <a:t>使用と仮定）も、最も低くなっている。</a:t>
            </a:r>
          </a:p>
        </p:txBody>
      </p:sp>
      <p:sp>
        <p:nvSpPr>
          <p:cNvPr id="20" name="テキスト ボックス 3"/>
          <p:cNvSpPr txBox="1">
            <a:spLocks noChangeArrowheads="1"/>
          </p:cNvSpPr>
          <p:nvPr/>
        </p:nvSpPr>
        <p:spPr bwMode="auto">
          <a:xfrm>
            <a:off x="695698" y="6047056"/>
            <a:ext cx="7090149" cy="276999"/>
          </a:xfrm>
          <a:prstGeom prst="rect">
            <a:avLst/>
          </a:prstGeom>
          <a:noFill/>
          <a:ln w="9525">
            <a:noFill/>
            <a:miter lim="800000"/>
            <a:headEnd/>
            <a:tailEnd/>
          </a:ln>
        </p:spPr>
        <p:txBody>
          <a:bodyPr wrap="square">
            <a:spAutoFit/>
          </a:bodyPr>
          <a:lstStyle/>
          <a:p>
            <a:pPr marL="627063" indent="-627063" fontAlgn="auto">
              <a:spcBef>
                <a:spcPts val="0"/>
              </a:spcBef>
              <a:spcAft>
                <a:spcPts val="0"/>
              </a:spcAft>
              <a:defRPr/>
            </a:pPr>
            <a:r>
              <a:rPr kumimoji="0" lang="en-US" altLang="ja-JP" sz="1200" kern="100" dirty="0">
                <a:solidFill>
                  <a:prstClr val="black"/>
                </a:solidFill>
                <a:latin typeface="+mj-ea"/>
                <a:ea typeface="+mj-ea"/>
                <a:cs typeface="Times New Roman"/>
              </a:rPr>
              <a:t>※</a:t>
            </a:r>
            <a:r>
              <a:rPr kumimoji="0" lang="ja-JP" altLang="en-US" sz="1200" kern="100" dirty="0">
                <a:solidFill>
                  <a:prstClr val="black"/>
                </a:solidFill>
                <a:latin typeface="+mj-ea"/>
                <a:ea typeface="+mj-ea"/>
                <a:cs typeface="Times New Roman"/>
              </a:rPr>
              <a:t>受水費のある都市は、受水費のうち資本費相当額を資本費に区分。</a:t>
            </a:r>
          </a:p>
        </p:txBody>
      </p:sp>
      <p:sp>
        <p:nvSpPr>
          <p:cNvPr id="14" name="テキスト ボックス 13"/>
          <p:cNvSpPr txBox="1"/>
          <p:nvPr/>
        </p:nvSpPr>
        <p:spPr>
          <a:xfrm>
            <a:off x="746870" y="5486400"/>
            <a:ext cx="667170" cy="246221"/>
          </a:xfrm>
          <a:prstGeom prst="rect">
            <a:avLst/>
          </a:prstGeom>
          <a:noFill/>
        </p:spPr>
        <p:txBody>
          <a:bodyPr wrap="square" rtlCol="0">
            <a:spAutoFit/>
          </a:bodyPr>
          <a:lstStyle/>
          <a:p>
            <a:r>
              <a:rPr lang="ja-JP" altLang="en-US" sz="1000" dirty="0">
                <a:latin typeface="+mj-ea"/>
              </a:rPr>
              <a:t>　</a:t>
            </a:r>
            <a:r>
              <a:rPr lang="en-US" altLang="ja-JP" sz="1000" dirty="0">
                <a:latin typeface="+mj-ea"/>
              </a:rPr>
              <a:t>(</a:t>
            </a:r>
            <a:r>
              <a:rPr lang="ja-JP" altLang="en-US" sz="1000" dirty="0">
                <a:latin typeface="+mj-ea"/>
              </a:rPr>
              <a:t>円</a:t>
            </a:r>
            <a:r>
              <a:rPr lang="en-US" altLang="ja-JP" sz="1000" dirty="0">
                <a:latin typeface="+mj-ea"/>
              </a:rPr>
              <a:t>/</a:t>
            </a:r>
            <a:r>
              <a:rPr lang="ja-JP" altLang="en-US" sz="1000" dirty="0">
                <a:latin typeface="+mj-ea"/>
              </a:rPr>
              <a:t>㎥</a:t>
            </a:r>
            <a:r>
              <a:rPr lang="en-US" altLang="ja-JP" sz="1000" dirty="0">
                <a:latin typeface="+mj-ea"/>
              </a:rPr>
              <a:t>)</a:t>
            </a:r>
          </a:p>
        </p:txBody>
      </p:sp>
      <p:sp>
        <p:nvSpPr>
          <p:cNvPr id="16" name="正方形/長方形 15"/>
          <p:cNvSpPr/>
          <p:nvPr/>
        </p:nvSpPr>
        <p:spPr>
          <a:xfrm>
            <a:off x="7858078" y="234434"/>
            <a:ext cx="1073243" cy="369332"/>
          </a:xfrm>
          <a:prstGeom prst="rect">
            <a:avLst/>
          </a:prstGeom>
          <a:noFill/>
        </p:spPr>
        <p:txBody>
          <a:bodyPr wrap="none">
            <a:spAutoFit/>
          </a:bodyPr>
          <a:lstStyle/>
          <a:p>
            <a:pPr algn="ctr"/>
            <a:r>
              <a:rPr lang="ja-JP" altLang="en-US" dirty="0"/>
              <a:t>＜</a:t>
            </a:r>
            <a:r>
              <a:rPr lang="en-US" altLang="ja-JP" dirty="0"/>
              <a:t>Why</a:t>
            </a:r>
            <a:r>
              <a:rPr lang="ja-JP" altLang="en-US" dirty="0"/>
              <a:t>＞</a:t>
            </a:r>
          </a:p>
        </p:txBody>
      </p:sp>
      <p:sp>
        <p:nvSpPr>
          <p:cNvPr id="22" name="テキスト ボックス 21"/>
          <p:cNvSpPr txBox="1"/>
          <p:nvPr/>
        </p:nvSpPr>
        <p:spPr>
          <a:xfrm>
            <a:off x="6300192" y="6043354"/>
            <a:ext cx="2670629" cy="553998"/>
          </a:xfrm>
          <a:prstGeom prst="rect">
            <a:avLst/>
          </a:prstGeom>
          <a:noFill/>
        </p:spPr>
        <p:txBody>
          <a:bodyPr wrap="square" rtlCol="0">
            <a:spAutoFit/>
          </a:bodyPr>
          <a:lstStyle/>
          <a:p>
            <a:pPr marL="88900" indent="-88900"/>
            <a:r>
              <a:rPr kumimoji="0" lang="ja-JP" altLang="en-US" sz="1000" kern="100" dirty="0">
                <a:solidFill>
                  <a:prstClr val="black"/>
                </a:solidFill>
                <a:latin typeface="+mj-ea"/>
                <a:cs typeface="Times New Roman"/>
              </a:rPr>
              <a:t>＊対象は、規模、事業内容から東京都とおおむね給水人口</a:t>
            </a:r>
            <a:r>
              <a:rPr kumimoji="0" lang="en-US" altLang="ja-JP" sz="1000" kern="100" dirty="0">
                <a:solidFill>
                  <a:prstClr val="black"/>
                </a:solidFill>
                <a:latin typeface="+mj-ea"/>
                <a:cs typeface="Times New Roman"/>
              </a:rPr>
              <a:t>100</a:t>
            </a:r>
            <a:r>
              <a:rPr kumimoji="0" lang="ja-JP" altLang="en-US" sz="1000" kern="100" dirty="0">
                <a:solidFill>
                  <a:prstClr val="black"/>
                </a:solidFill>
                <a:latin typeface="+mj-ea"/>
                <a:cs typeface="Times New Roman"/>
              </a:rPr>
              <a:t>万人以上の</a:t>
            </a:r>
            <a:r>
              <a:rPr kumimoji="0" lang="en-US" altLang="ja-JP" sz="1000" kern="100" dirty="0">
                <a:solidFill>
                  <a:prstClr val="black"/>
                </a:solidFill>
                <a:latin typeface="+mj-ea"/>
                <a:cs typeface="Times New Roman"/>
              </a:rPr>
              <a:t>12</a:t>
            </a:r>
            <a:r>
              <a:rPr kumimoji="0" lang="ja-JP" altLang="en-US" sz="1000" kern="100" dirty="0">
                <a:solidFill>
                  <a:prstClr val="black"/>
                </a:solidFill>
                <a:latin typeface="+mj-ea"/>
                <a:cs typeface="Times New Roman"/>
              </a:rPr>
              <a:t>政令指定都市の</a:t>
            </a:r>
            <a:r>
              <a:rPr kumimoji="0" lang="en-US" altLang="ja-JP" sz="1000" kern="100" dirty="0">
                <a:solidFill>
                  <a:prstClr val="black"/>
                </a:solidFill>
                <a:latin typeface="+mj-ea"/>
                <a:cs typeface="Times New Roman"/>
              </a:rPr>
              <a:t>13</a:t>
            </a:r>
            <a:r>
              <a:rPr kumimoji="0" lang="ja-JP" altLang="en-US" sz="1000" kern="100" dirty="0">
                <a:solidFill>
                  <a:prstClr val="black"/>
                </a:solidFill>
                <a:latin typeface="+mj-ea"/>
                <a:cs typeface="Times New Roman"/>
              </a:rPr>
              <a:t>都市としている。</a:t>
            </a:r>
          </a:p>
        </p:txBody>
      </p:sp>
      <p:sp>
        <p:nvSpPr>
          <p:cNvPr id="26" name="スライド番号プレースホルダ 25"/>
          <p:cNvSpPr>
            <a:spLocks noGrp="1"/>
          </p:cNvSpPr>
          <p:nvPr>
            <p:ph type="sldNum" sz="quarter" idx="12"/>
          </p:nvPr>
        </p:nvSpPr>
        <p:spPr/>
        <p:txBody>
          <a:bodyPr/>
          <a:lstStyle/>
          <a:p>
            <a:fld id="{CCEC3038-1CF1-4B63-9920-55248DCFBA97}" type="slidenum">
              <a:rPr kumimoji="1" lang="ja-JP" altLang="en-US" smtClean="0"/>
              <a:pPr/>
              <a:t>77</a:t>
            </a:fld>
            <a:endParaRPr kumimoji="1" lang="ja-JP" altLang="en-US"/>
          </a:p>
        </p:txBody>
      </p:sp>
      <p:sp>
        <p:nvSpPr>
          <p:cNvPr id="29" name="角丸四角形 28"/>
          <p:cNvSpPr/>
          <p:nvPr/>
        </p:nvSpPr>
        <p:spPr>
          <a:xfrm>
            <a:off x="701278" y="2907882"/>
            <a:ext cx="782886" cy="279400"/>
          </a:xfrm>
          <a:prstGeom prst="roundRect">
            <a:avLst>
              <a:gd name="adj" fmla="val 50000"/>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solidFill>
                <a:srgbClr val="000000"/>
              </a:solidFill>
            </a:endParaRPr>
          </a:p>
        </p:txBody>
      </p:sp>
      <p:sp>
        <p:nvSpPr>
          <p:cNvPr id="23" name="角丸四角形 22"/>
          <p:cNvSpPr/>
          <p:nvPr/>
        </p:nvSpPr>
        <p:spPr>
          <a:xfrm>
            <a:off x="5762271" y="2492129"/>
            <a:ext cx="765175" cy="296345"/>
          </a:xfrm>
          <a:prstGeom prst="roundRect">
            <a:avLst>
              <a:gd name="adj" fmla="val 50000"/>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solidFill>
                <a:srgbClr val="000000"/>
              </a:solidFill>
            </a:endParaRPr>
          </a:p>
        </p:txBody>
      </p:sp>
      <p:sp>
        <p:nvSpPr>
          <p:cNvPr id="24" name="テキスト ボックス 23"/>
          <p:cNvSpPr txBox="1"/>
          <p:nvPr/>
        </p:nvSpPr>
        <p:spPr>
          <a:xfrm>
            <a:off x="7599425" y="5427072"/>
            <a:ext cx="995082" cy="246221"/>
          </a:xfrm>
          <a:prstGeom prst="rect">
            <a:avLst/>
          </a:prstGeom>
          <a:noFill/>
        </p:spPr>
        <p:txBody>
          <a:bodyPr wrap="square" rtlCol="0">
            <a:spAutoFit/>
          </a:bodyPr>
          <a:lstStyle/>
          <a:p>
            <a:r>
              <a:rPr lang="ja-JP" altLang="en-US" sz="1000" dirty="0">
                <a:latin typeface="+mj-ea"/>
              </a:rPr>
              <a:t>　（円</a:t>
            </a:r>
            <a:r>
              <a:rPr lang="en-US" altLang="ja-JP" sz="1000" dirty="0">
                <a:latin typeface="+mj-ea"/>
              </a:rPr>
              <a:t>/</a:t>
            </a:r>
            <a:r>
              <a:rPr lang="ja-JP" altLang="en-US" sz="1000" dirty="0">
                <a:latin typeface="+mj-ea"/>
              </a:rPr>
              <a:t>月</a:t>
            </a:r>
            <a:r>
              <a:rPr lang="en-US" altLang="ja-JP" sz="1000" dirty="0">
                <a:latin typeface="+mj-ea"/>
              </a:rPr>
              <a:t>20㎥</a:t>
            </a:r>
            <a:r>
              <a:rPr lang="ja-JP" altLang="en-US" sz="1000" dirty="0">
                <a:latin typeface="+mj-ea"/>
              </a:rPr>
              <a:t>）</a:t>
            </a:r>
          </a:p>
        </p:txBody>
      </p:sp>
      <p:cxnSp>
        <p:nvCxnSpPr>
          <p:cNvPr id="25" name="直線コネクタ 24"/>
          <p:cNvCxnSpPr/>
          <p:nvPr/>
        </p:nvCxnSpPr>
        <p:spPr>
          <a:xfrm>
            <a:off x="8008356" y="2444503"/>
            <a:ext cx="0" cy="2700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6413485" y="4321357"/>
            <a:ext cx="312906" cy="246221"/>
          </a:xfrm>
          <a:prstGeom prst="rect">
            <a:avLst/>
          </a:prstGeom>
          <a:noFill/>
        </p:spPr>
        <p:txBody>
          <a:bodyPr wrap="none" rtlCol="0">
            <a:spAutoFit/>
          </a:bodyPr>
          <a:lstStyle/>
          <a:p>
            <a:pPr marL="88900" indent="-88900"/>
            <a:r>
              <a:rPr kumimoji="0" lang="ja-JP" altLang="en-US" sz="1000" kern="100" dirty="0">
                <a:solidFill>
                  <a:prstClr val="black"/>
                </a:solidFill>
                <a:latin typeface="+mj-ea"/>
                <a:cs typeface="Times New Roman"/>
              </a:rPr>
              <a:t>＊</a:t>
            </a:r>
          </a:p>
        </p:txBody>
      </p:sp>
      <p:sp>
        <p:nvSpPr>
          <p:cNvPr id="35" name="テキスト ボックス 34"/>
          <p:cNvSpPr txBox="1"/>
          <p:nvPr/>
        </p:nvSpPr>
        <p:spPr>
          <a:xfrm>
            <a:off x="7680180" y="5587304"/>
            <a:ext cx="1344643" cy="246221"/>
          </a:xfrm>
          <a:prstGeom prst="rect">
            <a:avLst/>
          </a:prstGeom>
          <a:noFill/>
        </p:spPr>
        <p:txBody>
          <a:bodyPr wrap="square" rtlCol="0">
            <a:spAutoFit/>
          </a:bodyPr>
          <a:lstStyle/>
          <a:p>
            <a:r>
              <a:rPr kumimoji="1" lang="ja-JP" altLang="en-US" sz="1000" dirty="0"/>
              <a:t>（消費税８％含む）</a:t>
            </a:r>
          </a:p>
        </p:txBody>
      </p:sp>
      <p:sp>
        <p:nvSpPr>
          <p:cNvPr id="36" name="テキスト ボックス 35"/>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a:t>
            </a:r>
            <a:r>
              <a:rPr lang="ja-JP" altLang="en-US" sz="1100" dirty="0" smtClean="0"/>
              <a:t>公民連携</a:t>
            </a:r>
            <a:r>
              <a:rPr lang="en-US" altLang="ja-JP" sz="1100" dirty="0" smtClean="0"/>
              <a:t>/</a:t>
            </a:r>
            <a:r>
              <a:rPr lang="ja-JP" altLang="en-US" sz="1100" dirty="0" smtClean="0"/>
              <a:t>経営</a:t>
            </a:r>
            <a:r>
              <a:rPr lang="ja-JP" altLang="en-US" sz="1100" dirty="0"/>
              <a:t>形態の見直し</a:t>
            </a:r>
            <a:r>
              <a:rPr lang="en-US" altLang="ja-JP" sz="1100" dirty="0"/>
              <a:t>【</a:t>
            </a:r>
            <a:r>
              <a:rPr lang="ja-JP" altLang="en-US" sz="1100" dirty="0" smtClean="0"/>
              <a:t>民営化の取組</a:t>
            </a:r>
            <a:r>
              <a:rPr lang="en-US" altLang="ja-JP" sz="1100" dirty="0" smtClean="0"/>
              <a:t>】</a:t>
            </a:r>
            <a:r>
              <a:rPr lang="ja-JP" altLang="en-US" sz="1100" dirty="0" smtClean="0"/>
              <a:t>・</a:t>
            </a:r>
            <a:r>
              <a:rPr lang="ja-JP" altLang="en-US" sz="1100" dirty="0"/>
              <a:t>水道</a:t>
            </a:r>
            <a:endParaRPr kumimoji="1" lang="en-US" altLang="ja-JP" sz="1100" dirty="0"/>
          </a:p>
        </p:txBody>
      </p:sp>
      <p:sp>
        <p:nvSpPr>
          <p:cNvPr id="32" name="テキスト ボックス 31"/>
          <p:cNvSpPr txBox="1"/>
          <p:nvPr/>
        </p:nvSpPr>
        <p:spPr>
          <a:xfrm>
            <a:off x="8244408" y="1"/>
            <a:ext cx="899592" cy="307777"/>
          </a:xfrm>
          <a:prstGeom prst="rect">
            <a:avLst/>
          </a:prstGeom>
          <a:noFill/>
        </p:spPr>
        <p:txBody>
          <a:bodyPr wrap="square" rtlCol="0">
            <a:spAutoFit/>
          </a:bodyPr>
          <a:lstStyle/>
          <a:p>
            <a:r>
              <a:rPr lang="en-US" altLang="ja-JP" sz="1400" dirty="0" smtClean="0">
                <a:solidFill>
                  <a:prstClr val="black"/>
                </a:solidFill>
              </a:rPr>
              <a:t>C3 .(83)</a:t>
            </a:r>
            <a:endParaRPr lang="ja-JP" altLang="en-US" sz="1400" dirty="0">
              <a:solidFill>
                <a:prstClr val="black"/>
              </a:solidFill>
            </a:endParaRPr>
          </a:p>
        </p:txBody>
      </p:sp>
    </p:spTree>
    <p:extLst>
      <p:ext uri="{BB962C8B-B14F-4D97-AF65-F5344CB8AC3E}">
        <p14:creationId xmlns:p14="http://schemas.microsoft.com/office/powerpoint/2010/main" val="10633362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角丸四角形 52"/>
          <p:cNvSpPr/>
          <p:nvPr/>
        </p:nvSpPr>
        <p:spPr>
          <a:xfrm>
            <a:off x="2896904" y="2237276"/>
            <a:ext cx="1193900" cy="288000"/>
          </a:xfrm>
          <a:prstGeom prst="roundRect">
            <a:avLst>
              <a:gd name="adj" fmla="val 34041"/>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7057564" y="2312642"/>
            <a:ext cx="1368152" cy="288000"/>
          </a:xfrm>
          <a:prstGeom prst="roundRect">
            <a:avLst>
              <a:gd name="adj" fmla="val 34041"/>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3909575" y="2420888"/>
            <a:ext cx="2407046" cy="4367327"/>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510977" y="1079946"/>
            <a:ext cx="6114274" cy="288000"/>
          </a:xfrm>
          <a:prstGeom prst="roundRect">
            <a:avLst>
              <a:gd name="adj" fmla="val 2287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6538110" y="819794"/>
            <a:ext cx="2119296" cy="288000"/>
          </a:xfrm>
          <a:prstGeom prst="roundRect">
            <a:avLst>
              <a:gd name="adj" fmla="val 2287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51520" y="260648"/>
            <a:ext cx="6203068" cy="369332"/>
          </a:xfrm>
          <a:prstGeom prst="rect">
            <a:avLst/>
          </a:prstGeom>
        </p:spPr>
        <p:txBody>
          <a:bodyPr wrap="square">
            <a:spAutoFit/>
          </a:bodyPr>
          <a:lstStyle/>
          <a:p>
            <a:r>
              <a:rPr lang="ja-JP" altLang="en-US" b="1" dirty="0"/>
              <a:t>その他の経営課題 （職員数）</a:t>
            </a:r>
          </a:p>
        </p:txBody>
      </p:sp>
      <p:cxnSp>
        <p:nvCxnSpPr>
          <p:cNvPr id="28" name="直線コネクタ 27"/>
          <p:cNvCxnSpPr/>
          <p:nvPr/>
        </p:nvCxnSpPr>
        <p:spPr>
          <a:xfrm>
            <a:off x="179512" y="57421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267744" y="1988840"/>
            <a:ext cx="2494364" cy="523220"/>
          </a:xfrm>
          <a:prstGeom prst="rect">
            <a:avLst/>
          </a:prstGeom>
          <a:noFill/>
        </p:spPr>
        <p:txBody>
          <a:bodyPr wrap="square" rtlCol="0">
            <a:spAutoFit/>
          </a:bodyPr>
          <a:lstStyle/>
          <a:p>
            <a:pPr algn="ctr" fontAlgn="auto">
              <a:spcBef>
                <a:spcPts val="0"/>
              </a:spcBef>
              <a:spcAft>
                <a:spcPts val="0"/>
              </a:spcAft>
            </a:pPr>
            <a:r>
              <a:rPr lang="ja-JP" altLang="en-US" sz="1400" dirty="0">
                <a:solidFill>
                  <a:prstClr val="black"/>
                </a:solidFill>
                <a:latin typeface="Calibri"/>
                <a:ea typeface="ＭＳ Ｐゴシック"/>
              </a:rPr>
              <a:t>大阪市の水道関係職員数</a:t>
            </a:r>
            <a:endParaRPr lang="en-US" altLang="ja-JP" sz="1400" dirty="0">
              <a:solidFill>
                <a:prstClr val="black"/>
              </a:solidFill>
              <a:latin typeface="Calibri"/>
              <a:ea typeface="ＭＳ Ｐゴシック"/>
            </a:endParaRPr>
          </a:p>
          <a:p>
            <a:pPr algn="ctr" fontAlgn="auto">
              <a:spcBef>
                <a:spcPts val="0"/>
              </a:spcBef>
              <a:spcAft>
                <a:spcPts val="0"/>
              </a:spcAft>
            </a:pPr>
            <a:r>
              <a:rPr lang="ja-JP" altLang="en-US" sz="1400" dirty="0" smtClean="0">
                <a:latin typeface="Calibri"/>
                <a:ea typeface="ＭＳ Ｐゴシック"/>
              </a:rPr>
              <a:t>（</a:t>
            </a:r>
            <a:r>
              <a:rPr lang="en-US" altLang="ja-JP" sz="1400" dirty="0" smtClean="0">
                <a:latin typeface="Calibri"/>
                <a:ea typeface="ＭＳ Ｐゴシック"/>
              </a:rPr>
              <a:t>2016</a:t>
            </a:r>
            <a:r>
              <a:rPr lang="ja-JP" altLang="en-US" sz="1400" dirty="0" smtClean="0">
                <a:solidFill>
                  <a:prstClr val="black"/>
                </a:solidFill>
                <a:latin typeface="Calibri"/>
                <a:ea typeface="ＭＳ Ｐゴシック"/>
              </a:rPr>
              <a:t>年度</a:t>
            </a:r>
            <a:r>
              <a:rPr lang="ja-JP" altLang="en-US" sz="1400" dirty="0">
                <a:solidFill>
                  <a:prstClr val="black"/>
                </a:solidFill>
                <a:latin typeface="Calibri"/>
                <a:ea typeface="ＭＳ Ｐゴシック"/>
              </a:rPr>
              <a:t>）</a:t>
            </a:r>
          </a:p>
        </p:txBody>
      </p:sp>
      <p:sp>
        <p:nvSpPr>
          <p:cNvPr id="27" name="テキスト ボックス 26"/>
          <p:cNvSpPr txBox="1"/>
          <p:nvPr/>
        </p:nvSpPr>
        <p:spPr>
          <a:xfrm>
            <a:off x="469900" y="766445"/>
            <a:ext cx="8331200" cy="923330"/>
          </a:xfrm>
          <a:prstGeom prst="rect">
            <a:avLst/>
          </a:prstGeom>
          <a:noFill/>
        </p:spPr>
        <p:txBody>
          <a:bodyPr wrap="square" rtlCol="0">
            <a:spAutoFit/>
          </a:bodyPr>
          <a:lstStyle/>
          <a:p>
            <a:r>
              <a:rPr lang="ja-JP" altLang="en-US" dirty="0">
                <a:latin typeface="+mn-ea"/>
              </a:rPr>
              <a:t>　水道関係職員数は、業務の委託化や効率化などにより減少。</a:t>
            </a:r>
            <a:r>
              <a:rPr lang="en-US" altLang="ja-JP" spc="-40" dirty="0">
                <a:latin typeface="Calibri" pitchFamily="34" charset="0"/>
              </a:rPr>
              <a:t>2012</a:t>
            </a:r>
            <a:r>
              <a:rPr lang="ja-JP" altLang="en-US" spc="-40" dirty="0">
                <a:latin typeface="Calibri" pitchFamily="34" charset="0"/>
              </a:rPr>
              <a:t>年度以降も業務の委託化や効率化などを進めたことにより、更に職員数が減少。</a:t>
            </a:r>
            <a:endParaRPr lang="en-US" altLang="ja-JP" spc="-40" dirty="0">
              <a:latin typeface="Calibri" pitchFamily="34" charset="0"/>
            </a:endParaRPr>
          </a:p>
          <a:p>
            <a:r>
              <a:rPr lang="ja-JP" altLang="en-US" spc="-40" dirty="0">
                <a:latin typeface="Calibri" pitchFamily="34" charset="0"/>
              </a:rPr>
              <a:t>　しかし、職員一人あたりの生産性は、類似都市と比べて低い。</a:t>
            </a:r>
          </a:p>
        </p:txBody>
      </p:sp>
      <p:sp>
        <p:nvSpPr>
          <p:cNvPr id="26" name="正方形/長方形 25"/>
          <p:cNvSpPr/>
          <p:nvPr/>
        </p:nvSpPr>
        <p:spPr>
          <a:xfrm>
            <a:off x="7858078" y="234434"/>
            <a:ext cx="1073243" cy="369332"/>
          </a:xfrm>
          <a:prstGeom prst="rect">
            <a:avLst/>
          </a:prstGeom>
          <a:noFill/>
        </p:spPr>
        <p:txBody>
          <a:bodyPr wrap="none">
            <a:spAutoFit/>
          </a:bodyPr>
          <a:lstStyle/>
          <a:p>
            <a:pPr algn="ctr"/>
            <a:r>
              <a:rPr lang="ja-JP" altLang="en-US" dirty="0"/>
              <a:t>＜</a:t>
            </a:r>
            <a:r>
              <a:rPr lang="en-US" altLang="ja-JP" dirty="0"/>
              <a:t>Why</a:t>
            </a:r>
            <a:r>
              <a:rPr lang="ja-JP" altLang="en-US" dirty="0"/>
              <a:t>＞</a:t>
            </a:r>
          </a:p>
        </p:txBody>
      </p:sp>
      <p:sp>
        <p:nvSpPr>
          <p:cNvPr id="35" name="スライド番号プレースホルダ 34"/>
          <p:cNvSpPr>
            <a:spLocks noGrp="1"/>
          </p:cNvSpPr>
          <p:nvPr>
            <p:ph type="sldNum" sz="quarter" idx="12"/>
          </p:nvPr>
        </p:nvSpPr>
        <p:spPr/>
        <p:txBody>
          <a:bodyPr/>
          <a:lstStyle/>
          <a:p>
            <a:fld id="{CCEC3038-1CF1-4B63-9920-55248DCFBA97}" type="slidenum">
              <a:rPr kumimoji="1" lang="ja-JP" altLang="en-US" smtClean="0"/>
              <a:pPr/>
              <a:t>78</a:t>
            </a:fld>
            <a:endParaRPr kumimoji="1" lang="ja-JP" altLang="en-US"/>
          </a:p>
        </p:txBody>
      </p:sp>
      <p:graphicFrame>
        <p:nvGraphicFramePr>
          <p:cNvPr id="36" name="グラフ 35"/>
          <p:cNvGraphicFramePr>
            <a:graphicFrameLocks/>
          </p:cNvGraphicFramePr>
          <p:nvPr>
            <p:extLst>
              <p:ext uri="{D42A27DB-BD31-4B8C-83A1-F6EECF244321}">
                <p14:modId xmlns:p14="http://schemas.microsoft.com/office/powerpoint/2010/main" val="805312394"/>
              </p:ext>
            </p:extLst>
          </p:nvPr>
        </p:nvGraphicFramePr>
        <p:xfrm>
          <a:off x="179512" y="2576517"/>
          <a:ext cx="5400600" cy="4236859"/>
        </p:xfrm>
        <a:graphic>
          <a:graphicData uri="http://schemas.openxmlformats.org/drawingml/2006/chart">
            <c:chart xmlns:c="http://schemas.openxmlformats.org/drawingml/2006/chart" xmlns:r="http://schemas.openxmlformats.org/officeDocument/2006/relationships" r:id="rId2"/>
          </a:graphicData>
        </a:graphic>
      </p:graphicFrame>
      <p:sp>
        <p:nvSpPr>
          <p:cNvPr id="37" name="テキスト ボックス 36"/>
          <p:cNvSpPr txBox="1"/>
          <p:nvPr/>
        </p:nvSpPr>
        <p:spPr>
          <a:xfrm>
            <a:off x="1768246" y="3965987"/>
            <a:ext cx="1512168" cy="307777"/>
          </a:xfrm>
          <a:prstGeom prst="rect">
            <a:avLst/>
          </a:prstGeom>
          <a:solidFill>
            <a:schemeClr val="bg1"/>
          </a:solidFill>
        </p:spPr>
        <p:txBody>
          <a:bodyPr wrap="square" rtlCol="0">
            <a:spAutoFit/>
          </a:bodyPr>
          <a:lstStyle/>
          <a:p>
            <a:r>
              <a:rPr lang="ja-JP" altLang="en-US" sz="1400" dirty="0">
                <a:solidFill>
                  <a:prstClr val="black"/>
                </a:solidFill>
              </a:rPr>
              <a:t>技能職・その他</a:t>
            </a:r>
          </a:p>
        </p:txBody>
      </p:sp>
      <p:sp>
        <p:nvSpPr>
          <p:cNvPr id="38" name="テキスト ボックス 37"/>
          <p:cNvSpPr txBox="1"/>
          <p:nvPr/>
        </p:nvSpPr>
        <p:spPr>
          <a:xfrm>
            <a:off x="2056278" y="4830083"/>
            <a:ext cx="936104" cy="307777"/>
          </a:xfrm>
          <a:prstGeom prst="rect">
            <a:avLst/>
          </a:prstGeom>
          <a:solidFill>
            <a:schemeClr val="bg1"/>
          </a:solidFill>
        </p:spPr>
        <p:txBody>
          <a:bodyPr wrap="square" rtlCol="0">
            <a:spAutoFit/>
          </a:bodyPr>
          <a:lstStyle/>
          <a:p>
            <a:r>
              <a:rPr lang="ja-JP" altLang="en-US" sz="1400" dirty="0">
                <a:solidFill>
                  <a:prstClr val="black"/>
                </a:solidFill>
              </a:rPr>
              <a:t>技術職</a:t>
            </a:r>
          </a:p>
        </p:txBody>
      </p:sp>
      <p:sp>
        <p:nvSpPr>
          <p:cNvPr id="39" name="テキスト ボックス 38"/>
          <p:cNvSpPr txBox="1"/>
          <p:nvPr/>
        </p:nvSpPr>
        <p:spPr>
          <a:xfrm>
            <a:off x="2056278" y="5622171"/>
            <a:ext cx="936104" cy="307777"/>
          </a:xfrm>
          <a:prstGeom prst="rect">
            <a:avLst/>
          </a:prstGeom>
          <a:solidFill>
            <a:schemeClr val="bg1"/>
          </a:solidFill>
        </p:spPr>
        <p:txBody>
          <a:bodyPr wrap="square" rtlCol="0">
            <a:spAutoFit/>
          </a:bodyPr>
          <a:lstStyle/>
          <a:p>
            <a:r>
              <a:rPr lang="ja-JP" altLang="en-US" sz="1400" dirty="0">
                <a:solidFill>
                  <a:prstClr val="black"/>
                </a:solidFill>
              </a:rPr>
              <a:t>事務職</a:t>
            </a:r>
          </a:p>
        </p:txBody>
      </p:sp>
      <p:sp>
        <p:nvSpPr>
          <p:cNvPr id="40" name="テキスト ボックス 1"/>
          <p:cNvSpPr txBox="1"/>
          <p:nvPr/>
        </p:nvSpPr>
        <p:spPr>
          <a:xfrm>
            <a:off x="5364088" y="3664074"/>
            <a:ext cx="1059467" cy="58259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t>2005</a:t>
            </a:r>
            <a:r>
              <a:rPr lang="ja-JP" altLang="en-US" sz="1000" dirty="0"/>
              <a:t>比</a:t>
            </a:r>
            <a:endParaRPr lang="en-US" altLang="ja-JP" sz="1000" dirty="0"/>
          </a:p>
          <a:p>
            <a:r>
              <a:rPr lang="ja-JP" altLang="en-US" sz="1000" dirty="0"/>
              <a:t>・</a:t>
            </a:r>
            <a:r>
              <a:rPr lang="en-US" altLang="ja-JP" sz="1000" dirty="0" smtClean="0"/>
              <a:t>2016</a:t>
            </a:r>
            <a:r>
              <a:rPr lang="ja-JP" altLang="en-US" sz="1000" dirty="0" smtClean="0"/>
              <a:t>▲</a:t>
            </a:r>
            <a:r>
              <a:rPr lang="en-US" altLang="ja-JP" sz="1000" dirty="0" smtClean="0"/>
              <a:t>34.4%</a:t>
            </a:r>
            <a:endParaRPr lang="ja-JP" altLang="en-US" sz="1000" dirty="0"/>
          </a:p>
        </p:txBody>
      </p:sp>
      <p:sp>
        <p:nvSpPr>
          <p:cNvPr id="41" name="テキスト ボックス 40"/>
          <p:cNvSpPr txBox="1"/>
          <p:nvPr/>
        </p:nvSpPr>
        <p:spPr>
          <a:xfrm>
            <a:off x="852099" y="2772884"/>
            <a:ext cx="504056" cy="369332"/>
          </a:xfrm>
          <a:prstGeom prst="rect">
            <a:avLst/>
          </a:prstGeom>
          <a:noFill/>
        </p:spPr>
        <p:txBody>
          <a:bodyPr wrap="square" rtlCol="0">
            <a:spAutoFit/>
          </a:bodyPr>
          <a:lstStyle/>
          <a:p>
            <a:r>
              <a:rPr lang="ja-JP" altLang="en-US" sz="900" dirty="0">
                <a:solidFill>
                  <a:prstClr val="black"/>
                </a:solidFill>
              </a:rPr>
              <a:t>全体</a:t>
            </a:r>
            <a:endParaRPr lang="en-US" altLang="ja-JP" sz="900" dirty="0">
              <a:solidFill>
                <a:prstClr val="black"/>
              </a:solidFill>
            </a:endParaRPr>
          </a:p>
          <a:p>
            <a:r>
              <a:rPr lang="en-US" altLang="ja-JP" sz="900" dirty="0">
                <a:solidFill>
                  <a:prstClr val="black"/>
                </a:solidFill>
              </a:rPr>
              <a:t>2,177</a:t>
            </a:r>
            <a:endParaRPr lang="ja-JP" altLang="en-US" sz="900" dirty="0">
              <a:solidFill>
                <a:prstClr val="black"/>
              </a:solidFill>
            </a:endParaRPr>
          </a:p>
        </p:txBody>
      </p:sp>
      <p:sp>
        <p:nvSpPr>
          <p:cNvPr id="42" name="テキスト ボックス 41"/>
          <p:cNvSpPr txBox="1"/>
          <p:nvPr/>
        </p:nvSpPr>
        <p:spPr>
          <a:xfrm>
            <a:off x="5003637" y="3712331"/>
            <a:ext cx="504056" cy="369332"/>
          </a:xfrm>
          <a:prstGeom prst="rect">
            <a:avLst/>
          </a:prstGeom>
          <a:noFill/>
        </p:spPr>
        <p:txBody>
          <a:bodyPr wrap="square" rtlCol="0">
            <a:spAutoFit/>
          </a:bodyPr>
          <a:lstStyle/>
          <a:p>
            <a:r>
              <a:rPr lang="ja-JP" altLang="en-US" sz="900" dirty="0">
                <a:solidFill>
                  <a:prstClr val="black"/>
                </a:solidFill>
              </a:rPr>
              <a:t>全体</a:t>
            </a:r>
            <a:endParaRPr lang="en-US" altLang="ja-JP" sz="900" dirty="0">
              <a:solidFill>
                <a:prstClr val="black"/>
              </a:solidFill>
            </a:endParaRPr>
          </a:p>
          <a:p>
            <a:r>
              <a:rPr lang="en-US" altLang="ja-JP" sz="900" dirty="0">
                <a:solidFill>
                  <a:prstClr val="black"/>
                </a:solidFill>
              </a:rPr>
              <a:t>1,429</a:t>
            </a:r>
            <a:endParaRPr lang="ja-JP" altLang="en-US" sz="900" dirty="0">
              <a:solidFill>
                <a:prstClr val="black"/>
              </a:solidFill>
            </a:endParaRPr>
          </a:p>
        </p:txBody>
      </p:sp>
      <p:sp>
        <p:nvSpPr>
          <p:cNvPr id="43" name="テキスト ボックス 42"/>
          <p:cNvSpPr txBox="1"/>
          <p:nvPr/>
        </p:nvSpPr>
        <p:spPr>
          <a:xfrm>
            <a:off x="3504377" y="3443894"/>
            <a:ext cx="504056" cy="369332"/>
          </a:xfrm>
          <a:prstGeom prst="rect">
            <a:avLst/>
          </a:prstGeom>
          <a:noFill/>
        </p:spPr>
        <p:txBody>
          <a:bodyPr wrap="square" rtlCol="0">
            <a:spAutoFit/>
          </a:bodyPr>
          <a:lstStyle/>
          <a:p>
            <a:r>
              <a:rPr lang="ja-JP" altLang="en-US" sz="900" dirty="0">
                <a:solidFill>
                  <a:prstClr val="black"/>
                </a:solidFill>
              </a:rPr>
              <a:t>全体</a:t>
            </a:r>
            <a:endParaRPr lang="en-US" altLang="ja-JP" sz="900" dirty="0">
              <a:solidFill>
                <a:prstClr val="black"/>
              </a:solidFill>
            </a:endParaRPr>
          </a:p>
          <a:p>
            <a:r>
              <a:rPr lang="en-US" altLang="ja-JP" sz="900" dirty="0">
                <a:solidFill>
                  <a:prstClr val="black"/>
                </a:solidFill>
              </a:rPr>
              <a:t>1,650</a:t>
            </a:r>
            <a:endParaRPr lang="ja-JP" altLang="en-US" sz="900" dirty="0">
              <a:solidFill>
                <a:prstClr val="black"/>
              </a:solidFill>
            </a:endParaRPr>
          </a:p>
        </p:txBody>
      </p:sp>
      <p:sp>
        <p:nvSpPr>
          <p:cNvPr id="44" name="テキスト ボックス 1"/>
          <p:cNvSpPr txBox="1"/>
          <p:nvPr/>
        </p:nvSpPr>
        <p:spPr>
          <a:xfrm>
            <a:off x="5364088" y="4293096"/>
            <a:ext cx="1080120" cy="3941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en-US" altLang="ja-JP" sz="1000" dirty="0"/>
              <a:t>2005</a:t>
            </a:r>
            <a:r>
              <a:rPr lang="ja-JP" altLang="en-US" sz="1000" dirty="0"/>
              <a:t>比</a:t>
            </a:r>
            <a:endParaRPr lang="en-US" altLang="ja-JP" sz="1000" dirty="0"/>
          </a:p>
          <a:p>
            <a:pPr fontAlgn="auto">
              <a:spcBef>
                <a:spcPts val="0"/>
              </a:spcBef>
              <a:spcAft>
                <a:spcPts val="0"/>
              </a:spcAft>
            </a:pPr>
            <a:r>
              <a:rPr lang="ja-JP" altLang="en-US" sz="1000" dirty="0"/>
              <a:t>・</a:t>
            </a:r>
            <a:r>
              <a:rPr lang="en-US" altLang="ja-JP" sz="1000" dirty="0" smtClean="0"/>
              <a:t>2016</a:t>
            </a:r>
            <a:r>
              <a:rPr lang="ja-JP" altLang="en-US" sz="1000" dirty="0" smtClean="0"/>
              <a:t>▲</a:t>
            </a:r>
            <a:r>
              <a:rPr lang="en-US" altLang="ja-JP" sz="1000" dirty="0" smtClean="0"/>
              <a:t>47.5%</a:t>
            </a:r>
            <a:endParaRPr lang="ja-JP" altLang="en-US" sz="1000" dirty="0"/>
          </a:p>
        </p:txBody>
      </p:sp>
      <p:sp>
        <p:nvSpPr>
          <p:cNvPr id="45" name="テキスト ボックス 1"/>
          <p:cNvSpPr txBox="1"/>
          <p:nvPr/>
        </p:nvSpPr>
        <p:spPr>
          <a:xfrm>
            <a:off x="5364088" y="4941168"/>
            <a:ext cx="1080120" cy="48266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en-US" altLang="ja-JP" sz="1000" dirty="0"/>
              <a:t>2005</a:t>
            </a:r>
            <a:r>
              <a:rPr lang="ja-JP" altLang="en-US" sz="1000" dirty="0"/>
              <a:t>比</a:t>
            </a:r>
            <a:endParaRPr lang="en-US" altLang="ja-JP" sz="1000" dirty="0"/>
          </a:p>
          <a:p>
            <a:pPr fontAlgn="auto">
              <a:spcBef>
                <a:spcPts val="0"/>
              </a:spcBef>
              <a:spcAft>
                <a:spcPts val="0"/>
              </a:spcAft>
            </a:pPr>
            <a:r>
              <a:rPr lang="ja-JP" altLang="en-US" sz="1000" dirty="0"/>
              <a:t>・</a:t>
            </a:r>
            <a:r>
              <a:rPr lang="en-US" altLang="ja-JP" sz="1000" dirty="0" smtClean="0"/>
              <a:t>2016</a:t>
            </a:r>
            <a:r>
              <a:rPr lang="ja-JP" altLang="en-US" sz="1000" dirty="0" smtClean="0"/>
              <a:t>▲</a:t>
            </a:r>
            <a:r>
              <a:rPr lang="en-US" altLang="ja-JP" sz="1000" dirty="0" smtClean="0"/>
              <a:t>10.4%</a:t>
            </a:r>
            <a:endParaRPr lang="ja-JP" altLang="en-US" sz="1000" dirty="0"/>
          </a:p>
        </p:txBody>
      </p:sp>
      <p:sp>
        <p:nvSpPr>
          <p:cNvPr id="46" name="テキスト ボックス 1"/>
          <p:cNvSpPr txBox="1"/>
          <p:nvPr/>
        </p:nvSpPr>
        <p:spPr>
          <a:xfrm>
            <a:off x="5364088" y="5589240"/>
            <a:ext cx="1088594" cy="3877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en-US" altLang="ja-JP" sz="1000" dirty="0"/>
              <a:t>2005</a:t>
            </a:r>
            <a:r>
              <a:rPr lang="ja-JP" altLang="en-US" sz="1000" dirty="0"/>
              <a:t>比</a:t>
            </a:r>
            <a:endParaRPr lang="en-US" altLang="ja-JP" sz="1000" dirty="0"/>
          </a:p>
          <a:p>
            <a:pPr fontAlgn="auto">
              <a:spcBef>
                <a:spcPts val="0"/>
              </a:spcBef>
              <a:spcAft>
                <a:spcPts val="0"/>
              </a:spcAft>
            </a:pPr>
            <a:r>
              <a:rPr lang="ja-JP" altLang="en-US" sz="1000" dirty="0"/>
              <a:t>・</a:t>
            </a:r>
            <a:r>
              <a:rPr lang="en-US" altLang="ja-JP" sz="1000" dirty="0" smtClean="0"/>
              <a:t>2016</a:t>
            </a:r>
            <a:r>
              <a:rPr lang="ja-JP" altLang="en-US" sz="1000" dirty="0" smtClean="0"/>
              <a:t>▲</a:t>
            </a:r>
            <a:r>
              <a:rPr lang="en-US" altLang="ja-JP" sz="1000" dirty="0" smtClean="0"/>
              <a:t>33.0%</a:t>
            </a:r>
            <a:endParaRPr lang="ja-JP" altLang="en-US" sz="1000" dirty="0"/>
          </a:p>
        </p:txBody>
      </p:sp>
      <p:sp>
        <p:nvSpPr>
          <p:cNvPr id="22" name="角丸四角形 21"/>
          <p:cNvSpPr/>
          <p:nvPr/>
        </p:nvSpPr>
        <p:spPr>
          <a:xfrm>
            <a:off x="435152" y="1162576"/>
            <a:ext cx="8365948" cy="370789"/>
          </a:xfrm>
          <a:prstGeom prst="roundRect">
            <a:avLst>
              <a:gd name="adj" fmla="val 8170"/>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3896679" y="2643100"/>
            <a:ext cx="288032" cy="3875838"/>
            <a:chOff x="4168527" y="2576517"/>
            <a:chExt cx="288032" cy="3875838"/>
          </a:xfrm>
        </p:grpSpPr>
        <p:cxnSp>
          <p:nvCxnSpPr>
            <p:cNvPr id="23" name="直線コネクタ 22"/>
            <p:cNvCxnSpPr/>
            <p:nvPr/>
          </p:nvCxnSpPr>
          <p:spPr>
            <a:xfrm flipV="1">
              <a:off x="4183517" y="2576517"/>
              <a:ext cx="0" cy="3875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4168527" y="6452354"/>
              <a:ext cx="288032" cy="0"/>
            </a:xfrm>
            <a:prstGeom prst="straightConnector1">
              <a:avLst/>
            </a:prstGeom>
            <a:ln w="222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25" name="テキスト ボックス 24"/>
          <p:cNvSpPr txBox="1"/>
          <p:nvPr/>
        </p:nvSpPr>
        <p:spPr>
          <a:xfrm>
            <a:off x="4067944" y="6511216"/>
            <a:ext cx="864096" cy="276999"/>
          </a:xfrm>
          <a:prstGeom prst="rect">
            <a:avLst/>
          </a:prstGeom>
          <a:noFill/>
        </p:spPr>
        <p:txBody>
          <a:bodyPr wrap="square" rtlCol="0">
            <a:spAutoFit/>
          </a:bodyPr>
          <a:lstStyle/>
          <a:p>
            <a:r>
              <a:rPr kumimoji="1" lang="ja-JP" altLang="en-US" sz="1200" b="1" dirty="0"/>
              <a:t>前回以降</a:t>
            </a:r>
          </a:p>
        </p:txBody>
      </p:sp>
      <p:sp>
        <p:nvSpPr>
          <p:cNvPr id="33" name="テキスト ボックス 32"/>
          <p:cNvSpPr txBox="1"/>
          <p:nvPr/>
        </p:nvSpPr>
        <p:spPr>
          <a:xfrm>
            <a:off x="8462047" y="5218747"/>
            <a:ext cx="672353" cy="246221"/>
          </a:xfrm>
          <a:prstGeom prst="rect">
            <a:avLst/>
          </a:prstGeom>
          <a:noFill/>
        </p:spPr>
        <p:txBody>
          <a:bodyPr wrap="square" rtlCol="0">
            <a:spAutoFit/>
          </a:bodyPr>
          <a:lstStyle/>
          <a:p>
            <a:r>
              <a:rPr lang="ja-JP" altLang="en-US" sz="1000" dirty="0">
                <a:latin typeface="+mj-ea"/>
              </a:rPr>
              <a:t>　（千㎥）</a:t>
            </a:r>
          </a:p>
        </p:txBody>
      </p:sp>
      <p:sp>
        <p:nvSpPr>
          <p:cNvPr id="34" name="テキスト ボックス 33"/>
          <p:cNvSpPr txBox="1"/>
          <p:nvPr/>
        </p:nvSpPr>
        <p:spPr>
          <a:xfrm>
            <a:off x="6559674" y="6043354"/>
            <a:ext cx="2476822" cy="553998"/>
          </a:xfrm>
          <a:prstGeom prst="rect">
            <a:avLst/>
          </a:prstGeom>
          <a:noFill/>
        </p:spPr>
        <p:txBody>
          <a:bodyPr wrap="square" rtlCol="0">
            <a:spAutoFit/>
          </a:bodyPr>
          <a:lstStyle/>
          <a:p>
            <a:pPr marL="88900" indent="-88900"/>
            <a:r>
              <a:rPr kumimoji="0" lang="ja-JP" altLang="en-US" sz="1000" kern="100" dirty="0">
                <a:solidFill>
                  <a:prstClr val="black"/>
                </a:solidFill>
                <a:latin typeface="+mj-ea"/>
                <a:cs typeface="Times New Roman"/>
              </a:rPr>
              <a:t>＊対象は、規模、事業内容から東京都と</a:t>
            </a:r>
            <a:endParaRPr kumimoji="0" lang="en-US" altLang="ja-JP" sz="1000" kern="100" dirty="0">
              <a:solidFill>
                <a:prstClr val="black"/>
              </a:solidFill>
              <a:latin typeface="+mj-ea"/>
              <a:cs typeface="Times New Roman"/>
            </a:endParaRPr>
          </a:p>
          <a:p>
            <a:pPr marL="88900" indent="-88900"/>
            <a:r>
              <a:rPr kumimoji="0" lang="ja-JP" altLang="en-US" sz="1000" kern="100" dirty="0">
                <a:solidFill>
                  <a:prstClr val="black"/>
                </a:solidFill>
                <a:latin typeface="+mj-ea"/>
                <a:cs typeface="Times New Roman"/>
              </a:rPr>
              <a:t>　 おおむね給水人口</a:t>
            </a:r>
            <a:r>
              <a:rPr kumimoji="0" lang="en-US" altLang="ja-JP" sz="1000" kern="100" dirty="0">
                <a:solidFill>
                  <a:prstClr val="black"/>
                </a:solidFill>
                <a:latin typeface="+mj-ea"/>
                <a:cs typeface="Times New Roman"/>
              </a:rPr>
              <a:t>100</a:t>
            </a:r>
            <a:r>
              <a:rPr kumimoji="0" lang="ja-JP" altLang="en-US" sz="1000" kern="100" dirty="0">
                <a:solidFill>
                  <a:prstClr val="black"/>
                </a:solidFill>
                <a:latin typeface="+mj-ea"/>
                <a:cs typeface="Times New Roman"/>
              </a:rPr>
              <a:t>万人以上の</a:t>
            </a:r>
            <a:endParaRPr kumimoji="0" lang="en-US" altLang="ja-JP" sz="1000" kern="100" dirty="0">
              <a:solidFill>
                <a:prstClr val="black"/>
              </a:solidFill>
              <a:latin typeface="+mj-ea"/>
              <a:cs typeface="Times New Roman"/>
            </a:endParaRPr>
          </a:p>
          <a:p>
            <a:pPr marL="88900" indent="-88900"/>
            <a:r>
              <a:rPr kumimoji="0" lang="ja-JP" altLang="en-US" sz="1000" kern="100" dirty="0">
                <a:solidFill>
                  <a:prstClr val="black"/>
                </a:solidFill>
                <a:latin typeface="+mj-ea"/>
                <a:cs typeface="Times New Roman"/>
              </a:rPr>
              <a:t>　 </a:t>
            </a:r>
            <a:r>
              <a:rPr kumimoji="0" lang="en-US" altLang="ja-JP" sz="1000" kern="100" dirty="0">
                <a:solidFill>
                  <a:prstClr val="black"/>
                </a:solidFill>
                <a:latin typeface="+mj-ea"/>
                <a:cs typeface="Times New Roman"/>
              </a:rPr>
              <a:t>12</a:t>
            </a:r>
            <a:r>
              <a:rPr kumimoji="0" lang="ja-JP" altLang="en-US" sz="1000" kern="100" dirty="0">
                <a:solidFill>
                  <a:prstClr val="black"/>
                </a:solidFill>
                <a:latin typeface="+mj-ea"/>
                <a:cs typeface="Times New Roman"/>
              </a:rPr>
              <a:t>政令指定都市の</a:t>
            </a:r>
            <a:r>
              <a:rPr kumimoji="0" lang="en-US" altLang="ja-JP" sz="1000" kern="100" dirty="0">
                <a:solidFill>
                  <a:prstClr val="black"/>
                </a:solidFill>
                <a:latin typeface="+mj-ea"/>
                <a:cs typeface="Times New Roman"/>
              </a:rPr>
              <a:t>13</a:t>
            </a:r>
            <a:r>
              <a:rPr kumimoji="0" lang="ja-JP" altLang="en-US" sz="1000" kern="100" dirty="0">
                <a:solidFill>
                  <a:prstClr val="black"/>
                </a:solidFill>
                <a:latin typeface="+mj-ea"/>
                <a:cs typeface="Times New Roman"/>
              </a:rPr>
              <a:t>都市としている。</a:t>
            </a:r>
          </a:p>
        </p:txBody>
      </p:sp>
      <p:graphicFrame>
        <p:nvGraphicFramePr>
          <p:cNvPr id="47" name="Object 9"/>
          <p:cNvGraphicFramePr>
            <a:graphicFrameLocks/>
          </p:cNvGraphicFramePr>
          <p:nvPr>
            <p:extLst>
              <p:ext uri="{D42A27DB-BD31-4B8C-83A1-F6EECF244321}">
                <p14:modId xmlns:p14="http://schemas.microsoft.com/office/powerpoint/2010/main" val="3067565423"/>
              </p:ext>
            </p:extLst>
          </p:nvPr>
        </p:nvGraphicFramePr>
        <p:xfrm>
          <a:off x="6444208" y="2008397"/>
          <a:ext cx="2582615" cy="3609659"/>
        </p:xfrm>
        <a:graphic>
          <a:graphicData uri="http://schemas.openxmlformats.org/drawingml/2006/chart">
            <c:chart xmlns:c="http://schemas.openxmlformats.org/drawingml/2006/chart" xmlns:r="http://schemas.openxmlformats.org/officeDocument/2006/relationships" r:id="rId3"/>
          </a:graphicData>
        </a:graphic>
      </p:graphicFrame>
      <p:sp>
        <p:nvSpPr>
          <p:cNvPr id="48" name="テキスト ボックス 30"/>
          <p:cNvSpPr txBox="1">
            <a:spLocks noChangeArrowheads="1"/>
          </p:cNvSpPr>
          <p:nvPr/>
        </p:nvSpPr>
        <p:spPr bwMode="auto">
          <a:xfrm>
            <a:off x="6966457" y="5579948"/>
            <a:ext cx="1998031" cy="369332"/>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ja-JP" altLang="en-US" sz="900" dirty="0">
                <a:solidFill>
                  <a:srgbClr val="000000"/>
                </a:solidFill>
                <a:latin typeface="Arial" charset="0"/>
              </a:rPr>
              <a:t>数値</a:t>
            </a:r>
            <a:r>
              <a:rPr lang="ja-JP" altLang="en-US" sz="900" dirty="0">
                <a:latin typeface="Arial" charset="0"/>
              </a:rPr>
              <a:t>は</a:t>
            </a:r>
            <a:r>
              <a:rPr lang="en-US" altLang="ja-JP" sz="900" dirty="0" smtClean="0">
                <a:latin typeface="Arial" charset="0"/>
              </a:rPr>
              <a:t>2016</a:t>
            </a:r>
            <a:r>
              <a:rPr lang="ja-JP" altLang="en-US" sz="900" dirty="0" smtClean="0">
                <a:latin typeface="Arial" charset="0"/>
              </a:rPr>
              <a:t>年度</a:t>
            </a:r>
            <a:r>
              <a:rPr lang="ja-JP" altLang="en-US" sz="900" dirty="0">
                <a:latin typeface="Arial" charset="0"/>
              </a:rPr>
              <a:t>、</a:t>
            </a:r>
            <a:r>
              <a:rPr lang="ja-JP" altLang="en-US" sz="900" dirty="0">
                <a:solidFill>
                  <a:srgbClr val="000000"/>
                </a:solidFill>
                <a:latin typeface="Arial" charset="0"/>
              </a:rPr>
              <a:t>大阪市調べ</a:t>
            </a:r>
            <a:endParaRPr lang="en-US" altLang="ja-JP" sz="900" dirty="0">
              <a:solidFill>
                <a:srgbClr val="000000"/>
              </a:solidFill>
              <a:latin typeface="Arial" charset="0"/>
            </a:endParaRPr>
          </a:p>
          <a:p>
            <a:pPr fontAlgn="base">
              <a:spcBef>
                <a:spcPct val="0"/>
              </a:spcBef>
              <a:spcAft>
                <a:spcPct val="0"/>
              </a:spcAft>
            </a:pPr>
            <a:r>
              <a:rPr lang="ja-JP" altLang="en-US" sz="900" dirty="0">
                <a:solidFill>
                  <a:srgbClr val="000000"/>
                </a:solidFill>
                <a:latin typeface="Arial" charset="0"/>
              </a:rPr>
              <a:t>職員は損益＋資本勘定職員とする。</a:t>
            </a:r>
          </a:p>
        </p:txBody>
      </p:sp>
      <p:sp>
        <p:nvSpPr>
          <p:cNvPr id="49" name="角丸四角形 48"/>
          <p:cNvSpPr/>
          <p:nvPr/>
        </p:nvSpPr>
        <p:spPr bwMode="auto">
          <a:xfrm>
            <a:off x="6625251" y="4330887"/>
            <a:ext cx="723718" cy="280426"/>
          </a:xfrm>
          <a:prstGeom prst="roundRect">
            <a:avLst>
              <a:gd name="adj" fmla="val 50000"/>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solidFill>
                <a:srgbClr val="000000"/>
              </a:solidFill>
            </a:endParaRPr>
          </a:p>
        </p:txBody>
      </p:sp>
      <p:cxnSp>
        <p:nvCxnSpPr>
          <p:cNvPr id="50" name="直線コネクタ 49"/>
          <p:cNvCxnSpPr/>
          <p:nvPr/>
        </p:nvCxnSpPr>
        <p:spPr>
          <a:xfrm>
            <a:off x="8230961" y="2825828"/>
            <a:ext cx="0" cy="23215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a:t>
            </a:r>
            <a:r>
              <a:rPr lang="ja-JP" altLang="en-US" sz="1100" dirty="0" smtClean="0"/>
              <a:t>公民連携</a:t>
            </a:r>
            <a:r>
              <a:rPr lang="en-US" altLang="ja-JP" sz="1100" dirty="0" smtClean="0"/>
              <a:t>/</a:t>
            </a:r>
            <a:r>
              <a:rPr lang="ja-JP" altLang="en-US" sz="1100" dirty="0" smtClean="0"/>
              <a:t>経営</a:t>
            </a:r>
            <a:r>
              <a:rPr lang="ja-JP" altLang="en-US" sz="1100" dirty="0"/>
              <a:t>形態の見直し</a:t>
            </a:r>
            <a:r>
              <a:rPr lang="en-US" altLang="ja-JP" sz="1100" dirty="0"/>
              <a:t>【</a:t>
            </a:r>
            <a:r>
              <a:rPr lang="ja-JP" altLang="en-US" sz="1100" dirty="0" smtClean="0"/>
              <a:t>民営化の取組</a:t>
            </a:r>
            <a:r>
              <a:rPr lang="en-US" altLang="ja-JP" sz="1100" dirty="0" smtClean="0"/>
              <a:t>】</a:t>
            </a:r>
            <a:r>
              <a:rPr lang="ja-JP" altLang="en-US" sz="1100" dirty="0" smtClean="0"/>
              <a:t>・</a:t>
            </a:r>
            <a:r>
              <a:rPr lang="ja-JP" altLang="en-US" sz="1100" dirty="0"/>
              <a:t>水道</a:t>
            </a:r>
            <a:endParaRPr kumimoji="1" lang="en-US" altLang="ja-JP" sz="1100" dirty="0"/>
          </a:p>
        </p:txBody>
      </p:sp>
      <p:sp>
        <p:nvSpPr>
          <p:cNvPr id="54" name="テキスト ボックス 53"/>
          <p:cNvSpPr txBox="1"/>
          <p:nvPr/>
        </p:nvSpPr>
        <p:spPr>
          <a:xfrm>
            <a:off x="8244408" y="1"/>
            <a:ext cx="899592" cy="307777"/>
          </a:xfrm>
          <a:prstGeom prst="rect">
            <a:avLst/>
          </a:prstGeom>
          <a:noFill/>
        </p:spPr>
        <p:txBody>
          <a:bodyPr wrap="square" rtlCol="0">
            <a:spAutoFit/>
          </a:bodyPr>
          <a:lstStyle/>
          <a:p>
            <a:r>
              <a:rPr lang="en-US" altLang="ja-JP" sz="1400" dirty="0" smtClean="0">
                <a:solidFill>
                  <a:prstClr val="black"/>
                </a:solidFill>
              </a:rPr>
              <a:t>C3 .(83)</a:t>
            </a:r>
            <a:endParaRPr lang="ja-JP" altLang="en-US" sz="1400" dirty="0">
              <a:solidFill>
                <a:prstClr val="black"/>
              </a:solidFill>
            </a:endParaRPr>
          </a:p>
        </p:txBody>
      </p:sp>
    </p:spTree>
    <p:extLst>
      <p:ext uri="{BB962C8B-B14F-4D97-AF65-F5344CB8AC3E}">
        <p14:creationId xmlns:p14="http://schemas.microsoft.com/office/powerpoint/2010/main" val="3606173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7</a:t>
            </a:fld>
            <a:endParaRPr lang="ja-JP" altLang="en-US" dirty="0"/>
          </a:p>
        </p:txBody>
      </p:sp>
      <p:cxnSp>
        <p:nvCxnSpPr>
          <p:cNvPr id="5" name="直線コネクタ 4"/>
          <p:cNvCxnSpPr/>
          <p:nvPr/>
        </p:nvCxnSpPr>
        <p:spPr>
          <a:xfrm>
            <a:off x="147332" y="530262"/>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7"/>
          <p:cNvSpPr txBox="1">
            <a:spLocks noChangeArrowheads="1"/>
          </p:cNvSpPr>
          <p:nvPr/>
        </p:nvSpPr>
        <p:spPr bwMode="auto">
          <a:xfrm>
            <a:off x="144462" y="79395"/>
            <a:ext cx="89308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defRPr/>
            </a:pP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府市改革の</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棚</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卸し　</a:t>
            </a:r>
            <a:endPar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2864690" y="77044"/>
            <a:ext cx="2749471" cy="369332"/>
          </a:xfrm>
          <a:prstGeom prst="rect">
            <a:avLst/>
          </a:prstGeom>
          <a:noFill/>
        </p:spPr>
        <p:txBody>
          <a:bodyPr wrap="none" rtlCol="0">
            <a:spAutoFit/>
          </a:bodyPr>
          <a:lstStyle/>
          <a:p>
            <a:r>
              <a:rPr lang="en-US" altLang="ja-JP" b="1" dirty="0" smtClean="0">
                <a:latin typeface="Meiryo UI" panose="020B0604030504040204" pitchFamily="50" charset="-128"/>
                <a:ea typeface="Meiryo UI" panose="020B0604030504040204" pitchFamily="50" charset="-128"/>
              </a:rPr>
              <a:t>C</a:t>
            </a:r>
            <a:r>
              <a:rPr lang="ja-JP" altLang="en-US" b="1" dirty="0" smtClean="0">
                <a:latin typeface="Meiryo UI" panose="020B0604030504040204" pitchFamily="50" charset="-128"/>
                <a:ea typeface="Meiryo UI" panose="020B0604030504040204" pitchFamily="50" charset="-128"/>
              </a:rPr>
              <a:t> インフラ</a:t>
            </a:r>
            <a:r>
              <a:rPr lang="ja-JP" altLang="en-US" b="1" dirty="0">
                <a:latin typeface="Meiryo UI" panose="020B0604030504040204" pitchFamily="50" charset="-128"/>
                <a:ea typeface="Meiryo UI" panose="020B0604030504040204" pitchFamily="50" charset="-128"/>
              </a:rPr>
              <a:t>戦略（</a:t>
            </a:r>
            <a:r>
              <a:rPr lang="ja-JP" altLang="en-US" b="1" dirty="0" smtClean="0">
                <a:latin typeface="Meiryo UI" panose="020B0604030504040204" pitchFamily="50" charset="-128"/>
                <a:ea typeface="Meiryo UI" panose="020B0604030504040204" pitchFamily="50" charset="-128"/>
              </a:rPr>
              <a:t>大阪市）</a:t>
            </a:r>
            <a:endParaRPr kumimoji="1" lang="en-US" altLang="ja-JP" b="1" dirty="0" smtClean="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444061852"/>
              </p:ext>
            </p:extLst>
          </p:nvPr>
        </p:nvGraphicFramePr>
        <p:xfrm>
          <a:off x="100917" y="624946"/>
          <a:ext cx="8958192" cy="5738305"/>
        </p:xfrm>
        <a:graphic>
          <a:graphicData uri="http://schemas.openxmlformats.org/drawingml/2006/table">
            <a:tbl>
              <a:tblPr>
                <a:tableStyleId>{5940675A-B579-460E-94D1-54222C63F5DA}</a:tableStyleId>
              </a:tblPr>
              <a:tblGrid>
                <a:gridCol w="432000">
                  <a:extLst>
                    <a:ext uri="{9D8B030D-6E8A-4147-A177-3AD203B41FA5}">
                      <a16:colId xmlns="" xmlns:a16="http://schemas.microsoft.com/office/drawing/2014/main" val="1559695815"/>
                    </a:ext>
                  </a:extLst>
                </a:gridCol>
                <a:gridCol w="612000">
                  <a:extLst>
                    <a:ext uri="{9D8B030D-6E8A-4147-A177-3AD203B41FA5}">
                      <a16:colId xmlns="" xmlns:a16="http://schemas.microsoft.com/office/drawing/2014/main" val="22606703"/>
                    </a:ext>
                  </a:extLst>
                </a:gridCol>
                <a:gridCol w="719472">
                  <a:extLst>
                    <a:ext uri="{9D8B030D-6E8A-4147-A177-3AD203B41FA5}">
                      <a16:colId xmlns="" xmlns:a16="http://schemas.microsoft.com/office/drawing/2014/main" val="3442217961"/>
                    </a:ext>
                  </a:extLst>
                </a:gridCol>
                <a:gridCol w="719472">
                  <a:extLst>
                    <a:ext uri="{9D8B030D-6E8A-4147-A177-3AD203B41FA5}">
                      <a16:colId xmlns="" xmlns:a16="http://schemas.microsoft.com/office/drawing/2014/main" val="1377607057"/>
                    </a:ext>
                  </a:extLst>
                </a:gridCol>
                <a:gridCol w="719472">
                  <a:extLst>
                    <a:ext uri="{9D8B030D-6E8A-4147-A177-3AD203B41FA5}">
                      <a16:colId xmlns="" xmlns:a16="http://schemas.microsoft.com/office/drawing/2014/main" val="2663113405"/>
                    </a:ext>
                  </a:extLst>
                </a:gridCol>
                <a:gridCol w="719472">
                  <a:extLst>
                    <a:ext uri="{9D8B030D-6E8A-4147-A177-3AD203B41FA5}">
                      <a16:colId xmlns="" xmlns:a16="http://schemas.microsoft.com/office/drawing/2014/main" val="3866788707"/>
                    </a:ext>
                  </a:extLst>
                </a:gridCol>
                <a:gridCol w="719472">
                  <a:extLst>
                    <a:ext uri="{9D8B030D-6E8A-4147-A177-3AD203B41FA5}">
                      <a16:colId xmlns="" xmlns:a16="http://schemas.microsoft.com/office/drawing/2014/main" val="2207759879"/>
                    </a:ext>
                  </a:extLst>
                </a:gridCol>
                <a:gridCol w="719472">
                  <a:extLst>
                    <a:ext uri="{9D8B030D-6E8A-4147-A177-3AD203B41FA5}">
                      <a16:colId xmlns="" xmlns:a16="http://schemas.microsoft.com/office/drawing/2014/main" val="1493137312"/>
                    </a:ext>
                  </a:extLst>
                </a:gridCol>
                <a:gridCol w="719472">
                  <a:extLst>
                    <a:ext uri="{9D8B030D-6E8A-4147-A177-3AD203B41FA5}">
                      <a16:colId xmlns="" xmlns:a16="http://schemas.microsoft.com/office/drawing/2014/main" val="4294526271"/>
                    </a:ext>
                  </a:extLst>
                </a:gridCol>
                <a:gridCol w="719472">
                  <a:extLst>
                    <a:ext uri="{9D8B030D-6E8A-4147-A177-3AD203B41FA5}">
                      <a16:colId xmlns="" xmlns:a16="http://schemas.microsoft.com/office/drawing/2014/main" val="1759309130"/>
                    </a:ext>
                  </a:extLst>
                </a:gridCol>
                <a:gridCol w="719472">
                  <a:extLst>
                    <a:ext uri="{9D8B030D-6E8A-4147-A177-3AD203B41FA5}">
                      <a16:colId xmlns="" xmlns:a16="http://schemas.microsoft.com/office/drawing/2014/main" val="677443813"/>
                    </a:ext>
                  </a:extLst>
                </a:gridCol>
                <a:gridCol w="719472">
                  <a:extLst>
                    <a:ext uri="{9D8B030D-6E8A-4147-A177-3AD203B41FA5}">
                      <a16:colId xmlns="" xmlns:a16="http://schemas.microsoft.com/office/drawing/2014/main" val="1539546440"/>
                    </a:ext>
                  </a:extLst>
                </a:gridCol>
                <a:gridCol w="719472">
                  <a:extLst>
                    <a:ext uri="{9D8B030D-6E8A-4147-A177-3AD203B41FA5}">
                      <a16:colId xmlns="" xmlns:a16="http://schemas.microsoft.com/office/drawing/2014/main" val="1775047028"/>
                    </a:ext>
                  </a:extLst>
                </a:gridCol>
              </a:tblGrid>
              <a:tr h="266305">
                <a:tc gridSpan="2">
                  <a:txBody>
                    <a:bodyPr/>
                    <a:lstStyle/>
                    <a:p>
                      <a:pPr algn="ctr" fontAlgn="ctr"/>
                      <a:r>
                        <a:rPr lang="ja-JP" altLang="en-US" sz="700" b="1" u="none" strike="noStrike" dirty="0" smtClean="0">
                          <a:solidFill>
                            <a:schemeClr val="bg1"/>
                          </a:solidFill>
                          <a:effectLst/>
                          <a:latin typeface="Meiryo UI" panose="020B0604030504040204" pitchFamily="50" charset="-128"/>
                          <a:ea typeface="Meiryo UI" panose="020B0604030504040204" pitchFamily="50" charset="-128"/>
                        </a:rPr>
                        <a:t>年度</a:t>
                      </a:r>
                      <a:endParaRPr lang="ja-JP" altLang="en-US" sz="7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hMerge="1">
                  <a:txBody>
                    <a:bodyPr/>
                    <a:lstStyle/>
                    <a:p>
                      <a:pPr algn="l" fontAlgn="ct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ctr" rtl="0" fontAlgn="ctr"/>
                      <a:r>
                        <a:rPr lang="en-US" altLang="ja-JP" sz="700" b="1" u="none" strike="noStrike">
                          <a:solidFill>
                            <a:schemeClr val="bg1"/>
                          </a:solidFill>
                          <a:effectLst/>
                          <a:latin typeface="Meiryo UI" panose="020B0604030504040204" pitchFamily="50" charset="-128"/>
                          <a:ea typeface="Meiryo UI" panose="020B0604030504040204" pitchFamily="50" charset="-128"/>
                        </a:rPr>
                        <a:t>2008</a:t>
                      </a:r>
                      <a:endParaRPr lang="en-US" altLang="ja-JP" sz="700" b="1" i="0" u="none" strike="noStrike">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ctr" rtl="0" fontAlgn="ctr"/>
                      <a:r>
                        <a:rPr lang="en-US" altLang="ja-JP" sz="700" b="1" u="none" strike="noStrike">
                          <a:solidFill>
                            <a:schemeClr val="bg1"/>
                          </a:solidFill>
                          <a:effectLst/>
                          <a:latin typeface="Meiryo UI" panose="020B0604030504040204" pitchFamily="50" charset="-128"/>
                          <a:ea typeface="Meiryo UI" panose="020B0604030504040204" pitchFamily="50" charset="-128"/>
                        </a:rPr>
                        <a:t>2009</a:t>
                      </a:r>
                      <a:endParaRPr lang="en-US" altLang="ja-JP" sz="700" b="1" i="0" u="none" strike="noStrike">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ctr" rtl="0" fontAlgn="ctr"/>
                      <a:r>
                        <a:rPr lang="en-US" altLang="ja-JP" sz="700" b="1" u="none" strike="noStrike">
                          <a:solidFill>
                            <a:schemeClr val="bg1"/>
                          </a:solidFill>
                          <a:effectLst/>
                          <a:latin typeface="Meiryo UI" panose="020B0604030504040204" pitchFamily="50" charset="-128"/>
                          <a:ea typeface="Meiryo UI" panose="020B0604030504040204" pitchFamily="50" charset="-128"/>
                        </a:rPr>
                        <a:t>2010</a:t>
                      </a:r>
                      <a:endParaRPr lang="en-US" altLang="ja-JP" sz="700" b="1" i="0" u="none" strike="noStrike">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ctr" rtl="0" fontAlgn="ctr"/>
                      <a:r>
                        <a:rPr lang="en-US" altLang="ja-JP" sz="700" b="1" u="none" strike="noStrike">
                          <a:solidFill>
                            <a:schemeClr val="bg1"/>
                          </a:solidFill>
                          <a:effectLst/>
                          <a:latin typeface="Meiryo UI" panose="020B0604030504040204" pitchFamily="50" charset="-128"/>
                          <a:ea typeface="Meiryo UI" panose="020B0604030504040204" pitchFamily="50" charset="-128"/>
                        </a:rPr>
                        <a:t>2011</a:t>
                      </a:r>
                      <a:endParaRPr lang="en-US" altLang="ja-JP" sz="700" b="1" i="0" u="none" strike="noStrike">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ctr" rtl="0" fontAlgn="ctr"/>
                      <a:r>
                        <a:rPr lang="en-US" altLang="ja-JP" sz="700" b="1" u="none" strike="noStrike">
                          <a:solidFill>
                            <a:schemeClr val="bg1"/>
                          </a:solidFill>
                          <a:effectLst/>
                          <a:latin typeface="Meiryo UI" panose="020B0604030504040204" pitchFamily="50" charset="-128"/>
                          <a:ea typeface="Meiryo UI" panose="020B0604030504040204" pitchFamily="50" charset="-128"/>
                        </a:rPr>
                        <a:t>2012</a:t>
                      </a:r>
                      <a:endParaRPr lang="en-US" altLang="ja-JP" sz="700" b="1" i="0" u="none" strike="noStrike">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ctr" rtl="0" fontAlgn="ctr"/>
                      <a:r>
                        <a:rPr lang="en-US" altLang="ja-JP" sz="700" b="1" u="none" strike="noStrike">
                          <a:solidFill>
                            <a:schemeClr val="bg1"/>
                          </a:solidFill>
                          <a:effectLst/>
                          <a:latin typeface="Meiryo UI" panose="020B0604030504040204" pitchFamily="50" charset="-128"/>
                          <a:ea typeface="Meiryo UI" panose="020B0604030504040204" pitchFamily="50" charset="-128"/>
                        </a:rPr>
                        <a:t>2013</a:t>
                      </a:r>
                      <a:endParaRPr lang="en-US" altLang="ja-JP" sz="700" b="1" i="0" u="none" strike="noStrike">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ctr" rtl="0" fontAlgn="ctr"/>
                      <a:r>
                        <a:rPr lang="en-US" altLang="ja-JP" sz="700" b="1" u="none" strike="noStrike">
                          <a:solidFill>
                            <a:schemeClr val="bg1"/>
                          </a:solidFill>
                          <a:effectLst/>
                          <a:latin typeface="Meiryo UI" panose="020B0604030504040204" pitchFamily="50" charset="-128"/>
                          <a:ea typeface="Meiryo UI" panose="020B0604030504040204" pitchFamily="50" charset="-128"/>
                        </a:rPr>
                        <a:t>2014</a:t>
                      </a:r>
                      <a:endParaRPr lang="en-US" altLang="ja-JP" sz="700" b="1" i="0" u="none" strike="noStrike">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ctr" rtl="0" fontAlgn="ctr"/>
                      <a:r>
                        <a:rPr lang="en-US" altLang="ja-JP" sz="700" b="1" u="none" strike="noStrike">
                          <a:solidFill>
                            <a:schemeClr val="bg1"/>
                          </a:solidFill>
                          <a:effectLst/>
                          <a:latin typeface="Meiryo UI" panose="020B0604030504040204" pitchFamily="50" charset="-128"/>
                          <a:ea typeface="Meiryo UI" panose="020B0604030504040204" pitchFamily="50" charset="-128"/>
                        </a:rPr>
                        <a:t>2015</a:t>
                      </a:r>
                      <a:endParaRPr lang="en-US" altLang="ja-JP" sz="700" b="1" i="0" u="none" strike="noStrike">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ctr" rtl="0" fontAlgn="ctr"/>
                      <a:r>
                        <a:rPr lang="en-US" altLang="ja-JP" sz="700" b="1" u="none" strike="noStrike">
                          <a:solidFill>
                            <a:schemeClr val="bg1"/>
                          </a:solidFill>
                          <a:effectLst/>
                          <a:latin typeface="Meiryo UI" panose="020B0604030504040204" pitchFamily="50" charset="-128"/>
                          <a:ea typeface="Meiryo UI" panose="020B0604030504040204" pitchFamily="50" charset="-128"/>
                        </a:rPr>
                        <a:t>2016</a:t>
                      </a:r>
                      <a:endParaRPr lang="en-US" altLang="ja-JP" sz="700" b="1" i="0" u="none" strike="noStrike">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ctr" rtl="0" fontAlgn="ctr"/>
                      <a:r>
                        <a:rPr lang="en-US" altLang="ja-JP" sz="700" b="1" u="none" strike="noStrike">
                          <a:solidFill>
                            <a:schemeClr val="bg1"/>
                          </a:solidFill>
                          <a:effectLst/>
                          <a:latin typeface="Meiryo UI" panose="020B0604030504040204" pitchFamily="50" charset="-128"/>
                          <a:ea typeface="Meiryo UI" panose="020B0604030504040204" pitchFamily="50" charset="-128"/>
                        </a:rPr>
                        <a:t>2017</a:t>
                      </a:r>
                      <a:endParaRPr lang="en-US" altLang="ja-JP" sz="700" b="1" i="0" u="none" strike="noStrike">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ctr" rtl="0" fontAlgn="ctr"/>
                      <a:r>
                        <a:rPr lang="en-US" altLang="ja-JP" sz="700" b="1" u="none" strike="noStrike" dirty="0">
                          <a:solidFill>
                            <a:schemeClr val="bg1"/>
                          </a:solidFill>
                          <a:effectLst/>
                          <a:latin typeface="Meiryo UI" panose="020B0604030504040204" pitchFamily="50" charset="-128"/>
                          <a:ea typeface="Meiryo UI" panose="020B0604030504040204" pitchFamily="50" charset="-128"/>
                        </a:rPr>
                        <a:t>2018</a:t>
                      </a:r>
                      <a:endParaRPr lang="en-US" altLang="ja-JP" sz="7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extLst>
                  <a:ext uri="{0D108BD9-81ED-4DB2-BD59-A6C34878D82A}">
                    <a16:rowId xmlns="" xmlns:a16="http://schemas.microsoft.com/office/drawing/2014/main" val="2018833961"/>
                  </a:ext>
                </a:extLst>
              </a:tr>
              <a:tr h="432000">
                <a:tc rowSpan="6">
                  <a:txBody>
                    <a:bodyPr/>
                    <a:lstStyle/>
                    <a:p>
                      <a:pPr algn="ctr" rtl="0" fontAlgn="ctr"/>
                      <a:r>
                        <a:rPr lang="ja-JP" altLang="en-US" sz="700" b="1" u="none" strike="noStrike" dirty="0">
                          <a:solidFill>
                            <a:schemeClr val="bg1"/>
                          </a:solidFill>
                          <a:effectLst/>
                          <a:latin typeface="Meiryo UI" panose="020B0604030504040204" pitchFamily="50" charset="-128"/>
                          <a:ea typeface="Meiryo UI" panose="020B0604030504040204" pitchFamily="50" charset="-128"/>
                        </a:rPr>
                        <a:t>経営形態</a:t>
                      </a:r>
                      <a:endParaRPr lang="ja-JP" altLang="en-US" sz="7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l" rtl="0" fontAlgn="ctr"/>
                      <a:r>
                        <a:rPr lang="en-US" altLang="ja-JP" sz="700" b="1" u="none" strike="noStrike" dirty="0" smtClean="0">
                          <a:solidFill>
                            <a:schemeClr val="bg1"/>
                          </a:solidFill>
                          <a:effectLst/>
                          <a:latin typeface="Meiryo UI" panose="020B0604030504040204" pitchFamily="50" charset="-128"/>
                          <a:ea typeface="Meiryo UI" panose="020B0604030504040204" pitchFamily="50" charset="-128"/>
                        </a:rPr>
                        <a:t>1.</a:t>
                      </a:r>
                      <a:r>
                        <a:rPr lang="ja-JP" altLang="en-US" sz="700" b="1" u="none" strike="noStrike" dirty="0" smtClean="0">
                          <a:solidFill>
                            <a:schemeClr val="bg1"/>
                          </a:solidFill>
                          <a:effectLst/>
                          <a:latin typeface="Meiryo UI" panose="020B0604030504040204" pitchFamily="50" charset="-128"/>
                          <a:ea typeface="Meiryo UI" panose="020B0604030504040204" pitchFamily="50" charset="-128"/>
                        </a:rPr>
                        <a:t>地下鉄</a:t>
                      </a:r>
                      <a:endParaRPr lang="en-US" altLang="ja-JP" sz="700" b="1" u="none" strike="noStrike" dirty="0" smtClean="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l" fontAlgn="t"/>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fontAlgn="t"/>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fontAlgn="t"/>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rPr>
                        <a:t>●地下鉄民営化・成長戦略ＰＴ設置</a:t>
                      </a:r>
                    </a:p>
                  </a:txBody>
                  <a:tcPr/>
                </a:tc>
                <a:tc>
                  <a:txBody>
                    <a:bodyPr/>
                    <a:lstStyle/>
                    <a:p>
                      <a:endParaRPr kumimoji="1" lang="ja-JP" altLang="en-US" sz="700" strike="sngStrike" dirty="0" smtClean="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700" dirty="0" smtClean="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700" strike="sngStrike" dirty="0" smtClean="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rPr>
                        <a:t>●交通事業の設置条例の廃止条例案可決</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rPr>
                        <a:t>●準備会社設立</a:t>
                      </a:r>
                      <a:endParaRPr kumimoji="1" lang="en-US" altLang="ja-JP" sz="700" dirty="0" smtClean="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rPr>
                        <a:t>●地下鉄新会社による営業開始</a:t>
                      </a:r>
                    </a:p>
                  </a:txBody>
                  <a:tcPr/>
                </a:tc>
                <a:extLst>
                  <a:ext uri="{0D108BD9-81ED-4DB2-BD59-A6C34878D82A}">
                    <a16:rowId xmlns="" xmlns:a16="http://schemas.microsoft.com/office/drawing/2014/main" val="1927874709"/>
                  </a:ext>
                </a:extLst>
              </a:tr>
              <a:tr h="432000">
                <a:tc vMerge="1">
                  <a:txBody>
                    <a:bodyPr/>
                    <a:lstStyle/>
                    <a:p>
                      <a:pPr algn="ctr" rtl="0" fontAlgn="ctr"/>
                      <a:endParaRPr lang="ja-JP" altLang="en-US" sz="7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l" rtl="0" fontAlgn="ctr"/>
                      <a:r>
                        <a:rPr lang="en-US" altLang="ja-JP" sz="700" b="1" i="0" u="none" strike="noStrike" dirty="0" smtClean="0">
                          <a:solidFill>
                            <a:schemeClr val="bg1"/>
                          </a:solidFill>
                          <a:effectLst/>
                          <a:latin typeface="Meiryo UI" panose="020B0604030504040204" pitchFamily="50" charset="-128"/>
                          <a:ea typeface="Meiryo UI" panose="020B0604030504040204" pitchFamily="50" charset="-128"/>
                        </a:rPr>
                        <a:t>2. </a:t>
                      </a:r>
                      <a:r>
                        <a:rPr lang="ja-JP" altLang="en-US" sz="700" b="1" i="0" u="none" strike="noStrike" dirty="0" smtClean="0">
                          <a:solidFill>
                            <a:schemeClr val="bg1"/>
                          </a:solidFill>
                          <a:effectLst/>
                          <a:latin typeface="Meiryo UI" panose="020B0604030504040204" pitchFamily="50" charset="-128"/>
                          <a:ea typeface="Meiryo UI" panose="020B0604030504040204" pitchFamily="50" charset="-128"/>
                        </a:rPr>
                        <a:t>バス</a:t>
                      </a:r>
                      <a:endParaRPr lang="en-US" altLang="ja-JP" sz="700" b="1" i="0" u="none" strike="noStrike" dirty="0" smtClean="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l" rtl="0" fontAlgn="ct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fontAlgn="t"/>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rtl="0" fontAlgn="ct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rPr>
                        <a:t>●バス改革・持続戦略</a:t>
                      </a:r>
                      <a:r>
                        <a:rPr kumimoji="1" lang="en-US" altLang="ja-JP" sz="700" dirty="0" smtClean="0">
                          <a:solidFill>
                            <a:schemeClr val="tx1"/>
                          </a:solidFill>
                          <a:latin typeface="Meiryo UI" panose="020B0604030504040204" pitchFamily="50" charset="-128"/>
                          <a:ea typeface="Meiryo UI" panose="020B0604030504040204" pitchFamily="50" charset="-128"/>
                        </a:rPr>
                        <a:t>PT</a:t>
                      </a:r>
                      <a:r>
                        <a:rPr kumimoji="1" lang="ja-JP" altLang="en-US" sz="700" dirty="0" smtClean="0">
                          <a:solidFill>
                            <a:schemeClr val="tx1"/>
                          </a:solidFill>
                          <a:latin typeface="Meiryo UI" panose="020B0604030504040204" pitchFamily="50" charset="-128"/>
                          <a:ea typeface="Meiryo UI" panose="020B0604030504040204" pitchFamily="50" charset="-128"/>
                        </a:rPr>
                        <a:t>設置</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●赤バス廃止</a:t>
                      </a:r>
                    </a:p>
                  </a:txBody>
                  <a:tcPr/>
                </a:tc>
                <a:tc>
                  <a:txBody>
                    <a:bodyPr/>
                    <a:lstStyle/>
                    <a:p>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rPr>
                        <a:t>●バス路線見直し</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rPr>
                        <a:t>●バス路線見直し</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rPr>
                        <a:t>●交通事業の設置条例の廃止条例案可決</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rPr>
                        <a:t>●大阪シティバス（株）による営業開始</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r>
              <a:tr h="792000">
                <a:tc vMerge="1">
                  <a:txBody>
                    <a:bodyPr/>
                    <a:lstStyle/>
                    <a:p>
                      <a:pPr algn="ctr" rtl="0" fontAlgn="ctr"/>
                      <a:endParaRPr lang="ja-JP" altLang="en-US" sz="7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l" rtl="0" fontAlgn="ctr"/>
                      <a:r>
                        <a:rPr lang="en-US" altLang="ja-JP" sz="700" b="1" i="0" u="none" strike="noStrike" dirty="0" smtClean="0">
                          <a:solidFill>
                            <a:schemeClr val="bg1"/>
                          </a:solidFill>
                          <a:effectLst/>
                          <a:latin typeface="Meiryo UI" panose="020B0604030504040204" pitchFamily="50" charset="-128"/>
                          <a:ea typeface="Meiryo UI" panose="020B0604030504040204" pitchFamily="50" charset="-128"/>
                        </a:rPr>
                        <a:t>3. </a:t>
                      </a:r>
                      <a:r>
                        <a:rPr lang="ja-JP" altLang="en-US" sz="700" b="1" i="0" u="none" strike="noStrike" dirty="0" smtClean="0">
                          <a:solidFill>
                            <a:schemeClr val="bg1"/>
                          </a:solidFill>
                          <a:effectLst/>
                          <a:latin typeface="Meiryo UI" panose="020B0604030504040204" pitchFamily="50" charset="-128"/>
                          <a:ea typeface="Meiryo UI" panose="020B0604030504040204" pitchFamily="50" charset="-128"/>
                        </a:rPr>
                        <a:t>水道</a:t>
                      </a:r>
                      <a:endParaRPr lang="ja-JP" altLang="en-US" sz="7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rPr>
                        <a:t>●コンセッション型指定管理者制度による府用水供給事業の受託提案</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rPr>
                        <a:t>●府との協議中止</a:t>
                      </a:r>
                      <a:endParaRPr kumimoji="1" lang="en-US" altLang="ja-JP" sz="700" dirty="0" smtClean="0">
                        <a:solidFill>
                          <a:schemeClr val="tx1"/>
                        </a:solidFill>
                        <a:latin typeface="Meiryo UI" panose="020B0604030504040204" pitchFamily="50" charset="-128"/>
                        <a:ea typeface="Meiryo UI" panose="020B0604030504040204" pitchFamily="50" charset="-128"/>
                      </a:endParaRPr>
                    </a:p>
                  </a:txBody>
                  <a:tcPr/>
                </a:tc>
                <a:tc>
                  <a:txBody>
                    <a:bodyPr/>
                    <a:lstStyle/>
                    <a:p>
                      <a:pPr algn="l" rtl="0" fontAlgn="ct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solidFill>
                            <a:schemeClr val="tx1"/>
                          </a:solidFill>
                          <a:latin typeface="Meiryo UI" panose="020B0604030504040204" pitchFamily="50" charset="-128"/>
                          <a:ea typeface="Meiryo UI" panose="020B0604030504040204" pitchFamily="50" charset="-128"/>
                        </a:rPr>
                        <a:t>●大阪広域水道企業団との統合協議開始</a:t>
                      </a:r>
                    </a:p>
                    <a:p>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700" dirty="0" smtClean="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rPr>
                        <a:t>●企業団との統合議案否決</a:t>
                      </a:r>
                      <a:endParaRPr kumimoji="1" lang="en-US" altLang="ja-JP" sz="700" dirty="0" smtClean="0">
                        <a:solidFill>
                          <a:schemeClr val="tx1"/>
                        </a:solidFill>
                        <a:latin typeface="Meiryo UI" panose="020B0604030504040204" pitchFamily="50" charset="-128"/>
                        <a:ea typeface="Meiryo UI" panose="020B0604030504040204" pitchFamily="50" charset="-128"/>
                      </a:endParaRPr>
                    </a:p>
                    <a:p>
                      <a:pPr marL="0" indent="0"/>
                      <a:r>
                        <a:rPr kumimoji="1" lang="ja-JP" altLang="en-US" sz="700" dirty="0" smtClean="0">
                          <a:solidFill>
                            <a:schemeClr val="tx1"/>
                          </a:solidFill>
                          <a:latin typeface="Meiryo UI" panose="020B0604030504040204" pitchFamily="50" charset="-128"/>
                          <a:ea typeface="Meiryo UI" panose="020B0604030504040204" pitchFamily="50" charset="-128"/>
                        </a:rPr>
                        <a:t>●上下分離による民営化の方向性決定</a:t>
                      </a:r>
                      <a:r>
                        <a:rPr kumimoji="1" lang="ja-JP" altLang="en-US" sz="700" spc="-100" baseline="0" dirty="0" smtClean="0">
                          <a:solidFill>
                            <a:schemeClr val="tx1"/>
                          </a:solidFill>
                          <a:latin typeface="Meiryo UI" panose="020B0604030504040204" pitchFamily="50" charset="-128"/>
                          <a:ea typeface="Meiryo UI" panose="020B0604030504040204" pitchFamily="50" charset="-128"/>
                        </a:rPr>
                        <a:t>（市戦略会議）</a:t>
                      </a:r>
                      <a:endParaRPr kumimoji="1" lang="ja-JP" altLang="en-US" sz="700" spc="-100" baseline="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solidFill>
                            <a:schemeClr val="tx1"/>
                          </a:solidFill>
                          <a:latin typeface="Meiryo UI" panose="020B0604030504040204" pitchFamily="50" charset="-128"/>
                          <a:ea typeface="Meiryo UI" panose="020B0604030504040204" pitchFamily="50" charset="-128"/>
                        </a:rPr>
                        <a:t>●運営権制度の活用条例案廃案（審議未了）</a:t>
                      </a:r>
                    </a:p>
                  </a:txBody>
                  <a:tcPr/>
                </a:tc>
                <a:tc>
                  <a:txBody>
                    <a:bodyPr/>
                    <a:lstStyle/>
                    <a:p>
                      <a:endParaRPr kumimoji="1" lang="ja-JP" altLang="en-US" sz="700" strike="sngStrike"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r>
              <a:tr h="576000">
                <a:tc vMerge="1">
                  <a:txBody>
                    <a:bodyPr/>
                    <a:lstStyle/>
                    <a:p>
                      <a:pPr algn="ctr" rtl="0" fontAlgn="ctr"/>
                      <a:endParaRPr lang="ja-JP" altLang="en-US" sz="7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l" rtl="0" fontAlgn="ctr"/>
                      <a:r>
                        <a:rPr lang="en-US" altLang="ja-JP" sz="700" b="1" i="0" u="none" strike="noStrike" dirty="0" smtClean="0">
                          <a:solidFill>
                            <a:schemeClr val="bg1"/>
                          </a:solidFill>
                          <a:effectLst/>
                          <a:latin typeface="Meiryo UI" panose="020B0604030504040204" pitchFamily="50" charset="-128"/>
                          <a:ea typeface="Meiryo UI" panose="020B0604030504040204" pitchFamily="50" charset="-128"/>
                        </a:rPr>
                        <a:t>4. </a:t>
                      </a:r>
                      <a:r>
                        <a:rPr lang="ja-JP" altLang="en-US" sz="700" b="1" i="0" u="none" strike="noStrike" dirty="0" smtClean="0">
                          <a:solidFill>
                            <a:schemeClr val="bg1"/>
                          </a:solidFill>
                          <a:effectLst/>
                          <a:latin typeface="Meiryo UI" panose="020B0604030504040204" pitchFamily="50" charset="-128"/>
                          <a:ea typeface="Meiryo UI" panose="020B0604030504040204" pitchFamily="50" charset="-128"/>
                        </a:rPr>
                        <a:t>ごみ</a:t>
                      </a:r>
                      <a:endParaRPr lang="ja-JP" altLang="en-US" sz="7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l" rtl="0" fontAlgn="ct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fontAlgn="t"/>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rtl="0" fontAlgn="ct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rPr>
                        <a:t>●職員の退職不補充により民間委託化拡大</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rPr>
                        <a:t>●焼却工場の整備・配置計画策定</a:t>
                      </a:r>
                    </a:p>
                  </a:txBody>
                  <a:tcPr/>
                </a:tc>
                <a:tc>
                  <a:txBody>
                    <a:bodyPr/>
                    <a:lstStyle/>
                    <a:p>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rPr>
                        <a:t>●大阪市・八尾市・松原市環境施設組合事業開始</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en-US" altLang="ja-JP" sz="700" dirty="0" smtClean="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rPr>
                        <a:t>●「家庭ごみ収集輸送事業改革プラン」策定</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r>
              <a:tr h="576000">
                <a:tc vMerge="1">
                  <a:txBody>
                    <a:bodyPr/>
                    <a:lstStyle/>
                    <a:p>
                      <a:pPr algn="ctr" rtl="0" fontAlgn="ctr"/>
                      <a:endParaRPr lang="ja-JP" altLang="en-US" sz="7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l" rtl="0" fontAlgn="ctr"/>
                      <a:r>
                        <a:rPr lang="en-US" altLang="ja-JP" sz="700" b="1" i="0" u="none" strike="noStrike" dirty="0" smtClean="0">
                          <a:solidFill>
                            <a:schemeClr val="bg1"/>
                          </a:solidFill>
                          <a:effectLst/>
                          <a:latin typeface="Meiryo UI" panose="020B0604030504040204" pitchFamily="50" charset="-128"/>
                          <a:ea typeface="Meiryo UI" panose="020B0604030504040204" pitchFamily="50" charset="-128"/>
                        </a:rPr>
                        <a:t>5. </a:t>
                      </a:r>
                      <a:r>
                        <a:rPr lang="ja-JP" altLang="en-US" sz="700" b="1" i="0" u="none" strike="noStrike" dirty="0" smtClean="0">
                          <a:solidFill>
                            <a:schemeClr val="bg1"/>
                          </a:solidFill>
                          <a:effectLst/>
                          <a:latin typeface="Meiryo UI" panose="020B0604030504040204" pitchFamily="50" charset="-128"/>
                          <a:ea typeface="Meiryo UI" panose="020B0604030504040204" pitchFamily="50" charset="-128"/>
                        </a:rPr>
                        <a:t>下水道</a:t>
                      </a:r>
                      <a:endParaRPr lang="ja-JP" altLang="en-US" sz="7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l" rtl="0" fontAlgn="ct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fontAlgn="t"/>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rtl="0" fontAlgn="ct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700" dirty="0" smtClean="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solidFill>
                            <a:schemeClr val="tx1"/>
                          </a:solidFill>
                          <a:latin typeface="Meiryo UI" panose="020B0604030504040204" pitchFamily="50" charset="-128"/>
                          <a:ea typeface="Meiryo UI" panose="020B0604030504040204" pitchFamily="50" charset="-128"/>
                        </a:rPr>
                        <a:t>●外郭団体を暫定活用して包括委託実施（西部方面）</a:t>
                      </a:r>
                    </a:p>
                  </a:txBody>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rPr>
                        <a:t>●委託範囲を市内全域に拡大</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rPr>
                        <a:t>●新会社（クリアウォーター</a:t>
                      </a:r>
                      <a:r>
                        <a:rPr kumimoji="1" lang="en-US" altLang="ja-JP" sz="700" dirty="0" smtClean="0">
                          <a:solidFill>
                            <a:schemeClr val="tx1"/>
                          </a:solidFill>
                          <a:latin typeface="Meiryo UI" panose="020B0604030504040204" pitchFamily="50" charset="-128"/>
                          <a:ea typeface="Meiryo UI" panose="020B0604030504040204" pitchFamily="50" charset="-128"/>
                        </a:rPr>
                        <a:t>OSAKA</a:t>
                      </a:r>
                      <a:r>
                        <a:rPr kumimoji="1" lang="ja-JP" altLang="en-US" sz="700" dirty="0" smtClean="0">
                          <a:solidFill>
                            <a:schemeClr val="tx1"/>
                          </a:solidFill>
                          <a:latin typeface="Meiryo UI" panose="020B0604030504040204" pitchFamily="50" charset="-128"/>
                          <a:ea typeface="Meiryo UI" panose="020B0604030504040204" pitchFamily="50" charset="-128"/>
                        </a:rPr>
                        <a:t>（株））設立</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rPr>
                        <a:t>●クリアウォーター</a:t>
                      </a:r>
                      <a:r>
                        <a:rPr kumimoji="1" lang="en-US" altLang="ja-JP" sz="700" dirty="0" smtClean="0">
                          <a:solidFill>
                            <a:schemeClr val="tx1"/>
                          </a:solidFill>
                          <a:latin typeface="Meiryo UI" panose="020B0604030504040204" pitchFamily="50" charset="-128"/>
                          <a:ea typeface="Meiryo UI" panose="020B0604030504040204" pitchFamily="50" charset="-128"/>
                        </a:rPr>
                        <a:t>OSAKA</a:t>
                      </a:r>
                      <a:r>
                        <a:rPr kumimoji="1" lang="ja-JP" altLang="en-US" sz="700" dirty="0" smtClean="0">
                          <a:solidFill>
                            <a:schemeClr val="tx1"/>
                          </a:solidFill>
                          <a:latin typeface="Meiryo UI" panose="020B0604030504040204" pitchFamily="50" charset="-128"/>
                          <a:ea typeface="Meiryo UI" panose="020B0604030504040204" pitchFamily="50" charset="-128"/>
                        </a:rPr>
                        <a:t>（株）への包括委託実施</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r>
              <a:tr h="1080000">
                <a:tc vMerge="1">
                  <a:txBody>
                    <a:bodyPr/>
                    <a:lstStyle/>
                    <a:p>
                      <a:pPr algn="ctr" rtl="0" fontAlgn="ctr"/>
                      <a:endParaRPr lang="ja-JP" altLang="en-US" sz="7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l" rtl="0" fontAlgn="ctr"/>
                      <a:r>
                        <a:rPr lang="en-US" altLang="ja-JP" sz="700" b="1" i="0" u="none" strike="noStrike" dirty="0" smtClean="0">
                          <a:solidFill>
                            <a:schemeClr val="bg1"/>
                          </a:solidFill>
                          <a:effectLst/>
                          <a:latin typeface="Meiryo UI" panose="020B0604030504040204" pitchFamily="50" charset="-128"/>
                          <a:ea typeface="Meiryo UI" panose="020B0604030504040204" pitchFamily="50" charset="-128"/>
                        </a:rPr>
                        <a:t>6.</a:t>
                      </a:r>
                      <a:r>
                        <a:rPr lang="en-US" altLang="ja-JP" sz="700" b="1" i="0" u="none" strike="noStrike" baseline="0" dirty="0" smtClean="0">
                          <a:solidFill>
                            <a:schemeClr val="bg1"/>
                          </a:solidFill>
                          <a:effectLst/>
                          <a:latin typeface="Meiryo UI" panose="020B0604030504040204" pitchFamily="50" charset="-128"/>
                          <a:ea typeface="Meiryo UI" panose="020B0604030504040204" pitchFamily="50" charset="-128"/>
                        </a:rPr>
                        <a:t> </a:t>
                      </a:r>
                      <a:r>
                        <a:rPr lang="ja-JP" altLang="en-US" sz="700" b="1" i="0" u="none" strike="noStrike" baseline="0" dirty="0" smtClean="0">
                          <a:solidFill>
                            <a:schemeClr val="bg1"/>
                          </a:solidFill>
                          <a:effectLst/>
                          <a:latin typeface="Meiryo UI" panose="020B0604030504040204" pitchFamily="50" charset="-128"/>
                          <a:ea typeface="Meiryo UI" panose="020B0604030504040204" pitchFamily="50" charset="-128"/>
                        </a:rPr>
                        <a:t>幼稚園・</a:t>
                      </a:r>
                      <a:endParaRPr lang="en-US" altLang="ja-JP" sz="700" b="1" i="0" u="none" strike="noStrike" baseline="0" dirty="0" smtClean="0">
                        <a:solidFill>
                          <a:schemeClr val="bg1"/>
                        </a:solidFill>
                        <a:effectLst/>
                        <a:latin typeface="Meiryo UI" panose="020B0604030504040204" pitchFamily="50" charset="-128"/>
                        <a:ea typeface="Meiryo UI" panose="020B0604030504040204" pitchFamily="50" charset="-128"/>
                      </a:endParaRPr>
                    </a:p>
                    <a:p>
                      <a:pPr algn="l" rtl="0" fontAlgn="ctr"/>
                      <a:r>
                        <a:rPr lang="ja-JP" altLang="en-US" sz="700" b="1" i="0" u="none" strike="noStrike" baseline="0" dirty="0" smtClean="0">
                          <a:solidFill>
                            <a:schemeClr val="bg1"/>
                          </a:solidFill>
                          <a:effectLst/>
                          <a:latin typeface="Meiryo UI" panose="020B0604030504040204" pitchFamily="50" charset="-128"/>
                          <a:ea typeface="Meiryo UI" panose="020B0604030504040204" pitchFamily="50" charset="-128"/>
                        </a:rPr>
                        <a:t>保育所</a:t>
                      </a:r>
                      <a:endParaRPr lang="ja-JP" altLang="en-US" sz="7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l" rtl="0" fontAlgn="ct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fontAlgn="t"/>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rtl="0" fontAlgn="ct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rPr>
                        <a:t>●「市立幼稚園民営化計画（案）の基本的な考え方」公表</a:t>
                      </a:r>
                      <a:endParaRPr kumimoji="1" lang="en-US" altLang="ja-JP" sz="700" dirty="0" smtClean="0">
                        <a:solidFill>
                          <a:schemeClr val="tx1"/>
                        </a:solidFill>
                        <a:latin typeface="Meiryo UI" panose="020B0604030504040204" pitchFamily="50" charset="-128"/>
                        <a:ea typeface="Meiryo UI" panose="020B0604030504040204" pitchFamily="50" charset="-128"/>
                      </a:endParaRPr>
                    </a:p>
                    <a:p>
                      <a:r>
                        <a:rPr kumimoji="1" lang="ja-JP" altLang="en-US" sz="700" dirty="0" smtClean="0">
                          <a:solidFill>
                            <a:schemeClr val="tx1"/>
                          </a:solidFill>
                          <a:latin typeface="Meiryo UI" panose="020B0604030504040204" pitchFamily="50" charset="-128"/>
                          <a:ea typeface="Meiryo UI" panose="020B0604030504040204" pitchFamily="50" charset="-128"/>
                        </a:rPr>
                        <a:t>●「公立保育所新再編整備計画（案）」公表</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●幼稚園１園の廃園</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●幼稚園３園の廃園</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●保育所</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園の民間移管</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●幼稚園１園の民間移管</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●保育所１園の休止</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●保育所５園の民間移管</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●保育所６園の民間移管</a:t>
                      </a:r>
                    </a:p>
                    <a:p>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r>
              <a:tr h="576000">
                <a:tc>
                  <a:txBody>
                    <a:bodyPr/>
                    <a:lstStyle/>
                    <a:p>
                      <a:pPr algn="ctr" rtl="0" fontAlgn="ctr"/>
                      <a:r>
                        <a:rPr lang="ja-JP" altLang="en-US" sz="700" b="1" u="none" strike="noStrike" dirty="0">
                          <a:solidFill>
                            <a:schemeClr val="bg1"/>
                          </a:solidFill>
                          <a:effectLst/>
                          <a:latin typeface="Meiryo UI" panose="020B0604030504040204" pitchFamily="50" charset="-128"/>
                          <a:ea typeface="Meiryo UI" panose="020B0604030504040204" pitchFamily="50" charset="-128"/>
                        </a:rPr>
                        <a:t>政策</a:t>
                      </a:r>
                      <a:r>
                        <a:rPr lang="ja-JP" altLang="en-US" sz="700" b="1" u="none" strike="noStrike" dirty="0" smtClean="0">
                          <a:solidFill>
                            <a:schemeClr val="bg1"/>
                          </a:solidFill>
                          <a:effectLst/>
                          <a:latin typeface="Meiryo UI" panose="020B0604030504040204" pitchFamily="50" charset="-128"/>
                          <a:ea typeface="Meiryo UI" panose="020B0604030504040204" pitchFamily="50" charset="-128"/>
                        </a:rPr>
                        <a:t>刷新</a:t>
                      </a:r>
                      <a:endParaRPr lang="ja-JP" altLang="en-US" sz="7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l" rtl="0" fontAlgn="ctr"/>
                      <a:r>
                        <a:rPr lang="en-US" altLang="ja-JP" sz="700" b="1" i="0" u="none" strike="noStrike" dirty="0" smtClean="0">
                          <a:solidFill>
                            <a:schemeClr val="bg1"/>
                          </a:solidFill>
                          <a:effectLst/>
                          <a:latin typeface="Meiryo UI" panose="020B0604030504040204" pitchFamily="50" charset="-128"/>
                          <a:ea typeface="Meiryo UI" panose="020B0604030504040204" pitchFamily="50" charset="-128"/>
                        </a:rPr>
                        <a:t>7. </a:t>
                      </a:r>
                      <a:r>
                        <a:rPr lang="ja-JP" altLang="en-US" sz="700" b="1" i="0" u="none" strike="noStrike" dirty="0" smtClean="0">
                          <a:solidFill>
                            <a:schemeClr val="bg1"/>
                          </a:solidFill>
                          <a:effectLst/>
                          <a:latin typeface="Meiryo UI" panose="020B0604030504040204" pitchFamily="50" charset="-128"/>
                          <a:ea typeface="Meiryo UI" panose="020B0604030504040204" pitchFamily="50" charset="-128"/>
                        </a:rPr>
                        <a:t>インフラ整備</a:t>
                      </a:r>
                      <a:endParaRPr lang="ja-JP" altLang="en-US" sz="7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l" fontAlgn="t"/>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rtl="0" fontAlgn="ct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rtl="0" fontAlgn="ct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rtl="0" fontAlgn="ct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fontAlgn="t"/>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rtl="0" fontAlgn="ct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rtl="0" fontAlgn="ct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rPr>
                        <a:t>●うめきた新駅工事着手</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rPr>
                        <a:t>●淀川左岸線延伸部事業化</a:t>
                      </a:r>
                      <a:endParaRPr kumimoji="1" lang="en-US" altLang="ja-JP" sz="700" dirty="0" smtClean="0">
                        <a:solidFill>
                          <a:schemeClr val="tx1"/>
                        </a:solidFill>
                        <a:latin typeface="Meiryo UI" panose="020B0604030504040204" pitchFamily="50" charset="-128"/>
                        <a:ea typeface="Meiryo UI" panose="020B0604030504040204" pitchFamily="50" charset="-128"/>
                      </a:endParaRPr>
                    </a:p>
                    <a:p>
                      <a:r>
                        <a:rPr kumimoji="1" lang="ja-JP" altLang="en-US" sz="700" dirty="0" smtClean="0">
                          <a:solidFill>
                            <a:schemeClr val="tx1"/>
                          </a:solidFill>
                          <a:latin typeface="Meiryo UI" panose="020B0604030504040204" pitchFamily="50" charset="-128"/>
                          <a:ea typeface="Meiryo UI" panose="020B0604030504040204" pitchFamily="50" charset="-128"/>
                        </a:rPr>
                        <a:t>●なにわ筋線環境アセス</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pPr algn="l" rtl="0" fontAlgn="ct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r>
              <a:tr h="432000">
                <a:tc>
                  <a:txBody>
                    <a:bodyPr/>
                    <a:lstStyle/>
                    <a:p>
                      <a:pPr algn="ctr" rtl="0" fontAlgn="ctr"/>
                      <a:r>
                        <a:rPr lang="ja-JP" altLang="en-US" sz="700" b="1" u="none" strike="noStrike" dirty="0">
                          <a:solidFill>
                            <a:schemeClr val="bg1"/>
                          </a:solidFill>
                          <a:effectLst/>
                          <a:latin typeface="Meiryo UI" panose="020B0604030504040204" pitchFamily="50" charset="-128"/>
                          <a:ea typeface="Meiryo UI" panose="020B0604030504040204" pitchFamily="50" charset="-128"/>
                        </a:rPr>
                        <a:t>府市連携</a:t>
                      </a:r>
                      <a:endParaRPr lang="ja-JP" altLang="en-US" sz="7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l" rtl="0" fontAlgn="ctr"/>
                      <a:r>
                        <a:rPr lang="en-US" altLang="ja-JP" sz="700" b="1" u="none" strike="noStrike" dirty="0" smtClean="0">
                          <a:solidFill>
                            <a:schemeClr val="bg1"/>
                          </a:solidFill>
                          <a:effectLst/>
                          <a:latin typeface="Meiryo UI" panose="020B0604030504040204" pitchFamily="50" charset="-128"/>
                          <a:ea typeface="Meiryo UI" panose="020B0604030504040204" pitchFamily="50" charset="-128"/>
                        </a:rPr>
                        <a:t>8. </a:t>
                      </a:r>
                      <a:r>
                        <a:rPr lang="ja-JP" altLang="en-US" sz="700" b="1" u="none" strike="noStrike" dirty="0" smtClean="0">
                          <a:solidFill>
                            <a:schemeClr val="bg1"/>
                          </a:solidFill>
                          <a:effectLst/>
                          <a:latin typeface="Meiryo UI" panose="020B0604030504040204" pitchFamily="50" charset="-128"/>
                          <a:ea typeface="Meiryo UI" panose="020B0604030504040204" pitchFamily="50" charset="-128"/>
                        </a:rPr>
                        <a:t>その他</a:t>
                      </a:r>
                      <a:endParaRPr lang="ja-JP" altLang="en-US" sz="7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l" fontAlgn="t"/>
                      <a:r>
                        <a:rPr lang="ja-JP" altLang="en-US" sz="700" u="none" strike="noStrike">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fontAlgn="t"/>
                      <a:r>
                        <a:rPr lang="ja-JP" altLang="en-US" sz="700" u="none" strike="noStrike">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fontAlgn="t"/>
                      <a:r>
                        <a:rPr lang="ja-JP" altLang="en-US" sz="700" u="none" strike="noStrike">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fontAlgn="t"/>
                      <a:r>
                        <a:rPr lang="ja-JP" altLang="en-US" sz="700" u="none" strike="noStrike">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rtl="0" fontAlgn="ctr"/>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●府市の港湾及び海岸の管理に係る連携協約締結</a:t>
                      </a:r>
                      <a:endParaRPr lang="ja-JP" altLang="en-US" sz="70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rtl="0" fontAlgn="ct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r>
              <a:tr h="576000">
                <a:tc gridSpan="2">
                  <a:txBody>
                    <a:bodyPr/>
                    <a:lstStyle/>
                    <a:p>
                      <a:pPr algn="l" rtl="0" fontAlgn="ctr"/>
                      <a:r>
                        <a:rPr lang="ja-JP" altLang="en-US" sz="700" b="1" u="none" strike="noStrike" dirty="0" smtClean="0">
                          <a:solidFill>
                            <a:schemeClr val="bg1"/>
                          </a:solidFill>
                          <a:effectLst/>
                          <a:latin typeface="Meiryo UI" panose="020B0604030504040204" pitchFamily="50" charset="-128"/>
                          <a:ea typeface="Meiryo UI" panose="020B0604030504040204" pitchFamily="50" charset="-128"/>
                        </a:rPr>
                        <a:t>その他</a:t>
                      </a:r>
                      <a:endParaRPr lang="ja-JP" altLang="en-US" sz="7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hMerge="1">
                  <a:txBody>
                    <a:bodyPr/>
                    <a:lstStyle/>
                    <a:p>
                      <a:pPr algn="l" fontAlgn="t"/>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solidFill>
                      <a:schemeClr val="tx1">
                        <a:lumMod val="50000"/>
                        <a:lumOff val="50000"/>
                      </a:schemeClr>
                    </a:solidFill>
                  </a:tcPr>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rtl="0" fontAlgn="ct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fontAlgn="t"/>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rPr>
                        <a:t>●「密集住宅市街地整備推進プロジェクトチーム」設置</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rPr>
                        <a:t>●「大阪市密集住宅市街地重点整備プログラム」策定</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a:tc>
                <a:tc>
                  <a:txBody>
                    <a:bodyPr/>
                    <a:lstStyle/>
                    <a:p>
                      <a:pPr algn="l" fontAlgn="t"/>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fontAlgn="t"/>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tc>
              </a:tr>
            </a:tbl>
          </a:graphicData>
        </a:graphic>
      </p:graphicFrame>
    </p:spTree>
    <p:extLst>
      <p:ext uri="{BB962C8B-B14F-4D97-AF65-F5344CB8AC3E}">
        <p14:creationId xmlns:p14="http://schemas.microsoft.com/office/powerpoint/2010/main" val="40459223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5335425" y="2179703"/>
            <a:ext cx="913390" cy="4446100"/>
          </a:xfrm>
          <a:prstGeom prst="roundRect">
            <a:avLst>
              <a:gd name="adj" fmla="val 1661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2"/>
          <a:stretch>
            <a:fillRect/>
          </a:stretch>
        </p:blipFill>
        <p:spPr>
          <a:xfrm>
            <a:off x="179512" y="1815165"/>
            <a:ext cx="6529382" cy="4468755"/>
          </a:xfrm>
          <a:prstGeom prst="rect">
            <a:avLst/>
          </a:prstGeom>
        </p:spPr>
      </p:pic>
      <p:grpSp>
        <p:nvGrpSpPr>
          <p:cNvPr id="3" name="グループ化 2"/>
          <p:cNvGrpSpPr/>
          <p:nvPr/>
        </p:nvGrpSpPr>
        <p:grpSpPr>
          <a:xfrm>
            <a:off x="564390" y="1032463"/>
            <a:ext cx="8184073" cy="596337"/>
            <a:chOff x="611559" y="1597011"/>
            <a:chExt cx="8184073" cy="596337"/>
          </a:xfrm>
        </p:grpSpPr>
        <p:sp>
          <p:nvSpPr>
            <p:cNvPr id="47" name="角丸四角形 46"/>
            <p:cNvSpPr/>
            <p:nvPr/>
          </p:nvSpPr>
          <p:spPr>
            <a:xfrm>
              <a:off x="611559" y="1597011"/>
              <a:ext cx="8184073" cy="267964"/>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a:off x="611559" y="1835447"/>
              <a:ext cx="1415321" cy="357901"/>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テキスト ボックス 29"/>
          <p:cNvSpPr txBox="1"/>
          <p:nvPr/>
        </p:nvSpPr>
        <p:spPr>
          <a:xfrm>
            <a:off x="2029766" y="2150705"/>
            <a:ext cx="2063945" cy="307777"/>
          </a:xfrm>
          <a:prstGeom prst="rect">
            <a:avLst/>
          </a:prstGeom>
          <a:noFill/>
        </p:spPr>
        <p:txBody>
          <a:bodyPr wrap="square" rtlCol="0">
            <a:spAutoFit/>
          </a:bodyPr>
          <a:lstStyle/>
          <a:p>
            <a:pPr algn="ctr" fontAlgn="auto">
              <a:spcBef>
                <a:spcPts val="0"/>
              </a:spcBef>
              <a:spcAft>
                <a:spcPts val="0"/>
              </a:spcAft>
            </a:pPr>
            <a:r>
              <a:rPr lang="ja-JP" altLang="en-US" sz="1400" dirty="0">
                <a:solidFill>
                  <a:prstClr val="black"/>
                </a:solidFill>
                <a:latin typeface="Calibri"/>
                <a:ea typeface="ＭＳ Ｐゴシック"/>
              </a:rPr>
              <a:t>企業債</a:t>
            </a:r>
            <a:r>
              <a:rPr lang="ja-JP" altLang="en-US" sz="1400" dirty="0" smtClean="0">
                <a:solidFill>
                  <a:prstClr val="black"/>
                </a:solidFill>
                <a:latin typeface="Calibri"/>
                <a:ea typeface="ＭＳ Ｐゴシック"/>
              </a:rPr>
              <a:t>残高</a:t>
            </a:r>
            <a:r>
              <a:rPr lang="ja-JP" altLang="en-US" sz="1400" dirty="0">
                <a:latin typeface="Calibri"/>
                <a:ea typeface="ＭＳ Ｐゴシック"/>
              </a:rPr>
              <a:t>等</a:t>
            </a:r>
            <a:r>
              <a:rPr lang="ja-JP" altLang="en-US" sz="1400" dirty="0" smtClean="0">
                <a:latin typeface="Calibri"/>
                <a:ea typeface="ＭＳ Ｐゴシック"/>
              </a:rPr>
              <a:t>の推移</a:t>
            </a:r>
            <a:endParaRPr lang="ja-JP" altLang="en-US" sz="1400" dirty="0">
              <a:latin typeface="Calibri"/>
              <a:ea typeface="ＭＳ Ｐゴシック"/>
            </a:endParaRPr>
          </a:p>
        </p:txBody>
      </p:sp>
      <p:sp>
        <p:nvSpPr>
          <p:cNvPr id="38" name="角丸四角形 37"/>
          <p:cNvSpPr/>
          <p:nvPr/>
        </p:nvSpPr>
        <p:spPr>
          <a:xfrm>
            <a:off x="7284504" y="2449380"/>
            <a:ext cx="1129198" cy="295236"/>
          </a:xfrm>
          <a:prstGeom prst="roundRect">
            <a:avLst>
              <a:gd name="adj" fmla="val 27369"/>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51520" y="260648"/>
            <a:ext cx="6203068" cy="369332"/>
          </a:xfrm>
          <a:prstGeom prst="rect">
            <a:avLst/>
          </a:prstGeom>
        </p:spPr>
        <p:txBody>
          <a:bodyPr wrap="square">
            <a:spAutoFit/>
          </a:bodyPr>
          <a:lstStyle/>
          <a:p>
            <a:r>
              <a:rPr lang="ja-JP" altLang="en-US" b="1" dirty="0"/>
              <a:t>その他の経営課題 （企業債残高）</a:t>
            </a:r>
          </a:p>
        </p:txBody>
      </p:sp>
      <p:cxnSp>
        <p:nvCxnSpPr>
          <p:cNvPr id="28" name="直線コネクタ 27"/>
          <p:cNvCxnSpPr/>
          <p:nvPr/>
        </p:nvCxnSpPr>
        <p:spPr>
          <a:xfrm>
            <a:off x="179512" y="57421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2934866" y="3429000"/>
            <a:ext cx="1404000" cy="216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dirty="0">
                <a:solidFill>
                  <a:prstClr val="white"/>
                </a:solidFill>
              </a:rPr>
              <a:t>企業債残高</a:t>
            </a:r>
          </a:p>
        </p:txBody>
      </p:sp>
      <p:sp>
        <p:nvSpPr>
          <p:cNvPr id="39" name="右中かっこ 38"/>
          <p:cNvSpPr/>
          <p:nvPr/>
        </p:nvSpPr>
        <p:spPr>
          <a:xfrm rot="16200000">
            <a:off x="4895202" y="2842455"/>
            <a:ext cx="360040" cy="558506"/>
          </a:xfrm>
          <a:prstGeom prst="rightBrace">
            <a:avLst>
              <a:gd name="adj1" fmla="val 21666"/>
              <a:gd name="adj2" fmla="val 50000"/>
            </a:avLst>
          </a:prstGeom>
          <a:ln>
            <a:solidFill>
              <a:schemeClr val="tx1"/>
            </a:solidFill>
          </a:ln>
        </p:spPr>
        <p:style>
          <a:lnRef idx="1">
            <a:schemeClr val="accent2"/>
          </a:lnRef>
          <a:fillRef idx="0">
            <a:schemeClr val="accent2"/>
          </a:fillRef>
          <a:effectRef idx="0">
            <a:schemeClr val="accent2"/>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40" name="テキスト ボックス 39"/>
          <p:cNvSpPr txBox="1"/>
          <p:nvPr/>
        </p:nvSpPr>
        <p:spPr>
          <a:xfrm>
            <a:off x="4079512" y="2657316"/>
            <a:ext cx="1224224" cy="246221"/>
          </a:xfrm>
          <a:prstGeom prst="rect">
            <a:avLst/>
          </a:prstGeom>
          <a:ln w="9525"/>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auto">
              <a:spcBef>
                <a:spcPts val="0"/>
              </a:spcBef>
              <a:spcAft>
                <a:spcPts val="0"/>
              </a:spcAft>
            </a:pPr>
            <a:r>
              <a:rPr lang="ja-JP" altLang="en-US" sz="1000" dirty="0">
                <a:solidFill>
                  <a:prstClr val="black"/>
                </a:solidFill>
              </a:rPr>
              <a:t>繰上げ償還</a:t>
            </a:r>
          </a:p>
        </p:txBody>
      </p:sp>
      <p:cxnSp>
        <p:nvCxnSpPr>
          <p:cNvPr id="41" name="直線矢印コネクタ 40"/>
          <p:cNvCxnSpPr/>
          <p:nvPr/>
        </p:nvCxnSpPr>
        <p:spPr>
          <a:xfrm flipV="1">
            <a:off x="4309150" y="2941688"/>
            <a:ext cx="0" cy="240407"/>
          </a:xfrm>
          <a:prstGeom prst="straightConnector1">
            <a:avLst/>
          </a:prstGeom>
          <a:ln>
            <a:solidFill>
              <a:schemeClr val="tx1"/>
            </a:solidFill>
            <a:tailEnd type="arrow"/>
          </a:ln>
        </p:spPr>
        <p:style>
          <a:lnRef idx="1">
            <a:schemeClr val="accent2"/>
          </a:lnRef>
          <a:fillRef idx="0">
            <a:schemeClr val="accent2"/>
          </a:fillRef>
          <a:effectRef idx="0">
            <a:schemeClr val="accent2"/>
          </a:effectRef>
          <a:fontRef idx="minor">
            <a:schemeClr val="tx1"/>
          </a:fontRef>
        </p:style>
      </p:cxnSp>
      <p:sp>
        <p:nvSpPr>
          <p:cNvPr id="18" name="正方形/長方形 17"/>
          <p:cNvSpPr/>
          <p:nvPr/>
        </p:nvSpPr>
        <p:spPr>
          <a:xfrm>
            <a:off x="7858078" y="247134"/>
            <a:ext cx="1073243" cy="369332"/>
          </a:xfrm>
          <a:prstGeom prst="rect">
            <a:avLst/>
          </a:prstGeom>
          <a:noFill/>
        </p:spPr>
        <p:txBody>
          <a:bodyPr wrap="none">
            <a:spAutoFit/>
          </a:bodyPr>
          <a:lstStyle/>
          <a:p>
            <a:pPr algn="ctr"/>
            <a:r>
              <a:rPr lang="ja-JP" altLang="en-US" dirty="0"/>
              <a:t>＜</a:t>
            </a:r>
            <a:r>
              <a:rPr lang="en-US" altLang="ja-JP" dirty="0"/>
              <a:t>Why</a:t>
            </a:r>
            <a:r>
              <a:rPr lang="ja-JP" altLang="en-US" dirty="0"/>
              <a:t>＞</a:t>
            </a:r>
          </a:p>
        </p:txBody>
      </p:sp>
      <p:sp>
        <p:nvSpPr>
          <p:cNvPr id="22" name="テキスト ボックス 21"/>
          <p:cNvSpPr txBox="1"/>
          <p:nvPr/>
        </p:nvSpPr>
        <p:spPr>
          <a:xfrm>
            <a:off x="-25474" y="4793060"/>
            <a:ext cx="825867" cy="246221"/>
          </a:xfrm>
          <a:prstGeom prst="rect">
            <a:avLst/>
          </a:prstGeom>
          <a:noFill/>
        </p:spPr>
        <p:txBody>
          <a:bodyPr wrap="square" rtlCol="0">
            <a:spAutoFit/>
          </a:bodyPr>
          <a:lstStyle/>
          <a:p>
            <a:r>
              <a:rPr lang="ja-JP" altLang="en-US" sz="1000" dirty="0">
                <a:solidFill>
                  <a:prstClr val="black"/>
                </a:solidFill>
              </a:rPr>
              <a:t>建設改良費</a:t>
            </a:r>
          </a:p>
        </p:txBody>
      </p:sp>
      <p:sp>
        <p:nvSpPr>
          <p:cNvPr id="23" name="テキスト ボックス 22"/>
          <p:cNvSpPr txBox="1"/>
          <p:nvPr/>
        </p:nvSpPr>
        <p:spPr>
          <a:xfrm>
            <a:off x="-34999" y="5226901"/>
            <a:ext cx="825867" cy="246221"/>
          </a:xfrm>
          <a:prstGeom prst="rect">
            <a:avLst/>
          </a:prstGeom>
          <a:noFill/>
        </p:spPr>
        <p:txBody>
          <a:bodyPr wrap="square" rtlCol="0">
            <a:spAutoFit/>
          </a:bodyPr>
          <a:lstStyle/>
          <a:p>
            <a:r>
              <a:rPr lang="ja-JP" altLang="en-US" sz="1000" dirty="0">
                <a:solidFill>
                  <a:prstClr val="black"/>
                </a:solidFill>
              </a:rPr>
              <a:t>新規借入額</a:t>
            </a:r>
          </a:p>
        </p:txBody>
      </p:sp>
      <p:sp>
        <p:nvSpPr>
          <p:cNvPr id="24" name="スライド番号プレースホルダ 23"/>
          <p:cNvSpPr>
            <a:spLocks noGrp="1"/>
          </p:cNvSpPr>
          <p:nvPr>
            <p:ph type="sldNum" sz="quarter" idx="12"/>
          </p:nvPr>
        </p:nvSpPr>
        <p:spPr/>
        <p:txBody>
          <a:bodyPr/>
          <a:lstStyle/>
          <a:p>
            <a:fld id="{CCEC3038-1CF1-4B63-9920-55248DCFBA97}" type="slidenum">
              <a:rPr kumimoji="1" lang="ja-JP" altLang="en-US" smtClean="0"/>
              <a:pPr/>
              <a:t>79</a:t>
            </a:fld>
            <a:endParaRPr kumimoji="1" lang="ja-JP" altLang="en-US"/>
          </a:p>
        </p:txBody>
      </p:sp>
      <p:grpSp>
        <p:nvGrpSpPr>
          <p:cNvPr id="2" name="グループ化 1"/>
          <p:cNvGrpSpPr/>
          <p:nvPr/>
        </p:nvGrpSpPr>
        <p:grpSpPr>
          <a:xfrm>
            <a:off x="5386621" y="2266963"/>
            <a:ext cx="311812" cy="3885363"/>
            <a:chOff x="5539310" y="2277381"/>
            <a:chExt cx="311812" cy="3885363"/>
          </a:xfrm>
        </p:grpSpPr>
        <p:cxnSp>
          <p:nvCxnSpPr>
            <p:cNvPr id="19" name="直線コネクタ 18"/>
            <p:cNvCxnSpPr/>
            <p:nvPr/>
          </p:nvCxnSpPr>
          <p:spPr>
            <a:xfrm flipV="1">
              <a:off x="5539310" y="2277381"/>
              <a:ext cx="0" cy="3875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5563090" y="6162744"/>
              <a:ext cx="288032" cy="0"/>
            </a:xfrm>
            <a:prstGeom prst="straightConnector1">
              <a:avLst/>
            </a:prstGeom>
            <a:ln w="222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21" name="テキスト ボックス 20"/>
          <p:cNvSpPr txBox="1"/>
          <p:nvPr/>
        </p:nvSpPr>
        <p:spPr>
          <a:xfrm>
            <a:off x="5539310" y="6202901"/>
            <a:ext cx="864096" cy="276999"/>
          </a:xfrm>
          <a:prstGeom prst="rect">
            <a:avLst/>
          </a:prstGeom>
          <a:noFill/>
        </p:spPr>
        <p:txBody>
          <a:bodyPr wrap="square" rtlCol="0">
            <a:spAutoFit/>
          </a:bodyPr>
          <a:lstStyle/>
          <a:p>
            <a:r>
              <a:rPr kumimoji="1" lang="ja-JP" altLang="en-US" sz="1200" b="1" dirty="0"/>
              <a:t>前回以降</a:t>
            </a:r>
          </a:p>
        </p:txBody>
      </p:sp>
      <p:graphicFrame>
        <p:nvGraphicFramePr>
          <p:cNvPr id="25" name="グラフ 8"/>
          <p:cNvGraphicFramePr>
            <a:graphicFrameLocks/>
          </p:cNvGraphicFramePr>
          <p:nvPr>
            <p:extLst>
              <p:ext uri="{D42A27DB-BD31-4B8C-83A1-F6EECF244321}">
                <p14:modId xmlns:p14="http://schemas.microsoft.com/office/powerpoint/2010/main" val="3970536363"/>
              </p:ext>
            </p:extLst>
          </p:nvPr>
        </p:nvGraphicFramePr>
        <p:xfrm>
          <a:off x="6588224" y="1907638"/>
          <a:ext cx="2499084" cy="3906540"/>
        </p:xfrm>
        <a:graphic>
          <a:graphicData uri="http://schemas.openxmlformats.org/drawingml/2006/chart">
            <c:chart xmlns:c="http://schemas.openxmlformats.org/drawingml/2006/chart" xmlns:r="http://schemas.openxmlformats.org/officeDocument/2006/relationships" r:id="rId3"/>
          </a:graphicData>
        </a:graphic>
      </p:graphicFrame>
      <p:sp>
        <p:nvSpPr>
          <p:cNvPr id="26" name="テキスト ボックス 25"/>
          <p:cNvSpPr txBox="1"/>
          <p:nvPr/>
        </p:nvSpPr>
        <p:spPr>
          <a:xfrm>
            <a:off x="6732240" y="5899338"/>
            <a:ext cx="2403331" cy="553998"/>
          </a:xfrm>
          <a:prstGeom prst="rect">
            <a:avLst/>
          </a:prstGeom>
          <a:noFill/>
        </p:spPr>
        <p:txBody>
          <a:bodyPr wrap="square" rtlCol="0">
            <a:spAutoFit/>
          </a:bodyPr>
          <a:lstStyle/>
          <a:p>
            <a:pPr marL="88900" indent="-88900"/>
            <a:r>
              <a:rPr kumimoji="0" lang="ja-JP" altLang="en-US" sz="1000" kern="100" dirty="0">
                <a:solidFill>
                  <a:prstClr val="black"/>
                </a:solidFill>
                <a:latin typeface="+mj-ea"/>
                <a:cs typeface="Times New Roman"/>
              </a:rPr>
              <a:t>＊対象は、規模、事業内容から東京都と</a:t>
            </a:r>
            <a:endParaRPr kumimoji="0" lang="en-US" altLang="ja-JP" sz="1000" kern="100" dirty="0">
              <a:solidFill>
                <a:prstClr val="black"/>
              </a:solidFill>
              <a:latin typeface="+mj-ea"/>
              <a:cs typeface="Times New Roman"/>
            </a:endParaRPr>
          </a:p>
          <a:p>
            <a:pPr marL="88900" indent="-88900"/>
            <a:r>
              <a:rPr kumimoji="0" lang="ja-JP" altLang="en-US" sz="1000" kern="100" dirty="0">
                <a:solidFill>
                  <a:prstClr val="black"/>
                </a:solidFill>
                <a:latin typeface="+mj-ea"/>
                <a:cs typeface="Times New Roman"/>
              </a:rPr>
              <a:t>　 おおむね給水人口</a:t>
            </a:r>
            <a:r>
              <a:rPr kumimoji="0" lang="en-US" altLang="ja-JP" sz="1000" kern="100" dirty="0">
                <a:solidFill>
                  <a:prstClr val="black"/>
                </a:solidFill>
                <a:latin typeface="+mj-ea"/>
                <a:cs typeface="Times New Roman"/>
              </a:rPr>
              <a:t>100</a:t>
            </a:r>
            <a:r>
              <a:rPr kumimoji="0" lang="ja-JP" altLang="en-US" sz="1000" kern="100" dirty="0">
                <a:solidFill>
                  <a:prstClr val="black"/>
                </a:solidFill>
                <a:latin typeface="+mj-ea"/>
                <a:cs typeface="Times New Roman"/>
              </a:rPr>
              <a:t>万人以上の</a:t>
            </a:r>
            <a:endParaRPr kumimoji="0" lang="en-US" altLang="ja-JP" sz="1000" kern="100" dirty="0">
              <a:solidFill>
                <a:prstClr val="black"/>
              </a:solidFill>
              <a:latin typeface="+mj-ea"/>
              <a:cs typeface="Times New Roman"/>
            </a:endParaRPr>
          </a:p>
          <a:p>
            <a:pPr marL="88900" indent="-88900"/>
            <a:r>
              <a:rPr kumimoji="0" lang="ja-JP" altLang="en-US" sz="1000" kern="100" dirty="0">
                <a:solidFill>
                  <a:prstClr val="black"/>
                </a:solidFill>
                <a:latin typeface="+mj-ea"/>
                <a:cs typeface="Times New Roman"/>
              </a:rPr>
              <a:t>　 </a:t>
            </a:r>
            <a:r>
              <a:rPr kumimoji="0" lang="en-US" altLang="ja-JP" sz="1000" kern="100" dirty="0">
                <a:solidFill>
                  <a:prstClr val="black"/>
                </a:solidFill>
                <a:latin typeface="+mj-ea"/>
                <a:cs typeface="Times New Roman"/>
              </a:rPr>
              <a:t>12</a:t>
            </a:r>
            <a:r>
              <a:rPr kumimoji="0" lang="ja-JP" altLang="en-US" sz="1000" kern="100" dirty="0">
                <a:solidFill>
                  <a:prstClr val="black"/>
                </a:solidFill>
                <a:latin typeface="+mj-ea"/>
                <a:cs typeface="Times New Roman"/>
              </a:rPr>
              <a:t>政令指定都市の</a:t>
            </a:r>
            <a:r>
              <a:rPr kumimoji="0" lang="en-US" altLang="ja-JP" sz="1000" kern="100" dirty="0">
                <a:solidFill>
                  <a:prstClr val="black"/>
                </a:solidFill>
                <a:latin typeface="+mj-ea"/>
                <a:cs typeface="Times New Roman"/>
              </a:rPr>
              <a:t>13</a:t>
            </a:r>
            <a:r>
              <a:rPr kumimoji="0" lang="ja-JP" altLang="en-US" sz="1000" kern="100" dirty="0">
                <a:solidFill>
                  <a:prstClr val="black"/>
                </a:solidFill>
                <a:latin typeface="+mj-ea"/>
                <a:cs typeface="Times New Roman"/>
              </a:rPr>
              <a:t>都市としている。</a:t>
            </a:r>
            <a:endParaRPr kumimoji="0" lang="en-US" altLang="ja-JP" sz="1000" kern="100" dirty="0">
              <a:solidFill>
                <a:prstClr val="black"/>
              </a:solidFill>
              <a:latin typeface="+mj-ea"/>
              <a:cs typeface="Times New Roman"/>
            </a:endParaRPr>
          </a:p>
        </p:txBody>
      </p:sp>
      <p:sp>
        <p:nvSpPr>
          <p:cNvPr id="31" name="角丸四角形 30"/>
          <p:cNvSpPr/>
          <p:nvPr/>
        </p:nvSpPr>
        <p:spPr>
          <a:xfrm>
            <a:off x="6717311" y="4523913"/>
            <a:ext cx="721813" cy="280515"/>
          </a:xfrm>
          <a:prstGeom prst="roundRect">
            <a:avLst>
              <a:gd name="adj" fmla="val 50000"/>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solidFill>
                <a:srgbClr val="000000"/>
              </a:solidFill>
            </a:endParaRPr>
          </a:p>
        </p:txBody>
      </p:sp>
      <p:sp>
        <p:nvSpPr>
          <p:cNvPr id="33" name="テキスト ボックス 32"/>
          <p:cNvSpPr txBox="1"/>
          <p:nvPr/>
        </p:nvSpPr>
        <p:spPr>
          <a:xfrm>
            <a:off x="7171315" y="4894802"/>
            <a:ext cx="312906" cy="246221"/>
          </a:xfrm>
          <a:prstGeom prst="rect">
            <a:avLst/>
          </a:prstGeom>
          <a:noFill/>
        </p:spPr>
        <p:txBody>
          <a:bodyPr wrap="none" rtlCol="0">
            <a:spAutoFit/>
          </a:bodyPr>
          <a:lstStyle/>
          <a:p>
            <a:pPr marL="88900" indent="-88900"/>
            <a:r>
              <a:rPr kumimoji="0" lang="ja-JP" altLang="en-US" sz="1000" kern="100" dirty="0">
                <a:solidFill>
                  <a:prstClr val="black"/>
                </a:solidFill>
                <a:latin typeface="+mj-ea"/>
                <a:cs typeface="Times New Roman"/>
              </a:rPr>
              <a:t>＊</a:t>
            </a:r>
          </a:p>
        </p:txBody>
      </p:sp>
      <p:sp>
        <p:nvSpPr>
          <p:cNvPr id="42" name="テキスト ボックス 41"/>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a:t>
            </a:r>
            <a:r>
              <a:rPr lang="ja-JP" altLang="en-US" sz="1100" dirty="0" smtClean="0"/>
              <a:t>公民連携</a:t>
            </a:r>
            <a:r>
              <a:rPr lang="en-US" altLang="ja-JP" sz="1100" dirty="0" smtClean="0"/>
              <a:t>/</a:t>
            </a:r>
            <a:r>
              <a:rPr lang="ja-JP" altLang="en-US" sz="1100" dirty="0" smtClean="0"/>
              <a:t>経営</a:t>
            </a:r>
            <a:r>
              <a:rPr lang="ja-JP" altLang="en-US" sz="1100" dirty="0"/>
              <a:t>形態の見直し</a:t>
            </a:r>
            <a:r>
              <a:rPr lang="en-US" altLang="ja-JP" sz="1100" dirty="0"/>
              <a:t>【</a:t>
            </a:r>
            <a:r>
              <a:rPr lang="ja-JP" altLang="en-US" sz="1100" dirty="0" smtClean="0"/>
              <a:t>民営化の取組</a:t>
            </a:r>
            <a:r>
              <a:rPr lang="en-US" altLang="ja-JP" sz="1100" dirty="0" smtClean="0"/>
              <a:t>】</a:t>
            </a:r>
            <a:r>
              <a:rPr lang="ja-JP" altLang="en-US" sz="1100" dirty="0" smtClean="0"/>
              <a:t>・</a:t>
            </a:r>
            <a:r>
              <a:rPr lang="ja-JP" altLang="en-US" sz="1100" dirty="0"/>
              <a:t>水道</a:t>
            </a:r>
            <a:endParaRPr kumimoji="1" lang="en-US" altLang="ja-JP" sz="1100" dirty="0"/>
          </a:p>
        </p:txBody>
      </p:sp>
      <p:sp>
        <p:nvSpPr>
          <p:cNvPr id="32" name="テキスト ボックス 31"/>
          <p:cNvSpPr txBox="1"/>
          <p:nvPr/>
        </p:nvSpPr>
        <p:spPr>
          <a:xfrm>
            <a:off x="495300" y="692696"/>
            <a:ext cx="8331200" cy="923330"/>
          </a:xfrm>
          <a:prstGeom prst="rect">
            <a:avLst/>
          </a:prstGeom>
          <a:noFill/>
        </p:spPr>
        <p:txBody>
          <a:bodyPr wrap="square" rtlCol="0">
            <a:spAutoFit/>
          </a:bodyPr>
          <a:lstStyle/>
          <a:p>
            <a:r>
              <a:rPr lang="ja-JP" altLang="en-US" dirty="0">
                <a:latin typeface="+mn-ea"/>
              </a:rPr>
              <a:t>　企業債残高は、近年の新規借入の抑制と繰上げ償還などにより減少。</a:t>
            </a:r>
            <a:endParaRPr lang="en-US" altLang="ja-JP" dirty="0">
              <a:latin typeface="+mn-ea"/>
            </a:endParaRPr>
          </a:p>
          <a:p>
            <a:r>
              <a:rPr lang="ja-JP" altLang="en-US" dirty="0">
                <a:solidFill>
                  <a:srgbClr val="FF0000"/>
                </a:solidFill>
                <a:latin typeface="+mn-ea"/>
              </a:rPr>
              <a:t>　</a:t>
            </a:r>
            <a:r>
              <a:rPr lang="ja-JP" altLang="en-US" dirty="0" smtClean="0">
                <a:latin typeface="+mn-ea"/>
              </a:rPr>
              <a:t>売上高（給水収益）に対する企業債残高の割合は、類似都市平均並みの水準まで改善している。</a:t>
            </a:r>
            <a:endParaRPr lang="ja-JP" altLang="en-US" dirty="0">
              <a:latin typeface="+mn-ea"/>
            </a:endParaRPr>
          </a:p>
        </p:txBody>
      </p:sp>
      <p:sp>
        <p:nvSpPr>
          <p:cNvPr id="37" name="テキスト ボックス 36"/>
          <p:cNvSpPr txBox="1"/>
          <p:nvPr/>
        </p:nvSpPr>
        <p:spPr>
          <a:xfrm>
            <a:off x="8244408" y="1"/>
            <a:ext cx="899592" cy="307777"/>
          </a:xfrm>
          <a:prstGeom prst="rect">
            <a:avLst/>
          </a:prstGeom>
          <a:noFill/>
        </p:spPr>
        <p:txBody>
          <a:bodyPr wrap="square" rtlCol="0">
            <a:spAutoFit/>
          </a:bodyPr>
          <a:lstStyle/>
          <a:p>
            <a:r>
              <a:rPr lang="en-US" altLang="ja-JP" sz="1400" dirty="0" smtClean="0">
                <a:solidFill>
                  <a:prstClr val="black"/>
                </a:solidFill>
              </a:rPr>
              <a:t>C3 .(83)</a:t>
            </a:r>
            <a:endParaRPr lang="ja-JP" altLang="en-US" sz="1400" dirty="0">
              <a:solidFill>
                <a:prstClr val="black"/>
              </a:solidFill>
            </a:endParaRPr>
          </a:p>
        </p:txBody>
      </p:sp>
    </p:spTree>
    <p:extLst>
      <p:ext uri="{BB962C8B-B14F-4D97-AF65-F5344CB8AC3E}">
        <p14:creationId xmlns:p14="http://schemas.microsoft.com/office/powerpoint/2010/main" val="9572688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7701" y="733640"/>
            <a:ext cx="8311639" cy="464720"/>
          </a:xfrm>
          <a:prstGeom prst="rect">
            <a:avLst/>
          </a:prstGeom>
          <a:noFill/>
          <a:ln>
            <a:noFill/>
          </a:ln>
          <a:effectLst/>
          <a:extLst/>
        </p:spPr>
        <p:txBody>
          <a:bodyPr vert="horz" wrap="square" lIns="94466" tIns="47233" rIns="94466" bIns="47233" numCol="1" anchor="ctr" anchorCtr="0" compatLnSpc="1">
            <a:prstTxWarp prst="textNoShape">
              <a:avLst/>
            </a:prstTxWarp>
            <a:spAutoFit/>
          </a:bodyPr>
          <a:lstStyle>
            <a:lvl1pPr algn="l" rtl="0" eaLnBrk="1" fontAlgn="base" hangingPunct="1">
              <a:lnSpc>
                <a:spcPct val="100000"/>
              </a:lnSpc>
              <a:spcBef>
                <a:spcPct val="0"/>
              </a:spcBef>
              <a:spcAft>
                <a:spcPct val="0"/>
              </a:spcAft>
              <a:defRPr kumimoji="1" sz="8000">
                <a:solidFill>
                  <a:schemeClr val="tx1"/>
                </a:solidFill>
                <a:latin typeface="+mj-lt"/>
                <a:ea typeface="+mj-ea"/>
                <a:cs typeface="+mj-cs"/>
              </a:defRPr>
            </a:lvl1pPr>
            <a:lvl2pPr algn="l" rtl="0" eaLnBrk="1" fontAlgn="base" hangingPunct="1">
              <a:spcBef>
                <a:spcPct val="0"/>
              </a:spcBef>
              <a:spcAft>
                <a:spcPct val="0"/>
              </a:spcAft>
              <a:defRPr kumimoji="1" sz="3600">
                <a:solidFill>
                  <a:schemeClr val="tx1"/>
                </a:solidFill>
                <a:latin typeface="Arial" charset="0"/>
                <a:ea typeface="ＭＳ Ｐゴシック" pitchFamily="50" charset="-128"/>
              </a:defRPr>
            </a:lvl2pPr>
            <a:lvl3pPr algn="l" rtl="0" eaLnBrk="1" fontAlgn="base" hangingPunct="1">
              <a:spcBef>
                <a:spcPct val="0"/>
              </a:spcBef>
              <a:spcAft>
                <a:spcPct val="0"/>
              </a:spcAft>
              <a:defRPr kumimoji="1" sz="3600">
                <a:solidFill>
                  <a:schemeClr val="tx1"/>
                </a:solidFill>
                <a:latin typeface="Arial" charset="0"/>
                <a:ea typeface="ＭＳ Ｐゴシック" pitchFamily="50" charset="-128"/>
              </a:defRPr>
            </a:lvl3pPr>
            <a:lvl4pPr algn="l" rtl="0" eaLnBrk="1" fontAlgn="base" hangingPunct="1">
              <a:spcBef>
                <a:spcPct val="0"/>
              </a:spcBef>
              <a:spcAft>
                <a:spcPct val="0"/>
              </a:spcAft>
              <a:defRPr kumimoji="1" sz="3600">
                <a:solidFill>
                  <a:schemeClr val="tx1"/>
                </a:solidFill>
                <a:latin typeface="Arial" charset="0"/>
                <a:ea typeface="ＭＳ Ｐゴシック" pitchFamily="50" charset="-128"/>
              </a:defRPr>
            </a:lvl4pPr>
            <a:lvl5pPr algn="l" rtl="0" eaLnBrk="1" fontAlgn="base" hangingPunct="1">
              <a:spcBef>
                <a:spcPct val="0"/>
              </a:spcBef>
              <a:spcAft>
                <a:spcPct val="0"/>
              </a:spcAft>
              <a:defRPr kumimoji="1" sz="3600">
                <a:solidFill>
                  <a:schemeClr val="tx1"/>
                </a:solidFill>
                <a:latin typeface="Arial" charset="0"/>
                <a:ea typeface="ＭＳ Ｐゴシック" pitchFamily="50" charset="-128"/>
              </a:defRPr>
            </a:lvl5pPr>
            <a:lvl6pPr marL="457200" algn="l" rtl="0" eaLnBrk="1" fontAlgn="base" hangingPunct="1">
              <a:spcBef>
                <a:spcPct val="0"/>
              </a:spcBef>
              <a:spcAft>
                <a:spcPct val="0"/>
              </a:spcAft>
              <a:defRPr kumimoji="1" sz="3600">
                <a:solidFill>
                  <a:schemeClr val="tx1"/>
                </a:solidFill>
                <a:latin typeface="Arial" charset="0"/>
                <a:ea typeface="ＭＳ Ｐゴシック" pitchFamily="50" charset="-128"/>
              </a:defRPr>
            </a:lvl6pPr>
            <a:lvl7pPr marL="914400" algn="l" rtl="0" eaLnBrk="1" fontAlgn="base" hangingPunct="1">
              <a:spcBef>
                <a:spcPct val="0"/>
              </a:spcBef>
              <a:spcAft>
                <a:spcPct val="0"/>
              </a:spcAft>
              <a:defRPr kumimoji="1" sz="3600">
                <a:solidFill>
                  <a:schemeClr val="tx1"/>
                </a:solidFill>
                <a:latin typeface="Arial" charset="0"/>
                <a:ea typeface="ＭＳ Ｐゴシック" pitchFamily="50" charset="-128"/>
              </a:defRPr>
            </a:lvl7pPr>
            <a:lvl8pPr marL="1371600" algn="l" rtl="0" eaLnBrk="1" fontAlgn="base" hangingPunct="1">
              <a:spcBef>
                <a:spcPct val="0"/>
              </a:spcBef>
              <a:spcAft>
                <a:spcPct val="0"/>
              </a:spcAft>
              <a:defRPr kumimoji="1" sz="3600">
                <a:solidFill>
                  <a:schemeClr val="tx1"/>
                </a:solidFill>
                <a:latin typeface="Arial" charset="0"/>
                <a:ea typeface="ＭＳ Ｐゴシック" pitchFamily="50" charset="-128"/>
              </a:defRPr>
            </a:lvl8pPr>
            <a:lvl9pPr marL="1828800" algn="l" rtl="0" eaLnBrk="1" fontAlgn="base" hangingPunct="1">
              <a:spcBef>
                <a:spcPct val="0"/>
              </a:spcBef>
              <a:spcAft>
                <a:spcPct val="0"/>
              </a:spcAft>
              <a:defRPr kumimoji="1" sz="3600">
                <a:solidFill>
                  <a:schemeClr val="tx1"/>
                </a:solidFill>
                <a:latin typeface="Arial" charset="0"/>
                <a:ea typeface="ＭＳ Ｐゴシック" pitchFamily="50" charset="-128"/>
              </a:defRPr>
            </a:lvl9pPr>
          </a:lstStyle>
          <a:p>
            <a:pPr algn="ct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府域水道事業の最適化に関する検討体制</a:t>
            </a:r>
          </a:p>
        </p:txBody>
      </p:sp>
      <p:cxnSp>
        <p:nvCxnSpPr>
          <p:cNvPr id="11" name="直線コネクタ 10"/>
          <p:cNvCxnSpPr/>
          <p:nvPr/>
        </p:nvCxnSpPr>
        <p:spPr>
          <a:xfrm>
            <a:off x="2987824" y="2390907"/>
            <a:ext cx="0" cy="2880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1403648" y="2584488"/>
            <a:ext cx="3168352" cy="462940"/>
          </a:xfrm>
          <a:prstGeom prst="rect">
            <a:avLst/>
          </a:prstGeom>
          <a:noFill/>
          <a:ln>
            <a:solidFill>
              <a:schemeClr val="tx1"/>
            </a:solidFill>
          </a:ln>
        </p:spPr>
        <p:txBody>
          <a:bodyPr wrap="none" lIns="36000" tIns="36000" rIns="36000" bIns="36000" rtlCol="0" anchor="ctr">
            <a:noAutofit/>
          </a:bodyPr>
          <a:lstStyle/>
          <a:p>
            <a:pPr algn="ctr"/>
            <a:r>
              <a:rPr lang="ja-JP" altLang="en-US" sz="1600" b="1" dirty="0">
                <a:solidFill>
                  <a:prstClr val="black"/>
                </a:solidFill>
                <a:latin typeface="Meiryo UI" panose="020B0604030504040204" pitchFamily="50" charset="-128"/>
                <a:ea typeface="Meiryo UI" panose="020B0604030504040204" pitchFamily="50" charset="-128"/>
              </a:rPr>
              <a:t>府域水道最適化検討チーム</a:t>
            </a:r>
            <a:endParaRPr lang="en-US" altLang="ja-JP" sz="1600" b="1" dirty="0">
              <a:solidFill>
                <a:prstClr val="black"/>
              </a:solidFill>
              <a:latin typeface="Meiryo UI" panose="020B0604030504040204" pitchFamily="50" charset="-128"/>
              <a:ea typeface="Meiryo UI" panose="020B0604030504040204" pitchFamily="50" charset="-128"/>
            </a:endParaRPr>
          </a:p>
        </p:txBody>
      </p:sp>
      <p:sp>
        <p:nvSpPr>
          <p:cNvPr id="21" name="Rectangle 5"/>
          <p:cNvSpPr>
            <a:spLocks noChangeArrowheads="1"/>
          </p:cNvSpPr>
          <p:nvPr/>
        </p:nvSpPr>
        <p:spPr bwMode="auto">
          <a:xfrm>
            <a:off x="251520" y="1162619"/>
            <a:ext cx="8526325" cy="62076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3059" tIns="33059" rIns="33059" bIns="33059" numCol="1" anchor="ctr" anchorCtr="0" compatLnSpc="1">
            <a:prstTxWarp prst="textNoShape">
              <a:avLst/>
            </a:prstTxWarp>
            <a:spAutoFit/>
          </a:bodyPr>
          <a:lstStyle/>
          <a:p>
            <a:pPr fontAlgn="base">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副首都にふさわしい府域の持続可能な水道事業を構築するため、現状を評価・分析し、</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あるべき水道事業の姿を検討</a:t>
            </a:r>
          </a:p>
        </p:txBody>
      </p:sp>
      <p:sp>
        <p:nvSpPr>
          <p:cNvPr id="22" name="下矢印 21"/>
          <p:cNvSpPr/>
          <p:nvPr/>
        </p:nvSpPr>
        <p:spPr>
          <a:xfrm rot="5400000">
            <a:off x="4898171" y="3420324"/>
            <a:ext cx="1368152" cy="724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テキスト ボックス 22"/>
          <p:cNvSpPr txBox="1"/>
          <p:nvPr/>
        </p:nvSpPr>
        <p:spPr>
          <a:xfrm>
            <a:off x="6444208" y="4106535"/>
            <a:ext cx="543739" cy="307777"/>
          </a:xfrm>
          <a:prstGeom prst="rect">
            <a:avLst/>
          </a:prstGeom>
          <a:noFill/>
          <a:ln>
            <a:noFill/>
            <a:prstDash val="dash"/>
          </a:ln>
        </p:spPr>
        <p:txBody>
          <a:bodyPr wrap="none" rtlCol="0">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助言</a:t>
            </a:r>
          </a:p>
        </p:txBody>
      </p:sp>
      <p:sp>
        <p:nvSpPr>
          <p:cNvPr id="24" name="正方形/長方形 23"/>
          <p:cNvSpPr/>
          <p:nvPr/>
        </p:nvSpPr>
        <p:spPr>
          <a:xfrm>
            <a:off x="1403648" y="1874288"/>
            <a:ext cx="6408712" cy="504056"/>
          </a:xfrm>
          <a:prstGeom prst="rect">
            <a:avLst/>
          </a:prstGeom>
          <a:noFill/>
          <a:ln>
            <a:solidFill>
              <a:schemeClr val="tx1"/>
            </a:solidFill>
            <a:prstDash val="dash"/>
          </a:ln>
        </p:spPr>
        <p:txBody>
          <a:bodyPr wrap="square" lIns="68415" tIns="34208" rIns="68415" bIns="34208" rtlCol="0" anchor="ctr">
            <a:noAutofit/>
          </a:bodyPr>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pPr algn="ct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2627784" y="2018303"/>
            <a:ext cx="4103995" cy="315305"/>
          </a:xfrm>
          <a:prstGeom prst="rect">
            <a:avLst/>
          </a:prstGeom>
          <a:noFill/>
        </p:spPr>
        <p:txBody>
          <a:bodyPr wrap="none" lIns="68415" tIns="34208" rIns="68415" bIns="34208"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本部長（知事）、副本部長（市長）、本部員</a:t>
            </a:r>
          </a:p>
        </p:txBody>
      </p:sp>
      <p:sp>
        <p:nvSpPr>
          <p:cNvPr id="20" name="テキスト ボックス 17"/>
          <p:cNvSpPr txBox="1"/>
          <p:nvPr/>
        </p:nvSpPr>
        <p:spPr>
          <a:xfrm>
            <a:off x="3563172" y="1717372"/>
            <a:ext cx="2066065" cy="313831"/>
          </a:xfrm>
          <a:prstGeom prst="rect">
            <a:avLst/>
          </a:prstGeom>
          <a:solidFill>
            <a:srgbClr val="1F497D"/>
          </a:solidFill>
          <a:ln w="28575">
            <a:noFill/>
          </a:ln>
        </p:spPr>
        <p:txBody>
          <a:bodyPr wrap="square" lIns="0" tIns="0" rIns="0" bIns="0" rtlCol="0" anchor="ctr" anchorCtr="0">
            <a:noAutofit/>
          </a:bodyPr>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pPr algn="ctr"/>
            <a:r>
              <a:rPr lang="ja-JP" altLang="en-US" sz="16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副首都推進本部会議</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6228184" y="3530471"/>
            <a:ext cx="902811" cy="523220"/>
          </a:xfrm>
          <a:prstGeom prst="rect">
            <a:avLst/>
          </a:prstGeom>
          <a:noFill/>
          <a:ln>
            <a:solidFill>
              <a:schemeClr val="tx1"/>
            </a:solidFill>
            <a:prstDash val="dash"/>
          </a:ln>
        </p:spPr>
        <p:txBody>
          <a:bodyPr wrap="none" rtlCol="0">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特別顧問</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特別参与</a:t>
            </a:r>
          </a:p>
        </p:txBody>
      </p:sp>
      <p:sp>
        <p:nvSpPr>
          <p:cNvPr id="29" name="正方形/長方形 28"/>
          <p:cNvSpPr/>
          <p:nvPr/>
        </p:nvSpPr>
        <p:spPr>
          <a:xfrm>
            <a:off x="467544" y="5464551"/>
            <a:ext cx="8284429" cy="1226865"/>
          </a:xfrm>
          <a:prstGeom prst="rect">
            <a:avLst/>
          </a:prstGeom>
        </p:spPr>
        <p:txBody>
          <a:bodyPr wrap="square" lIns="36000" tIns="36000" rIns="36000" bIns="36000" anchor="ctr" anchorCtr="0">
            <a:spAutoFit/>
          </a:bodyPr>
          <a:lstStyle/>
          <a:p>
            <a:pPr marL="285750" indent="-285750">
              <a:buFont typeface="Wingdings" panose="05000000000000000000" pitchFamily="2" charset="2"/>
              <a:buChar char="u"/>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副首都大阪にふさわしい都市機能（生活インフラ）としての水道事業</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平成</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年の府市水道事業の統合協議を踏まえつつ、府域水道事業を客観的に課題整理</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住民目線のアウトカム指標などにより、持続可能な大阪の水道事業のあり方を検討</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改正水道法を踏まえた運営形態・手法の比較</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法改正の状況や他府県の状況等を踏まえ、検討</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323528" y="5158952"/>
            <a:ext cx="2259943" cy="331011"/>
          </a:xfrm>
          <a:prstGeom prst="rect">
            <a:avLst/>
          </a:prstGeom>
        </p:spPr>
        <p:txBody>
          <a:bodyPr wrap="square" lIns="83969" tIns="41985" rIns="83969" bIns="41985">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＜主な検討事項＞</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251520" y="213023"/>
            <a:ext cx="5904656" cy="369332"/>
          </a:xfrm>
          <a:prstGeom prst="rect">
            <a:avLst/>
          </a:prstGeom>
        </p:spPr>
        <p:txBody>
          <a:bodyPr wrap="square">
            <a:spAutoFit/>
          </a:bodyPr>
          <a:lstStyle/>
          <a:p>
            <a:r>
              <a:rPr lang="ja-JP" altLang="en-US" b="1" dirty="0">
                <a:solidFill>
                  <a:srgbClr val="000000"/>
                </a:solidFill>
              </a:rPr>
              <a:t>①</a:t>
            </a:r>
            <a:r>
              <a:rPr lang="en-US" altLang="ja-JP" b="1" dirty="0">
                <a:solidFill>
                  <a:srgbClr val="000000"/>
                </a:solidFill>
              </a:rPr>
              <a:t>´</a:t>
            </a:r>
            <a:r>
              <a:rPr lang="ja-JP" altLang="en-US" b="1" dirty="0">
                <a:solidFill>
                  <a:srgbClr val="000000"/>
                </a:solidFill>
              </a:rPr>
              <a:t>府域水道の最適化検討</a:t>
            </a:r>
          </a:p>
        </p:txBody>
      </p:sp>
      <p:sp>
        <p:nvSpPr>
          <p:cNvPr id="32" name="正方形/長方形 31"/>
          <p:cNvSpPr/>
          <p:nvPr/>
        </p:nvSpPr>
        <p:spPr>
          <a:xfrm>
            <a:off x="7452320" y="234434"/>
            <a:ext cx="1512017" cy="369332"/>
          </a:xfrm>
          <a:prstGeom prst="rect">
            <a:avLst/>
          </a:prstGeom>
          <a:noFill/>
        </p:spPr>
        <p:txBody>
          <a:bodyPr wrap="none">
            <a:spAutoFit/>
          </a:bodyPr>
          <a:lstStyle/>
          <a:p>
            <a:pPr algn="ctr"/>
            <a:r>
              <a:rPr lang="ja-JP" altLang="en-US" dirty="0">
                <a:solidFill>
                  <a:prstClr val="black"/>
                </a:solidFill>
              </a:rPr>
              <a:t>＜</a:t>
            </a:r>
            <a:r>
              <a:rPr lang="en-US" altLang="ja-JP" dirty="0">
                <a:solidFill>
                  <a:prstClr val="black"/>
                </a:solidFill>
              </a:rPr>
              <a:t>Outcome</a:t>
            </a:r>
            <a:r>
              <a:rPr lang="ja-JP" altLang="en-US" dirty="0">
                <a:solidFill>
                  <a:prstClr val="black"/>
                </a:solidFill>
              </a:rPr>
              <a:t>＞</a:t>
            </a:r>
          </a:p>
        </p:txBody>
      </p:sp>
      <p:sp>
        <p:nvSpPr>
          <p:cNvPr id="42" name="フリーフォーム 41"/>
          <p:cNvSpPr/>
          <p:nvPr/>
        </p:nvSpPr>
        <p:spPr>
          <a:xfrm flipH="1" flipV="1">
            <a:off x="1403648" y="3039075"/>
            <a:ext cx="3168352" cy="2028516"/>
          </a:xfrm>
          <a:custGeom>
            <a:avLst/>
            <a:gdLst>
              <a:gd name="connsiteX0" fmla="*/ 2638770 w 2839279"/>
              <a:gd name="connsiteY0" fmla="*/ 0 h 1660253"/>
              <a:gd name="connsiteX1" fmla="*/ 2304256 w 2839279"/>
              <a:gd name="connsiteY1" fmla="*/ 0 h 1660253"/>
              <a:gd name="connsiteX2" fmla="*/ 535023 w 2839279"/>
              <a:gd name="connsiteY2" fmla="*/ 0 h 1660253"/>
              <a:gd name="connsiteX3" fmla="*/ 200509 w 2839279"/>
              <a:gd name="connsiteY3" fmla="*/ 0 h 1660253"/>
              <a:gd name="connsiteX4" fmla="*/ 0 w 2839279"/>
              <a:gd name="connsiteY4" fmla="*/ 200509 h 1660253"/>
              <a:gd name="connsiteX5" fmla="*/ 0 w 2839279"/>
              <a:gd name="connsiteY5" fmla="*/ 1660253 h 1660253"/>
              <a:gd name="connsiteX6" fmla="*/ 535023 w 2839279"/>
              <a:gd name="connsiteY6" fmla="*/ 1660253 h 1660253"/>
              <a:gd name="connsiteX7" fmla="*/ 2304256 w 2839279"/>
              <a:gd name="connsiteY7" fmla="*/ 1660253 h 1660253"/>
              <a:gd name="connsiteX8" fmla="*/ 2839279 w 2839279"/>
              <a:gd name="connsiteY8" fmla="*/ 1660253 h 1660253"/>
              <a:gd name="connsiteX9" fmla="*/ 2839279 w 2839279"/>
              <a:gd name="connsiteY9" fmla="*/ 200509 h 1660253"/>
              <a:gd name="connsiteX10" fmla="*/ 2638770 w 2839279"/>
              <a:gd name="connsiteY10" fmla="*/ 0 h 166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39279" h="1660253">
                <a:moveTo>
                  <a:pt x="2638770" y="0"/>
                </a:moveTo>
                <a:lnTo>
                  <a:pt x="2304256" y="0"/>
                </a:lnTo>
                <a:lnTo>
                  <a:pt x="535023" y="0"/>
                </a:lnTo>
                <a:lnTo>
                  <a:pt x="200509" y="0"/>
                </a:lnTo>
                <a:cubicBezTo>
                  <a:pt x="89771" y="0"/>
                  <a:pt x="0" y="89771"/>
                  <a:pt x="0" y="200509"/>
                </a:cubicBezTo>
                <a:lnTo>
                  <a:pt x="0" y="1660253"/>
                </a:lnTo>
                <a:lnTo>
                  <a:pt x="535023" y="1660253"/>
                </a:lnTo>
                <a:lnTo>
                  <a:pt x="2304256" y="1660253"/>
                </a:lnTo>
                <a:lnTo>
                  <a:pt x="2839279" y="1660253"/>
                </a:lnTo>
                <a:lnTo>
                  <a:pt x="2839279" y="200509"/>
                </a:lnTo>
                <a:cubicBezTo>
                  <a:pt x="2839279" y="89771"/>
                  <a:pt x="2749508" y="0"/>
                  <a:pt x="2638770" y="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a:endParaRPr lang="ja-JP" altLang="en-US">
              <a:solidFill>
                <a:prstClr val="white"/>
              </a:solidFill>
            </a:endParaRPr>
          </a:p>
        </p:txBody>
      </p:sp>
      <p:sp>
        <p:nvSpPr>
          <p:cNvPr id="16" name="正方形/長方形 15"/>
          <p:cNvSpPr/>
          <p:nvPr/>
        </p:nvSpPr>
        <p:spPr>
          <a:xfrm>
            <a:off x="1574960" y="3069545"/>
            <a:ext cx="2525819" cy="2011695"/>
          </a:xfrm>
          <a:prstGeom prst="rect">
            <a:avLst/>
          </a:prstGeom>
          <a:noFill/>
          <a:ln>
            <a:noFill/>
          </a:ln>
        </p:spPr>
        <p:txBody>
          <a:bodyPr wrap="square" lIns="36000" tIns="36000" rIns="36000" bIns="36000" anchor="ctr" anchorCtr="0">
            <a:spAutoFit/>
          </a:bodyPr>
          <a:lstStyle/>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＜副首都推進局＞</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・事業再編担当課長</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＜大阪府健康医療部＞</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・健康医療総務課長</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・環境衛生課長</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＜大阪市水道局＞</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・経営改革担当部長</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・経営改革課長</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・水道</a:t>
            </a:r>
            <a:endParaRPr kumimoji="1" lang="en-US" altLang="ja-JP" sz="1100" dirty="0"/>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80</a:t>
            </a:fld>
            <a:endParaRPr kumimoji="1" lang="ja-JP" altLang="en-US"/>
          </a:p>
        </p:txBody>
      </p:sp>
      <p:sp>
        <p:nvSpPr>
          <p:cNvPr id="26" name="テキスト ボックス 25"/>
          <p:cNvSpPr txBox="1"/>
          <p:nvPr/>
        </p:nvSpPr>
        <p:spPr>
          <a:xfrm>
            <a:off x="6805989" y="164609"/>
            <a:ext cx="646331" cy="369332"/>
          </a:xfrm>
          <a:prstGeom prst="rect">
            <a:avLst/>
          </a:prstGeom>
          <a:solidFill>
            <a:schemeClr val="bg2">
              <a:lumMod val="50000"/>
            </a:schemeClr>
          </a:solidFill>
          <a:ln>
            <a:solidFill>
              <a:schemeClr val="bg2">
                <a:lumMod val="25000"/>
              </a:schemeClr>
            </a:solidFill>
          </a:ln>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rPr>
              <a:t>追加</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8244408" y="1"/>
            <a:ext cx="899592" cy="307777"/>
          </a:xfrm>
          <a:prstGeom prst="rect">
            <a:avLst/>
          </a:prstGeom>
          <a:noFill/>
        </p:spPr>
        <p:txBody>
          <a:bodyPr wrap="square" rtlCol="0">
            <a:spAutoFit/>
          </a:bodyPr>
          <a:lstStyle/>
          <a:p>
            <a:r>
              <a:rPr lang="en-US" altLang="ja-JP" sz="1400" dirty="0" smtClean="0">
                <a:solidFill>
                  <a:prstClr val="black"/>
                </a:solidFill>
              </a:rPr>
              <a:t>C3 .(83)</a:t>
            </a:r>
            <a:endParaRPr lang="ja-JP" altLang="en-US" sz="1400" dirty="0">
              <a:solidFill>
                <a:prstClr val="black"/>
              </a:solidFill>
            </a:endParaRPr>
          </a:p>
        </p:txBody>
      </p:sp>
    </p:spTree>
    <p:extLst>
      <p:ext uri="{BB962C8B-B14F-4D97-AF65-F5344CB8AC3E}">
        <p14:creationId xmlns:p14="http://schemas.microsoft.com/office/powerpoint/2010/main" val="7654830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251520" y="213023"/>
            <a:ext cx="5904656" cy="369332"/>
          </a:xfrm>
          <a:prstGeom prst="rect">
            <a:avLst/>
          </a:prstGeom>
        </p:spPr>
        <p:txBody>
          <a:bodyPr wrap="square">
            <a:spAutoFit/>
          </a:bodyPr>
          <a:lstStyle/>
          <a:p>
            <a:r>
              <a:rPr lang="ja-JP" altLang="en-US" b="1" dirty="0">
                <a:solidFill>
                  <a:srgbClr val="000000"/>
                </a:solidFill>
              </a:rPr>
              <a:t>②経営形態の見直し</a:t>
            </a:r>
          </a:p>
        </p:txBody>
      </p:sp>
      <p:sp>
        <p:nvSpPr>
          <p:cNvPr id="5" name="正方形/長方形 4"/>
          <p:cNvSpPr/>
          <p:nvPr/>
        </p:nvSpPr>
        <p:spPr>
          <a:xfrm>
            <a:off x="362085" y="579189"/>
            <a:ext cx="1402468" cy="369332"/>
          </a:xfrm>
          <a:prstGeom prst="rect">
            <a:avLst/>
          </a:prstGeom>
        </p:spPr>
        <p:txBody>
          <a:bodyPr wrap="square">
            <a:spAutoFit/>
          </a:bodyPr>
          <a:lstStyle/>
          <a:p>
            <a:r>
              <a:rPr lang="ja-JP" altLang="en-US" b="1" dirty="0">
                <a:solidFill>
                  <a:srgbClr val="000000"/>
                </a:solidFill>
              </a:rPr>
              <a:t>（考え方）</a:t>
            </a:r>
          </a:p>
        </p:txBody>
      </p:sp>
      <p:sp>
        <p:nvSpPr>
          <p:cNvPr id="6" name="正方形/長方形 5"/>
          <p:cNvSpPr/>
          <p:nvPr/>
        </p:nvSpPr>
        <p:spPr>
          <a:xfrm>
            <a:off x="7524328" y="234434"/>
            <a:ext cx="1512017" cy="369332"/>
          </a:xfrm>
          <a:prstGeom prst="rect">
            <a:avLst/>
          </a:prstGeom>
          <a:noFill/>
        </p:spPr>
        <p:txBody>
          <a:bodyPr wrap="none">
            <a:spAutoFit/>
          </a:bodyPr>
          <a:lstStyle/>
          <a:p>
            <a:pPr algn="ctr"/>
            <a:r>
              <a:rPr lang="ja-JP" altLang="en-US" dirty="0">
                <a:solidFill>
                  <a:prstClr val="black"/>
                </a:solidFill>
              </a:rPr>
              <a:t>＜</a:t>
            </a:r>
            <a:r>
              <a:rPr lang="en-US" altLang="ja-JP" dirty="0">
                <a:solidFill>
                  <a:prstClr val="black"/>
                </a:solidFill>
              </a:rPr>
              <a:t>Outcome</a:t>
            </a:r>
            <a:r>
              <a:rPr lang="ja-JP" altLang="en-US" dirty="0">
                <a:solidFill>
                  <a:prstClr val="black"/>
                </a:solidFill>
              </a:rPr>
              <a:t>＞</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140968"/>
            <a:ext cx="7344816"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2"/>
          <p:cNvSpPr txBox="1">
            <a:spLocks noChangeArrowheads="1"/>
          </p:cNvSpPr>
          <p:nvPr/>
        </p:nvSpPr>
        <p:spPr bwMode="auto">
          <a:xfrm>
            <a:off x="490912" y="887878"/>
            <a:ext cx="8462588" cy="1823576"/>
          </a:xfrm>
          <a:prstGeom prst="rect">
            <a:avLst/>
          </a:prstGeom>
          <a:noFill/>
          <a:ln w="9525">
            <a:noFill/>
            <a:miter lim="800000"/>
            <a:headEnd/>
            <a:tailEnd/>
          </a:ln>
        </p:spPr>
        <p:txBody>
          <a:bodyPr wrap="square">
            <a:spAutoFit/>
          </a:bodyPr>
          <a:lstStyle/>
          <a:p>
            <a:pPr marL="88900" indent="-88900" algn="just">
              <a:lnSpc>
                <a:spcPts val="1500"/>
              </a:lnSpc>
              <a:defRPr/>
            </a:pPr>
            <a:r>
              <a:rPr lang="ja-JP" altLang="en-US" sz="1300" dirty="0">
                <a:solidFill>
                  <a:prstClr val="black"/>
                </a:solidFill>
                <a:latin typeface="ＭＳ Ｐゴシック" panose="020B0600070205080204" pitchFamily="50" charset="-128"/>
              </a:rPr>
              <a:t>・経営形態見直しについては、効率性・発展性の向上を目指して、上下分離方式の民間経営をスキームとする公共施設等運営権制度の活用を検討し、条例改正案を市会に提出して議論を経てきた。市会議論の中で、公共が水道事業に対して果たすべき責任やガバナンスの重要性の観点から、民間経営に伴う「公共性担保」への懸念等に関する具体的な指摘・意見が示され、条例改正案は</a:t>
            </a:r>
            <a:r>
              <a:rPr lang="en-US" altLang="ja-JP" sz="1300" dirty="0">
                <a:solidFill>
                  <a:prstClr val="black"/>
                </a:solidFill>
                <a:latin typeface="ＭＳ Ｐゴシック" panose="020B0600070205080204" pitchFamily="50" charset="-128"/>
              </a:rPr>
              <a:t>2017(</a:t>
            </a:r>
            <a:r>
              <a:rPr lang="ja-JP" altLang="en-US" sz="1300" dirty="0">
                <a:solidFill>
                  <a:prstClr val="black"/>
                </a:solidFill>
                <a:latin typeface="ＭＳ Ｐゴシック" panose="020B0600070205080204" pitchFamily="50" charset="-128"/>
              </a:rPr>
              <a:t>平成</a:t>
            </a:r>
            <a:r>
              <a:rPr lang="en-US" altLang="ja-JP" sz="1300" dirty="0">
                <a:solidFill>
                  <a:prstClr val="black"/>
                </a:solidFill>
                <a:latin typeface="ＭＳ Ｐゴシック" panose="020B0600070205080204" pitchFamily="50" charset="-128"/>
              </a:rPr>
              <a:t>29)</a:t>
            </a:r>
            <a:r>
              <a:rPr lang="ja-JP" altLang="en-US" sz="1300" dirty="0">
                <a:solidFill>
                  <a:prstClr val="black"/>
                </a:solidFill>
                <a:latin typeface="ＭＳ Ｐゴシック" panose="020B0600070205080204" pitchFamily="50" charset="-128"/>
              </a:rPr>
              <a:t>年３月の市会で、賛否いずれも過半数に達せず、審議未了により廃案となった。</a:t>
            </a:r>
          </a:p>
          <a:p>
            <a:pPr marL="88900" indent="-88900" algn="just">
              <a:lnSpc>
                <a:spcPts val="1500"/>
              </a:lnSpc>
              <a:defRPr/>
            </a:pPr>
            <a:r>
              <a:rPr lang="ja-JP" altLang="en-US" sz="1300" dirty="0" smtClean="0">
                <a:latin typeface="ＭＳ Ｐゴシック" panose="020B0600070205080204" pitchFamily="50" charset="-128"/>
              </a:rPr>
              <a:t>・現在は、</a:t>
            </a:r>
            <a:r>
              <a:rPr lang="ja-JP" altLang="en-US" sz="1300" dirty="0">
                <a:latin typeface="ＭＳ Ｐゴシック" panose="020B0600070205080204" pitchFamily="50" charset="-128"/>
              </a:rPr>
              <a:t>南海トラフ巨大地震などに備えるため、水需要の減少傾向が続くなかでも多額の更新費用が見込まれる管路耐震化の迅速化など、水道事業の直面する諸課題について解決を</a:t>
            </a:r>
            <a:r>
              <a:rPr lang="ja-JP" altLang="en-US" sz="1300" dirty="0" smtClean="0">
                <a:latin typeface="ＭＳ Ｐゴシック" panose="020B0600070205080204" pitchFamily="50" charset="-128"/>
              </a:rPr>
              <a:t>図るべく、</a:t>
            </a:r>
            <a:r>
              <a:rPr lang="ja-JP" altLang="en-US" sz="1300" dirty="0">
                <a:latin typeface="ＭＳ Ｐゴシック" panose="020B0600070205080204" pitchFamily="50" charset="-128"/>
              </a:rPr>
              <a:t>これまでの市会での意見を踏まえつつ</a:t>
            </a:r>
            <a:r>
              <a:rPr lang="ja-JP" altLang="en-US" sz="1300" dirty="0" smtClean="0">
                <a:latin typeface="ＭＳ Ｐゴシック" panose="020B0600070205080204" pitchFamily="50" charset="-128"/>
              </a:rPr>
              <a:t>、国会で審議中の</a:t>
            </a:r>
            <a:r>
              <a:rPr lang="ja-JP" altLang="en-US" sz="1300" dirty="0">
                <a:latin typeface="ＭＳ Ｐゴシック" panose="020B0600070205080204" pitchFamily="50" charset="-128"/>
              </a:rPr>
              <a:t>水道法改正案に基づく運営権制度（大阪市が水道事業者としての位置付けを維持しつつ一部業務に対して民間事業者に運営権を設定することができる）の活用も含め、新たな官民連携手法導入の検討を</a:t>
            </a:r>
            <a:r>
              <a:rPr lang="ja-JP" altLang="en-US" sz="1300" dirty="0" smtClean="0">
                <a:latin typeface="ＭＳ Ｐゴシック" panose="020B0600070205080204" pitchFamily="50" charset="-128"/>
              </a:rPr>
              <a:t>行っている。</a:t>
            </a:r>
            <a:endParaRPr lang="en-US" altLang="ja-JP" sz="1300" dirty="0">
              <a:latin typeface="ＭＳ Ｐゴシック" panose="020B0600070205080204" pitchFamily="50" charset="-128"/>
            </a:endParaRPr>
          </a:p>
        </p:txBody>
      </p:sp>
      <p:sp>
        <p:nvSpPr>
          <p:cNvPr id="9" name="テキスト ボックス 8"/>
          <p:cNvSpPr txBox="1"/>
          <p:nvPr/>
        </p:nvSpPr>
        <p:spPr>
          <a:xfrm>
            <a:off x="785556" y="2856962"/>
            <a:ext cx="1296144" cy="307777"/>
          </a:xfrm>
          <a:prstGeom prst="rect">
            <a:avLst/>
          </a:prstGeom>
          <a:noFill/>
        </p:spPr>
        <p:txBody>
          <a:bodyPr wrap="square" rtlCol="0">
            <a:spAutoFit/>
          </a:bodyPr>
          <a:lstStyle/>
          <a:p>
            <a:r>
              <a:rPr lang="ja-JP" altLang="en-US" sz="1400" dirty="0">
                <a:solidFill>
                  <a:prstClr val="black"/>
                </a:solidFill>
              </a:rPr>
              <a:t>＜参考＞</a:t>
            </a:r>
          </a:p>
        </p:txBody>
      </p:sp>
      <p:sp>
        <p:nvSpPr>
          <p:cNvPr id="15" name="テキスト ボックス 14"/>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a:t>
            </a:r>
            <a:r>
              <a:rPr lang="ja-JP" altLang="en-US" sz="1100" dirty="0" smtClean="0"/>
              <a:t>公民連携</a:t>
            </a:r>
            <a:r>
              <a:rPr lang="en-US" altLang="ja-JP" sz="1100" dirty="0" smtClean="0"/>
              <a:t>/</a:t>
            </a:r>
            <a:r>
              <a:rPr lang="ja-JP" altLang="en-US" sz="1100" dirty="0" smtClean="0"/>
              <a:t>経営</a:t>
            </a:r>
            <a:r>
              <a:rPr lang="ja-JP" altLang="en-US" sz="1100" dirty="0"/>
              <a:t>形態の見直し</a:t>
            </a:r>
            <a:r>
              <a:rPr lang="en-US" altLang="ja-JP" sz="1100" dirty="0"/>
              <a:t>【</a:t>
            </a:r>
            <a:r>
              <a:rPr lang="ja-JP" altLang="en-US" sz="1100" dirty="0" smtClean="0"/>
              <a:t>民営化の取組</a:t>
            </a:r>
            <a:r>
              <a:rPr lang="en-US" altLang="ja-JP" sz="1100" dirty="0" smtClean="0"/>
              <a:t>】</a:t>
            </a:r>
            <a:r>
              <a:rPr lang="ja-JP" altLang="en-US" sz="1100" dirty="0" smtClean="0"/>
              <a:t>・</a:t>
            </a:r>
            <a:r>
              <a:rPr lang="ja-JP" altLang="en-US" sz="1100" dirty="0"/>
              <a:t>水道</a:t>
            </a:r>
            <a:endParaRPr kumimoji="1" lang="en-US" altLang="ja-JP" sz="1100" dirty="0"/>
          </a:p>
        </p:txBody>
      </p:sp>
      <p:sp>
        <p:nvSpPr>
          <p:cNvPr id="3" name="スライド番号プレースホルダー 2"/>
          <p:cNvSpPr>
            <a:spLocks noGrp="1"/>
          </p:cNvSpPr>
          <p:nvPr>
            <p:ph type="sldNum" sz="quarter" idx="12"/>
          </p:nvPr>
        </p:nvSpPr>
        <p:spPr/>
        <p:txBody>
          <a:bodyPr/>
          <a:lstStyle/>
          <a:p>
            <a:fld id="{CCEC3038-1CF1-4B63-9920-55248DCFBA97}" type="slidenum">
              <a:rPr kumimoji="1" lang="ja-JP" altLang="en-US" smtClean="0"/>
              <a:pPr/>
              <a:t>81</a:t>
            </a:fld>
            <a:endParaRPr kumimoji="1" lang="ja-JP" altLang="en-US" dirty="0"/>
          </a:p>
        </p:txBody>
      </p:sp>
      <p:sp>
        <p:nvSpPr>
          <p:cNvPr id="18" name="テキスト ボックス 17"/>
          <p:cNvSpPr txBox="1"/>
          <p:nvPr/>
        </p:nvSpPr>
        <p:spPr>
          <a:xfrm>
            <a:off x="6877997" y="150700"/>
            <a:ext cx="646331" cy="369332"/>
          </a:xfrm>
          <a:prstGeom prst="rect">
            <a:avLst/>
          </a:prstGeom>
          <a:solidFill>
            <a:schemeClr val="bg2">
              <a:lumMod val="50000"/>
            </a:schemeClr>
          </a:solidFill>
          <a:ln>
            <a:solidFill>
              <a:schemeClr val="bg2">
                <a:lumMod val="25000"/>
              </a:schemeClr>
            </a:solidFill>
          </a:ln>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rPr>
              <a:t>追加</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8244408" y="1"/>
            <a:ext cx="899592" cy="307777"/>
          </a:xfrm>
          <a:prstGeom prst="rect">
            <a:avLst/>
          </a:prstGeom>
          <a:noFill/>
        </p:spPr>
        <p:txBody>
          <a:bodyPr wrap="square" rtlCol="0">
            <a:spAutoFit/>
          </a:bodyPr>
          <a:lstStyle/>
          <a:p>
            <a:r>
              <a:rPr lang="en-US" altLang="ja-JP" sz="1400" dirty="0" smtClean="0">
                <a:solidFill>
                  <a:prstClr val="black"/>
                </a:solidFill>
              </a:rPr>
              <a:t>C3 .(83)</a:t>
            </a:r>
            <a:endParaRPr lang="ja-JP" altLang="en-US" sz="1400" dirty="0">
              <a:solidFill>
                <a:prstClr val="black"/>
              </a:solidFill>
            </a:endParaRPr>
          </a:p>
        </p:txBody>
      </p:sp>
    </p:spTree>
    <p:extLst>
      <p:ext uri="{BB962C8B-B14F-4D97-AF65-F5344CB8AC3E}">
        <p14:creationId xmlns:p14="http://schemas.microsoft.com/office/powerpoint/2010/main" val="30023775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9">
            <a:extLst>
              <a:ext uri="{FF2B5EF4-FFF2-40B4-BE49-F238E27FC236}">
                <a16:creationId xmlns:a16="http://schemas.microsoft.com/office/drawing/2014/main" xmlns="" id="{EEFCDE1E-0D52-4C63-8012-50F3D58EF195}"/>
              </a:ext>
            </a:extLst>
          </p:cNvPr>
          <p:cNvSpPr/>
          <p:nvPr/>
        </p:nvSpPr>
        <p:spPr>
          <a:xfrm>
            <a:off x="7236297" y="2536327"/>
            <a:ext cx="1584175" cy="1612753"/>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9">
            <a:extLst>
              <a:ext uri="{FF2B5EF4-FFF2-40B4-BE49-F238E27FC236}">
                <a16:creationId xmlns:a16="http://schemas.microsoft.com/office/drawing/2014/main" xmlns="" id="{4BF27A7D-F6B0-4158-8D29-A6A49F461DD7}"/>
              </a:ext>
            </a:extLst>
          </p:cNvPr>
          <p:cNvSpPr/>
          <p:nvPr/>
        </p:nvSpPr>
        <p:spPr>
          <a:xfrm>
            <a:off x="5364088" y="2276872"/>
            <a:ext cx="1727863" cy="2088232"/>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表 9"/>
          <p:cNvGraphicFramePr>
            <a:graphicFrameLocks noGrp="1"/>
          </p:cNvGraphicFramePr>
          <p:nvPr>
            <p:extLst/>
          </p:nvPr>
        </p:nvGraphicFramePr>
        <p:xfrm>
          <a:off x="323528" y="620688"/>
          <a:ext cx="8496944" cy="5372864"/>
        </p:xfrm>
        <a:graphic>
          <a:graphicData uri="http://schemas.openxmlformats.org/drawingml/2006/table">
            <a:tbl>
              <a:tblPr firstRow="1">
                <a:tableStyleId>{5C22544A-7EE6-4342-B048-85BDC9FD1C3A}</a:tableStyleId>
              </a:tblPr>
              <a:tblGrid>
                <a:gridCol w="2520280">
                  <a:extLst>
                    <a:ext uri="{9D8B030D-6E8A-4147-A177-3AD203B41FA5}">
                      <a16:colId xmlns:a16="http://schemas.microsoft.com/office/drawing/2014/main" xmlns="" val="20000"/>
                    </a:ext>
                  </a:extLst>
                </a:gridCol>
                <a:gridCol w="2520280">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1656184">
                  <a:extLst>
                    <a:ext uri="{9D8B030D-6E8A-4147-A177-3AD203B41FA5}">
                      <a16:colId xmlns:a16="http://schemas.microsoft.com/office/drawing/2014/main" xmlns="" val="20003"/>
                    </a:ext>
                  </a:extLst>
                </a:gridCol>
              </a:tblGrid>
              <a:tr h="368377">
                <a:tc>
                  <a:txBody>
                    <a:bodyPr/>
                    <a:lstStyle/>
                    <a:p>
                      <a:pPr algn="ctr"/>
                      <a:r>
                        <a:rPr kumimoji="1" lang="ja-JP" altLang="en-US" sz="1400" dirty="0">
                          <a:solidFill>
                            <a:schemeClr val="tx1"/>
                          </a:solidFill>
                        </a:rPr>
                        <a:t>＜</a:t>
                      </a:r>
                      <a:r>
                        <a:rPr kumimoji="1" lang="en-US" altLang="ja-JP" sz="1400" dirty="0">
                          <a:solidFill>
                            <a:schemeClr val="tx1"/>
                          </a:solidFill>
                        </a:rPr>
                        <a:t>Why</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Vision</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What</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Outcome</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5004487">
                <a:tc>
                  <a:txBody>
                    <a:bodyPr/>
                    <a:lstStyle/>
                    <a:p>
                      <a:pPr marL="88900" marR="0" indent="-88900" algn="l" defTabSz="914400" rtl="0" eaLnBrk="1" fontAlgn="auto" latinLnBrk="0" hangingPunct="1">
                        <a:lnSpc>
                          <a:spcPts val="2000"/>
                        </a:lnSpc>
                        <a:spcBef>
                          <a:spcPts val="0"/>
                        </a:spcBef>
                        <a:spcAft>
                          <a:spcPts val="0"/>
                        </a:spcAft>
                        <a:buClrTx/>
                        <a:buSzTx/>
                        <a:buFontTx/>
                        <a:buNone/>
                        <a:tabLst/>
                        <a:defRPr/>
                      </a:pPr>
                      <a:r>
                        <a:rPr kumimoji="1" lang="ja-JP" altLang="en-US" sz="1200" dirty="0">
                          <a:solidFill>
                            <a:schemeClr val="tx1"/>
                          </a:solidFill>
                        </a:rPr>
                        <a:t>・近年多発する集中豪雨による浸水被害の軽減や、老朽施設の改築更新、地震・津波対策、水環境保全等の推進が急務</a:t>
                      </a:r>
                      <a:endParaRPr kumimoji="1" lang="en-US" altLang="ja-JP" sz="1200" dirty="0">
                        <a:solidFill>
                          <a:schemeClr val="tx1"/>
                        </a:solidFill>
                      </a:endParaRPr>
                    </a:p>
                    <a:p>
                      <a:pPr marL="88900" marR="0" indent="-88900" algn="l" defTabSz="914400" rtl="0" eaLnBrk="1" fontAlgn="auto" latinLnBrk="0" hangingPunct="1">
                        <a:lnSpc>
                          <a:spcPts val="2000"/>
                        </a:lnSpc>
                        <a:spcBef>
                          <a:spcPts val="0"/>
                        </a:spcBef>
                        <a:spcAft>
                          <a:spcPts val="0"/>
                        </a:spcAft>
                        <a:buClrTx/>
                        <a:buSzTx/>
                        <a:buFontTx/>
                        <a:buNone/>
                        <a:tabLst/>
                        <a:defRPr/>
                      </a:pPr>
                      <a:r>
                        <a:rPr kumimoji="1" lang="ja-JP" altLang="en-US" sz="1200" dirty="0">
                          <a:solidFill>
                            <a:schemeClr val="tx1"/>
                          </a:solidFill>
                        </a:rPr>
                        <a:t>・長期的な水量減少、改築更新投資の増加による厳しい経営環境</a:t>
                      </a:r>
                      <a:endParaRPr kumimoji="1" lang="en-US" altLang="ja-JP" sz="1200" dirty="0">
                        <a:solidFill>
                          <a:schemeClr val="tx1"/>
                        </a:solidFill>
                      </a:endParaRPr>
                    </a:p>
                    <a:p>
                      <a:pPr marL="88900" marR="0" indent="-88900" algn="l" defTabSz="914400" rtl="0" eaLnBrk="1" fontAlgn="auto" latinLnBrk="0" hangingPunct="1">
                        <a:lnSpc>
                          <a:spcPts val="2000"/>
                        </a:lnSpc>
                        <a:spcBef>
                          <a:spcPts val="0"/>
                        </a:spcBef>
                        <a:spcAft>
                          <a:spcPts val="0"/>
                        </a:spcAft>
                        <a:buClrTx/>
                        <a:buSzTx/>
                        <a:buFontTx/>
                        <a:buNone/>
                        <a:tabLst/>
                        <a:defRPr/>
                      </a:pPr>
                      <a:r>
                        <a:rPr kumimoji="1" lang="ja-JP" altLang="en-US" sz="1200" dirty="0">
                          <a:solidFill>
                            <a:schemeClr val="tx1"/>
                          </a:solidFill>
                        </a:rPr>
                        <a:t>・他都市と比べて、処理水量あたりのコストは安いものの、維持管理部門の職員数が多い</a:t>
                      </a:r>
                      <a:endParaRPr kumimoji="1" lang="en-US" altLang="ja-JP" sz="1000" strike="sngStrike" dirty="0">
                        <a:solidFill>
                          <a:schemeClr val="tx1"/>
                        </a:solidFill>
                      </a:endParaRPr>
                    </a:p>
                    <a:p>
                      <a:pPr marL="88900" marR="0" indent="-88900" algn="l" defTabSz="914400" rtl="0" eaLnBrk="1" fontAlgn="auto" latinLnBrk="0" hangingPunct="1">
                        <a:lnSpc>
                          <a:spcPts val="2000"/>
                        </a:lnSpc>
                        <a:spcBef>
                          <a:spcPts val="0"/>
                        </a:spcBef>
                        <a:spcAft>
                          <a:spcPts val="0"/>
                        </a:spcAft>
                        <a:buClrTx/>
                        <a:buSzTx/>
                        <a:buFontTx/>
                        <a:buNone/>
                        <a:tabLst/>
                        <a:defRPr/>
                      </a:pPr>
                      <a:r>
                        <a:rPr kumimoji="1" lang="ja-JP" altLang="en-US" sz="1200" dirty="0">
                          <a:solidFill>
                            <a:schemeClr val="tx1"/>
                          </a:solidFill>
                        </a:rPr>
                        <a:t>・大規模な下水道施設を安定して運転維持管理ができる民間組織が未成熟</a:t>
                      </a:r>
                      <a:endParaRPr kumimoji="1" lang="en-US" altLang="ja-JP" sz="1200" dirty="0">
                        <a:solidFill>
                          <a:schemeClr val="tx1"/>
                        </a:solidFill>
                      </a:endParaRPr>
                    </a:p>
                    <a:p>
                      <a:pPr marL="88900" marR="0" indent="-88900" algn="l" defTabSz="914400" rtl="0" eaLnBrk="1" fontAlgn="auto" latinLnBrk="0" hangingPunct="1">
                        <a:lnSpc>
                          <a:spcPts val="2000"/>
                        </a:lnSpc>
                        <a:spcBef>
                          <a:spcPts val="0"/>
                        </a:spcBef>
                        <a:spcAft>
                          <a:spcPts val="0"/>
                        </a:spcAft>
                        <a:buClrTx/>
                        <a:buSzTx/>
                        <a:buFontTx/>
                        <a:buNone/>
                        <a:tabLst/>
                        <a:defRPr/>
                      </a:pPr>
                      <a:r>
                        <a:rPr kumimoji="1" lang="ja-JP" altLang="en-US" sz="1200" dirty="0">
                          <a:solidFill>
                            <a:schemeClr val="tx1"/>
                          </a:solidFill>
                        </a:rPr>
                        <a:t>・府内市町村では下水道技術者が不足</a:t>
                      </a:r>
                      <a:endParaRPr kumimoji="1" lang="en-US" altLang="ja-JP" sz="1200" dirty="0">
                        <a:solidFill>
                          <a:schemeClr val="tx1"/>
                        </a:solidFill>
                      </a:endParaRPr>
                    </a:p>
                    <a:p>
                      <a:pPr marL="88900" marR="0" indent="-88900" algn="l" defTabSz="914400" rtl="0" eaLnBrk="1" fontAlgn="auto" latinLnBrk="0" hangingPunct="1">
                        <a:lnSpc>
                          <a:spcPts val="2000"/>
                        </a:lnSpc>
                        <a:spcBef>
                          <a:spcPts val="0"/>
                        </a:spcBef>
                        <a:spcAft>
                          <a:spcPts val="0"/>
                        </a:spcAft>
                        <a:buClrTx/>
                        <a:buSzTx/>
                        <a:buFontTx/>
                        <a:buNone/>
                        <a:tabLst/>
                        <a:defRPr/>
                      </a:pPr>
                      <a:r>
                        <a:rPr kumimoji="1" lang="ja-JP" altLang="en-US" sz="1200" dirty="0">
                          <a:solidFill>
                            <a:schemeClr val="tx1"/>
                          </a:solidFill>
                        </a:rPr>
                        <a:t>・市内部に下水道事業の総合的な技術・ノウハウを保持しているが、行政組織のため国内外への事業展開に制約がある</a:t>
                      </a:r>
                      <a:endParaRPr kumimoji="1" lang="en-US" altLang="ja-JP" sz="1200" dirty="0">
                        <a:solidFill>
                          <a:schemeClr val="tx1"/>
                        </a:solidFill>
                      </a:endParaRPr>
                    </a:p>
                    <a:p>
                      <a:pPr marL="88900" marR="0" indent="-88900" algn="l" defTabSz="914400" rtl="0" eaLnBrk="1" fontAlgn="auto" latinLnBrk="0" hangingPunct="1">
                        <a:lnSpc>
                          <a:spcPts val="2000"/>
                        </a:lnSpc>
                        <a:spcBef>
                          <a:spcPts val="0"/>
                        </a:spcBef>
                        <a:spcAft>
                          <a:spcPts val="0"/>
                        </a:spcAft>
                        <a:buClrTx/>
                        <a:buSzTx/>
                        <a:buFontTx/>
                        <a:buNone/>
                        <a:tabLst/>
                        <a:defRPr/>
                      </a:pPr>
                      <a:endParaRPr kumimoji="1" lang="en-US" altLang="ja-JP"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indent="-88900">
                        <a:lnSpc>
                          <a:spcPts val="2000"/>
                        </a:lnSpc>
                      </a:pPr>
                      <a:r>
                        <a:rPr lang="ja-JP" altLang="en-US" sz="1200" dirty="0">
                          <a:solidFill>
                            <a:schemeClr val="tx1"/>
                          </a:solidFill>
                        </a:rPr>
                        <a:t>・経営形態を見直す選択肢としては、維持管理を対象とする包括委託から建設投資や資金調達を含めたコンセッション方式までがある</a:t>
                      </a:r>
                      <a:endParaRPr lang="en-US" altLang="ja-JP" sz="1200" dirty="0">
                        <a:solidFill>
                          <a:schemeClr val="tx1"/>
                        </a:solidFill>
                      </a:endParaRPr>
                    </a:p>
                    <a:p>
                      <a:pPr marL="88900" indent="-88900">
                        <a:lnSpc>
                          <a:spcPts val="2000"/>
                        </a:lnSpc>
                      </a:pPr>
                      <a:r>
                        <a:rPr lang="ja-JP" altLang="en-US" sz="1200" dirty="0">
                          <a:solidFill>
                            <a:schemeClr val="tx1"/>
                          </a:solidFill>
                        </a:rPr>
                        <a:t>・その中で、上下分離（運営管理と施設保有を分離）方式を導入</a:t>
                      </a:r>
                      <a:endParaRPr lang="en-US" altLang="ja-JP" sz="1200" dirty="0">
                        <a:solidFill>
                          <a:schemeClr val="tx1"/>
                        </a:solidFill>
                      </a:endParaRPr>
                    </a:p>
                    <a:p>
                      <a:pPr marL="88900" indent="-88900">
                        <a:lnSpc>
                          <a:spcPts val="2000"/>
                        </a:lnSpc>
                      </a:pPr>
                      <a:r>
                        <a:rPr lang="ja-JP" altLang="en-US" sz="1200" dirty="0">
                          <a:solidFill>
                            <a:schemeClr val="tx1"/>
                          </a:solidFill>
                        </a:rPr>
                        <a:t>・なお、当面は包括委託を実施して、段階的に業務範囲を拡大</a:t>
                      </a:r>
                      <a:endParaRPr lang="en-US" altLang="ja-JP" sz="1200" strike="sngStrike" dirty="0">
                        <a:solidFill>
                          <a:schemeClr val="tx1"/>
                        </a:solidFill>
                      </a:endParaRPr>
                    </a:p>
                    <a:p>
                      <a:pPr marL="88900" indent="-88900">
                        <a:lnSpc>
                          <a:spcPts val="2000"/>
                        </a:lnSpc>
                      </a:pPr>
                      <a:r>
                        <a:rPr lang="ja-JP" altLang="en-US" sz="1200" strike="noStrike" dirty="0">
                          <a:solidFill>
                            <a:schemeClr val="tx1"/>
                          </a:solidFill>
                        </a:rPr>
                        <a:t>・</a:t>
                      </a:r>
                      <a:r>
                        <a:rPr lang="ja-JP" altLang="en-US" sz="1200" dirty="0">
                          <a:solidFill>
                            <a:schemeClr val="tx1"/>
                          </a:solidFill>
                        </a:rPr>
                        <a:t>将来的にはコンセッション方式による運営管理を含めた経営形態を検討</a:t>
                      </a:r>
                      <a:endParaRPr lang="en-US" altLang="ja-JP" sz="1200" dirty="0">
                        <a:solidFill>
                          <a:schemeClr val="tx1"/>
                        </a:solidFill>
                      </a:endParaRPr>
                    </a:p>
                    <a:p>
                      <a:pPr marL="88900" indent="-88900">
                        <a:lnSpc>
                          <a:spcPts val="2000"/>
                        </a:lnSpc>
                      </a:pPr>
                      <a:r>
                        <a:rPr lang="ja-JP" altLang="en-US" sz="1200" dirty="0">
                          <a:solidFill>
                            <a:schemeClr val="tx1"/>
                          </a:solidFill>
                        </a:rPr>
                        <a:t>・上下分離方式の導入にあたっては運営管理を担い、民間原理を最大限活用する新組織を設立</a:t>
                      </a:r>
                      <a:endParaRPr lang="en-US" altLang="ja-JP" sz="1200" strike="sngStrike" dirty="0">
                        <a:solidFill>
                          <a:schemeClr val="tx1"/>
                        </a:solidFill>
                      </a:endParaRPr>
                    </a:p>
                    <a:p>
                      <a:pPr marL="88900" indent="-88900">
                        <a:lnSpc>
                          <a:spcPts val="2000"/>
                        </a:lnSpc>
                      </a:pPr>
                      <a:r>
                        <a:rPr lang="ja-JP" altLang="en-US" sz="1200" dirty="0">
                          <a:solidFill>
                            <a:schemeClr val="tx1"/>
                          </a:solidFill>
                        </a:rPr>
                        <a:t>・新組織に行政が培ってきたノウハウを移転し、国内外への事業展開を図る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l" defTabSz="914400" rtl="0" eaLnBrk="1" fontAlgn="auto" latinLnBrk="0" hangingPunct="1">
                        <a:lnSpc>
                          <a:spcPts val="2000"/>
                        </a:lnSpc>
                        <a:spcBef>
                          <a:spcPts val="0"/>
                        </a:spcBef>
                        <a:spcAft>
                          <a:spcPts val="0"/>
                        </a:spcAft>
                        <a:buClrTx/>
                        <a:buSzTx/>
                        <a:buFontTx/>
                        <a:buNone/>
                        <a:tabLst/>
                        <a:defRPr/>
                      </a:pPr>
                      <a:r>
                        <a:rPr kumimoji="1" lang="ja-JP" altLang="en-US" sz="1200" dirty="0">
                          <a:solidFill>
                            <a:schemeClr val="tx1"/>
                          </a:solidFill>
                        </a:rPr>
                        <a:t>・</a:t>
                      </a:r>
                      <a:r>
                        <a:rPr kumimoji="1" lang="en-US" altLang="ja-JP" sz="1200" dirty="0">
                          <a:solidFill>
                            <a:schemeClr val="tx1"/>
                          </a:solidFill>
                        </a:rPr>
                        <a:t>2013</a:t>
                      </a:r>
                      <a:r>
                        <a:rPr kumimoji="1" lang="ja-JP" altLang="en-US" sz="1200" dirty="0">
                          <a:solidFill>
                            <a:schemeClr val="tx1"/>
                          </a:solidFill>
                        </a:rPr>
                        <a:t>年度から、（一財）都市技術センターへの下水道施設の運転維持管理業務の包括委託実施</a:t>
                      </a:r>
                      <a:endParaRPr kumimoji="1" lang="en-US" altLang="ja-JP" sz="1200" strike="sngStrike" baseline="0" dirty="0">
                        <a:solidFill>
                          <a:srgbClr val="FF0000"/>
                        </a:solidFill>
                      </a:endParaRPr>
                    </a:p>
                    <a:p>
                      <a:pPr marL="88900" marR="0" indent="-88900" algn="l" defTabSz="914400" rtl="0" eaLnBrk="1" fontAlgn="auto" latinLnBrk="0" hangingPunct="1">
                        <a:lnSpc>
                          <a:spcPts val="2000"/>
                        </a:lnSpc>
                        <a:spcBef>
                          <a:spcPts val="0"/>
                        </a:spcBef>
                        <a:spcAft>
                          <a:spcPts val="0"/>
                        </a:spcAft>
                        <a:buClrTx/>
                        <a:buSzTx/>
                        <a:buFontTx/>
                        <a:buNone/>
                        <a:tabLst/>
                        <a:defRPr/>
                      </a:pPr>
                      <a:r>
                        <a:rPr kumimoji="1" lang="ja-JP" altLang="en-US" sz="1200" dirty="0">
                          <a:solidFill>
                            <a:schemeClr val="tx1"/>
                          </a:solidFill>
                        </a:rPr>
                        <a:t>・新会社（クリアウォーター</a:t>
                      </a:r>
                      <a:r>
                        <a:rPr kumimoji="1" lang="en-US" altLang="ja-JP" sz="1200" dirty="0">
                          <a:solidFill>
                            <a:schemeClr val="tx1"/>
                          </a:solidFill>
                        </a:rPr>
                        <a:t>OSAKA</a:t>
                      </a:r>
                      <a:r>
                        <a:rPr kumimoji="1" lang="ja-JP" altLang="en-US" sz="1200" dirty="0">
                          <a:solidFill>
                            <a:schemeClr val="tx1"/>
                          </a:solidFill>
                        </a:rPr>
                        <a:t>株式会社）を設立（</a:t>
                      </a:r>
                      <a:r>
                        <a:rPr kumimoji="1" lang="en-US" altLang="ja-JP" sz="1200" dirty="0">
                          <a:solidFill>
                            <a:schemeClr val="tx1"/>
                          </a:solidFill>
                        </a:rPr>
                        <a:t>2016</a:t>
                      </a:r>
                      <a:r>
                        <a:rPr kumimoji="1" lang="ja-JP" altLang="en-US" sz="1200" dirty="0">
                          <a:solidFill>
                            <a:schemeClr val="tx1"/>
                          </a:solidFill>
                        </a:rPr>
                        <a:t>年度）</a:t>
                      </a:r>
                      <a:endParaRPr kumimoji="1" lang="en-US" altLang="ja-JP" sz="1200" dirty="0">
                        <a:solidFill>
                          <a:schemeClr val="tx1"/>
                        </a:solidFill>
                      </a:endParaRPr>
                    </a:p>
                    <a:p>
                      <a:pPr marL="88900" marR="0" indent="-88900" algn="l" defTabSz="914400" rtl="0" eaLnBrk="1" fontAlgn="auto" latinLnBrk="0" hangingPunct="1">
                        <a:lnSpc>
                          <a:spcPts val="2000"/>
                        </a:lnSpc>
                        <a:spcBef>
                          <a:spcPts val="0"/>
                        </a:spcBef>
                        <a:spcAft>
                          <a:spcPts val="0"/>
                        </a:spcAft>
                        <a:buClrTx/>
                        <a:buSzTx/>
                        <a:buFontTx/>
                        <a:buNone/>
                        <a:tabLst/>
                        <a:defRPr/>
                      </a:pPr>
                      <a:r>
                        <a:rPr kumimoji="1" lang="ja-JP" altLang="en-US" sz="1200" dirty="0">
                          <a:solidFill>
                            <a:schemeClr val="tx1"/>
                          </a:solidFill>
                        </a:rPr>
                        <a:t>・クリアウォーター</a:t>
                      </a:r>
                      <a:r>
                        <a:rPr kumimoji="1" lang="en-US" altLang="ja-JP" sz="1200" dirty="0">
                          <a:solidFill>
                            <a:schemeClr val="tx1"/>
                          </a:solidFill>
                        </a:rPr>
                        <a:t>OSAKA</a:t>
                      </a:r>
                      <a:r>
                        <a:rPr kumimoji="1" lang="ja-JP" altLang="en-US" sz="1200" dirty="0">
                          <a:solidFill>
                            <a:schemeClr val="tx1"/>
                          </a:solidFill>
                        </a:rPr>
                        <a:t>株式会社への下水道施設の運転維持管理業務の包括委託実施（</a:t>
                      </a:r>
                      <a:r>
                        <a:rPr kumimoji="1" lang="en-US" altLang="ja-JP" sz="1200" dirty="0">
                          <a:solidFill>
                            <a:schemeClr val="tx1"/>
                          </a:solidFill>
                        </a:rPr>
                        <a:t>2017</a:t>
                      </a:r>
                      <a:r>
                        <a:rPr kumimoji="1" lang="ja-JP" altLang="en-US" sz="1200" dirty="0">
                          <a:solidFill>
                            <a:schemeClr val="tx1"/>
                          </a:solidFill>
                        </a:rPr>
                        <a:t>年度～）</a:t>
                      </a:r>
                      <a:endParaRPr kumimoji="1" lang="en-US" altLang="ja-JP"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indent="-88900">
                        <a:lnSpc>
                          <a:spcPts val="2000"/>
                        </a:lnSpc>
                      </a:pPr>
                      <a:r>
                        <a:rPr lang="ja-JP" altLang="en-US" sz="1200" b="0" dirty="0">
                          <a:solidFill>
                            <a:schemeClr val="tx1"/>
                          </a:solidFill>
                        </a:rPr>
                        <a:t>・市全域の下水道施設の運転維持管理業務を外郭団体を暫定活用して包括委託を行い、上下分離を実現（</a:t>
                      </a:r>
                      <a:r>
                        <a:rPr lang="en-US" altLang="ja-JP" sz="1200" b="0" dirty="0">
                          <a:solidFill>
                            <a:schemeClr val="tx1"/>
                          </a:solidFill>
                        </a:rPr>
                        <a:t>2014</a:t>
                      </a:r>
                      <a:r>
                        <a:rPr lang="ja-JP" altLang="en-US" sz="1200" b="0" dirty="0">
                          <a:solidFill>
                            <a:schemeClr val="tx1"/>
                          </a:solidFill>
                        </a:rPr>
                        <a:t>年度）</a:t>
                      </a:r>
                      <a:endParaRPr kumimoji="1" lang="en-US" altLang="ja-JP" sz="1200" strike="sngStrike" baseline="0" dirty="0">
                        <a:solidFill>
                          <a:srgbClr val="FF0000"/>
                        </a:solidFill>
                      </a:endParaRPr>
                    </a:p>
                    <a:p>
                      <a:pPr marL="88900" indent="-88900">
                        <a:lnSpc>
                          <a:spcPts val="2000"/>
                        </a:lnSpc>
                      </a:pPr>
                      <a:r>
                        <a:rPr lang="ja-JP" altLang="en-US" sz="1200" b="0" dirty="0">
                          <a:solidFill>
                            <a:schemeClr val="tx1"/>
                          </a:solidFill>
                        </a:rPr>
                        <a:t>・包括委託の実施による効果として、約</a:t>
                      </a:r>
                      <a:r>
                        <a:rPr lang="en-US" altLang="ja-JP" sz="1200" b="0" dirty="0">
                          <a:solidFill>
                            <a:schemeClr val="tx1"/>
                          </a:solidFill>
                        </a:rPr>
                        <a:t>9.5</a:t>
                      </a:r>
                      <a:r>
                        <a:rPr lang="ja-JP" altLang="en-US" sz="1200" b="0" dirty="0">
                          <a:solidFill>
                            <a:schemeClr val="tx1"/>
                          </a:solidFill>
                        </a:rPr>
                        <a:t>億円の人件費相当額の縮減（上下分離実施前との比較）（</a:t>
                      </a:r>
                      <a:r>
                        <a:rPr lang="en-US" altLang="ja-JP" sz="1200" b="0" dirty="0">
                          <a:solidFill>
                            <a:schemeClr val="tx1"/>
                          </a:solidFill>
                        </a:rPr>
                        <a:t>2017</a:t>
                      </a:r>
                      <a:r>
                        <a:rPr lang="ja-JP" altLang="en-US" sz="1200" b="0" dirty="0">
                          <a:solidFill>
                            <a:schemeClr val="tx1"/>
                          </a:solidFill>
                        </a:rPr>
                        <a:t>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8" name="テキスト ボックス 7"/>
          <p:cNvSpPr txBox="1"/>
          <p:nvPr/>
        </p:nvSpPr>
        <p:spPr>
          <a:xfrm>
            <a:off x="8244408" y="1"/>
            <a:ext cx="899592" cy="307777"/>
          </a:xfrm>
          <a:prstGeom prst="rect">
            <a:avLst/>
          </a:prstGeom>
          <a:noFill/>
        </p:spPr>
        <p:txBody>
          <a:bodyPr wrap="square" rtlCol="0">
            <a:spAutoFit/>
          </a:bodyPr>
          <a:lstStyle/>
          <a:p>
            <a:r>
              <a:rPr kumimoji="1" lang="en-US" altLang="ja-JP" sz="1400" dirty="0"/>
              <a:t>C5</a:t>
            </a:r>
            <a:endParaRPr kumimoji="1" lang="ja-JP" altLang="en-US" sz="1400" dirty="0"/>
          </a:p>
        </p:txBody>
      </p:sp>
      <p:sp>
        <p:nvSpPr>
          <p:cNvPr id="5" name="テキスト ボックス 7"/>
          <p:cNvSpPr txBox="1"/>
          <p:nvPr/>
        </p:nvSpPr>
        <p:spPr>
          <a:xfrm>
            <a:off x="0" y="0"/>
            <a:ext cx="7524328" cy="461665"/>
          </a:xfrm>
          <a:prstGeom prst="rect">
            <a:avLst/>
          </a:prstGeom>
          <a:solidFill>
            <a:srgbClr val="0070C0"/>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400" b="1" u="sng" dirty="0">
                <a:solidFill>
                  <a:schemeClr val="bg1"/>
                </a:solidFill>
                <a:latin typeface="+mn-ea"/>
              </a:rPr>
              <a:t>Ⅱ</a:t>
            </a:r>
            <a:r>
              <a:rPr kumimoji="1" lang="en-US" altLang="ja-JP" sz="2400" b="1" u="sng" dirty="0">
                <a:solidFill>
                  <a:schemeClr val="bg1"/>
                </a:solidFill>
                <a:latin typeface="+mn-ea"/>
                <a:ea typeface="+mn-ea"/>
              </a:rPr>
              <a:t>【</a:t>
            </a:r>
            <a:r>
              <a:rPr kumimoji="1" lang="ja-JP" altLang="en-US" sz="2400" b="1" u="sng" dirty="0">
                <a:solidFill>
                  <a:schemeClr val="bg1"/>
                </a:solidFill>
                <a:latin typeface="+mn-ea"/>
                <a:ea typeface="+mn-ea"/>
              </a:rPr>
              <a:t>民営化の取組</a:t>
            </a:r>
            <a:r>
              <a:rPr kumimoji="1" lang="en-US" altLang="ja-JP" sz="2400" b="1" u="sng" dirty="0">
                <a:solidFill>
                  <a:schemeClr val="bg1"/>
                </a:solidFill>
                <a:latin typeface="+mn-ea"/>
                <a:ea typeface="+mn-ea"/>
              </a:rPr>
              <a:t>】(4)</a:t>
            </a:r>
            <a:r>
              <a:rPr kumimoji="1" lang="ja-JP" altLang="en-US" sz="2400" b="1" u="sng" dirty="0">
                <a:solidFill>
                  <a:schemeClr val="bg1"/>
                </a:solidFill>
                <a:latin typeface="+mn-ea"/>
                <a:ea typeface="+mn-ea"/>
              </a:rPr>
              <a:t>　下水道</a:t>
            </a:r>
          </a:p>
        </p:txBody>
      </p:sp>
      <p:sp>
        <p:nvSpPr>
          <p:cNvPr id="6" name="スライド番号プレースホルダ 5"/>
          <p:cNvSpPr>
            <a:spLocks noGrp="1"/>
          </p:cNvSpPr>
          <p:nvPr>
            <p:ph type="sldNum" sz="quarter" idx="12"/>
          </p:nvPr>
        </p:nvSpPr>
        <p:spPr/>
        <p:txBody>
          <a:bodyPr/>
          <a:lstStyle/>
          <a:p>
            <a:fld id="{CCEC3038-1CF1-4B63-9920-55248DCFBA97}" type="slidenum">
              <a:rPr kumimoji="1" lang="ja-JP" altLang="en-US" smtClean="0"/>
              <a:pPr/>
              <a:t>82</a:t>
            </a:fld>
            <a:endParaRPr kumimoji="1" lang="ja-JP" altLang="en-US"/>
          </a:p>
        </p:txBody>
      </p:sp>
    </p:spTree>
    <p:extLst>
      <p:ext uri="{BB962C8B-B14F-4D97-AF65-F5344CB8AC3E}">
        <p14:creationId xmlns:p14="http://schemas.microsoft.com/office/powerpoint/2010/main" val="24533781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9">
            <a:extLst>
              <a:ext uri="{FF2B5EF4-FFF2-40B4-BE49-F238E27FC236}">
                <a16:creationId xmlns:a16="http://schemas.microsoft.com/office/drawing/2014/main" xmlns="" id="{EEFCDE1E-0D52-4C63-8012-50F3D58EF195}"/>
              </a:ext>
            </a:extLst>
          </p:cNvPr>
          <p:cNvSpPr/>
          <p:nvPr/>
        </p:nvSpPr>
        <p:spPr>
          <a:xfrm>
            <a:off x="229471" y="1553937"/>
            <a:ext cx="5220072" cy="300941"/>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9">
            <a:extLst>
              <a:ext uri="{FF2B5EF4-FFF2-40B4-BE49-F238E27FC236}">
                <a16:creationId xmlns:a16="http://schemas.microsoft.com/office/drawing/2014/main" xmlns="" id="{EEFCDE1E-0D52-4C63-8012-50F3D58EF195}"/>
              </a:ext>
            </a:extLst>
          </p:cNvPr>
          <p:cNvSpPr/>
          <p:nvPr/>
        </p:nvSpPr>
        <p:spPr>
          <a:xfrm>
            <a:off x="5181062" y="1224823"/>
            <a:ext cx="3748250" cy="302219"/>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9">
            <a:extLst>
              <a:ext uri="{FF2B5EF4-FFF2-40B4-BE49-F238E27FC236}">
                <a16:creationId xmlns:a16="http://schemas.microsoft.com/office/drawing/2014/main" xmlns="" id="{EEFCDE1E-0D52-4C63-8012-50F3D58EF195}"/>
              </a:ext>
            </a:extLst>
          </p:cNvPr>
          <p:cNvSpPr/>
          <p:nvPr/>
        </p:nvSpPr>
        <p:spPr>
          <a:xfrm>
            <a:off x="4735066" y="3385801"/>
            <a:ext cx="3672408" cy="2448272"/>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Text Box 58"/>
          <p:cNvSpPr txBox="1">
            <a:spLocks noChangeArrowheads="1"/>
          </p:cNvSpPr>
          <p:nvPr/>
        </p:nvSpPr>
        <p:spPr bwMode="auto">
          <a:xfrm>
            <a:off x="539552" y="2260976"/>
            <a:ext cx="1008112" cy="263791"/>
          </a:xfrm>
          <a:prstGeom prst="rect">
            <a:avLst/>
          </a:prstGeom>
          <a:noFill/>
          <a:ln w="9525">
            <a:noFill/>
            <a:miter lim="800000"/>
            <a:headEnd/>
            <a:tailEnd/>
          </a:ln>
        </p:spPr>
        <p:txBody>
          <a:bodyPr wrap="square" lIns="90000" tIns="46800" rIns="90000" bIns="46800">
            <a:spAutoFit/>
          </a:bodyPr>
          <a:lstStyle/>
          <a:p>
            <a:pPr algn="ctr"/>
            <a:r>
              <a:rPr lang="ja-JP" altLang="en-US" sz="1100" dirty="0"/>
              <a:t>（百万ｍ</a:t>
            </a:r>
            <a:r>
              <a:rPr lang="en-US" altLang="ja-JP" sz="800" dirty="0"/>
              <a:t>3</a:t>
            </a:r>
            <a:r>
              <a:rPr lang="en-US" altLang="ja-JP" sz="1051" dirty="0"/>
              <a:t>/</a:t>
            </a:r>
            <a:r>
              <a:rPr lang="ja-JP" altLang="en-US" sz="1051" dirty="0"/>
              <a:t>年）</a:t>
            </a:r>
            <a:endParaRPr lang="ja-JP" altLang="en-US" sz="1600" dirty="0"/>
          </a:p>
        </p:txBody>
      </p:sp>
      <p:grpSp>
        <p:nvGrpSpPr>
          <p:cNvPr id="2" name="グループ化 4"/>
          <p:cNvGrpSpPr/>
          <p:nvPr/>
        </p:nvGrpSpPr>
        <p:grpSpPr>
          <a:xfrm>
            <a:off x="179512" y="33323"/>
            <a:ext cx="8874732" cy="596659"/>
            <a:chOff x="179512" y="33322"/>
            <a:chExt cx="8874732" cy="596658"/>
          </a:xfrm>
        </p:grpSpPr>
        <p:sp>
          <p:nvSpPr>
            <p:cNvPr id="6" name="テキスト ボックス 5"/>
            <p:cNvSpPr txBox="1"/>
            <p:nvPr/>
          </p:nvSpPr>
          <p:spPr>
            <a:xfrm>
              <a:off x="8154652" y="33322"/>
              <a:ext cx="899592" cy="307777"/>
            </a:xfrm>
            <a:prstGeom prst="rect">
              <a:avLst/>
            </a:prstGeom>
            <a:noFill/>
          </p:spPr>
          <p:txBody>
            <a:bodyPr wrap="square" rtlCol="0">
              <a:spAutoFit/>
            </a:bodyPr>
            <a:lstStyle/>
            <a:p>
              <a:r>
                <a:rPr lang="en-US" altLang="ja-JP" sz="1400" dirty="0" smtClean="0"/>
                <a:t>C5.(85)</a:t>
              </a:r>
              <a:endParaRPr lang="ja-JP" altLang="en-US" sz="1400" dirty="0"/>
            </a:p>
          </p:txBody>
        </p:sp>
        <p:sp>
          <p:nvSpPr>
            <p:cNvPr id="7" name="正方形/長方形 6"/>
            <p:cNvSpPr/>
            <p:nvPr/>
          </p:nvSpPr>
          <p:spPr>
            <a:xfrm>
              <a:off x="251520" y="260648"/>
              <a:ext cx="5904656" cy="369332"/>
            </a:xfrm>
            <a:prstGeom prst="rect">
              <a:avLst/>
            </a:prstGeom>
          </p:spPr>
          <p:txBody>
            <a:bodyPr wrap="square">
              <a:spAutoFit/>
            </a:bodyPr>
            <a:lstStyle/>
            <a:p>
              <a:r>
                <a:rPr lang="ja-JP" altLang="en-US" b="1" dirty="0">
                  <a:solidFill>
                    <a:srgbClr val="000000"/>
                  </a:solidFill>
                  <a:latin typeface="Calibri" pitchFamily="34" charset="0"/>
                </a:rPr>
                <a:t>使用水量の推移</a:t>
              </a:r>
            </a:p>
          </p:txBody>
        </p:sp>
        <p:cxnSp>
          <p:nvCxnSpPr>
            <p:cNvPr id="8" name="直線コネクタ 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 Box 41"/>
          <p:cNvSpPr txBox="1">
            <a:spLocks noChangeArrowheads="1"/>
          </p:cNvSpPr>
          <p:nvPr/>
        </p:nvSpPr>
        <p:spPr bwMode="auto">
          <a:xfrm>
            <a:off x="216024" y="836715"/>
            <a:ext cx="8892480" cy="1123319"/>
          </a:xfrm>
          <a:prstGeom prst="rect">
            <a:avLst/>
          </a:prstGeom>
          <a:noFill/>
          <a:ln w="9525">
            <a:noFill/>
            <a:miter lim="800000"/>
            <a:headEnd/>
            <a:tailEnd/>
          </a:ln>
        </p:spPr>
        <p:txBody>
          <a:bodyPr/>
          <a:lstStyle/>
          <a:p>
            <a:pPr algn="l">
              <a:lnSpc>
                <a:spcPct val="120000"/>
              </a:lnSpc>
              <a:spcBef>
                <a:spcPct val="50000"/>
              </a:spcBef>
            </a:pPr>
            <a:r>
              <a:rPr lang="ja-JP" altLang="en-US" dirty="0"/>
              <a:t>　使用料収入はこれまで年</a:t>
            </a:r>
            <a:r>
              <a:rPr lang="en-US" altLang="ja-JP" dirty="0"/>
              <a:t>1</a:t>
            </a:r>
            <a:r>
              <a:rPr lang="ja-JP" altLang="en-US" dirty="0"/>
              <a:t>％程度の長期減少傾向にあったが、リーマンショックの影響により</a:t>
            </a:r>
            <a:r>
              <a:rPr lang="en-US" altLang="ja-JP" dirty="0"/>
              <a:t>2008</a:t>
            </a:r>
            <a:r>
              <a:rPr lang="ja-JP" altLang="en-US" dirty="0"/>
              <a:t>年度から</a:t>
            </a:r>
            <a:r>
              <a:rPr lang="en-US" altLang="ja-JP" dirty="0"/>
              <a:t>2009</a:t>
            </a:r>
            <a:r>
              <a:rPr lang="ja-JP" altLang="en-US" dirty="0"/>
              <a:t>年度は大幅な減少となった。</a:t>
            </a:r>
            <a:r>
              <a:rPr lang="en-US" altLang="ja-JP" dirty="0"/>
              <a:t>2015</a:t>
            </a:r>
            <a:r>
              <a:rPr lang="ja-JP" altLang="en-US" dirty="0"/>
              <a:t>年度から</a:t>
            </a:r>
            <a:r>
              <a:rPr lang="en-US" altLang="ja-JP" dirty="0"/>
              <a:t>2017</a:t>
            </a:r>
            <a:r>
              <a:rPr lang="ja-JP" altLang="en-US" dirty="0"/>
              <a:t>年度においては、世帯数等の増加により一時的な増加が見られるものの、今後は節水型社会への移行等による減少傾向は続くと見込まれ、厳しい経営環境となることが予想される。</a:t>
            </a:r>
          </a:p>
        </p:txBody>
      </p:sp>
      <p:sp>
        <p:nvSpPr>
          <p:cNvPr id="11" name="正方形/長方形 10"/>
          <p:cNvSpPr/>
          <p:nvPr/>
        </p:nvSpPr>
        <p:spPr>
          <a:xfrm>
            <a:off x="7815728" y="260648"/>
            <a:ext cx="1073243"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t>＜</a:t>
            </a:r>
            <a:r>
              <a:rPr lang="en-US" altLang="ja-JP" dirty="0"/>
              <a:t>Why</a:t>
            </a:r>
            <a:r>
              <a:rPr lang="ja-JP" altLang="en-US" dirty="0"/>
              <a:t>＞</a:t>
            </a:r>
          </a:p>
        </p:txBody>
      </p:sp>
      <p:sp>
        <p:nvSpPr>
          <p:cNvPr id="12" name="スライド番号プレースホルダ 11"/>
          <p:cNvSpPr>
            <a:spLocks noGrp="1"/>
          </p:cNvSpPr>
          <p:nvPr>
            <p:ph type="sldNum" sz="quarter" idx="12"/>
          </p:nvPr>
        </p:nvSpPr>
        <p:spPr/>
        <p:txBody>
          <a:bodyPr/>
          <a:lstStyle/>
          <a:p>
            <a:fld id="{CCEC3038-1CF1-4B63-9920-55248DCFBA97}" type="slidenum">
              <a:rPr kumimoji="1" lang="ja-JP" altLang="en-US" smtClean="0"/>
              <a:pPr/>
              <a:t>83</a:t>
            </a:fld>
            <a:endParaRPr kumimoji="1" lang="ja-JP" altLang="en-US"/>
          </a:p>
        </p:txBody>
      </p:sp>
      <p:sp>
        <p:nvSpPr>
          <p:cNvPr id="14" name="テキスト ボックス 13"/>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・下水道</a:t>
            </a:r>
            <a:endParaRPr kumimoji="1" lang="en-US" altLang="ja-JP" sz="1100" dirty="0"/>
          </a:p>
        </p:txBody>
      </p:sp>
      <p:sp>
        <p:nvSpPr>
          <p:cNvPr id="15" name="Text Box 58"/>
          <p:cNvSpPr txBox="1">
            <a:spLocks noChangeArrowheads="1"/>
          </p:cNvSpPr>
          <p:nvPr/>
        </p:nvSpPr>
        <p:spPr bwMode="auto">
          <a:xfrm>
            <a:off x="7943519" y="5949280"/>
            <a:ext cx="588921" cy="263791"/>
          </a:xfrm>
          <a:prstGeom prst="rect">
            <a:avLst/>
          </a:prstGeom>
          <a:noFill/>
          <a:ln w="9525">
            <a:noFill/>
            <a:miter lim="800000"/>
            <a:headEnd/>
            <a:tailEnd/>
          </a:ln>
        </p:spPr>
        <p:txBody>
          <a:bodyPr wrap="none" lIns="90000" tIns="46800" rIns="90000" bIns="46800">
            <a:spAutoFit/>
          </a:bodyPr>
          <a:lstStyle/>
          <a:p>
            <a:pPr algn="ctr"/>
            <a:r>
              <a:rPr lang="ja-JP" altLang="en-US" sz="1100" dirty="0"/>
              <a:t>（</a:t>
            </a:r>
            <a:r>
              <a:rPr lang="ja-JP" altLang="en-US" sz="1051" dirty="0"/>
              <a:t>年度）</a:t>
            </a:r>
            <a:endParaRPr lang="ja-JP" altLang="en-US" sz="1600" dirty="0"/>
          </a:p>
        </p:txBody>
      </p:sp>
      <p:pic>
        <p:nvPicPr>
          <p:cNvPr id="5" name="図 4"/>
          <p:cNvPicPr>
            <a:picLocks noChangeAspect="1"/>
          </p:cNvPicPr>
          <p:nvPr/>
        </p:nvPicPr>
        <p:blipFill>
          <a:blip r:embed="rId2"/>
          <a:stretch>
            <a:fillRect/>
          </a:stretch>
        </p:blipFill>
        <p:spPr>
          <a:xfrm>
            <a:off x="683568" y="1716977"/>
            <a:ext cx="7925487" cy="4651651"/>
          </a:xfrm>
          <a:prstGeom prst="rect">
            <a:avLst/>
          </a:prstGeom>
        </p:spPr>
      </p:pic>
    </p:spTree>
    <p:extLst>
      <p:ext uri="{BB962C8B-B14F-4D97-AF65-F5344CB8AC3E}">
        <p14:creationId xmlns:p14="http://schemas.microsoft.com/office/powerpoint/2010/main" val="38707637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a:extLst>
              <a:ext uri="{FF2B5EF4-FFF2-40B4-BE49-F238E27FC236}">
                <a16:creationId xmlns:a16="http://schemas.microsoft.com/office/drawing/2014/main" xmlns="" id="{EEFCDE1E-0D52-4C63-8012-50F3D58EF195}"/>
              </a:ext>
            </a:extLst>
          </p:cNvPr>
          <p:cNvSpPr/>
          <p:nvPr/>
        </p:nvSpPr>
        <p:spPr>
          <a:xfrm>
            <a:off x="2335772" y="3095298"/>
            <a:ext cx="5336081" cy="2997137"/>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pic>
        <p:nvPicPr>
          <p:cNvPr id="7" name="図 6"/>
          <p:cNvPicPr>
            <a:picLocks noChangeAspect="1"/>
          </p:cNvPicPr>
          <p:nvPr/>
        </p:nvPicPr>
        <p:blipFill>
          <a:blip r:embed="rId2"/>
          <a:stretch>
            <a:fillRect/>
          </a:stretch>
        </p:blipFill>
        <p:spPr>
          <a:xfrm>
            <a:off x="384314" y="1673983"/>
            <a:ext cx="8504657" cy="4791871"/>
          </a:xfrm>
          <a:prstGeom prst="rect">
            <a:avLst/>
          </a:prstGeom>
        </p:spPr>
      </p:pic>
      <p:sp>
        <p:nvSpPr>
          <p:cNvPr id="4" name="Text Box 58"/>
          <p:cNvSpPr txBox="1">
            <a:spLocks noChangeArrowheads="1"/>
          </p:cNvSpPr>
          <p:nvPr/>
        </p:nvSpPr>
        <p:spPr bwMode="auto">
          <a:xfrm>
            <a:off x="539555" y="2543762"/>
            <a:ext cx="677677" cy="256225"/>
          </a:xfrm>
          <a:prstGeom prst="rect">
            <a:avLst/>
          </a:prstGeom>
          <a:noFill/>
          <a:ln w="9525">
            <a:noFill/>
            <a:miter lim="800000"/>
            <a:headEnd/>
            <a:tailEnd/>
          </a:ln>
        </p:spPr>
        <p:txBody>
          <a:bodyPr wrap="square" lIns="90000" tIns="46800" rIns="90000" bIns="46800">
            <a:spAutoFit/>
          </a:bodyPr>
          <a:lstStyle/>
          <a:p>
            <a:pPr algn="ctr"/>
            <a:r>
              <a:rPr lang="ja-JP" altLang="en-US" sz="1051" dirty="0"/>
              <a:t>億円</a:t>
            </a:r>
            <a:endParaRPr lang="ja-JP" altLang="en-US" sz="900" dirty="0"/>
          </a:p>
        </p:txBody>
      </p:sp>
      <p:sp>
        <p:nvSpPr>
          <p:cNvPr id="6" name="テキスト ボックス 1"/>
          <p:cNvSpPr txBox="1"/>
          <p:nvPr/>
        </p:nvSpPr>
        <p:spPr>
          <a:xfrm>
            <a:off x="1489231" y="6421003"/>
            <a:ext cx="2808023" cy="30047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a:t>＊今後の見込み（</a:t>
            </a:r>
            <a:r>
              <a:rPr lang="en-US" altLang="ja-JP" sz="800" dirty="0"/>
              <a:t>2018</a:t>
            </a:r>
            <a:r>
              <a:rPr lang="ja-JP" altLang="en-US" sz="800" dirty="0"/>
              <a:t>年以降）は</a:t>
            </a:r>
            <a:r>
              <a:rPr lang="en-US" altLang="ja-JP" sz="800" dirty="0"/>
              <a:t>2012</a:t>
            </a:r>
            <a:r>
              <a:rPr lang="ja-JP" altLang="en-US" sz="800" dirty="0"/>
              <a:t>年度事業分析より</a:t>
            </a:r>
          </a:p>
        </p:txBody>
      </p:sp>
      <p:grpSp>
        <p:nvGrpSpPr>
          <p:cNvPr id="2" name="グループ化 6"/>
          <p:cNvGrpSpPr/>
          <p:nvPr/>
        </p:nvGrpSpPr>
        <p:grpSpPr>
          <a:xfrm>
            <a:off x="179512" y="298185"/>
            <a:ext cx="8712968" cy="369333"/>
            <a:chOff x="179512" y="260648"/>
            <a:chExt cx="8712968" cy="369332"/>
          </a:xfrm>
        </p:grpSpPr>
        <p:sp>
          <p:nvSpPr>
            <p:cNvPr id="9" name="正方形/長方形 8"/>
            <p:cNvSpPr/>
            <p:nvPr/>
          </p:nvSpPr>
          <p:spPr>
            <a:xfrm>
              <a:off x="251520" y="260648"/>
              <a:ext cx="5904656" cy="369332"/>
            </a:xfrm>
            <a:prstGeom prst="rect">
              <a:avLst/>
            </a:prstGeom>
          </p:spPr>
          <p:txBody>
            <a:bodyPr wrap="square">
              <a:spAutoFit/>
            </a:bodyPr>
            <a:lstStyle/>
            <a:p>
              <a:r>
                <a:rPr lang="ja-JP" altLang="en-US" b="1" dirty="0">
                  <a:solidFill>
                    <a:srgbClr val="000000"/>
                  </a:solidFill>
                  <a:latin typeface="Calibri" pitchFamily="34" charset="0"/>
                </a:rPr>
                <a:t>建設事業費の推移</a:t>
              </a:r>
            </a:p>
          </p:txBody>
        </p:sp>
        <p:cxnSp>
          <p:nvCxnSpPr>
            <p:cNvPr id="10" name="直線コネクタ 9"/>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 Box 5"/>
          <p:cNvSpPr txBox="1">
            <a:spLocks noChangeArrowheads="1"/>
          </p:cNvSpPr>
          <p:nvPr/>
        </p:nvSpPr>
        <p:spPr bwMode="auto">
          <a:xfrm>
            <a:off x="135978" y="908723"/>
            <a:ext cx="8922196" cy="759311"/>
          </a:xfrm>
          <a:prstGeom prst="rect">
            <a:avLst/>
          </a:prstGeom>
          <a:noFill/>
          <a:ln w="9525">
            <a:noFill/>
            <a:miter lim="800000"/>
            <a:headEnd/>
            <a:tailEnd/>
          </a:ln>
        </p:spPr>
        <p:txBody>
          <a:bodyPr wrap="square" lIns="90000" tIns="46800" rIns="90000" bIns="46800">
            <a:spAutoFit/>
          </a:bodyPr>
          <a:lstStyle/>
          <a:p>
            <a:pPr>
              <a:lnSpc>
                <a:spcPct val="120000"/>
              </a:lnSpc>
              <a:spcBef>
                <a:spcPct val="50000"/>
              </a:spcBef>
            </a:pPr>
            <a:r>
              <a:rPr lang="ja-JP" altLang="en-US" dirty="0"/>
              <a:t>　大阪市では早期に施設整備してきたことから、</a:t>
            </a:r>
            <a:r>
              <a:rPr lang="ja-JP" altLang="en-US" dirty="0">
                <a:latin typeface="Arial" charset="0"/>
              </a:rPr>
              <a:t>老朽化した下水道施設が増加しており、今後、老朽施設の改築・更新の急増期を迎える。</a:t>
            </a:r>
          </a:p>
        </p:txBody>
      </p:sp>
      <p:sp>
        <p:nvSpPr>
          <p:cNvPr id="13" name="テキスト ボックス 12"/>
          <p:cNvSpPr txBox="1"/>
          <p:nvPr/>
        </p:nvSpPr>
        <p:spPr>
          <a:xfrm>
            <a:off x="7812360" y="3284987"/>
            <a:ext cx="936104" cy="1200329"/>
          </a:xfrm>
          <a:prstGeom prst="rect">
            <a:avLst/>
          </a:prstGeom>
          <a:noFill/>
        </p:spPr>
        <p:txBody>
          <a:bodyPr wrap="square" rtlCol="0">
            <a:spAutoFit/>
          </a:bodyPr>
          <a:lstStyle/>
          <a:p>
            <a:pPr algn="ctr"/>
            <a:r>
              <a:rPr lang="en-US" altLang="ja-JP" sz="1200" dirty="0"/>
              <a:t>【</a:t>
            </a:r>
            <a:r>
              <a:rPr lang="ja-JP" altLang="en-US" sz="1200" dirty="0"/>
              <a:t>目　的</a:t>
            </a:r>
            <a:r>
              <a:rPr lang="en-US" altLang="ja-JP" sz="1200" dirty="0"/>
              <a:t>】</a:t>
            </a:r>
          </a:p>
          <a:p>
            <a:pPr algn="ctr"/>
            <a:r>
              <a:rPr lang="ja-JP" altLang="en-US" sz="1200" dirty="0"/>
              <a:t>・浸水対策</a:t>
            </a:r>
            <a:endParaRPr lang="en-US" altLang="ja-JP" sz="1200" dirty="0"/>
          </a:p>
          <a:p>
            <a:pPr algn="ctr"/>
            <a:r>
              <a:rPr lang="ja-JP" altLang="en-US" sz="1200" dirty="0"/>
              <a:t>・耐震耐水</a:t>
            </a:r>
            <a:endParaRPr lang="en-US" altLang="ja-JP" sz="1200" dirty="0"/>
          </a:p>
          <a:p>
            <a:pPr algn="ctr"/>
            <a:r>
              <a:rPr lang="ja-JP" altLang="en-US" sz="1200" dirty="0"/>
              <a:t>・老朽対策</a:t>
            </a:r>
            <a:endParaRPr lang="en-US" altLang="ja-JP" sz="1200" dirty="0"/>
          </a:p>
          <a:p>
            <a:pPr algn="ctr"/>
            <a:r>
              <a:rPr lang="ja-JP" altLang="en-US" sz="1200" dirty="0"/>
              <a:t>・合流改善</a:t>
            </a:r>
            <a:endParaRPr lang="en-US" altLang="ja-JP" sz="1200" dirty="0"/>
          </a:p>
          <a:p>
            <a:pPr algn="ctr"/>
            <a:r>
              <a:rPr lang="ja-JP" altLang="en-US" sz="1200" dirty="0"/>
              <a:t>・高度処理</a:t>
            </a:r>
          </a:p>
        </p:txBody>
      </p:sp>
      <p:sp>
        <p:nvSpPr>
          <p:cNvPr id="14" name="正方形/長方形 13"/>
          <p:cNvSpPr/>
          <p:nvPr/>
        </p:nvSpPr>
        <p:spPr>
          <a:xfrm>
            <a:off x="7815728" y="260648"/>
            <a:ext cx="1073243"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t>＜</a:t>
            </a:r>
            <a:r>
              <a:rPr lang="en-US" altLang="ja-JP" dirty="0"/>
              <a:t>Why</a:t>
            </a:r>
            <a:r>
              <a:rPr lang="ja-JP" altLang="en-US" dirty="0"/>
              <a:t>＞</a:t>
            </a:r>
          </a:p>
        </p:txBody>
      </p:sp>
      <p:sp>
        <p:nvSpPr>
          <p:cNvPr id="15" name="スライド番号プレースホルダ 14"/>
          <p:cNvSpPr>
            <a:spLocks noGrp="1"/>
          </p:cNvSpPr>
          <p:nvPr>
            <p:ph type="sldNum" sz="quarter" idx="12"/>
          </p:nvPr>
        </p:nvSpPr>
        <p:spPr/>
        <p:txBody>
          <a:bodyPr/>
          <a:lstStyle/>
          <a:p>
            <a:fld id="{CCEC3038-1CF1-4B63-9920-55248DCFBA97}" type="slidenum">
              <a:rPr kumimoji="1" lang="ja-JP" altLang="en-US" smtClean="0"/>
              <a:pPr/>
              <a:t>84</a:t>
            </a:fld>
            <a:endParaRPr kumimoji="1" lang="ja-JP" altLang="en-US" dirty="0"/>
          </a:p>
        </p:txBody>
      </p:sp>
      <p:sp>
        <p:nvSpPr>
          <p:cNvPr id="17" name="テキスト ボックス 16"/>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・下水道</a:t>
            </a:r>
            <a:endParaRPr kumimoji="1" lang="en-US" altLang="ja-JP" sz="1100" dirty="0"/>
          </a:p>
        </p:txBody>
      </p:sp>
      <p:sp>
        <p:nvSpPr>
          <p:cNvPr id="18" name="Text Box 58"/>
          <p:cNvSpPr txBox="1">
            <a:spLocks noChangeArrowheads="1"/>
          </p:cNvSpPr>
          <p:nvPr/>
        </p:nvSpPr>
        <p:spPr bwMode="auto">
          <a:xfrm>
            <a:off x="7595370" y="5901513"/>
            <a:ext cx="588921" cy="263791"/>
          </a:xfrm>
          <a:prstGeom prst="rect">
            <a:avLst/>
          </a:prstGeom>
          <a:noFill/>
          <a:ln w="9525">
            <a:noFill/>
            <a:miter lim="800000"/>
            <a:headEnd/>
            <a:tailEnd/>
          </a:ln>
        </p:spPr>
        <p:txBody>
          <a:bodyPr wrap="none" lIns="90000" tIns="46800" rIns="90000" bIns="46800">
            <a:spAutoFit/>
          </a:bodyPr>
          <a:lstStyle/>
          <a:p>
            <a:pPr algn="ctr"/>
            <a:r>
              <a:rPr lang="ja-JP" altLang="en-US" sz="1100" dirty="0"/>
              <a:t>（</a:t>
            </a:r>
            <a:r>
              <a:rPr lang="ja-JP" altLang="en-US" sz="1051" dirty="0"/>
              <a:t>年度）</a:t>
            </a:r>
            <a:endParaRPr lang="ja-JP" altLang="en-US" sz="1600" dirty="0"/>
          </a:p>
        </p:txBody>
      </p:sp>
      <p:sp>
        <p:nvSpPr>
          <p:cNvPr id="5" name="右矢印 4"/>
          <p:cNvSpPr/>
          <p:nvPr/>
        </p:nvSpPr>
        <p:spPr>
          <a:xfrm rot="21246186">
            <a:off x="3767558" y="4906870"/>
            <a:ext cx="3052721" cy="68021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改築・更新の増加</a:t>
            </a:r>
          </a:p>
        </p:txBody>
      </p:sp>
      <p:sp>
        <p:nvSpPr>
          <p:cNvPr id="21" name="テキスト ボックス 20"/>
          <p:cNvSpPr txBox="1"/>
          <p:nvPr/>
        </p:nvSpPr>
        <p:spPr>
          <a:xfrm>
            <a:off x="8154652" y="33323"/>
            <a:ext cx="899592" cy="307778"/>
          </a:xfrm>
          <a:prstGeom prst="rect">
            <a:avLst/>
          </a:prstGeom>
          <a:noFill/>
        </p:spPr>
        <p:txBody>
          <a:bodyPr wrap="square" rtlCol="0">
            <a:spAutoFit/>
          </a:bodyPr>
          <a:lstStyle/>
          <a:p>
            <a:r>
              <a:rPr lang="en-US" altLang="ja-JP" sz="1400" dirty="0" smtClean="0"/>
              <a:t>C5.(85)</a:t>
            </a:r>
            <a:endParaRPr lang="ja-JP" altLang="en-US" sz="1400" dirty="0"/>
          </a:p>
        </p:txBody>
      </p:sp>
    </p:spTree>
    <p:extLst>
      <p:ext uri="{BB962C8B-B14F-4D97-AF65-F5344CB8AC3E}">
        <p14:creationId xmlns:p14="http://schemas.microsoft.com/office/powerpoint/2010/main" val="226906319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a:extLst>
              <a:ext uri="{FF2B5EF4-FFF2-40B4-BE49-F238E27FC236}">
                <a16:creationId xmlns:a16="http://schemas.microsoft.com/office/drawing/2014/main" xmlns="" id="{EEFCDE1E-0D52-4C63-8012-50F3D58EF195}"/>
              </a:ext>
            </a:extLst>
          </p:cNvPr>
          <p:cNvSpPr/>
          <p:nvPr/>
        </p:nvSpPr>
        <p:spPr>
          <a:xfrm>
            <a:off x="5908485" y="2780898"/>
            <a:ext cx="2088241" cy="3240390"/>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nvGrpSpPr>
          <p:cNvPr id="2" name="グループ化 4"/>
          <p:cNvGrpSpPr/>
          <p:nvPr/>
        </p:nvGrpSpPr>
        <p:grpSpPr>
          <a:xfrm>
            <a:off x="179512" y="260650"/>
            <a:ext cx="8712968" cy="369333"/>
            <a:chOff x="179512" y="260648"/>
            <a:chExt cx="8712968" cy="369332"/>
          </a:xfrm>
        </p:grpSpPr>
        <p:sp>
          <p:nvSpPr>
            <p:cNvPr id="7" name="正方形/長方形 6"/>
            <p:cNvSpPr/>
            <p:nvPr/>
          </p:nvSpPr>
          <p:spPr>
            <a:xfrm>
              <a:off x="251520" y="260648"/>
              <a:ext cx="5904656" cy="369332"/>
            </a:xfrm>
            <a:prstGeom prst="rect">
              <a:avLst/>
            </a:prstGeom>
          </p:spPr>
          <p:txBody>
            <a:bodyPr wrap="square">
              <a:spAutoFit/>
            </a:bodyPr>
            <a:lstStyle/>
            <a:p>
              <a:r>
                <a:rPr lang="ja-JP" altLang="en-US" b="1" dirty="0">
                  <a:solidFill>
                    <a:srgbClr val="000000"/>
                  </a:solidFill>
                  <a:latin typeface="Calibri" pitchFamily="34" charset="0"/>
                </a:rPr>
                <a:t>起債償還の見通し</a:t>
              </a:r>
            </a:p>
          </p:txBody>
        </p:sp>
        <p:cxnSp>
          <p:nvCxnSpPr>
            <p:cNvPr id="8" name="直線コネクタ 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 Box 36"/>
          <p:cNvSpPr txBox="1">
            <a:spLocks noChangeArrowheads="1"/>
          </p:cNvSpPr>
          <p:nvPr/>
        </p:nvSpPr>
        <p:spPr bwMode="auto">
          <a:xfrm>
            <a:off x="179512" y="795357"/>
            <a:ext cx="8856984" cy="648512"/>
          </a:xfrm>
          <a:prstGeom prst="rect">
            <a:avLst/>
          </a:prstGeom>
          <a:noFill/>
          <a:ln w="9525">
            <a:noFill/>
            <a:miter lim="800000"/>
            <a:headEnd/>
            <a:tailEnd/>
          </a:ln>
        </p:spPr>
        <p:txBody>
          <a:bodyPr wrap="square" lIns="90000" tIns="46800" rIns="90000" bIns="46800">
            <a:spAutoFit/>
          </a:bodyPr>
          <a:lstStyle/>
          <a:p>
            <a:pPr algn="l">
              <a:lnSpc>
                <a:spcPct val="100000"/>
              </a:lnSpc>
              <a:spcBef>
                <a:spcPct val="50000"/>
              </a:spcBef>
            </a:pPr>
            <a:r>
              <a:rPr lang="ja-JP" altLang="en-US" dirty="0">
                <a:latin typeface="Arial" charset="0"/>
              </a:rPr>
              <a:t>　これまでの投資に伴い発行した起債の償還が</a:t>
            </a:r>
            <a:r>
              <a:rPr lang="en-US" altLang="ja-JP" dirty="0">
                <a:latin typeface="Arial" charset="0"/>
              </a:rPr>
              <a:t>2014</a:t>
            </a:r>
            <a:r>
              <a:rPr lang="ja-JP" altLang="en-US" dirty="0">
                <a:latin typeface="Arial" charset="0"/>
              </a:rPr>
              <a:t>年度の</a:t>
            </a:r>
            <a:r>
              <a:rPr lang="en-US" altLang="ja-JP" dirty="0">
                <a:latin typeface="Arial" charset="0"/>
              </a:rPr>
              <a:t>360</a:t>
            </a:r>
            <a:r>
              <a:rPr lang="ja-JP" altLang="en-US" dirty="0">
                <a:latin typeface="Arial" charset="0"/>
              </a:rPr>
              <a:t>億円程度をピークに、今後高水準で推移する見込みである。</a:t>
            </a:r>
          </a:p>
        </p:txBody>
      </p:sp>
      <p:sp>
        <p:nvSpPr>
          <p:cNvPr id="11" name="正方形/長方形 10"/>
          <p:cNvSpPr/>
          <p:nvPr/>
        </p:nvSpPr>
        <p:spPr>
          <a:xfrm>
            <a:off x="7815728" y="260648"/>
            <a:ext cx="1073243"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t>＜</a:t>
            </a:r>
            <a:r>
              <a:rPr lang="en-US" altLang="ja-JP" dirty="0"/>
              <a:t>Why</a:t>
            </a:r>
            <a:r>
              <a:rPr lang="ja-JP" altLang="en-US" dirty="0"/>
              <a:t>＞</a:t>
            </a:r>
          </a:p>
        </p:txBody>
      </p:sp>
      <p:sp>
        <p:nvSpPr>
          <p:cNvPr id="12" name="スライド番号プレースホルダ 11"/>
          <p:cNvSpPr>
            <a:spLocks noGrp="1"/>
          </p:cNvSpPr>
          <p:nvPr>
            <p:ph type="sldNum" sz="quarter" idx="12"/>
          </p:nvPr>
        </p:nvSpPr>
        <p:spPr/>
        <p:txBody>
          <a:bodyPr/>
          <a:lstStyle/>
          <a:p>
            <a:fld id="{CCEC3038-1CF1-4B63-9920-55248DCFBA97}" type="slidenum">
              <a:rPr kumimoji="1" lang="ja-JP" altLang="en-US" smtClean="0"/>
              <a:pPr/>
              <a:t>85</a:t>
            </a:fld>
            <a:endParaRPr kumimoji="1" lang="ja-JP" altLang="en-US"/>
          </a:p>
        </p:txBody>
      </p:sp>
      <p:sp>
        <p:nvSpPr>
          <p:cNvPr id="13" name="テキスト ボックス 12"/>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・下水道</a:t>
            </a:r>
            <a:endParaRPr kumimoji="1" lang="en-US" altLang="ja-JP" sz="1100" dirty="0"/>
          </a:p>
        </p:txBody>
      </p:sp>
      <p:graphicFrame>
        <p:nvGraphicFramePr>
          <p:cNvPr id="3" name="グラフ 2"/>
          <p:cNvGraphicFramePr/>
          <p:nvPr>
            <p:extLst>
              <p:ext uri="{D42A27DB-BD31-4B8C-83A1-F6EECF244321}">
                <p14:modId xmlns:p14="http://schemas.microsoft.com/office/powerpoint/2010/main" val="1149622475"/>
              </p:ext>
            </p:extLst>
          </p:nvPr>
        </p:nvGraphicFramePr>
        <p:xfrm>
          <a:off x="899592" y="1412776"/>
          <a:ext cx="7272808"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Box 58"/>
          <p:cNvSpPr txBox="1">
            <a:spLocks noChangeArrowheads="1"/>
          </p:cNvSpPr>
          <p:nvPr/>
        </p:nvSpPr>
        <p:spPr bwMode="auto">
          <a:xfrm>
            <a:off x="7595370" y="5901513"/>
            <a:ext cx="588921" cy="263791"/>
          </a:xfrm>
          <a:prstGeom prst="rect">
            <a:avLst/>
          </a:prstGeom>
          <a:noFill/>
          <a:ln w="9525">
            <a:noFill/>
            <a:miter lim="800000"/>
            <a:headEnd/>
            <a:tailEnd/>
          </a:ln>
        </p:spPr>
        <p:txBody>
          <a:bodyPr wrap="none" lIns="90000" tIns="46800" rIns="90000" bIns="46800">
            <a:spAutoFit/>
          </a:bodyPr>
          <a:lstStyle/>
          <a:p>
            <a:pPr algn="ctr"/>
            <a:r>
              <a:rPr lang="ja-JP" altLang="en-US" sz="1100" dirty="0"/>
              <a:t>（</a:t>
            </a:r>
            <a:r>
              <a:rPr lang="ja-JP" altLang="en-US" sz="1051" dirty="0"/>
              <a:t>年度）</a:t>
            </a:r>
            <a:endParaRPr lang="ja-JP" altLang="en-US" sz="1600" dirty="0"/>
          </a:p>
        </p:txBody>
      </p:sp>
      <p:sp>
        <p:nvSpPr>
          <p:cNvPr id="17" name="テキスト ボックス 16"/>
          <p:cNvSpPr txBox="1"/>
          <p:nvPr/>
        </p:nvSpPr>
        <p:spPr>
          <a:xfrm>
            <a:off x="8154652" y="33323"/>
            <a:ext cx="899592" cy="307778"/>
          </a:xfrm>
          <a:prstGeom prst="rect">
            <a:avLst/>
          </a:prstGeom>
          <a:noFill/>
        </p:spPr>
        <p:txBody>
          <a:bodyPr wrap="square" rtlCol="0">
            <a:spAutoFit/>
          </a:bodyPr>
          <a:lstStyle/>
          <a:p>
            <a:r>
              <a:rPr lang="en-US" altLang="ja-JP" sz="1400" dirty="0" smtClean="0"/>
              <a:t>C5.(85)</a:t>
            </a:r>
            <a:endParaRPr lang="ja-JP" altLang="en-US" sz="1400" dirty="0"/>
          </a:p>
        </p:txBody>
      </p:sp>
    </p:spTree>
    <p:extLst>
      <p:ext uri="{BB962C8B-B14F-4D97-AF65-F5344CB8AC3E}">
        <p14:creationId xmlns:p14="http://schemas.microsoft.com/office/powerpoint/2010/main" val="157986951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35496" y="1570239"/>
            <a:ext cx="9068081" cy="5150668"/>
          </a:xfrm>
          <a:prstGeom prst="roundRect">
            <a:avLst/>
          </a:prstGeom>
          <a:solidFill>
            <a:schemeClr val="accent6">
              <a:lumMod val="60000"/>
              <a:lumOff val="40000"/>
              <a:alpha val="50000"/>
            </a:schemeClr>
          </a:solidFill>
          <a:ln w="476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8" name="グラフ 47"/>
          <p:cNvGraphicFramePr>
            <a:graphicFrameLocks/>
          </p:cNvGraphicFramePr>
          <p:nvPr>
            <p:extLst>
              <p:ext uri="{D42A27DB-BD31-4B8C-83A1-F6EECF244321}">
                <p14:modId xmlns:p14="http://schemas.microsoft.com/office/powerpoint/2010/main" val="4198269386"/>
              </p:ext>
            </p:extLst>
          </p:nvPr>
        </p:nvGraphicFramePr>
        <p:xfrm>
          <a:off x="4842524" y="4336725"/>
          <a:ext cx="3397847" cy="220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7" name="グラフ 46"/>
          <p:cNvGraphicFramePr>
            <a:graphicFrameLocks/>
          </p:cNvGraphicFramePr>
          <p:nvPr>
            <p:extLst>
              <p:ext uri="{D42A27DB-BD31-4B8C-83A1-F6EECF244321}">
                <p14:modId xmlns:p14="http://schemas.microsoft.com/office/powerpoint/2010/main" val="2706876638"/>
              </p:ext>
            </p:extLst>
          </p:nvPr>
        </p:nvGraphicFramePr>
        <p:xfrm>
          <a:off x="4782730" y="1692666"/>
          <a:ext cx="3336290" cy="2093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グラフ 41"/>
          <p:cNvGraphicFramePr>
            <a:graphicFrameLocks/>
          </p:cNvGraphicFramePr>
          <p:nvPr>
            <p:extLst>
              <p:ext uri="{D42A27DB-BD31-4B8C-83A1-F6EECF244321}">
                <p14:modId xmlns:p14="http://schemas.microsoft.com/office/powerpoint/2010/main" val="3143421311"/>
              </p:ext>
            </p:extLst>
          </p:nvPr>
        </p:nvGraphicFramePr>
        <p:xfrm>
          <a:off x="158204" y="2711620"/>
          <a:ext cx="3439604" cy="2944972"/>
        </p:xfrm>
        <a:graphic>
          <a:graphicData uri="http://schemas.openxmlformats.org/drawingml/2006/chart">
            <c:chart xmlns:c="http://schemas.openxmlformats.org/drawingml/2006/chart" xmlns:r="http://schemas.openxmlformats.org/officeDocument/2006/relationships" r:id="rId4"/>
          </a:graphicData>
        </a:graphic>
      </p:graphicFrame>
      <p:sp>
        <p:nvSpPr>
          <p:cNvPr id="14342" name="Line 62"/>
          <p:cNvSpPr>
            <a:spLocks noChangeShapeType="1"/>
          </p:cNvSpPr>
          <p:nvPr/>
        </p:nvSpPr>
        <p:spPr bwMode="auto">
          <a:xfrm flipV="1">
            <a:off x="4782828" y="4996306"/>
            <a:ext cx="3378200" cy="7938"/>
          </a:xfrm>
          <a:prstGeom prst="line">
            <a:avLst/>
          </a:prstGeom>
          <a:noFill/>
          <a:ln w="9525">
            <a:solidFill>
              <a:srgbClr val="000000"/>
            </a:solidFill>
            <a:prstDash val="sysDot"/>
            <a:round/>
            <a:headEnd/>
            <a:tailEnd/>
          </a:ln>
        </p:spPr>
        <p:txBody>
          <a:bodyPr/>
          <a:lstStyle/>
          <a:p>
            <a:endParaRPr lang="ja-JP" altLang="en-US"/>
          </a:p>
        </p:txBody>
      </p:sp>
      <p:grpSp>
        <p:nvGrpSpPr>
          <p:cNvPr id="2" name="Group 73"/>
          <p:cNvGrpSpPr>
            <a:grpSpLocks/>
          </p:cNvGrpSpPr>
          <p:nvPr/>
        </p:nvGrpSpPr>
        <p:grpSpPr bwMode="auto">
          <a:xfrm>
            <a:off x="4374157" y="6078026"/>
            <a:ext cx="644525" cy="201612"/>
            <a:chOff x="2780" y="3797"/>
            <a:chExt cx="406" cy="127"/>
          </a:xfrm>
        </p:grpSpPr>
        <p:sp>
          <p:nvSpPr>
            <p:cNvPr id="14372" name="Text Box 43"/>
            <p:cNvSpPr txBox="1">
              <a:spLocks noChangeArrowheads="1"/>
            </p:cNvSpPr>
            <p:nvPr/>
          </p:nvSpPr>
          <p:spPr bwMode="auto">
            <a:xfrm>
              <a:off x="2780" y="3797"/>
              <a:ext cx="308" cy="127"/>
            </a:xfrm>
            <a:prstGeom prst="rect">
              <a:avLst/>
            </a:prstGeom>
            <a:noFill/>
            <a:ln w="9525">
              <a:noFill/>
              <a:miter lim="800000"/>
              <a:headEnd/>
              <a:tailEnd/>
            </a:ln>
          </p:spPr>
          <p:txBody>
            <a:bodyPr wrap="none">
              <a:spAutoFit/>
            </a:bodyPr>
            <a:lstStyle/>
            <a:p>
              <a:pPr algn="just"/>
              <a:r>
                <a:rPr lang="ja-JP" altLang="en-US" sz="800" baseline="0" dirty="0">
                  <a:solidFill>
                    <a:schemeClr val="tx1"/>
                  </a:solidFill>
                </a:rPr>
                <a:t>管渠費</a:t>
              </a:r>
            </a:p>
          </p:txBody>
        </p:sp>
        <p:sp>
          <p:nvSpPr>
            <p:cNvPr id="14373" name="Line 47"/>
            <p:cNvSpPr>
              <a:spLocks noChangeShapeType="1"/>
            </p:cNvSpPr>
            <p:nvPr/>
          </p:nvSpPr>
          <p:spPr bwMode="auto">
            <a:xfrm>
              <a:off x="3042" y="3859"/>
              <a:ext cx="144" cy="0"/>
            </a:xfrm>
            <a:prstGeom prst="line">
              <a:avLst/>
            </a:prstGeom>
            <a:noFill/>
            <a:ln w="9525">
              <a:solidFill>
                <a:srgbClr val="000000"/>
              </a:solidFill>
              <a:round/>
              <a:headEnd/>
              <a:tailEnd/>
            </a:ln>
          </p:spPr>
          <p:txBody>
            <a:bodyPr/>
            <a:lstStyle/>
            <a:p>
              <a:endParaRPr lang="ja-JP" altLang="en-US"/>
            </a:p>
          </p:txBody>
        </p:sp>
      </p:grpSp>
      <p:grpSp>
        <p:nvGrpSpPr>
          <p:cNvPr id="3" name="Group 72"/>
          <p:cNvGrpSpPr>
            <a:grpSpLocks/>
          </p:cNvGrpSpPr>
          <p:nvPr/>
        </p:nvGrpSpPr>
        <p:grpSpPr bwMode="auto">
          <a:xfrm>
            <a:off x="4274831" y="5880280"/>
            <a:ext cx="741363" cy="220663"/>
            <a:chOff x="2752" y="3976"/>
            <a:chExt cx="467" cy="139"/>
          </a:xfrm>
        </p:grpSpPr>
        <p:sp>
          <p:nvSpPr>
            <p:cNvPr id="14370" name="Text Box 44"/>
            <p:cNvSpPr txBox="1">
              <a:spLocks noChangeArrowheads="1"/>
            </p:cNvSpPr>
            <p:nvPr/>
          </p:nvSpPr>
          <p:spPr bwMode="auto">
            <a:xfrm>
              <a:off x="2752" y="3976"/>
              <a:ext cx="372" cy="126"/>
            </a:xfrm>
            <a:prstGeom prst="rect">
              <a:avLst/>
            </a:prstGeom>
            <a:noFill/>
            <a:ln w="9525">
              <a:noFill/>
              <a:miter lim="800000"/>
              <a:headEnd/>
              <a:tailEnd/>
            </a:ln>
          </p:spPr>
          <p:txBody>
            <a:bodyPr wrap="none">
              <a:spAutoFit/>
            </a:bodyPr>
            <a:lstStyle/>
            <a:p>
              <a:pPr algn="just"/>
              <a:r>
                <a:rPr lang="ja-JP" altLang="en-US" sz="800" baseline="0" dirty="0">
                  <a:solidFill>
                    <a:schemeClr val="tx1"/>
                  </a:solidFill>
                </a:rPr>
                <a:t>抽水所費</a:t>
              </a:r>
            </a:p>
          </p:txBody>
        </p:sp>
        <p:sp>
          <p:nvSpPr>
            <p:cNvPr id="14371" name="Line 48"/>
            <p:cNvSpPr>
              <a:spLocks noChangeShapeType="1"/>
            </p:cNvSpPr>
            <p:nvPr/>
          </p:nvSpPr>
          <p:spPr bwMode="auto">
            <a:xfrm>
              <a:off x="3077" y="4068"/>
              <a:ext cx="142" cy="47"/>
            </a:xfrm>
            <a:prstGeom prst="line">
              <a:avLst/>
            </a:prstGeom>
            <a:noFill/>
            <a:ln w="9525">
              <a:solidFill>
                <a:srgbClr val="000000"/>
              </a:solidFill>
              <a:round/>
              <a:headEnd/>
              <a:tailEnd/>
            </a:ln>
          </p:spPr>
          <p:txBody>
            <a:bodyPr/>
            <a:lstStyle/>
            <a:p>
              <a:endParaRPr lang="ja-JP" altLang="en-US"/>
            </a:p>
          </p:txBody>
        </p:sp>
      </p:grpSp>
      <p:sp>
        <p:nvSpPr>
          <p:cNvPr id="14345" name="Text Box 45"/>
          <p:cNvSpPr txBox="1">
            <a:spLocks noChangeArrowheads="1"/>
          </p:cNvSpPr>
          <p:nvPr/>
        </p:nvSpPr>
        <p:spPr bwMode="auto">
          <a:xfrm>
            <a:off x="4048125" y="5664292"/>
            <a:ext cx="900113" cy="201612"/>
          </a:xfrm>
          <a:prstGeom prst="rect">
            <a:avLst/>
          </a:prstGeom>
          <a:noFill/>
          <a:ln w="9525">
            <a:noFill/>
            <a:miter lim="800000"/>
            <a:headEnd/>
            <a:tailEnd/>
          </a:ln>
        </p:spPr>
        <p:txBody>
          <a:bodyPr wrap="none">
            <a:spAutoFit/>
          </a:bodyPr>
          <a:lstStyle/>
          <a:p>
            <a:pPr algn="just"/>
            <a:r>
              <a:rPr lang="ja-JP" altLang="en-US" sz="800" baseline="0" dirty="0">
                <a:solidFill>
                  <a:schemeClr val="tx1"/>
                </a:solidFill>
              </a:rPr>
              <a:t>下水処理場費</a:t>
            </a:r>
            <a:r>
              <a:rPr lang="ja-JP" altLang="en-US" sz="800" baseline="30000" dirty="0">
                <a:solidFill>
                  <a:schemeClr val="tx1"/>
                </a:solidFill>
              </a:rPr>
              <a:t>＊４</a:t>
            </a:r>
          </a:p>
        </p:txBody>
      </p:sp>
      <p:sp>
        <p:nvSpPr>
          <p:cNvPr id="14346" name="Line 49"/>
          <p:cNvSpPr>
            <a:spLocks noChangeShapeType="1"/>
          </p:cNvSpPr>
          <p:nvPr/>
        </p:nvSpPr>
        <p:spPr bwMode="auto">
          <a:xfrm>
            <a:off x="4790448" y="5535172"/>
            <a:ext cx="228600" cy="0"/>
          </a:xfrm>
          <a:prstGeom prst="line">
            <a:avLst/>
          </a:prstGeom>
          <a:noFill/>
          <a:ln w="9525">
            <a:solidFill>
              <a:srgbClr val="000000"/>
            </a:solidFill>
            <a:round/>
            <a:headEnd/>
            <a:tailEnd/>
          </a:ln>
        </p:spPr>
        <p:txBody>
          <a:bodyPr/>
          <a:lstStyle/>
          <a:p>
            <a:endParaRPr lang="ja-JP" altLang="en-US"/>
          </a:p>
        </p:txBody>
      </p:sp>
      <p:sp>
        <p:nvSpPr>
          <p:cNvPr id="14347" name="Text Box 46"/>
          <p:cNvSpPr txBox="1">
            <a:spLocks noChangeArrowheads="1"/>
          </p:cNvSpPr>
          <p:nvPr/>
        </p:nvSpPr>
        <p:spPr bwMode="auto">
          <a:xfrm>
            <a:off x="4262128" y="5404395"/>
            <a:ext cx="587375" cy="201613"/>
          </a:xfrm>
          <a:prstGeom prst="rect">
            <a:avLst/>
          </a:prstGeom>
          <a:noFill/>
          <a:ln w="9525">
            <a:noFill/>
            <a:miter lim="800000"/>
            <a:headEnd/>
            <a:tailEnd/>
          </a:ln>
        </p:spPr>
        <p:txBody>
          <a:bodyPr wrap="none">
            <a:spAutoFit/>
          </a:bodyPr>
          <a:lstStyle/>
          <a:p>
            <a:pPr algn="just">
              <a:spcBef>
                <a:spcPct val="0"/>
              </a:spcBef>
            </a:pPr>
            <a:r>
              <a:rPr lang="ja-JP" altLang="en-US" sz="800" baseline="0" dirty="0">
                <a:solidFill>
                  <a:schemeClr val="tx1"/>
                </a:solidFill>
              </a:rPr>
              <a:t>その他</a:t>
            </a:r>
            <a:r>
              <a:rPr lang="ja-JP" altLang="en-US" sz="800" baseline="30000" dirty="0">
                <a:solidFill>
                  <a:schemeClr val="tx1"/>
                </a:solidFill>
              </a:rPr>
              <a:t>＊３</a:t>
            </a:r>
          </a:p>
        </p:txBody>
      </p:sp>
      <p:sp>
        <p:nvSpPr>
          <p:cNvPr id="14348" name="Line 50"/>
          <p:cNvSpPr>
            <a:spLocks noChangeShapeType="1"/>
          </p:cNvSpPr>
          <p:nvPr/>
        </p:nvSpPr>
        <p:spPr bwMode="auto">
          <a:xfrm>
            <a:off x="4763708" y="5814255"/>
            <a:ext cx="252640" cy="87405"/>
          </a:xfrm>
          <a:prstGeom prst="line">
            <a:avLst/>
          </a:prstGeom>
          <a:noFill/>
          <a:ln w="9525">
            <a:solidFill>
              <a:srgbClr val="000000"/>
            </a:solidFill>
            <a:round/>
            <a:headEnd/>
            <a:tailEnd/>
          </a:ln>
        </p:spPr>
        <p:txBody>
          <a:bodyPr/>
          <a:lstStyle/>
          <a:p>
            <a:endParaRPr lang="ja-JP" altLang="en-US"/>
          </a:p>
        </p:txBody>
      </p:sp>
      <p:sp>
        <p:nvSpPr>
          <p:cNvPr id="14352" name="Text Box 30"/>
          <p:cNvSpPr txBox="1">
            <a:spLocks noChangeArrowheads="1"/>
          </p:cNvSpPr>
          <p:nvPr/>
        </p:nvSpPr>
        <p:spPr bwMode="auto">
          <a:xfrm>
            <a:off x="3707904" y="3517776"/>
            <a:ext cx="320675" cy="473075"/>
          </a:xfrm>
          <a:prstGeom prst="rect">
            <a:avLst/>
          </a:prstGeom>
          <a:noFill/>
          <a:ln w="9525">
            <a:noFill/>
            <a:miter lim="800000"/>
            <a:headEnd/>
            <a:tailEnd/>
          </a:ln>
        </p:spPr>
        <p:txBody>
          <a:bodyPr vert="eaVert" wrap="none">
            <a:spAutoFit/>
          </a:bodyPr>
          <a:lstStyle/>
          <a:p>
            <a:pPr algn="just"/>
            <a:r>
              <a:rPr lang="ja-JP" altLang="en-US" sz="1000" baseline="0" dirty="0">
                <a:solidFill>
                  <a:schemeClr val="tx1"/>
                </a:solidFill>
              </a:rPr>
              <a:t>資本費</a:t>
            </a:r>
          </a:p>
        </p:txBody>
      </p:sp>
      <p:sp>
        <p:nvSpPr>
          <p:cNvPr id="14353" name="AutoShape 31"/>
          <p:cNvSpPr>
            <a:spLocks/>
          </p:cNvSpPr>
          <p:nvPr/>
        </p:nvSpPr>
        <p:spPr bwMode="auto">
          <a:xfrm>
            <a:off x="3491880" y="3134876"/>
            <a:ext cx="165100" cy="1332000"/>
          </a:xfrm>
          <a:prstGeom prst="rightBrace">
            <a:avLst>
              <a:gd name="adj1" fmla="val 97917"/>
              <a:gd name="adj2" fmla="val 50000"/>
            </a:avLst>
          </a:prstGeom>
          <a:noFill/>
          <a:ln w="9525">
            <a:solidFill>
              <a:srgbClr val="000000"/>
            </a:solidFill>
            <a:round/>
            <a:headEnd/>
            <a:tailEnd/>
          </a:ln>
        </p:spPr>
        <p:txBody>
          <a:bodyPr wrap="none" anchor="ctr"/>
          <a:lstStyle/>
          <a:p>
            <a:endParaRPr lang="ja-JP" altLang="en-US"/>
          </a:p>
        </p:txBody>
      </p:sp>
      <p:sp>
        <p:nvSpPr>
          <p:cNvPr id="14354" name="AutoShape 32"/>
          <p:cNvSpPr>
            <a:spLocks/>
          </p:cNvSpPr>
          <p:nvPr/>
        </p:nvSpPr>
        <p:spPr bwMode="auto">
          <a:xfrm>
            <a:off x="3491880" y="4490710"/>
            <a:ext cx="165100" cy="756000"/>
          </a:xfrm>
          <a:prstGeom prst="rightBrace">
            <a:avLst>
              <a:gd name="adj1" fmla="val 39984"/>
              <a:gd name="adj2" fmla="val 50000"/>
            </a:avLst>
          </a:prstGeom>
          <a:noFill/>
          <a:ln w="9525">
            <a:solidFill>
              <a:srgbClr val="000000"/>
            </a:solidFill>
            <a:round/>
            <a:headEnd/>
            <a:tailEnd/>
          </a:ln>
        </p:spPr>
        <p:txBody>
          <a:bodyPr wrap="none" anchor="ctr"/>
          <a:lstStyle/>
          <a:p>
            <a:endParaRPr lang="ja-JP" altLang="en-US"/>
          </a:p>
        </p:txBody>
      </p:sp>
      <p:sp>
        <p:nvSpPr>
          <p:cNvPr id="14355" name="Text Box 33"/>
          <p:cNvSpPr txBox="1">
            <a:spLocks noChangeArrowheads="1"/>
          </p:cNvSpPr>
          <p:nvPr/>
        </p:nvSpPr>
        <p:spPr bwMode="auto">
          <a:xfrm>
            <a:off x="3707904" y="4510648"/>
            <a:ext cx="320675" cy="727075"/>
          </a:xfrm>
          <a:prstGeom prst="rect">
            <a:avLst/>
          </a:prstGeom>
          <a:noFill/>
          <a:ln w="9525">
            <a:noFill/>
            <a:miter lim="800000"/>
            <a:headEnd/>
            <a:tailEnd/>
          </a:ln>
        </p:spPr>
        <p:txBody>
          <a:bodyPr vert="eaVert" wrap="none">
            <a:spAutoFit/>
          </a:bodyPr>
          <a:lstStyle/>
          <a:p>
            <a:pPr algn="just"/>
            <a:r>
              <a:rPr lang="ja-JP" altLang="en-US" sz="1000" baseline="0" dirty="0">
                <a:solidFill>
                  <a:schemeClr val="tx1"/>
                </a:solidFill>
              </a:rPr>
              <a:t>維持管理費</a:t>
            </a:r>
          </a:p>
        </p:txBody>
      </p:sp>
      <p:sp>
        <p:nvSpPr>
          <p:cNvPr id="14356" name="Text Box 34"/>
          <p:cNvSpPr txBox="1">
            <a:spLocks noChangeArrowheads="1"/>
          </p:cNvSpPr>
          <p:nvPr/>
        </p:nvSpPr>
        <p:spPr bwMode="auto">
          <a:xfrm>
            <a:off x="101600" y="2204864"/>
            <a:ext cx="2819400" cy="304800"/>
          </a:xfrm>
          <a:prstGeom prst="rect">
            <a:avLst/>
          </a:prstGeom>
          <a:noFill/>
          <a:ln w="9525">
            <a:noFill/>
            <a:miter lim="800000"/>
            <a:headEnd/>
            <a:tailEnd/>
          </a:ln>
        </p:spPr>
        <p:txBody>
          <a:bodyPr/>
          <a:lstStyle/>
          <a:p>
            <a:pPr algn="l">
              <a:lnSpc>
                <a:spcPct val="125000"/>
              </a:lnSpc>
              <a:spcBef>
                <a:spcPct val="50000"/>
              </a:spcBef>
            </a:pPr>
            <a:r>
              <a:rPr lang="en-US" altLang="ja-JP" sz="1200" baseline="0" dirty="0">
                <a:solidFill>
                  <a:schemeClr val="tx1"/>
                </a:solidFill>
              </a:rPr>
              <a:t>&lt;</a:t>
            </a:r>
            <a:r>
              <a:rPr lang="ja-JP" altLang="en-US" sz="1200" baseline="0" dirty="0">
                <a:solidFill>
                  <a:schemeClr val="tx1"/>
                </a:solidFill>
              </a:rPr>
              <a:t>維持管理費単価</a:t>
            </a:r>
            <a:r>
              <a:rPr lang="ja-JP" altLang="en-US" sz="1200" baseline="30000" dirty="0">
                <a:solidFill>
                  <a:schemeClr val="tx1"/>
                </a:solidFill>
              </a:rPr>
              <a:t>＊１</a:t>
            </a:r>
            <a:r>
              <a:rPr lang="ja-JP" altLang="en-US" sz="1200" baseline="0" dirty="0">
                <a:solidFill>
                  <a:schemeClr val="tx1"/>
                </a:solidFill>
              </a:rPr>
              <a:t>と資本費単価</a:t>
            </a:r>
            <a:r>
              <a:rPr lang="ja-JP" altLang="en-US" sz="1200" baseline="30000" dirty="0">
                <a:solidFill>
                  <a:schemeClr val="tx1"/>
                </a:solidFill>
              </a:rPr>
              <a:t>＊２</a:t>
            </a:r>
            <a:r>
              <a:rPr lang="en-US" altLang="ja-JP" sz="1200" baseline="0" dirty="0">
                <a:solidFill>
                  <a:schemeClr val="tx1"/>
                </a:solidFill>
              </a:rPr>
              <a:t>&gt;</a:t>
            </a:r>
          </a:p>
        </p:txBody>
      </p:sp>
      <p:sp>
        <p:nvSpPr>
          <p:cNvPr id="14357" name="Text Box 35"/>
          <p:cNvSpPr txBox="1">
            <a:spLocks noChangeArrowheads="1"/>
          </p:cNvSpPr>
          <p:nvPr/>
        </p:nvSpPr>
        <p:spPr bwMode="auto">
          <a:xfrm>
            <a:off x="93612" y="5573665"/>
            <a:ext cx="4343401" cy="953211"/>
          </a:xfrm>
          <a:prstGeom prst="rect">
            <a:avLst/>
          </a:prstGeom>
          <a:noFill/>
          <a:ln w="9525">
            <a:noFill/>
            <a:miter lim="800000"/>
            <a:headEnd/>
            <a:tailEnd/>
          </a:ln>
        </p:spPr>
        <p:txBody>
          <a:bodyPr lIns="90000" tIns="46800" rIns="90000" bIns="46800">
            <a:spAutoFit/>
          </a:bodyPr>
          <a:lstStyle/>
          <a:p>
            <a:pPr algn="l">
              <a:lnSpc>
                <a:spcPct val="100000"/>
              </a:lnSpc>
              <a:spcBef>
                <a:spcPct val="30000"/>
              </a:spcBef>
            </a:pPr>
            <a:r>
              <a:rPr lang="ja-JP" altLang="en-US" sz="900" baseline="0" dirty="0">
                <a:solidFill>
                  <a:schemeClr val="tx1"/>
                </a:solidFill>
                <a:latin typeface="Times New Roman" pitchFamily="18" charset="0"/>
              </a:rPr>
              <a:t>＊１：維持管理費 </a:t>
            </a:r>
            <a:r>
              <a:rPr lang="en-US" altLang="ja-JP" sz="900" baseline="0" dirty="0">
                <a:solidFill>
                  <a:schemeClr val="tx1"/>
                </a:solidFill>
                <a:latin typeface="Times New Roman" pitchFamily="18" charset="0"/>
              </a:rPr>
              <a:t>/ </a:t>
            </a:r>
            <a:r>
              <a:rPr lang="ja-JP" altLang="en-US" sz="900" baseline="0" dirty="0">
                <a:solidFill>
                  <a:schemeClr val="tx1"/>
                </a:solidFill>
                <a:latin typeface="Times New Roman" pitchFamily="18" charset="0"/>
              </a:rPr>
              <a:t>処理水量</a:t>
            </a:r>
            <a:endParaRPr lang="ja-JP" altLang="en-US" sz="900" baseline="0" dirty="0">
              <a:solidFill>
                <a:srgbClr val="FF0000"/>
              </a:solidFill>
              <a:latin typeface="Times New Roman" pitchFamily="18" charset="0"/>
            </a:endParaRPr>
          </a:p>
          <a:p>
            <a:pPr algn="l">
              <a:lnSpc>
                <a:spcPct val="100000"/>
              </a:lnSpc>
              <a:spcBef>
                <a:spcPct val="30000"/>
              </a:spcBef>
            </a:pPr>
            <a:r>
              <a:rPr lang="ja-JP" altLang="en-US" sz="900" baseline="0" dirty="0">
                <a:solidFill>
                  <a:schemeClr val="tx1"/>
                </a:solidFill>
                <a:latin typeface="Times New Roman" pitchFamily="18" charset="0"/>
              </a:rPr>
              <a:t>＊２：資本費 </a:t>
            </a:r>
            <a:r>
              <a:rPr lang="en-US" altLang="ja-JP" sz="900" baseline="0" dirty="0">
                <a:solidFill>
                  <a:schemeClr val="tx1"/>
                </a:solidFill>
                <a:latin typeface="Times New Roman" pitchFamily="18" charset="0"/>
              </a:rPr>
              <a:t>/ </a:t>
            </a:r>
            <a:r>
              <a:rPr lang="ja-JP" altLang="en-US" sz="900" baseline="0" dirty="0">
                <a:solidFill>
                  <a:schemeClr val="tx1"/>
                </a:solidFill>
                <a:latin typeface="Times New Roman" pitchFamily="18" charset="0"/>
              </a:rPr>
              <a:t>処理水量</a:t>
            </a:r>
            <a:endParaRPr lang="ja-JP" altLang="en-US" sz="900" baseline="0" dirty="0">
              <a:solidFill>
                <a:srgbClr val="FF0000"/>
              </a:solidFill>
              <a:latin typeface="Times New Roman" pitchFamily="18" charset="0"/>
            </a:endParaRPr>
          </a:p>
          <a:p>
            <a:pPr algn="l">
              <a:lnSpc>
                <a:spcPct val="100000"/>
              </a:lnSpc>
              <a:spcBef>
                <a:spcPct val="30000"/>
              </a:spcBef>
            </a:pPr>
            <a:r>
              <a:rPr lang="ja-JP" altLang="en-US" sz="900" baseline="0" dirty="0">
                <a:solidFill>
                  <a:schemeClr val="tx1"/>
                </a:solidFill>
                <a:latin typeface="Times New Roman" pitchFamily="18" charset="0"/>
              </a:rPr>
              <a:t>　　　これらの処理水量とは、下水処理場で処理した雨水と汚水の合計水量</a:t>
            </a:r>
          </a:p>
          <a:p>
            <a:pPr algn="l">
              <a:lnSpc>
                <a:spcPct val="100000"/>
              </a:lnSpc>
              <a:spcBef>
                <a:spcPct val="30000"/>
              </a:spcBef>
            </a:pPr>
            <a:r>
              <a:rPr lang="ja-JP" altLang="en-US" sz="900" baseline="0" dirty="0">
                <a:solidFill>
                  <a:schemeClr val="tx1"/>
                </a:solidFill>
                <a:latin typeface="Times New Roman" pitchFamily="18" charset="0"/>
              </a:rPr>
              <a:t>＊３：総係費など</a:t>
            </a:r>
          </a:p>
          <a:p>
            <a:pPr algn="l">
              <a:lnSpc>
                <a:spcPct val="100000"/>
              </a:lnSpc>
              <a:spcBef>
                <a:spcPct val="30000"/>
              </a:spcBef>
            </a:pPr>
            <a:r>
              <a:rPr lang="ja-JP" altLang="en-US" sz="900" baseline="0" dirty="0">
                <a:solidFill>
                  <a:schemeClr val="tx1"/>
                </a:solidFill>
                <a:latin typeface="Times New Roman" pitchFamily="18" charset="0"/>
              </a:rPr>
              <a:t>＊４：大阪市の場合、下水処理場費に場内ポンプ場の経費が含まれている</a:t>
            </a:r>
          </a:p>
        </p:txBody>
      </p:sp>
      <p:sp>
        <p:nvSpPr>
          <p:cNvPr id="14358" name="Text Box 36"/>
          <p:cNvSpPr txBox="1">
            <a:spLocks noChangeArrowheads="1"/>
          </p:cNvSpPr>
          <p:nvPr/>
        </p:nvSpPr>
        <p:spPr bwMode="auto">
          <a:xfrm>
            <a:off x="4850060" y="1556792"/>
            <a:ext cx="3352800" cy="304800"/>
          </a:xfrm>
          <a:prstGeom prst="rect">
            <a:avLst/>
          </a:prstGeom>
          <a:noFill/>
          <a:ln w="9525">
            <a:noFill/>
            <a:miter lim="800000"/>
            <a:headEnd/>
            <a:tailEnd/>
          </a:ln>
        </p:spPr>
        <p:txBody>
          <a:bodyPr/>
          <a:lstStyle/>
          <a:p>
            <a:pPr algn="l">
              <a:lnSpc>
                <a:spcPct val="125000"/>
              </a:lnSpc>
              <a:spcBef>
                <a:spcPct val="50000"/>
              </a:spcBef>
            </a:pPr>
            <a:r>
              <a:rPr lang="en-US" altLang="ja-JP" sz="1200" baseline="0" dirty="0">
                <a:solidFill>
                  <a:schemeClr val="tx1"/>
                </a:solidFill>
              </a:rPr>
              <a:t>&lt;</a:t>
            </a:r>
            <a:r>
              <a:rPr lang="ja-JP" altLang="en-US" sz="1200" baseline="0" dirty="0">
                <a:solidFill>
                  <a:schemeClr val="tx1"/>
                </a:solidFill>
              </a:rPr>
              <a:t>資本費単価　</a:t>
            </a:r>
            <a:r>
              <a:rPr lang="ja-JP" altLang="en-US" sz="1200" baseline="0" dirty="0"/>
              <a:t> </a:t>
            </a:r>
            <a:r>
              <a:rPr lang="en-US" altLang="ja-JP" sz="1200" baseline="0" dirty="0"/>
              <a:t>2016</a:t>
            </a:r>
            <a:r>
              <a:rPr lang="ja-JP" altLang="en-US" sz="1200" baseline="0" dirty="0">
                <a:solidFill>
                  <a:schemeClr val="tx1"/>
                </a:solidFill>
              </a:rPr>
              <a:t>年度　</a:t>
            </a:r>
            <a:r>
              <a:rPr lang="ja-JP" altLang="en-US" sz="1000" baseline="0" dirty="0">
                <a:solidFill>
                  <a:schemeClr val="tx1"/>
                </a:solidFill>
              </a:rPr>
              <a:t>単位：円</a:t>
            </a:r>
            <a:r>
              <a:rPr lang="en-US" altLang="ja-JP" sz="1000" baseline="0" dirty="0">
                <a:solidFill>
                  <a:schemeClr val="tx1"/>
                </a:solidFill>
              </a:rPr>
              <a:t>/m</a:t>
            </a:r>
            <a:r>
              <a:rPr lang="en-US" altLang="ja-JP" sz="1000" baseline="30000" dirty="0">
                <a:solidFill>
                  <a:schemeClr val="tx1"/>
                </a:solidFill>
              </a:rPr>
              <a:t>3</a:t>
            </a:r>
            <a:r>
              <a:rPr lang="ja-JP" altLang="en-US" sz="1000" baseline="0" dirty="0">
                <a:solidFill>
                  <a:schemeClr val="tx1"/>
                </a:solidFill>
              </a:rPr>
              <a:t>・年</a:t>
            </a:r>
            <a:r>
              <a:rPr lang="en-US" altLang="ja-JP" sz="1200" baseline="0" dirty="0">
                <a:solidFill>
                  <a:schemeClr val="tx1"/>
                </a:solidFill>
              </a:rPr>
              <a:t>&gt;</a:t>
            </a:r>
          </a:p>
        </p:txBody>
      </p:sp>
      <p:sp>
        <p:nvSpPr>
          <p:cNvPr id="14360" name="AutoShape 38"/>
          <p:cNvSpPr>
            <a:spLocks noChangeArrowheads="1"/>
          </p:cNvSpPr>
          <p:nvPr/>
        </p:nvSpPr>
        <p:spPr bwMode="auto">
          <a:xfrm rot="1372337">
            <a:off x="4105363" y="4776331"/>
            <a:ext cx="4572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rgbClr val="000000"/>
            </a:solidFill>
            <a:miter lim="800000"/>
            <a:headEnd/>
            <a:tailEnd/>
          </a:ln>
        </p:spPr>
        <p:txBody>
          <a:bodyPr wrap="none" anchor="ctr"/>
          <a:lstStyle/>
          <a:p>
            <a:endParaRPr lang="ja-JP" altLang="en-US"/>
          </a:p>
        </p:txBody>
      </p:sp>
      <p:sp>
        <p:nvSpPr>
          <p:cNvPr id="14361" name="Text Box 39"/>
          <p:cNvSpPr txBox="1">
            <a:spLocks noChangeArrowheads="1"/>
          </p:cNvSpPr>
          <p:nvPr/>
        </p:nvSpPr>
        <p:spPr bwMode="auto">
          <a:xfrm>
            <a:off x="4644008" y="4134332"/>
            <a:ext cx="3886200" cy="289560"/>
          </a:xfrm>
          <a:prstGeom prst="rect">
            <a:avLst/>
          </a:prstGeom>
          <a:noFill/>
          <a:ln w="9525">
            <a:noFill/>
            <a:miter lim="800000"/>
            <a:headEnd/>
            <a:tailEnd/>
          </a:ln>
        </p:spPr>
        <p:txBody>
          <a:bodyPr/>
          <a:lstStyle/>
          <a:p>
            <a:pPr algn="l">
              <a:lnSpc>
                <a:spcPct val="125000"/>
              </a:lnSpc>
              <a:spcBef>
                <a:spcPct val="50000"/>
              </a:spcBef>
            </a:pPr>
            <a:r>
              <a:rPr lang="en-US" altLang="ja-JP" sz="1200" baseline="0" dirty="0">
                <a:solidFill>
                  <a:schemeClr val="tx1"/>
                </a:solidFill>
              </a:rPr>
              <a:t>&lt;</a:t>
            </a:r>
            <a:r>
              <a:rPr lang="ja-JP" altLang="en-US" sz="1200" baseline="0" dirty="0">
                <a:solidFill>
                  <a:schemeClr val="tx1"/>
                </a:solidFill>
              </a:rPr>
              <a:t>工程ごとの維持管理費単価</a:t>
            </a:r>
            <a:r>
              <a:rPr lang="ja-JP" altLang="en-US" sz="1200" baseline="0" dirty="0"/>
              <a:t>　 </a:t>
            </a:r>
            <a:r>
              <a:rPr lang="en-US" altLang="ja-JP" sz="1200" baseline="0" dirty="0"/>
              <a:t>2016</a:t>
            </a:r>
            <a:r>
              <a:rPr lang="ja-JP" altLang="en-US" sz="1200" baseline="0" dirty="0">
                <a:solidFill>
                  <a:schemeClr val="tx1"/>
                </a:solidFill>
              </a:rPr>
              <a:t>年度　</a:t>
            </a:r>
            <a:r>
              <a:rPr lang="ja-JP" altLang="en-US" sz="1000" baseline="0" dirty="0">
                <a:solidFill>
                  <a:schemeClr val="tx1"/>
                </a:solidFill>
              </a:rPr>
              <a:t>単位：円</a:t>
            </a:r>
            <a:r>
              <a:rPr lang="en-US" altLang="ja-JP" sz="1000" baseline="0" dirty="0">
                <a:solidFill>
                  <a:schemeClr val="tx1"/>
                </a:solidFill>
              </a:rPr>
              <a:t>/m</a:t>
            </a:r>
            <a:r>
              <a:rPr lang="en-US" altLang="ja-JP" sz="1000" baseline="30000" dirty="0">
                <a:solidFill>
                  <a:schemeClr val="tx1"/>
                </a:solidFill>
              </a:rPr>
              <a:t>3</a:t>
            </a:r>
            <a:r>
              <a:rPr lang="ja-JP" altLang="en-US" sz="1000" baseline="0" dirty="0">
                <a:solidFill>
                  <a:schemeClr val="tx1"/>
                </a:solidFill>
              </a:rPr>
              <a:t>・年</a:t>
            </a:r>
            <a:r>
              <a:rPr lang="en-US" altLang="ja-JP" sz="1200" baseline="0" dirty="0">
                <a:solidFill>
                  <a:schemeClr val="tx1"/>
                </a:solidFill>
              </a:rPr>
              <a:t>&gt;</a:t>
            </a:r>
          </a:p>
        </p:txBody>
      </p:sp>
      <p:sp>
        <p:nvSpPr>
          <p:cNvPr id="14362" name="Text Box 52"/>
          <p:cNvSpPr txBox="1">
            <a:spLocks noChangeArrowheads="1"/>
          </p:cNvSpPr>
          <p:nvPr/>
        </p:nvSpPr>
        <p:spPr bwMode="auto">
          <a:xfrm>
            <a:off x="128034" y="2708920"/>
            <a:ext cx="2009775" cy="304800"/>
          </a:xfrm>
          <a:prstGeom prst="rect">
            <a:avLst/>
          </a:prstGeom>
          <a:noFill/>
          <a:ln w="9525">
            <a:noFill/>
            <a:miter lim="800000"/>
            <a:headEnd/>
            <a:tailEnd/>
          </a:ln>
        </p:spPr>
        <p:txBody>
          <a:bodyPr/>
          <a:lstStyle/>
          <a:p>
            <a:pPr algn="l">
              <a:lnSpc>
                <a:spcPct val="125000"/>
              </a:lnSpc>
              <a:spcBef>
                <a:spcPct val="50000"/>
              </a:spcBef>
            </a:pPr>
            <a:r>
              <a:rPr lang="ja-JP" altLang="en-US" sz="1000" baseline="0" dirty="0">
                <a:solidFill>
                  <a:schemeClr val="tx1"/>
                </a:solidFill>
              </a:rPr>
              <a:t>（</a:t>
            </a:r>
            <a:r>
              <a:rPr lang="en-US" altLang="ja-JP" sz="1000" baseline="0" dirty="0"/>
              <a:t>2016</a:t>
            </a:r>
            <a:r>
              <a:rPr lang="ja-JP" altLang="en-US" sz="1000" dirty="0"/>
              <a:t>年度　</a:t>
            </a:r>
            <a:r>
              <a:rPr lang="ja-JP" altLang="en-US" sz="1000" baseline="0" dirty="0">
                <a:solidFill>
                  <a:schemeClr val="tx1"/>
                </a:solidFill>
              </a:rPr>
              <a:t>単位：円</a:t>
            </a:r>
            <a:r>
              <a:rPr lang="en-US" altLang="ja-JP" sz="1000" baseline="0" dirty="0">
                <a:solidFill>
                  <a:schemeClr val="tx1"/>
                </a:solidFill>
              </a:rPr>
              <a:t>/m</a:t>
            </a:r>
            <a:r>
              <a:rPr lang="en-US" altLang="ja-JP" sz="1000" baseline="30000" dirty="0">
                <a:solidFill>
                  <a:schemeClr val="tx1"/>
                </a:solidFill>
              </a:rPr>
              <a:t>3</a:t>
            </a:r>
            <a:r>
              <a:rPr lang="ja-JP" altLang="en-US" sz="1000" baseline="0" dirty="0">
                <a:solidFill>
                  <a:schemeClr val="tx1"/>
                </a:solidFill>
              </a:rPr>
              <a:t>・年）</a:t>
            </a:r>
          </a:p>
        </p:txBody>
      </p:sp>
      <p:sp>
        <p:nvSpPr>
          <p:cNvPr id="14363" name="Text Box 57"/>
          <p:cNvSpPr txBox="1">
            <a:spLocks noChangeArrowheads="1"/>
          </p:cNvSpPr>
          <p:nvPr/>
        </p:nvSpPr>
        <p:spPr bwMode="auto">
          <a:xfrm>
            <a:off x="8045920" y="2110978"/>
            <a:ext cx="572593" cy="246221"/>
          </a:xfrm>
          <a:prstGeom prst="rect">
            <a:avLst/>
          </a:prstGeom>
          <a:noFill/>
          <a:ln w="9525">
            <a:noFill/>
            <a:miter lim="800000"/>
            <a:headEnd/>
            <a:tailEnd/>
          </a:ln>
        </p:spPr>
        <p:txBody>
          <a:bodyPr wrap="none">
            <a:spAutoFit/>
          </a:bodyPr>
          <a:lstStyle/>
          <a:p>
            <a:pPr algn="just">
              <a:spcBef>
                <a:spcPct val="0"/>
              </a:spcBef>
            </a:pPr>
            <a:r>
              <a:rPr lang="ja-JP" altLang="en-US" sz="1000" baseline="0" dirty="0">
                <a:solidFill>
                  <a:schemeClr val="tx1"/>
                </a:solidFill>
              </a:rPr>
              <a:t>平均</a:t>
            </a:r>
            <a:r>
              <a:rPr lang="en-US" altLang="ja-JP" sz="1000" baseline="0" dirty="0">
                <a:solidFill>
                  <a:schemeClr val="tx1"/>
                </a:solidFill>
              </a:rPr>
              <a:t>90</a:t>
            </a:r>
          </a:p>
        </p:txBody>
      </p:sp>
      <p:sp>
        <p:nvSpPr>
          <p:cNvPr id="14364" name="Line 58"/>
          <p:cNvSpPr>
            <a:spLocks noChangeShapeType="1"/>
          </p:cNvSpPr>
          <p:nvPr/>
        </p:nvSpPr>
        <p:spPr bwMode="auto">
          <a:xfrm>
            <a:off x="4807522" y="2226858"/>
            <a:ext cx="3240087" cy="0"/>
          </a:xfrm>
          <a:prstGeom prst="line">
            <a:avLst/>
          </a:prstGeom>
          <a:noFill/>
          <a:ln w="9525">
            <a:solidFill>
              <a:srgbClr val="000000"/>
            </a:solidFill>
            <a:prstDash val="sysDot"/>
            <a:round/>
            <a:headEnd/>
            <a:tailEnd/>
          </a:ln>
        </p:spPr>
        <p:txBody>
          <a:bodyPr/>
          <a:lstStyle/>
          <a:p>
            <a:endParaRPr lang="ja-JP" altLang="en-US"/>
          </a:p>
        </p:txBody>
      </p:sp>
      <p:sp>
        <p:nvSpPr>
          <p:cNvPr id="14365" name="Text Box 61"/>
          <p:cNvSpPr txBox="1">
            <a:spLocks noChangeArrowheads="1"/>
          </p:cNvSpPr>
          <p:nvPr/>
        </p:nvSpPr>
        <p:spPr bwMode="auto">
          <a:xfrm>
            <a:off x="8172822" y="4876460"/>
            <a:ext cx="572593" cy="246221"/>
          </a:xfrm>
          <a:prstGeom prst="rect">
            <a:avLst/>
          </a:prstGeom>
          <a:noFill/>
          <a:ln w="9525">
            <a:noFill/>
            <a:miter lim="800000"/>
            <a:headEnd/>
            <a:tailEnd/>
          </a:ln>
        </p:spPr>
        <p:txBody>
          <a:bodyPr wrap="none">
            <a:spAutoFit/>
          </a:bodyPr>
          <a:lstStyle/>
          <a:p>
            <a:pPr>
              <a:spcBef>
                <a:spcPct val="0"/>
              </a:spcBef>
            </a:pPr>
            <a:r>
              <a:rPr lang="ja-JP" altLang="en-US" sz="1000" baseline="0" dirty="0">
                <a:solidFill>
                  <a:schemeClr val="tx1"/>
                </a:solidFill>
              </a:rPr>
              <a:t>平均</a:t>
            </a:r>
            <a:r>
              <a:rPr lang="en-US" altLang="ja-JP" sz="1000" baseline="0" dirty="0">
                <a:solidFill>
                  <a:schemeClr val="tx1"/>
                </a:solidFill>
              </a:rPr>
              <a:t>49</a:t>
            </a:r>
          </a:p>
        </p:txBody>
      </p:sp>
      <p:sp>
        <p:nvSpPr>
          <p:cNvPr id="14366" name="Text Box 63"/>
          <p:cNvSpPr txBox="1">
            <a:spLocks noChangeArrowheads="1"/>
          </p:cNvSpPr>
          <p:nvPr/>
        </p:nvSpPr>
        <p:spPr bwMode="auto">
          <a:xfrm>
            <a:off x="8142456" y="5173960"/>
            <a:ext cx="868640" cy="553998"/>
          </a:xfrm>
          <a:prstGeom prst="rect">
            <a:avLst/>
          </a:prstGeom>
          <a:solidFill>
            <a:schemeClr val="bg1"/>
          </a:solidFill>
          <a:ln w="9525">
            <a:solidFill>
              <a:schemeClr val="tx1"/>
            </a:solidFill>
            <a:miter lim="800000"/>
            <a:headEnd/>
            <a:tailEnd/>
          </a:ln>
        </p:spPr>
        <p:txBody>
          <a:bodyPr wrap="square">
            <a:spAutoFit/>
          </a:bodyPr>
          <a:lstStyle/>
          <a:p>
            <a:pPr algn="ctr">
              <a:spcBef>
                <a:spcPct val="0"/>
              </a:spcBef>
            </a:pPr>
            <a:r>
              <a:rPr lang="ja-JP" altLang="en-US" sz="1000" baseline="0" dirty="0">
                <a:solidFill>
                  <a:schemeClr val="tx1"/>
                </a:solidFill>
              </a:rPr>
              <a:t>大阪</a:t>
            </a:r>
            <a:r>
              <a:rPr lang="ja-JP" altLang="en-US" sz="1000" baseline="0" dirty="0"/>
              <a:t>市</a:t>
            </a:r>
            <a:r>
              <a:rPr lang="ja-JP" altLang="en-US" sz="1000" baseline="0" dirty="0">
                <a:solidFill>
                  <a:schemeClr val="tx1"/>
                </a:solidFill>
              </a:rPr>
              <a:t>は</a:t>
            </a:r>
          </a:p>
          <a:p>
            <a:pPr algn="ctr">
              <a:spcBef>
                <a:spcPct val="0"/>
              </a:spcBef>
            </a:pPr>
            <a:r>
              <a:rPr lang="ja-JP" altLang="en-US" sz="1000" dirty="0"/>
              <a:t>他都市平均</a:t>
            </a:r>
            <a:r>
              <a:rPr lang="ja-JP" altLang="en-US" sz="1000" baseline="0" dirty="0">
                <a:solidFill>
                  <a:schemeClr val="tx1"/>
                </a:solidFill>
              </a:rPr>
              <a:t>並み</a:t>
            </a:r>
          </a:p>
        </p:txBody>
      </p:sp>
      <p:sp>
        <p:nvSpPr>
          <p:cNvPr id="14367" name="Text Box 64"/>
          <p:cNvSpPr txBox="1">
            <a:spLocks noChangeArrowheads="1"/>
          </p:cNvSpPr>
          <p:nvPr/>
        </p:nvSpPr>
        <p:spPr bwMode="auto">
          <a:xfrm>
            <a:off x="8109396" y="2533436"/>
            <a:ext cx="901700" cy="553998"/>
          </a:xfrm>
          <a:prstGeom prst="rect">
            <a:avLst/>
          </a:prstGeom>
          <a:solidFill>
            <a:schemeClr val="bg1"/>
          </a:solidFill>
          <a:ln w="9525">
            <a:solidFill>
              <a:schemeClr val="tx1"/>
            </a:solidFill>
            <a:miter lim="800000"/>
            <a:headEnd/>
            <a:tailEnd/>
          </a:ln>
        </p:spPr>
        <p:txBody>
          <a:bodyPr>
            <a:spAutoFit/>
          </a:bodyPr>
          <a:lstStyle/>
          <a:p>
            <a:pPr algn="ctr">
              <a:spcBef>
                <a:spcPct val="0"/>
              </a:spcBef>
            </a:pPr>
            <a:r>
              <a:rPr lang="ja-JP" altLang="en-US" sz="1000" baseline="0" dirty="0">
                <a:solidFill>
                  <a:schemeClr val="tx1"/>
                </a:solidFill>
              </a:rPr>
              <a:t>大阪</a:t>
            </a:r>
            <a:r>
              <a:rPr lang="ja-JP" altLang="en-US" sz="1000" dirty="0"/>
              <a:t>市</a:t>
            </a:r>
            <a:r>
              <a:rPr lang="ja-JP" altLang="en-US" sz="1000" baseline="0" dirty="0">
                <a:solidFill>
                  <a:schemeClr val="tx1"/>
                </a:solidFill>
              </a:rPr>
              <a:t>は</a:t>
            </a:r>
            <a:endParaRPr lang="en-US" altLang="ja-JP" sz="1000" baseline="0" dirty="0">
              <a:solidFill>
                <a:schemeClr val="tx1"/>
              </a:solidFill>
            </a:endParaRPr>
          </a:p>
          <a:p>
            <a:pPr algn="just">
              <a:spcBef>
                <a:spcPct val="0"/>
              </a:spcBef>
            </a:pPr>
            <a:r>
              <a:rPr lang="ja-JP" altLang="en-US" sz="1000" baseline="0" dirty="0"/>
              <a:t>他都市</a:t>
            </a:r>
            <a:r>
              <a:rPr lang="ja-JP" altLang="en-US" sz="1000" baseline="0" dirty="0">
                <a:solidFill>
                  <a:schemeClr val="tx1"/>
                </a:solidFill>
              </a:rPr>
              <a:t>平均</a:t>
            </a:r>
          </a:p>
          <a:p>
            <a:pPr algn="just">
              <a:spcBef>
                <a:spcPct val="0"/>
              </a:spcBef>
            </a:pPr>
            <a:r>
              <a:rPr lang="ja-JP" altLang="en-US" sz="1000" baseline="0" dirty="0">
                <a:solidFill>
                  <a:schemeClr val="tx1"/>
                </a:solidFill>
              </a:rPr>
              <a:t>より</a:t>
            </a:r>
            <a:r>
              <a:rPr lang="en-US" altLang="ja-JP" sz="1000" dirty="0"/>
              <a:t>32</a:t>
            </a:r>
            <a:r>
              <a:rPr lang="ja-JP" altLang="en-US" sz="1000" baseline="0" dirty="0">
                <a:solidFill>
                  <a:schemeClr val="tx1"/>
                </a:solidFill>
              </a:rPr>
              <a:t>％安い</a:t>
            </a:r>
          </a:p>
        </p:txBody>
      </p:sp>
      <p:sp>
        <p:nvSpPr>
          <p:cNvPr id="14359" name="AutoShape 37"/>
          <p:cNvSpPr>
            <a:spLocks noChangeArrowheads="1"/>
          </p:cNvSpPr>
          <p:nvPr/>
        </p:nvSpPr>
        <p:spPr bwMode="auto">
          <a:xfrm rot="-1247397">
            <a:off x="4062067" y="3428079"/>
            <a:ext cx="4572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rgbClr val="000000"/>
            </a:solidFill>
            <a:miter lim="800000"/>
            <a:headEnd/>
            <a:tailEnd/>
          </a:ln>
        </p:spPr>
        <p:txBody>
          <a:bodyPr wrap="none" anchor="ctr"/>
          <a:lstStyle/>
          <a:p>
            <a:endParaRPr lang="ja-JP" altLang="en-US"/>
          </a:p>
        </p:txBody>
      </p:sp>
      <p:sp>
        <p:nvSpPr>
          <p:cNvPr id="43" name="正方形/長方形 42"/>
          <p:cNvSpPr/>
          <p:nvPr/>
        </p:nvSpPr>
        <p:spPr>
          <a:xfrm>
            <a:off x="7815724" y="395372"/>
            <a:ext cx="1073243"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t>＜</a:t>
            </a:r>
            <a:r>
              <a:rPr lang="en-US" altLang="ja-JP" dirty="0"/>
              <a:t>Why</a:t>
            </a:r>
            <a:r>
              <a:rPr lang="ja-JP" altLang="en-US" dirty="0"/>
              <a:t>＞</a:t>
            </a:r>
          </a:p>
        </p:txBody>
      </p:sp>
      <p:sp>
        <p:nvSpPr>
          <p:cNvPr id="44" name="スライド番号プレースホルダ 43"/>
          <p:cNvSpPr>
            <a:spLocks noGrp="1"/>
          </p:cNvSpPr>
          <p:nvPr>
            <p:ph type="sldNum" sz="quarter" idx="12"/>
          </p:nvPr>
        </p:nvSpPr>
        <p:spPr>
          <a:xfrm>
            <a:off x="8407474" y="6707460"/>
            <a:ext cx="720080" cy="177924"/>
          </a:xfrm>
        </p:spPr>
        <p:txBody>
          <a:bodyPr/>
          <a:lstStyle/>
          <a:p>
            <a:fld id="{CCEC3038-1CF1-4B63-9920-55248DCFBA97}" type="slidenum">
              <a:rPr kumimoji="1" lang="ja-JP" altLang="en-US" smtClean="0"/>
              <a:pPr/>
              <a:t>86</a:t>
            </a:fld>
            <a:endParaRPr kumimoji="1" lang="ja-JP" altLang="en-US" dirty="0"/>
          </a:p>
        </p:txBody>
      </p:sp>
      <p:sp>
        <p:nvSpPr>
          <p:cNvPr id="46" name="テキスト ボックス 45"/>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・下水道</a:t>
            </a:r>
            <a:endParaRPr kumimoji="1" lang="en-US" altLang="ja-JP" sz="1100" dirty="0"/>
          </a:p>
        </p:txBody>
      </p:sp>
      <p:grpSp>
        <p:nvGrpSpPr>
          <p:cNvPr id="49" name="グループ化 37"/>
          <p:cNvGrpSpPr/>
          <p:nvPr/>
        </p:nvGrpSpPr>
        <p:grpSpPr>
          <a:xfrm>
            <a:off x="227235" y="391348"/>
            <a:ext cx="8712968" cy="369332"/>
            <a:chOff x="179512" y="260648"/>
            <a:chExt cx="8712968" cy="369332"/>
          </a:xfrm>
        </p:grpSpPr>
        <p:sp>
          <p:nvSpPr>
            <p:cNvPr id="51" name="正方形/長方形 50"/>
            <p:cNvSpPr/>
            <p:nvPr/>
          </p:nvSpPr>
          <p:spPr>
            <a:xfrm>
              <a:off x="179512" y="260648"/>
              <a:ext cx="5904656" cy="369332"/>
            </a:xfrm>
            <a:prstGeom prst="rect">
              <a:avLst/>
            </a:prstGeom>
          </p:spPr>
          <p:txBody>
            <a:bodyPr wrap="square">
              <a:spAutoFit/>
            </a:bodyPr>
            <a:lstStyle/>
            <a:p>
              <a:pPr>
                <a:spcBef>
                  <a:spcPct val="0"/>
                </a:spcBef>
              </a:pPr>
              <a:r>
                <a:rPr lang="ja-JP" altLang="en-US" b="1" dirty="0">
                  <a:latin typeface="Times New Roman" pitchFamily="18" charset="0"/>
                  <a:ea typeface="ＭＳ ゴシック" pitchFamily="49" charset="-128"/>
                </a:rPr>
                <a:t>他都市と比較した事業効率</a:t>
              </a:r>
            </a:p>
          </p:txBody>
        </p:sp>
        <p:cxnSp>
          <p:nvCxnSpPr>
            <p:cNvPr id="52" name="直線コネクタ 51"/>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Text Box 22"/>
          <p:cNvSpPr txBox="1">
            <a:spLocks noChangeArrowheads="1"/>
          </p:cNvSpPr>
          <p:nvPr/>
        </p:nvSpPr>
        <p:spPr bwMode="auto">
          <a:xfrm>
            <a:off x="260474" y="723471"/>
            <a:ext cx="8632006" cy="685800"/>
          </a:xfrm>
          <a:prstGeom prst="rect">
            <a:avLst/>
          </a:prstGeom>
          <a:noFill/>
          <a:ln w="9525">
            <a:noFill/>
            <a:miter lim="800000"/>
            <a:headEnd/>
            <a:tailEnd/>
          </a:ln>
        </p:spPr>
        <p:txBody>
          <a:bodyPr/>
          <a:lstStyle/>
          <a:p>
            <a:pPr algn="l">
              <a:lnSpc>
                <a:spcPct val="125000"/>
              </a:lnSpc>
              <a:spcBef>
                <a:spcPct val="50000"/>
              </a:spcBef>
            </a:pPr>
            <a:r>
              <a:rPr lang="ja-JP" altLang="en-US" baseline="0" dirty="0">
                <a:solidFill>
                  <a:schemeClr val="tx1"/>
                </a:solidFill>
              </a:rPr>
              <a:t>　大阪市では早期に施設整備してきたことから、資本費（支払利息＋減価償却費）単価は極めて低く、維持管理費（人件費＋物件費）単価は他都市平均並みである。</a:t>
            </a:r>
            <a:endParaRPr lang="ja-JP" altLang="en-US" baseline="0" dirty="0">
              <a:solidFill>
                <a:srgbClr val="FF0000"/>
              </a:solidFill>
            </a:endParaRPr>
          </a:p>
        </p:txBody>
      </p:sp>
      <p:sp>
        <p:nvSpPr>
          <p:cNvPr id="41" name="Text Box 35"/>
          <p:cNvSpPr txBox="1">
            <a:spLocks noChangeArrowheads="1"/>
          </p:cNvSpPr>
          <p:nvPr/>
        </p:nvSpPr>
        <p:spPr bwMode="auto">
          <a:xfrm>
            <a:off x="4865624" y="3747057"/>
            <a:ext cx="4104000" cy="233014"/>
          </a:xfrm>
          <a:prstGeom prst="rect">
            <a:avLst/>
          </a:prstGeom>
          <a:noFill/>
          <a:ln w="9525">
            <a:noFill/>
            <a:miter lim="800000"/>
            <a:headEnd/>
            <a:tailEnd/>
          </a:ln>
        </p:spPr>
        <p:txBody>
          <a:bodyPr lIns="90000" tIns="46800" rIns="90000" bIns="46800">
            <a:spAutoFit/>
          </a:bodyPr>
          <a:lstStyle/>
          <a:p>
            <a:pPr algn="l">
              <a:lnSpc>
                <a:spcPct val="100000"/>
              </a:lnSpc>
              <a:spcBef>
                <a:spcPct val="30000"/>
              </a:spcBef>
            </a:pPr>
            <a:r>
              <a:rPr lang="en-US" altLang="ja-JP" sz="900" dirty="0">
                <a:latin typeface="Times New Roman" pitchFamily="18" charset="0"/>
              </a:rPr>
              <a:t>※</a:t>
            </a:r>
            <a:r>
              <a:rPr lang="ja-JP" altLang="en-US" sz="900" dirty="0">
                <a:latin typeface="Times New Roman" pitchFamily="18" charset="0"/>
              </a:rPr>
              <a:t>　</a:t>
            </a:r>
            <a:r>
              <a:rPr lang="en-US" altLang="ja-JP" sz="900" dirty="0">
                <a:latin typeface="Times New Roman" pitchFamily="18" charset="0"/>
              </a:rPr>
              <a:t>2012</a:t>
            </a:r>
            <a:r>
              <a:rPr lang="ja-JP" altLang="en-US" sz="900" dirty="0">
                <a:latin typeface="Times New Roman" pitchFamily="18" charset="0"/>
              </a:rPr>
              <a:t>年度時点 大阪市</a:t>
            </a:r>
            <a:r>
              <a:rPr lang="en-US" altLang="ja-JP" sz="900" dirty="0">
                <a:latin typeface="Times New Roman" pitchFamily="18" charset="0"/>
              </a:rPr>
              <a:t>63</a:t>
            </a:r>
            <a:r>
              <a:rPr lang="ja-JP" altLang="en-US" sz="900" dirty="0">
                <a:latin typeface="Times New Roman" pitchFamily="18" charset="0"/>
              </a:rPr>
              <a:t>（他都市平均より</a:t>
            </a:r>
            <a:r>
              <a:rPr lang="en-US" altLang="ja-JP" sz="900" dirty="0">
                <a:latin typeface="Times New Roman" pitchFamily="18" charset="0"/>
              </a:rPr>
              <a:t>40</a:t>
            </a:r>
            <a:r>
              <a:rPr lang="ja-JP" altLang="en-US" sz="900" dirty="0">
                <a:latin typeface="Times New Roman" pitchFamily="18" charset="0"/>
              </a:rPr>
              <a:t>％安い）</a:t>
            </a:r>
            <a:endParaRPr lang="ja-JP" altLang="en-US" sz="900" baseline="0" dirty="0">
              <a:latin typeface="Times New Roman" pitchFamily="18" charset="0"/>
            </a:endParaRPr>
          </a:p>
        </p:txBody>
      </p:sp>
      <p:sp>
        <p:nvSpPr>
          <p:cNvPr id="54" name="Text Box 35"/>
          <p:cNvSpPr txBox="1">
            <a:spLocks noChangeArrowheads="1"/>
          </p:cNvSpPr>
          <p:nvPr/>
        </p:nvSpPr>
        <p:spPr bwMode="auto">
          <a:xfrm>
            <a:off x="4799450" y="6466355"/>
            <a:ext cx="4140000" cy="233014"/>
          </a:xfrm>
          <a:prstGeom prst="rect">
            <a:avLst/>
          </a:prstGeom>
          <a:noFill/>
          <a:ln w="9525">
            <a:noFill/>
            <a:miter lim="800000"/>
            <a:headEnd/>
            <a:tailEnd/>
          </a:ln>
        </p:spPr>
        <p:txBody>
          <a:bodyPr lIns="90000" tIns="46800" rIns="90000" bIns="46800">
            <a:spAutoFit/>
          </a:bodyPr>
          <a:lstStyle/>
          <a:p>
            <a:pPr algn="l">
              <a:lnSpc>
                <a:spcPct val="100000"/>
              </a:lnSpc>
              <a:spcBef>
                <a:spcPct val="30000"/>
              </a:spcBef>
            </a:pPr>
            <a:r>
              <a:rPr lang="en-US" altLang="ja-JP" sz="900" dirty="0">
                <a:latin typeface="Times New Roman" pitchFamily="18" charset="0"/>
              </a:rPr>
              <a:t>※</a:t>
            </a:r>
            <a:r>
              <a:rPr lang="ja-JP" altLang="en-US" sz="900" dirty="0">
                <a:latin typeface="Times New Roman" pitchFamily="18" charset="0"/>
              </a:rPr>
              <a:t>　</a:t>
            </a:r>
            <a:r>
              <a:rPr lang="en-US" altLang="ja-JP" sz="900" dirty="0">
                <a:latin typeface="Times New Roman" pitchFamily="18" charset="0"/>
              </a:rPr>
              <a:t>2012</a:t>
            </a:r>
            <a:r>
              <a:rPr lang="ja-JP" altLang="en-US" sz="900" dirty="0">
                <a:latin typeface="Times New Roman" pitchFamily="18" charset="0"/>
              </a:rPr>
              <a:t>年度時点 大阪市</a:t>
            </a:r>
            <a:r>
              <a:rPr lang="en-US" altLang="ja-JP" sz="900" dirty="0">
                <a:latin typeface="Times New Roman" pitchFamily="18" charset="0"/>
              </a:rPr>
              <a:t>46</a:t>
            </a:r>
            <a:r>
              <a:rPr lang="ja-JP" altLang="en-US" sz="900" dirty="0">
                <a:latin typeface="Times New Roman" pitchFamily="18" charset="0"/>
              </a:rPr>
              <a:t>（他都市平均並み）</a:t>
            </a:r>
            <a:endParaRPr lang="ja-JP" altLang="en-US" sz="900" baseline="0" dirty="0">
              <a:latin typeface="Times New Roman" pitchFamily="18" charset="0"/>
            </a:endParaRPr>
          </a:p>
        </p:txBody>
      </p:sp>
      <p:sp>
        <p:nvSpPr>
          <p:cNvPr id="50" name="テキスト ボックス 49"/>
          <p:cNvSpPr txBox="1"/>
          <p:nvPr/>
        </p:nvSpPr>
        <p:spPr>
          <a:xfrm>
            <a:off x="8154652" y="33323"/>
            <a:ext cx="899592" cy="307778"/>
          </a:xfrm>
          <a:prstGeom prst="rect">
            <a:avLst/>
          </a:prstGeom>
          <a:noFill/>
        </p:spPr>
        <p:txBody>
          <a:bodyPr wrap="square" rtlCol="0">
            <a:spAutoFit/>
          </a:bodyPr>
          <a:lstStyle/>
          <a:p>
            <a:r>
              <a:rPr lang="en-US" altLang="ja-JP" sz="1400" dirty="0" smtClean="0"/>
              <a:t>C5.(85)</a:t>
            </a:r>
            <a:endParaRPr lang="ja-JP" altLang="en-US" sz="1400" dirty="0"/>
          </a:p>
        </p:txBody>
      </p:sp>
    </p:spTree>
    <p:extLst>
      <p:ext uri="{BB962C8B-B14F-4D97-AF65-F5344CB8AC3E}">
        <p14:creationId xmlns:p14="http://schemas.microsoft.com/office/powerpoint/2010/main" val="108745939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6" name="Text Box 13"/>
          <p:cNvSpPr txBox="1">
            <a:spLocks noChangeArrowheads="1"/>
          </p:cNvSpPr>
          <p:nvPr/>
        </p:nvSpPr>
        <p:spPr bwMode="auto">
          <a:xfrm>
            <a:off x="99060" y="1844824"/>
            <a:ext cx="4527651" cy="276999"/>
          </a:xfrm>
          <a:prstGeom prst="rect">
            <a:avLst/>
          </a:prstGeom>
          <a:noFill/>
          <a:ln w="9525">
            <a:noFill/>
            <a:miter lim="800000"/>
            <a:headEnd/>
            <a:tailEnd/>
          </a:ln>
        </p:spPr>
        <p:txBody>
          <a:bodyPr wrap="square">
            <a:spAutoFit/>
          </a:bodyPr>
          <a:lstStyle/>
          <a:p>
            <a:pPr algn="just"/>
            <a:r>
              <a:rPr lang="en-US" altLang="ja-JP" sz="1200" baseline="0" dirty="0">
                <a:solidFill>
                  <a:schemeClr val="tx1"/>
                </a:solidFill>
              </a:rPr>
              <a:t>&lt;</a:t>
            </a:r>
            <a:r>
              <a:rPr lang="ja-JP" altLang="en-US" sz="1200" baseline="0" dirty="0">
                <a:solidFill>
                  <a:schemeClr val="tx1"/>
                </a:solidFill>
              </a:rPr>
              <a:t>処理水量あたりの部門別職員数　</a:t>
            </a:r>
            <a:r>
              <a:rPr lang="ja-JP" altLang="en-US" sz="1000" baseline="0" dirty="0">
                <a:solidFill>
                  <a:schemeClr val="tx1"/>
                </a:solidFill>
              </a:rPr>
              <a:t>（</a:t>
            </a:r>
            <a:r>
              <a:rPr lang="en-US" altLang="ja-JP" sz="1000" baseline="0" dirty="0">
                <a:solidFill>
                  <a:schemeClr val="tx1"/>
                </a:solidFill>
              </a:rPr>
              <a:t>2012</a:t>
            </a:r>
            <a:r>
              <a:rPr lang="ja-JP" altLang="en-US" sz="1000" baseline="0" dirty="0">
                <a:solidFill>
                  <a:schemeClr val="tx1"/>
                </a:solidFill>
              </a:rPr>
              <a:t>年度　単位：人</a:t>
            </a:r>
            <a:r>
              <a:rPr lang="en-US" altLang="ja-JP" sz="1000" baseline="0" dirty="0">
                <a:solidFill>
                  <a:schemeClr val="tx1"/>
                </a:solidFill>
              </a:rPr>
              <a:t>/</a:t>
            </a:r>
            <a:r>
              <a:rPr lang="ja-JP" altLang="en-US" sz="1000" baseline="0" dirty="0">
                <a:solidFill>
                  <a:schemeClr val="tx1"/>
                </a:solidFill>
              </a:rPr>
              <a:t>億</a:t>
            </a:r>
            <a:r>
              <a:rPr lang="en-US" altLang="ja-JP" sz="1000" baseline="0" dirty="0">
                <a:solidFill>
                  <a:schemeClr val="tx1"/>
                </a:solidFill>
              </a:rPr>
              <a:t>m</a:t>
            </a:r>
            <a:r>
              <a:rPr lang="en-US" altLang="ja-JP" sz="1000" baseline="30000" dirty="0">
                <a:solidFill>
                  <a:schemeClr val="tx1"/>
                </a:solidFill>
              </a:rPr>
              <a:t>3</a:t>
            </a:r>
            <a:r>
              <a:rPr lang="ja-JP" altLang="en-US" sz="1000" baseline="0" dirty="0">
                <a:solidFill>
                  <a:schemeClr val="tx1"/>
                </a:solidFill>
              </a:rPr>
              <a:t>）</a:t>
            </a:r>
            <a:r>
              <a:rPr lang="en-US" altLang="ja-JP" sz="1200" baseline="0" dirty="0">
                <a:solidFill>
                  <a:schemeClr val="tx1"/>
                </a:solidFill>
              </a:rPr>
              <a:t>&gt;</a:t>
            </a:r>
          </a:p>
        </p:txBody>
      </p:sp>
      <p:sp>
        <p:nvSpPr>
          <p:cNvPr id="17434" name="Text Box 36"/>
          <p:cNvSpPr txBox="1">
            <a:spLocks noChangeArrowheads="1"/>
          </p:cNvSpPr>
          <p:nvPr/>
        </p:nvSpPr>
        <p:spPr bwMode="auto">
          <a:xfrm>
            <a:off x="129712" y="1052736"/>
            <a:ext cx="8319387" cy="648512"/>
          </a:xfrm>
          <a:prstGeom prst="rect">
            <a:avLst/>
          </a:prstGeom>
          <a:noFill/>
          <a:ln w="9525">
            <a:noFill/>
            <a:miter lim="800000"/>
            <a:headEnd/>
            <a:tailEnd/>
          </a:ln>
        </p:spPr>
        <p:txBody>
          <a:bodyPr wrap="square" lIns="90000" tIns="46800" rIns="90000" bIns="46800">
            <a:spAutoFit/>
          </a:bodyPr>
          <a:lstStyle/>
          <a:p>
            <a:pPr algn="l">
              <a:lnSpc>
                <a:spcPct val="100000"/>
              </a:lnSpc>
              <a:spcBef>
                <a:spcPct val="50000"/>
              </a:spcBef>
            </a:pPr>
            <a:r>
              <a:rPr lang="en-US" altLang="ja-JP" baseline="0" dirty="0">
                <a:latin typeface="Arial" charset="0"/>
              </a:rPr>
              <a:t>2012</a:t>
            </a:r>
            <a:r>
              <a:rPr lang="ja-JP" altLang="en-US" baseline="0" dirty="0">
                <a:latin typeface="Arial" charset="0"/>
              </a:rPr>
              <a:t>年度時点においては、</a:t>
            </a:r>
            <a:r>
              <a:rPr lang="ja-JP" altLang="en-US" baseline="0" dirty="0">
                <a:solidFill>
                  <a:schemeClr val="tx1"/>
                </a:solidFill>
                <a:latin typeface="Arial" charset="0"/>
              </a:rPr>
              <a:t>部門別では、大阪市は維持管理部門の職員数が他都市と比べて多い</a:t>
            </a:r>
            <a:r>
              <a:rPr lang="ja-JP" altLang="en-US" baseline="0" dirty="0">
                <a:latin typeface="Arial" charset="0"/>
              </a:rPr>
              <a:t>状況であった</a:t>
            </a:r>
            <a:r>
              <a:rPr lang="ja-JP" altLang="en-US" baseline="0" dirty="0">
                <a:solidFill>
                  <a:schemeClr val="tx1"/>
                </a:solidFill>
                <a:latin typeface="Arial" charset="0"/>
              </a:rPr>
              <a:t>。</a:t>
            </a:r>
          </a:p>
        </p:txBody>
      </p:sp>
      <p:sp>
        <p:nvSpPr>
          <p:cNvPr id="17435" name="Freeform 37"/>
          <p:cNvSpPr>
            <a:spLocks/>
          </p:cNvSpPr>
          <p:nvPr/>
        </p:nvSpPr>
        <p:spPr bwMode="auto">
          <a:xfrm rot="5400000">
            <a:off x="1531840" y="4571947"/>
            <a:ext cx="182437" cy="2473083"/>
          </a:xfrm>
          <a:custGeom>
            <a:avLst/>
            <a:gdLst>
              <a:gd name="T0" fmla="*/ 2147483647 w 150"/>
              <a:gd name="T1" fmla="*/ 2147483647 h 552"/>
              <a:gd name="T2" fmla="*/ 0 w 150"/>
              <a:gd name="T3" fmla="*/ 0 h 552"/>
              <a:gd name="T4" fmla="*/ 0 w 150"/>
              <a:gd name="T5" fmla="*/ 2147483647 h 552"/>
              <a:gd name="T6" fmla="*/ 2147483647 w 150"/>
              <a:gd name="T7" fmla="*/ 2147483647 h 552"/>
              <a:gd name="T8" fmla="*/ 0 60000 65536"/>
              <a:gd name="T9" fmla="*/ 0 60000 65536"/>
              <a:gd name="T10" fmla="*/ 0 60000 65536"/>
              <a:gd name="T11" fmla="*/ 0 60000 65536"/>
              <a:gd name="T12" fmla="*/ 0 w 150"/>
              <a:gd name="T13" fmla="*/ 0 h 552"/>
              <a:gd name="T14" fmla="*/ 150 w 150"/>
              <a:gd name="T15" fmla="*/ 552 h 552"/>
            </a:gdLst>
            <a:ahLst/>
            <a:cxnLst>
              <a:cxn ang="T8">
                <a:pos x="T0" y="T1"/>
              </a:cxn>
              <a:cxn ang="T9">
                <a:pos x="T2" y="T3"/>
              </a:cxn>
              <a:cxn ang="T10">
                <a:pos x="T4" y="T5"/>
              </a:cxn>
              <a:cxn ang="T11">
                <a:pos x="T6" y="T7"/>
              </a:cxn>
            </a:cxnLst>
            <a:rect l="T12" t="T13" r="T14" b="T15"/>
            <a:pathLst>
              <a:path w="150" h="552">
                <a:moveTo>
                  <a:pt x="150" y="276"/>
                </a:moveTo>
                <a:lnTo>
                  <a:pt x="0" y="0"/>
                </a:lnTo>
                <a:lnTo>
                  <a:pt x="0" y="552"/>
                </a:lnTo>
                <a:lnTo>
                  <a:pt x="150" y="276"/>
                </a:lnTo>
                <a:close/>
              </a:path>
            </a:pathLst>
          </a:custGeom>
          <a:solidFill>
            <a:srgbClr val="C0C0C0"/>
          </a:solidFill>
          <a:ln w="9525" cap="rnd">
            <a:solidFill>
              <a:srgbClr val="000000"/>
            </a:solidFill>
            <a:prstDash val="solid"/>
            <a:round/>
            <a:headEnd/>
            <a:tailEnd/>
          </a:ln>
        </p:spPr>
        <p:txBody>
          <a:bodyPr/>
          <a:lstStyle/>
          <a:p>
            <a:endParaRPr lang="ja-JP" altLang="en-US"/>
          </a:p>
        </p:txBody>
      </p:sp>
      <p:sp>
        <p:nvSpPr>
          <p:cNvPr id="17436" name="Text Box 38"/>
          <p:cNvSpPr txBox="1">
            <a:spLocks noChangeArrowheads="1"/>
          </p:cNvSpPr>
          <p:nvPr/>
        </p:nvSpPr>
        <p:spPr bwMode="auto">
          <a:xfrm>
            <a:off x="458318" y="6155431"/>
            <a:ext cx="2329484" cy="307777"/>
          </a:xfrm>
          <a:prstGeom prst="rect">
            <a:avLst/>
          </a:prstGeom>
          <a:noFill/>
          <a:ln w="9525">
            <a:noFill/>
            <a:miter lim="800000"/>
            <a:headEnd/>
            <a:tailEnd/>
          </a:ln>
        </p:spPr>
        <p:txBody>
          <a:bodyPr wrap="none">
            <a:spAutoFit/>
          </a:bodyPr>
          <a:lstStyle/>
          <a:p>
            <a:pPr algn="just"/>
            <a:r>
              <a:rPr lang="ja-JP" altLang="en-US" sz="1400" baseline="0" dirty="0">
                <a:solidFill>
                  <a:schemeClr val="tx1"/>
                </a:solidFill>
              </a:rPr>
              <a:t>維持管理部門の職員が多い</a:t>
            </a:r>
          </a:p>
        </p:txBody>
      </p:sp>
      <p:graphicFrame>
        <p:nvGraphicFramePr>
          <p:cNvPr id="17410" name="Object 99"/>
          <p:cNvGraphicFramePr>
            <a:graphicFrameLocks noChangeAspect="1"/>
          </p:cNvGraphicFramePr>
          <p:nvPr>
            <p:extLst/>
          </p:nvPr>
        </p:nvGraphicFramePr>
        <p:xfrm>
          <a:off x="247921" y="2773751"/>
          <a:ext cx="2784475" cy="2574925"/>
        </p:xfrm>
        <a:graphic>
          <a:graphicData uri="http://schemas.openxmlformats.org/presentationml/2006/ole">
            <mc:AlternateContent xmlns:mc="http://schemas.openxmlformats.org/markup-compatibility/2006">
              <mc:Choice xmlns:v="urn:schemas-microsoft-com:vml" Requires="v">
                <p:oleObj spid="_x0000_s140986" name="ワークシート" r:id="rId3" imgW="2952883" imgH="2448028" progId="Excel.Sheet.8">
                  <p:embed/>
                </p:oleObj>
              </mc:Choice>
              <mc:Fallback>
                <p:oleObj name="ワークシート" r:id="rId3" imgW="2952883" imgH="2448028"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921" y="2773751"/>
                        <a:ext cx="2784475" cy="2574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6" name="Object 93"/>
          <p:cNvGraphicFramePr>
            <a:graphicFrameLocks noChangeAspect="1"/>
          </p:cNvGraphicFramePr>
          <p:nvPr>
            <p:extLst/>
          </p:nvPr>
        </p:nvGraphicFramePr>
        <p:xfrm>
          <a:off x="6059921" y="2676139"/>
          <a:ext cx="2778577" cy="2740025"/>
        </p:xfrm>
        <a:graphic>
          <a:graphicData uri="http://schemas.openxmlformats.org/presentationml/2006/ole">
            <mc:AlternateContent xmlns:mc="http://schemas.openxmlformats.org/markup-compatibility/2006">
              <mc:Choice xmlns:v="urn:schemas-microsoft-com:vml" Requires="v">
                <p:oleObj spid="_x0000_s140987" name="ワークシート" r:id="rId5" imgW="2219454" imgH="2514701" progId="Excel.Sheet.8">
                  <p:embed/>
                </p:oleObj>
              </mc:Choice>
              <mc:Fallback>
                <p:oleObj name="ワークシート" r:id="rId5" imgW="2219454" imgH="2514701"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9921" y="2676139"/>
                        <a:ext cx="2778577" cy="274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7" name="Object 92"/>
          <p:cNvGraphicFramePr>
            <a:graphicFrameLocks noChangeAspect="1"/>
          </p:cNvGraphicFramePr>
          <p:nvPr>
            <p:extLst/>
          </p:nvPr>
        </p:nvGraphicFramePr>
        <p:xfrm>
          <a:off x="3189805" y="2773751"/>
          <a:ext cx="2786616" cy="2595562"/>
        </p:xfrm>
        <a:graphic>
          <a:graphicData uri="http://schemas.openxmlformats.org/presentationml/2006/ole">
            <mc:AlternateContent xmlns:mc="http://schemas.openxmlformats.org/markup-compatibility/2006">
              <mc:Choice xmlns:v="urn:schemas-microsoft-com:vml" Requires="v">
                <p:oleObj spid="_x0000_s140988" name="ワークシート" r:id="rId7" imgW="2428928" imgH="2295515" progId="Excel.Sheet.8">
                  <p:embed/>
                </p:oleObj>
              </mc:Choice>
              <mc:Fallback>
                <p:oleObj name="ワークシート" r:id="rId7" imgW="2428928" imgH="2295515"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9805" y="2773751"/>
                        <a:ext cx="2786616" cy="2595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1" name="Text Box 4"/>
          <p:cNvSpPr txBox="1">
            <a:spLocks noChangeArrowheads="1"/>
          </p:cNvSpPr>
          <p:nvPr/>
        </p:nvSpPr>
        <p:spPr bwMode="auto">
          <a:xfrm>
            <a:off x="240187" y="2527530"/>
            <a:ext cx="1082348" cy="246221"/>
          </a:xfrm>
          <a:prstGeom prst="rect">
            <a:avLst/>
          </a:prstGeom>
          <a:noFill/>
          <a:ln w="9525">
            <a:noFill/>
            <a:miter lim="800000"/>
            <a:headEnd/>
            <a:tailEnd/>
          </a:ln>
        </p:spPr>
        <p:txBody>
          <a:bodyPr wrap="none">
            <a:spAutoFit/>
          </a:bodyPr>
          <a:lstStyle/>
          <a:p>
            <a:pPr algn="just"/>
            <a:r>
              <a:rPr lang="en-US" altLang="ja-JP" sz="1000" baseline="0" dirty="0">
                <a:solidFill>
                  <a:schemeClr val="tx1"/>
                </a:solidFill>
              </a:rPr>
              <a:t>○</a:t>
            </a:r>
            <a:r>
              <a:rPr lang="ja-JP" altLang="en-US" sz="1000" dirty="0"/>
              <a:t>維持管理</a:t>
            </a:r>
            <a:r>
              <a:rPr lang="ja-JP" altLang="en-US" sz="1000" baseline="0" dirty="0">
                <a:solidFill>
                  <a:schemeClr val="tx1"/>
                </a:solidFill>
              </a:rPr>
              <a:t>部門</a:t>
            </a:r>
          </a:p>
        </p:txBody>
      </p:sp>
      <p:sp>
        <p:nvSpPr>
          <p:cNvPr id="17424" name="Text Box 7"/>
          <p:cNvSpPr txBox="1">
            <a:spLocks noChangeArrowheads="1"/>
          </p:cNvSpPr>
          <p:nvPr/>
        </p:nvSpPr>
        <p:spPr bwMode="auto">
          <a:xfrm>
            <a:off x="3226321" y="2413230"/>
            <a:ext cx="819150" cy="228600"/>
          </a:xfrm>
          <a:prstGeom prst="rect">
            <a:avLst/>
          </a:prstGeom>
          <a:noFill/>
          <a:ln w="9525">
            <a:noFill/>
            <a:miter lim="800000"/>
            <a:headEnd/>
            <a:tailEnd/>
          </a:ln>
        </p:spPr>
        <p:txBody>
          <a:bodyPr wrap="none">
            <a:spAutoFit/>
          </a:bodyPr>
          <a:lstStyle/>
          <a:p>
            <a:pPr algn="just"/>
            <a:r>
              <a:rPr lang="en-US" altLang="ja-JP" sz="1000" baseline="0" dirty="0">
                <a:solidFill>
                  <a:schemeClr val="tx1"/>
                </a:solidFill>
              </a:rPr>
              <a:t>○</a:t>
            </a:r>
            <a:r>
              <a:rPr lang="ja-JP" altLang="en-US" sz="1000" baseline="0" dirty="0">
                <a:solidFill>
                  <a:schemeClr val="tx1"/>
                </a:solidFill>
              </a:rPr>
              <a:t>資本部門</a:t>
            </a:r>
          </a:p>
        </p:txBody>
      </p:sp>
      <p:sp>
        <p:nvSpPr>
          <p:cNvPr id="17425" name="Text Box 8"/>
          <p:cNvSpPr txBox="1">
            <a:spLocks noChangeArrowheads="1"/>
          </p:cNvSpPr>
          <p:nvPr/>
        </p:nvSpPr>
        <p:spPr bwMode="auto">
          <a:xfrm>
            <a:off x="6112341" y="2348879"/>
            <a:ext cx="1558440" cy="246221"/>
          </a:xfrm>
          <a:prstGeom prst="rect">
            <a:avLst/>
          </a:prstGeom>
          <a:noFill/>
          <a:ln w="9525">
            <a:noFill/>
            <a:miter lim="800000"/>
            <a:headEnd/>
            <a:tailEnd/>
          </a:ln>
        </p:spPr>
        <p:txBody>
          <a:bodyPr wrap="none">
            <a:spAutoFit/>
          </a:bodyPr>
          <a:lstStyle/>
          <a:p>
            <a:pPr algn="just"/>
            <a:r>
              <a:rPr lang="en-US" altLang="ja-JP" sz="1000" baseline="0" dirty="0">
                <a:solidFill>
                  <a:schemeClr val="tx1"/>
                </a:solidFill>
              </a:rPr>
              <a:t>○</a:t>
            </a:r>
            <a:r>
              <a:rPr lang="ja-JP" altLang="en-US" sz="1000" baseline="0" dirty="0">
                <a:solidFill>
                  <a:schemeClr val="tx1"/>
                </a:solidFill>
              </a:rPr>
              <a:t>その他（総務部門など）</a:t>
            </a:r>
            <a:endParaRPr lang="ja-JP" altLang="en-US" sz="1000" baseline="30000" dirty="0">
              <a:solidFill>
                <a:schemeClr val="tx1"/>
              </a:solidFill>
            </a:endParaRPr>
          </a:p>
        </p:txBody>
      </p:sp>
      <p:sp>
        <p:nvSpPr>
          <p:cNvPr id="17438" name="Line 50"/>
          <p:cNvSpPr>
            <a:spLocks noChangeShapeType="1"/>
          </p:cNvSpPr>
          <p:nvPr/>
        </p:nvSpPr>
        <p:spPr bwMode="auto">
          <a:xfrm>
            <a:off x="99060" y="3924695"/>
            <a:ext cx="1524000" cy="0"/>
          </a:xfrm>
          <a:prstGeom prst="line">
            <a:avLst/>
          </a:prstGeom>
          <a:noFill/>
          <a:ln w="9525">
            <a:noFill/>
            <a:round/>
            <a:headEnd/>
            <a:tailEnd/>
          </a:ln>
        </p:spPr>
        <p:txBody>
          <a:bodyPr/>
          <a:lstStyle/>
          <a:p>
            <a:endParaRPr lang="ja-JP" altLang="en-US"/>
          </a:p>
        </p:txBody>
      </p:sp>
      <p:sp>
        <p:nvSpPr>
          <p:cNvPr id="17439" name="Line 51"/>
          <p:cNvSpPr>
            <a:spLocks noChangeShapeType="1"/>
          </p:cNvSpPr>
          <p:nvPr/>
        </p:nvSpPr>
        <p:spPr bwMode="auto">
          <a:xfrm>
            <a:off x="275858" y="3857038"/>
            <a:ext cx="2711965" cy="5697"/>
          </a:xfrm>
          <a:prstGeom prst="line">
            <a:avLst/>
          </a:prstGeom>
          <a:noFill/>
          <a:ln w="9525">
            <a:solidFill>
              <a:srgbClr val="000000"/>
            </a:solidFill>
            <a:prstDash val="sysDot"/>
            <a:round/>
            <a:headEnd/>
            <a:tailEnd/>
          </a:ln>
        </p:spPr>
        <p:txBody>
          <a:bodyPr/>
          <a:lstStyle/>
          <a:p>
            <a:endParaRPr lang="ja-JP" altLang="en-US"/>
          </a:p>
        </p:txBody>
      </p:sp>
      <p:sp>
        <p:nvSpPr>
          <p:cNvPr id="17440" name="Text Box 52"/>
          <p:cNvSpPr txBox="1">
            <a:spLocks noChangeArrowheads="1"/>
          </p:cNvSpPr>
          <p:nvPr/>
        </p:nvSpPr>
        <p:spPr bwMode="auto">
          <a:xfrm>
            <a:off x="2451989" y="3314327"/>
            <a:ext cx="457200" cy="402291"/>
          </a:xfrm>
          <a:prstGeom prst="rect">
            <a:avLst/>
          </a:prstGeom>
          <a:noFill/>
          <a:ln w="9525">
            <a:noFill/>
            <a:miter lim="800000"/>
            <a:headEnd/>
            <a:tailEnd/>
          </a:ln>
        </p:spPr>
        <p:txBody>
          <a:bodyPr lIns="90000" tIns="46800" rIns="90000" bIns="46800">
            <a:spAutoFit/>
          </a:bodyPr>
          <a:lstStyle/>
          <a:p>
            <a:pPr algn="ctr">
              <a:spcBef>
                <a:spcPct val="0"/>
              </a:spcBef>
            </a:pPr>
            <a:r>
              <a:rPr lang="ja-JP" altLang="en-US" sz="1000" baseline="0" dirty="0">
                <a:solidFill>
                  <a:schemeClr val="tx1"/>
                </a:solidFill>
              </a:rPr>
              <a:t>平均</a:t>
            </a:r>
          </a:p>
          <a:p>
            <a:pPr algn="ctr">
              <a:spcBef>
                <a:spcPct val="0"/>
              </a:spcBef>
            </a:pPr>
            <a:r>
              <a:rPr lang="en-US" altLang="ja-JP" sz="1000" dirty="0"/>
              <a:t>132</a:t>
            </a:r>
            <a:endParaRPr lang="en-US" altLang="ja-JP" sz="1000" baseline="0" dirty="0">
              <a:solidFill>
                <a:schemeClr val="tx1"/>
              </a:solidFill>
            </a:endParaRPr>
          </a:p>
        </p:txBody>
      </p:sp>
      <p:sp>
        <p:nvSpPr>
          <p:cNvPr id="17445" name="Line 57"/>
          <p:cNvSpPr>
            <a:spLocks noChangeShapeType="1"/>
          </p:cNvSpPr>
          <p:nvPr/>
        </p:nvSpPr>
        <p:spPr bwMode="auto">
          <a:xfrm>
            <a:off x="3176332" y="3626519"/>
            <a:ext cx="2675629" cy="19084"/>
          </a:xfrm>
          <a:prstGeom prst="line">
            <a:avLst/>
          </a:prstGeom>
          <a:noFill/>
          <a:ln w="9525">
            <a:solidFill>
              <a:srgbClr val="000000"/>
            </a:solidFill>
            <a:prstDash val="sysDot"/>
            <a:round/>
            <a:headEnd/>
            <a:tailEnd/>
          </a:ln>
        </p:spPr>
        <p:txBody>
          <a:bodyPr/>
          <a:lstStyle/>
          <a:p>
            <a:endParaRPr lang="ja-JP" altLang="en-US"/>
          </a:p>
        </p:txBody>
      </p:sp>
      <p:sp>
        <p:nvSpPr>
          <p:cNvPr id="17446" name="Text Box 58"/>
          <p:cNvSpPr txBox="1">
            <a:spLocks noChangeArrowheads="1"/>
          </p:cNvSpPr>
          <p:nvPr/>
        </p:nvSpPr>
        <p:spPr bwMode="auto">
          <a:xfrm>
            <a:off x="5488274" y="2910967"/>
            <a:ext cx="457200" cy="402291"/>
          </a:xfrm>
          <a:prstGeom prst="rect">
            <a:avLst/>
          </a:prstGeom>
          <a:noFill/>
          <a:ln w="9525">
            <a:noFill/>
            <a:miter lim="800000"/>
            <a:headEnd/>
            <a:tailEnd/>
          </a:ln>
        </p:spPr>
        <p:txBody>
          <a:bodyPr lIns="90000" tIns="46800" rIns="90000" bIns="46800">
            <a:spAutoFit/>
          </a:bodyPr>
          <a:lstStyle/>
          <a:p>
            <a:pPr algn="ctr">
              <a:spcBef>
                <a:spcPct val="0"/>
              </a:spcBef>
            </a:pPr>
            <a:r>
              <a:rPr lang="ja-JP" altLang="en-US" sz="1000" baseline="0" dirty="0">
                <a:solidFill>
                  <a:schemeClr val="tx1"/>
                </a:solidFill>
              </a:rPr>
              <a:t>平均</a:t>
            </a:r>
          </a:p>
          <a:p>
            <a:pPr algn="ctr">
              <a:spcBef>
                <a:spcPct val="0"/>
              </a:spcBef>
            </a:pPr>
            <a:r>
              <a:rPr lang="en-US" altLang="ja-JP" sz="1000" baseline="0" dirty="0">
                <a:solidFill>
                  <a:schemeClr val="tx1"/>
                </a:solidFill>
              </a:rPr>
              <a:t>46</a:t>
            </a:r>
            <a:endParaRPr lang="ja-JP" altLang="en-US" sz="1000" baseline="0" dirty="0">
              <a:solidFill>
                <a:schemeClr val="tx1"/>
              </a:solidFill>
            </a:endParaRPr>
          </a:p>
        </p:txBody>
      </p:sp>
      <p:sp>
        <p:nvSpPr>
          <p:cNvPr id="17447" name="Line 59"/>
          <p:cNvSpPr>
            <a:spLocks noChangeShapeType="1"/>
          </p:cNvSpPr>
          <p:nvPr/>
        </p:nvSpPr>
        <p:spPr bwMode="auto">
          <a:xfrm>
            <a:off x="6112341" y="3615785"/>
            <a:ext cx="2736304" cy="11976"/>
          </a:xfrm>
          <a:prstGeom prst="line">
            <a:avLst/>
          </a:prstGeom>
          <a:noFill/>
          <a:ln w="9525">
            <a:solidFill>
              <a:srgbClr val="000000"/>
            </a:solidFill>
            <a:prstDash val="sysDot"/>
            <a:round/>
            <a:headEnd/>
            <a:tailEnd/>
          </a:ln>
        </p:spPr>
        <p:txBody>
          <a:bodyPr/>
          <a:lstStyle/>
          <a:p>
            <a:endParaRPr lang="ja-JP" altLang="en-US"/>
          </a:p>
        </p:txBody>
      </p:sp>
      <p:sp>
        <p:nvSpPr>
          <p:cNvPr id="17448" name="Text Box 60"/>
          <p:cNvSpPr txBox="1">
            <a:spLocks noChangeArrowheads="1"/>
          </p:cNvSpPr>
          <p:nvPr/>
        </p:nvSpPr>
        <p:spPr bwMode="auto">
          <a:xfrm>
            <a:off x="8449099" y="2603312"/>
            <a:ext cx="457200" cy="402291"/>
          </a:xfrm>
          <a:prstGeom prst="rect">
            <a:avLst/>
          </a:prstGeom>
          <a:noFill/>
          <a:ln w="9525">
            <a:noFill/>
            <a:miter lim="800000"/>
            <a:headEnd/>
            <a:tailEnd/>
          </a:ln>
        </p:spPr>
        <p:txBody>
          <a:bodyPr lIns="90000" tIns="46800" rIns="90000" bIns="46800">
            <a:spAutoFit/>
          </a:bodyPr>
          <a:lstStyle/>
          <a:p>
            <a:pPr algn="ctr">
              <a:spcBef>
                <a:spcPct val="0"/>
              </a:spcBef>
            </a:pPr>
            <a:r>
              <a:rPr lang="ja-JP" altLang="en-US" sz="1000" baseline="0" dirty="0">
                <a:solidFill>
                  <a:schemeClr val="tx1"/>
                </a:solidFill>
              </a:rPr>
              <a:t>平均</a:t>
            </a:r>
          </a:p>
          <a:p>
            <a:pPr algn="ctr">
              <a:spcBef>
                <a:spcPct val="0"/>
              </a:spcBef>
            </a:pPr>
            <a:r>
              <a:rPr lang="en-US" altLang="ja-JP" sz="1000" baseline="0" dirty="0">
                <a:solidFill>
                  <a:schemeClr val="tx1"/>
                </a:solidFill>
              </a:rPr>
              <a:t>22</a:t>
            </a:r>
            <a:endParaRPr lang="ja-JP" altLang="en-US" sz="1000" baseline="0" dirty="0">
              <a:solidFill>
                <a:schemeClr val="tx1"/>
              </a:solidFill>
            </a:endParaRPr>
          </a:p>
        </p:txBody>
      </p:sp>
      <p:grpSp>
        <p:nvGrpSpPr>
          <p:cNvPr id="2" name="グループ化 51"/>
          <p:cNvGrpSpPr/>
          <p:nvPr/>
        </p:nvGrpSpPr>
        <p:grpSpPr>
          <a:xfrm>
            <a:off x="168179" y="394156"/>
            <a:ext cx="8712968" cy="369332"/>
            <a:chOff x="179512" y="260648"/>
            <a:chExt cx="8712968" cy="369332"/>
          </a:xfrm>
        </p:grpSpPr>
        <p:sp>
          <p:nvSpPr>
            <p:cNvPr id="54" name="正方形/長方形 53"/>
            <p:cNvSpPr/>
            <p:nvPr/>
          </p:nvSpPr>
          <p:spPr>
            <a:xfrm>
              <a:off x="251520" y="260648"/>
              <a:ext cx="5904656" cy="369332"/>
            </a:xfrm>
            <a:prstGeom prst="rect">
              <a:avLst/>
            </a:prstGeom>
          </p:spPr>
          <p:txBody>
            <a:bodyPr wrap="square">
              <a:spAutoFit/>
            </a:bodyPr>
            <a:lstStyle/>
            <a:p>
              <a:r>
                <a:rPr lang="ja-JP" altLang="en-US" b="1" dirty="0">
                  <a:latin typeface="Times New Roman" pitchFamily="18" charset="0"/>
                  <a:ea typeface="ＭＳ ゴシック" pitchFamily="49" charset="-128"/>
                </a:rPr>
                <a:t>他都市と比較した</a:t>
              </a:r>
              <a:r>
                <a:rPr lang="ja-JP" altLang="en-US" b="1" dirty="0">
                  <a:solidFill>
                    <a:srgbClr val="000000"/>
                  </a:solidFill>
                  <a:latin typeface="Calibri" pitchFamily="34" charset="0"/>
                </a:rPr>
                <a:t>職員数</a:t>
              </a:r>
            </a:p>
          </p:txBody>
        </p:sp>
        <p:cxnSp>
          <p:nvCxnSpPr>
            <p:cNvPr id="55" name="直線コネクタ 54"/>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正方形/長方形 24"/>
          <p:cNvSpPr/>
          <p:nvPr/>
        </p:nvSpPr>
        <p:spPr>
          <a:xfrm>
            <a:off x="7815724" y="395372"/>
            <a:ext cx="1073243"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t>＜</a:t>
            </a:r>
            <a:r>
              <a:rPr lang="en-US" altLang="ja-JP" dirty="0"/>
              <a:t>Why</a:t>
            </a:r>
            <a:r>
              <a:rPr lang="ja-JP" altLang="en-US" dirty="0"/>
              <a:t>＞</a:t>
            </a:r>
          </a:p>
        </p:txBody>
      </p:sp>
      <p:sp>
        <p:nvSpPr>
          <p:cNvPr id="26" name="スライド番号プレースホルダ 25"/>
          <p:cNvSpPr>
            <a:spLocks noGrp="1"/>
          </p:cNvSpPr>
          <p:nvPr>
            <p:ph type="sldNum" sz="quarter" idx="12"/>
          </p:nvPr>
        </p:nvSpPr>
        <p:spPr/>
        <p:txBody>
          <a:bodyPr/>
          <a:lstStyle/>
          <a:p>
            <a:fld id="{CCEC3038-1CF1-4B63-9920-55248DCFBA97}" type="slidenum">
              <a:rPr kumimoji="1" lang="ja-JP" altLang="en-US" smtClean="0"/>
              <a:pPr/>
              <a:t>87</a:t>
            </a:fld>
            <a:endParaRPr kumimoji="1" lang="ja-JP" altLang="en-US"/>
          </a:p>
        </p:txBody>
      </p:sp>
      <p:sp>
        <p:nvSpPr>
          <p:cNvPr id="28" name="テキスト ボックス 27"/>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・下水道</a:t>
            </a:r>
            <a:endParaRPr kumimoji="1" lang="en-US" altLang="ja-JP" sz="1100" dirty="0"/>
          </a:p>
        </p:txBody>
      </p:sp>
      <p:sp>
        <p:nvSpPr>
          <p:cNvPr id="29" name="テキスト ボックス 28"/>
          <p:cNvSpPr txBox="1"/>
          <p:nvPr/>
        </p:nvSpPr>
        <p:spPr>
          <a:xfrm>
            <a:off x="8154652" y="33323"/>
            <a:ext cx="899592" cy="307778"/>
          </a:xfrm>
          <a:prstGeom prst="rect">
            <a:avLst/>
          </a:prstGeom>
          <a:noFill/>
        </p:spPr>
        <p:txBody>
          <a:bodyPr wrap="square" rtlCol="0">
            <a:spAutoFit/>
          </a:bodyPr>
          <a:lstStyle/>
          <a:p>
            <a:r>
              <a:rPr lang="en-US" altLang="ja-JP" sz="1400" dirty="0" smtClean="0"/>
              <a:t>C5.(85)</a:t>
            </a:r>
            <a:endParaRPr lang="ja-JP" altLang="en-US" sz="1400" dirty="0"/>
          </a:p>
        </p:txBody>
      </p:sp>
    </p:spTree>
    <p:extLst>
      <p:ext uri="{BB962C8B-B14F-4D97-AF65-F5344CB8AC3E}">
        <p14:creationId xmlns:p14="http://schemas.microsoft.com/office/powerpoint/2010/main" val="33551570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51520" y="992579"/>
            <a:ext cx="8607425" cy="936104"/>
          </a:xfrm>
          <a:prstGeom prst="roundRect">
            <a:avLst>
              <a:gd name="adj" fmla="val 6545"/>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8900" indent="-88900">
              <a:lnSpc>
                <a:spcPts val="2000"/>
              </a:lnSpc>
              <a:defRPr/>
            </a:pPr>
            <a:r>
              <a:rPr lang="ja-JP" altLang="en-US" sz="1400" dirty="0">
                <a:solidFill>
                  <a:schemeClr val="tx1"/>
                </a:solidFill>
              </a:rPr>
              <a:t>・維持管理と建設投資を一体的に実施することでより効率的に事業運営ができる、上下分離（運営管理と施設保有を分離）方式を導入し、当面は包括委託を実施する。</a:t>
            </a:r>
            <a:endParaRPr lang="en-US" altLang="ja-JP" sz="1400" dirty="0">
              <a:solidFill>
                <a:schemeClr val="tx1"/>
              </a:solidFill>
            </a:endParaRPr>
          </a:p>
          <a:p>
            <a:pPr marL="88900" indent="-88900">
              <a:lnSpc>
                <a:spcPts val="2000"/>
              </a:lnSpc>
              <a:defRPr/>
            </a:pPr>
            <a:r>
              <a:rPr lang="ja-JP" altLang="en-US" sz="1400" dirty="0">
                <a:solidFill>
                  <a:schemeClr val="tx1"/>
                </a:solidFill>
              </a:rPr>
              <a:t>・将来的には、コンセッション方式による運営管理を含めた経営形態を目指す。</a:t>
            </a:r>
            <a:endParaRPr lang="en-US" altLang="ja-JP" sz="1400" dirty="0">
              <a:solidFill>
                <a:schemeClr val="tx1"/>
              </a:solidFill>
            </a:endParaRPr>
          </a:p>
        </p:txBody>
      </p:sp>
      <p:cxnSp>
        <p:nvCxnSpPr>
          <p:cNvPr id="15" name="直線コネクタ 14"/>
          <p:cNvCxnSpPr/>
          <p:nvPr/>
        </p:nvCxnSpPr>
        <p:spPr>
          <a:xfrm>
            <a:off x="186122" y="629980"/>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251520" y="260648"/>
            <a:ext cx="5904656" cy="369332"/>
          </a:xfrm>
          <a:prstGeom prst="rect">
            <a:avLst/>
          </a:prstGeom>
        </p:spPr>
        <p:txBody>
          <a:bodyPr wrap="square">
            <a:spAutoFit/>
          </a:bodyPr>
          <a:lstStyle/>
          <a:p>
            <a:r>
              <a:rPr lang="ja-JP" altLang="en-US" b="1" dirty="0">
                <a:solidFill>
                  <a:srgbClr val="000000"/>
                </a:solidFill>
                <a:latin typeface="Calibri" pitchFamily="34" charset="0"/>
              </a:rPr>
              <a:t>経営形態の見直し</a:t>
            </a:r>
          </a:p>
        </p:txBody>
      </p:sp>
      <p:sp>
        <p:nvSpPr>
          <p:cNvPr id="12" name="角丸四角形 11"/>
          <p:cNvSpPr/>
          <p:nvPr/>
        </p:nvSpPr>
        <p:spPr>
          <a:xfrm>
            <a:off x="65866" y="730774"/>
            <a:ext cx="894503" cy="302399"/>
          </a:xfrm>
          <a:prstGeom prst="roundRect">
            <a:avLst>
              <a:gd name="adj" fmla="val 929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ja-JP" altLang="en-US" sz="1200" dirty="0">
                <a:solidFill>
                  <a:schemeClr val="tx1"/>
                </a:solidFill>
                <a:latin typeface="HG丸ｺﾞｼｯｸM-PRO" pitchFamily="50" charset="-128"/>
                <a:ea typeface="HG丸ｺﾞｼｯｸM-PRO" pitchFamily="50" charset="-128"/>
              </a:rPr>
              <a:t>考え方</a:t>
            </a:r>
          </a:p>
        </p:txBody>
      </p:sp>
      <p:sp>
        <p:nvSpPr>
          <p:cNvPr id="79" name="角丸四角形 78"/>
          <p:cNvSpPr/>
          <p:nvPr/>
        </p:nvSpPr>
        <p:spPr>
          <a:xfrm>
            <a:off x="65865" y="2697487"/>
            <a:ext cx="880429" cy="347917"/>
          </a:xfrm>
          <a:prstGeom prst="roundRect">
            <a:avLst>
              <a:gd name="adj" fmla="val 929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ja-JP" altLang="en-US" sz="1200" dirty="0">
                <a:solidFill>
                  <a:schemeClr val="tx1"/>
                </a:solidFill>
                <a:latin typeface="HG丸ｺﾞｼｯｸM-PRO" pitchFamily="50" charset="-128"/>
                <a:ea typeface="HG丸ｺﾞｼｯｸM-PRO" pitchFamily="50" charset="-128"/>
              </a:rPr>
              <a:t>実施計画</a:t>
            </a:r>
          </a:p>
        </p:txBody>
      </p:sp>
      <p:sp>
        <p:nvSpPr>
          <p:cNvPr id="80" name="正方形/長方形 79"/>
          <p:cNvSpPr/>
          <p:nvPr/>
        </p:nvSpPr>
        <p:spPr>
          <a:xfrm>
            <a:off x="7596338" y="260648"/>
            <a:ext cx="1512017"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t>＜</a:t>
            </a:r>
            <a:r>
              <a:rPr lang="en-US" altLang="ja-JP" dirty="0"/>
              <a:t>Outcome</a:t>
            </a:r>
            <a:r>
              <a:rPr lang="ja-JP" altLang="en-US" dirty="0"/>
              <a:t>＞</a:t>
            </a:r>
          </a:p>
        </p:txBody>
      </p:sp>
      <p:sp>
        <p:nvSpPr>
          <p:cNvPr id="76" name="スライド番号プレースホルダ 75"/>
          <p:cNvSpPr>
            <a:spLocks noGrp="1"/>
          </p:cNvSpPr>
          <p:nvPr>
            <p:ph type="sldNum" sz="quarter" idx="12"/>
          </p:nvPr>
        </p:nvSpPr>
        <p:spPr/>
        <p:txBody>
          <a:bodyPr/>
          <a:lstStyle/>
          <a:p>
            <a:fld id="{CCEC3038-1CF1-4B63-9920-55248DCFBA97}" type="slidenum">
              <a:rPr kumimoji="1" lang="ja-JP" altLang="en-US" smtClean="0"/>
              <a:pPr/>
              <a:t>88</a:t>
            </a:fld>
            <a:endParaRPr kumimoji="1" lang="ja-JP" altLang="en-US"/>
          </a:p>
        </p:txBody>
      </p:sp>
      <p:pic>
        <p:nvPicPr>
          <p:cNvPr id="18" name="図 17"/>
          <p:cNvPicPr>
            <a:picLocks noChangeAspect="1"/>
          </p:cNvPicPr>
          <p:nvPr/>
        </p:nvPicPr>
        <p:blipFill>
          <a:blip r:embed="rId2"/>
          <a:stretch>
            <a:fillRect/>
          </a:stretch>
        </p:blipFill>
        <p:spPr>
          <a:xfrm>
            <a:off x="1224030" y="2782778"/>
            <a:ext cx="7128316" cy="3960694"/>
          </a:xfrm>
          <a:prstGeom prst="rect">
            <a:avLst/>
          </a:prstGeom>
        </p:spPr>
      </p:pic>
      <p:sp>
        <p:nvSpPr>
          <p:cNvPr id="13" name="角丸四角形 12"/>
          <p:cNvSpPr/>
          <p:nvPr/>
        </p:nvSpPr>
        <p:spPr>
          <a:xfrm>
            <a:off x="51792" y="1888089"/>
            <a:ext cx="894503" cy="302399"/>
          </a:xfrm>
          <a:prstGeom prst="roundRect">
            <a:avLst>
              <a:gd name="adj" fmla="val 929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ja-JP" altLang="en-US" sz="1200" dirty="0">
                <a:solidFill>
                  <a:schemeClr val="tx1"/>
                </a:solidFill>
                <a:latin typeface="HG丸ｺﾞｼｯｸM-PRO" pitchFamily="50" charset="-128"/>
                <a:ea typeface="HG丸ｺﾞｼｯｸM-PRO" pitchFamily="50" charset="-128"/>
              </a:rPr>
              <a:t>効果</a:t>
            </a:r>
          </a:p>
        </p:txBody>
      </p:sp>
      <p:sp>
        <p:nvSpPr>
          <p:cNvPr id="14" name="角丸四角形 13"/>
          <p:cNvSpPr/>
          <p:nvPr/>
        </p:nvSpPr>
        <p:spPr>
          <a:xfrm>
            <a:off x="251520" y="2117718"/>
            <a:ext cx="8607425" cy="541934"/>
          </a:xfrm>
          <a:prstGeom prst="roundRect">
            <a:avLst>
              <a:gd name="adj" fmla="val 6545"/>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8900" indent="-88900">
              <a:lnSpc>
                <a:spcPts val="2000"/>
              </a:lnSpc>
              <a:defRPr/>
            </a:pPr>
            <a:r>
              <a:rPr lang="ja-JP" altLang="en-US" sz="1400" dirty="0">
                <a:solidFill>
                  <a:schemeClr val="tx1"/>
                </a:solidFill>
              </a:rPr>
              <a:t>・包括委託の実施による効果として、約</a:t>
            </a:r>
            <a:r>
              <a:rPr lang="en-US" altLang="ja-JP" sz="1400" dirty="0">
                <a:solidFill>
                  <a:schemeClr val="tx1"/>
                </a:solidFill>
              </a:rPr>
              <a:t>9.5</a:t>
            </a:r>
            <a:r>
              <a:rPr lang="ja-JP" altLang="en-US" sz="1400" dirty="0">
                <a:solidFill>
                  <a:schemeClr val="tx1"/>
                </a:solidFill>
              </a:rPr>
              <a:t>億円の人件費相当額の縮減（上下分離実施前との比較）（</a:t>
            </a:r>
            <a:r>
              <a:rPr lang="en-US" altLang="ja-JP" sz="1400" dirty="0">
                <a:solidFill>
                  <a:schemeClr val="tx1"/>
                </a:solidFill>
              </a:rPr>
              <a:t>2016</a:t>
            </a:r>
            <a:r>
              <a:rPr lang="ja-JP" altLang="en-US" sz="1400" dirty="0">
                <a:solidFill>
                  <a:schemeClr val="tx1"/>
                </a:solidFill>
              </a:rPr>
              <a:t>年度）</a:t>
            </a:r>
          </a:p>
        </p:txBody>
      </p:sp>
      <p:sp>
        <p:nvSpPr>
          <p:cNvPr id="20" name="テキスト ボックス 19"/>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・下水道</a:t>
            </a:r>
            <a:endParaRPr kumimoji="1" lang="en-US" altLang="ja-JP" sz="1100" dirty="0"/>
          </a:p>
        </p:txBody>
      </p:sp>
      <p:sp>
        <p:nvSpPr>
          <p:cNvPr id="16" name="テキスト ボックス 15"/>
          <p:cNvSpPr txBox="1"/>
          <p:nvPr/>
        </p:nvSpPr>
        <p:spPr>
          <a:xfrm>
            <a:off x="6877997" y="150700"/>
            <a:ext cx="646331" cy="369332"/>
          </a:xfrm>
          <a:prstGeom prst="rect">
            <a:avLst/>
          </a:prstGeom>
          <a:solidFill>
            <a:schemeClr val="bg2">
              <a:lumMod val="50000"/>
            </a:schemeClr>
          </a:solidFill>
          <a:ln>
            <a:solidFill>
              <a:schemeClr val="bg2">
                <a:lumMod val="25000"/>
              </a:schemeClr>
            </a:solidFill>
          </a:ln>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rPr>
              <a:t>追加</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8154652" y="33323"/>
            <a:ext cx="899592" cy="307778"/>
          </a:xfrm>
          <a:prstGeom prst="rect">
            <a:avLst/>
          </a:prstGeom>
          <a:noFill/>
        </p:spPr>
        <p:txBody>
          <a:bodyPr wrap="square" rtlCol="0">
            <a:spAutoFit/>
          </a:bodyPr>
          <a:lstStyle/>
          <a:p>
            <a:r>
              <a:rPr lang="en-US" altLang="ja-JP" sz="1400" dirty="0" smtClean="0"/>
              <a:t>C5.(85)</a:t>
            </a:r>
            <a:endParaRPr lang="ja-JP" altLang="en-US" sz="1400" dirty="0"/>
          </a:p>
        </p:txBody>
      </p:sp>
    </p:spTree>
    <p:extLst>
      <p:ext uri="{BB962C8B-B14F-4D97-AF65-F5344CB8AC3E}">
        <p14:creationId xmlns:p14="http://schemas.microsoft.com/office/powerpoint/2010/main" val="1505763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8</a:t>
            </a:fld>
            <a:endParaRPr lang="ja-JP" altLang="en-US" dirty="0"/>
          </a:p>
        </p:txBody>
      </p:sp>
      <p:cxnSp>
        <p:nvCxnSpPr>
          <p:cNvPr id="5" name="直線コネクタ 4"/>
          <p:cNvCxnSpPr/>
          <p:nvPr/>
        </p:nvCxnSpPr>
        <p:spPr>
          <a:xfrm>
            <a:off x="147332" y="530262"/>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7"/>
          <p:cNvSpPr txBox="1">
            <a:spLocks noChangeArrowheads="1"/>
          </p:cNvSpPr>
          <p:nvPr/>
        </p:nvSpPr>
        <p:spPr bwMode="auto">
          <a:xfrm>
            <a:off x="144462" y="79395"/>
            <a:ext cx="89308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defRPr/>
            </a:pP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府市改革の</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棚</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卸し　</a:t>
            </a:r>
            <a:endPar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2864690" y="106698"/>
            <a:ext cx="2521844" cy="369332"/>
          </a:xfrm>
          <a:prstGeom prst="rect">
            <a:avLst/>
          </a:prstGeom>
          <a:noFill/>
        </p:spPr>
        <p:txBody>
          <a:bodyPr wrap="none" rtlCol="0">
            <a:spAutoFit/>
          </a:bodyPr>
          <a:lstStyle/>
          <a:p>
            <a:r>
              <a:rPr lang="en-US" altLang="ja-JP" b="1" dirty="0" smtClean="0">
                <a:latin typeface="Meiryo UI" panose="020B0604030504040204" pitchFamily="50" charset="-128"/>
                <a:ea typeface="Meiryo UI" panose="020B0604030504040204" pitchFamily="50" charset="-128"/>
              </a:rPr>
              <a:t>D</a:t>
            </a:r>
            <a:r>
              <a:rPr lang="ja-JP" altLang="en-US" b="1" dirty="0" smtClean="0">
                <a:latin typeface="Meiryo UI" panose="020B0604030504040204" pitchFamily="50" charset="-128"/>
                <a:ea typeface="Meiryo UI" panose="020B0604030504040204" pitchFamily="50" charset="-128"/>
              </a:rPr>
              <a:t> 成長</a:t>
            </a:r>
            <a:r>
              <a:rPr lang="ja-JP" altLang="en-US" b="1" dirty="0">
                <a:latin typeface="Meiryo UI" panose="020B0604030504040204" pitchFamily="50" charset="-128"/>
                <a:ea typeface="Meiryo UI" panose="020B0604030504040204" pitchFamily="50" charset="-128"/>
              </a:rPr>
              <a:t>戦略（</a:t>
            </a:r>
            <a:r>
              <a:rPr lang="ja-JP" altLang="en-US" b="1" dirty="0" smtClean="0">
                <a:latin typeface="Meiryo UI" panose="020B0604030504040204" pitchFamily="50" charset="-128"/>
                <a:ea typeface="Meiryo UI" panose="020B0604030504040204" pitchFamily="50" charset="-128"/>
              </a:rPr>
              <a:t>大阪市）</a:t>
            </a:r>
            <a:endParaRPr kumimoji="1" lang="en-US" altLang="ja-JP" b="1" dirty="0" smtClean="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339855" y="696037"/>
          <a:ext cx="8431163" cy="6040086"/>
        </p:xfrm>
        <a:graphic>
          <a:graphicData uri="http://schemas.openxmlformats.org/drawingml/2006/table">
            <a:tbl>
              <a:tblPr>
                <a:tableStyleId>{5940675A-B579-460E-94D1-54222C63F5DA}</a:tableStyleId>
              </a:tblPr>
              <a:tblGrid>
                <a:gridCol w="534170">
                  <a:extLst>
                    <a:ext uri="{9D8B030D-6E8A-4147-A177-3AD203B41FA5}">
                      <a16:colId xmlns:a16="http://schemas.microsoft.com/office/drawing/2014/main" xmlns="" val="1914016124"/>
                    </a:ext>
                  </a:extLst>
                </a:gridCol>
                <a:gridCol w="637092">
                  <a:extLst>
                    <a:ext uri="{9D8B030D-6E8A-4147-A177-3AD203B41FA5}">
                      <a16:colId xmlns:a16="http://schemas.microsoft.com/office/drawing/2014/main" xmlns="" val="475014947"/>
                    </a:ext>
                  </a:extLst>
                </a:gridCol>
                <a:gridCol w="659991">
                  <a:extLst>
                    <a:ext uri="{9D8B030D-6E8A-4147-A177-3AD203B41FA5}">
                      <a16:colId xmlns:a16="http://schemas.microsoft.com/office/drawing/2014/main" xmlns="" val="4120625515"/>
                    </a:ext>
                  </a:extLst>
                </a:gridCol>
                <a:gridCol w="659991">
                  <a:extLst>
                    <a:ext uri="{9D8B030D-6E8A-4147-A177-3AD203B41FA5}">
                      <a16:colId xmlns:a16="http://schemas.microsoft.com/office/drawing/2014/main" xmlns="" val="2692074483"/>
                    </a:ext>
                  </a:extLst>
                </a:gridCol>
                <a:gridCol w="659991">
                  <a:extLst>
                    <a:ext uri="{9D8B030D-6E8A-4147-A177-3AD203B41FA5}">
                      <a16:colId xmlns:a16="http://schemas.microsoft.com/office/drawing/2014/main" xmlns="" val="1896722355"/>
                    </a:ext>
                  </a:extLst>
                </a:gridCol>
                <a:gridCol w="659991">
                  <a:extLst>
                    <a:ext uri="{9D8B030D-6E8A-4147-A177-3AD203B41FA5}">
                      <a16:colId xmlns:a16="http://schemas.microsoft.com/office/drawing/2014/main" xmlns="" val="1221757381"/>
                    </a:ext>
                  </a:extLst>
                </a:gridCol>
                <a:gridCol w="659991">
                  <a:extLst>
                    <a:ext uri="{9D8B030D-6E8A-4147-A177-3AD203B41FA5}">
                      <a16:colId xmlns:a16="http://schemas.microsoft.com/office/drawing/2014/main" xmlns="" val="1585044141"/>
                    </a:ext>
                  </a:extLst>
                </a:gridCol>
                <a:gridCol w="659991">
                  <a:extLst>
                    <a:ext uri="{9D8B030D-6E8A-4147-A177-3AD203B41FA5}">
                      <a16:colId xmlns:a16="http://schemas.microsoft.com/office/drawing/2014/main" xmlns="" val="3239772629"/>
                    </a:ext>
                  </a:extLst>
                </a:gridCol>
                <a:gridCol w="659991">
                  <a:extLst>
                    <a:ext uri="{9D8B030D-6E8A-4147-A177-3AD203B41FA5}">
                      <a16:colId xmlns:a16="http://schemas.microsoft.com/office/drawing/2014/main" xmlns="" val="1069752342"/>
                    </a:ext>
                  </a:extLst>
                </a:gridCol>
                <a:gridCol w="659991">
                  <a:extLst>
                    <a:ext uri="{9D8B030D-6E8A-4147-A177-3AD203B41FA5}">
                      <a16:colId xmlns:a16="http://schemas.microsoft.com/office/drawing/2014/main" xmlns="" val="3284387419"/>
                    </a:ext>
                  </a:extLst>
                </a:gridCol>
                <a:gridCol w="659991">
                  <a:extLst>
                    <a:ext uri="{9D8B030D-6E8A-4147-A177-3AD203B41FA5}">
                      <a16:colId xmlns:a16="http://schemas.microsoft.com/office/drawing/2014/main" xmlns="" val="816097252"/>
                    </a:ext>
                  </a:extLst>
                </a:gridCol>
                <a:gridCol w="659991">
                  <a:extLst>
                    <a:ext uri="{9D8B030D-6E8A-4147-A177-3AD203B41FA5}">
                      <a16:colId xmlns:a16="http://schemas.microsoft.com/office/drawing/2014/main" xmlns="" val="1195848384"/>
                    </a:ext>
                  </a:extLst>
                </a:gridCol>
                <a:gridCol w="659991">
                  <a:extLst>
                    <a:ext uri="{9D8B030D-6E8A-4147-A177-3AD203B41FA5}">
                      <a16:colId xmlns:a16="http://schemas.microsoft.com/office/drawing/2014/main" xmlns="" val="1156278128"/>
                    </a:ext>
                  </a:extLst>
                </a:gridCol>
              </a:tblGrid>
              <a:tr h="257996">
                <a:tc gridSpan="2">
                  <a:txBody>
                    <a:bodyPr/>
                    <a:lstStyle/>
                    <a:p>
                      <a:pPr algn="ctr" fontAlgn="ctr"/>
                      <a:r>
                        <a:rPr lang="ja-JP" altLang="en-US" sz="700" b="1" u="none" strike="noStrike" dirty="0" smtClean="0">
                          <a:solidFill>
                            <a:schemeClr val="bg1"/>
                          </a:solidFill>
                          <a:effectLst/>
                          <a:latin typeface="Meiryo UI" panose="020B0604030504040204" pitchFamily="50" charset="-128"/>
                          <a:ea typeface="Meiryo UI" panose="020B0604030504040204" pitchFamily="50" charset="-128"/>
                        </a:rPr>
                        <a:t>年度</a:t>
                      </a:r>
                      <a:endParaRPr lang="ja-JP" altLang="en-US" sz="7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chemeClr val="tx1">
                        <a:lumMod val="50000"/>
                        <a:lumOff val="50000"/>
                      </a:schemeClr>
                    </a:solidFill>
                  </a:tcPr>
                </a:tc>
                <a:tc hMerge="1">
                  <a:txBody>
                    <a:bodyPr/>
                    <a:lstStyle/>
                    <a:p>
                      <a:pPr algn="l" fontAlgn="ctr"/>
                      <a:endParaRPr lang="ja-JP" altLang="en-US" sz="800" b="0" i="0" u="none" strike="noStrike">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chemeClr val="tx1">
                        <a:lumMod val="50000"/>
                        <a:lumOff val="50000"/>
                      </a:schemeClr>
                    </a:solidFill>
                  </a:tcPr>
                </a:tc>
                <a:tc>
                  <a:txBody>
                    <a:bodyPr/>
                    <a:lstStyle/>
                    <a:p>
                      <a:pPr algn="ctr" rtl="0" fontAlgn="ctr"/>
                      <a:r>
                        <a:rPr lang="en-US" altLang="ja-JP" sz="700" b="1" u="none" strike="noStrike" dirty="0">
                          <a:solidFill>
                            <a:schemeClr val="bg1"/>
                          </a:solidFill>
                          <a:effectLst/>
                          <a:latin typeface="Meiryo UI" panose="020B0604030504040204" pitchFamily="50" charset="-128"/>
                          <a:ea typeface="Meiryo UI" panose="020B0604030504040204" pitchFamily="50" charset="-128"/>
                        </a:rPr>
                        <a:t>2008</a:t>
                      </a:r>
                      <a:endParaRPr lang="en-US" altLang="ja-JP" sz="7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chemeClr val="tx1">
                        <a:lumMod val="50000"/>
                        <a:lumOff val="50000"/>
                      </a:schemeClr>
                    </a:solidFill>
                  </a:tcPr>
                </a:tc>
                <a:tc>
                  <a:txBody>
                    <a:bodyPr/>
                    <a:lstStyle/>
                    <a:p>
                      <a:pPr algn="ctr" rtl="0" fontAlgn="ctr"/>
                      <a:r>
                        <a:rPr lang="en-US" altLang="ja-JP" sz="700" b="1" u="none" strike="noStrike" dirty="0">
                          <a:solidFill>
                            <a:schemeClr val="bg1"/>
                          </a:solidFill>
                          <a:effectLst/>
                          <a:latin typeface="Meiryo UI" panose="020B0604030504040204" pitchFamily="50" charset="-128"/>
                          <a:ea typeface="Meiryo UI" panose="020B0604030504040204" pitchFamily="50" charset="-128"/>
                        </a:rPr>
                        <a:t>2009</a:t>
                      </a:r>
                      <a:endParaRPr lang="en-US" altLang="ja-JP" sz="7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chemeClr val="tx1">
                        <a:lumMod val="50000"/>
                        <a:lumOff val="50000"/>
                      </a:schemeClr>
                    </a:solidFill>
                  </a:tcPr>
                </a:tc>
                <a:tc>
                  <a:txBody>
                    <a:bodyPr/>
                    <a:lstStyle/>
                    <a:p>
                      <a:pPr algn="ctr" rtl="0" fontAlgn="ctr"/>
                      <a:r>
                        <a:rPr lang="en-US" altLang="ja-JP" sz="700" b="1" u="none" strike="noStrike">
                          <a:solidFill>
                            <a:schemeClr val="bg1"/>
                          </a:solidFill>
                          <a:effectLst/>
                          <a:latin typeface="Meiryo UI" panose="020B0604030504040204" pitchFamily="50" charset="-128"/>
                          <a:ea typeface="Meiryo UI" panose="020B0604030504040204" pitchFamily="50" charset="-128"/>
                        </a:rPr>
                        <a:t>2010</a:t>
                      </a:r>
                      <a:endParaRPr lang="en-US" altLang="ja-JP" sz="700" b="1" i="0" u="none" strike="noStrike">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chemeClr val="tx1">
                        <a:lumMod val="50000"/>
                        <a:lumOff val="50000"/>
                      </a:schemeClr>
                    </a:solidFill>
                  </a:tcPr>
                </a:tc>
                <a:tc>
                  <a:txBody>
                    <a:bodyPr/>
                    <a:lstStyle/>
                    <a:p>
                      <a:pPr algn="ctr" rtl="0" fontAlgn="ctr"/>
                      <a:r>
                        <a:rPr lang="en-US" altLang="ja-JP" sz="700" b="1" u="none" strike="noStrike">
                          <a:solidFill>
                            <a:schemeClr val="bg1"/>
                          </a:solidFill>
                          <a:effectLst/>
                          <a:latin typeface="Meiryo UI" panose="020B0604030504040204" pitchFamily="50" charset="-128"/>
                          <a:ea typeface="Meiryo UI" panose="020B0604030504040204" pitchFamily="50" charset="-128"/>
                        </a:rPr>
                        <a:t>2011</a:t>
                      </a:r>
                      <a:endParaRPr lang="en-US" altLang="ja-JP" sz="700" b="1" i="0" u="none" strike="noStrike">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chemeClr val="tx1">
                        <a:lumMod val="50000"/>
                        <a:lumOff val="50000"/>
                      </a:schemeClr>
                    </a:solidFill>
                  </a:tcPr>
                </a:tc>
                <a:tc>
                  <a:txBody>
                    <a:bodyPr/>
                    <a:lstStyle/>
                    <a:p>
                      <a:pPr algn="ctr" rtl="0" fontAlgn="ctr"/>
                      <a:r>
                        <a:rPr lang="en-US" altLang="ja-JP" sz="700" b="1" u="none" strike="noStrike">
                          <a:solidFill>
                            <a:schemeClr val="bg1"/>
                          </a:solidFill>
                          <a:effectLst/>
                          <a:latin typeface="Meiryo UI" panose="020B0604030504040204" pitchFamily="50" charset="-128"/>
                          <a:ea typeface="Meiryo UI" panose="020B0604030504040204" pitchFamily="50" charset="-128"/>
                        </a:rPr>
                        <a:t>2012</a:t>
                      </a:r>
                      <a:endParaRPr lang="en-US" altLang="ja-JP" sz="700" b="1" i="0" u="none" strike="noStrike">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chemeClr val="tx1">
                        <a:lumMod val="50000"/>
                        <a:lumOff val="50000"/>
                      </a:schemeClr>
                    </a:solidFill>
                  </a:tcPr>
                </a:tc>
                <a:tc>
                  <a:txBody>
                    <a:bodyPr/>
                    <a:lstStyle/>
                    <a:p>
                      <a:pPr algn="ctr" rtl="0" fontAlgn="ctr"/>
                      <a:r>
                        <a:rPr lang="en-US" altLang="ja-JP" sz="700" b="1" u="none" strike="noStrike">
                          <a:solidFill>
                            <a:schemeClr val="bg1"/>
                          </a:solidFill>
                          <a:effectLst/>
                          <a:latin typeface="Meiryo UI" panose="020B0604030504040204" pitchFamily="50" charset="-128"/>
                          <a:ea typeface="Meiryo UI" panose="020B0604030504040204" pitchFamily="50" charset="-128"/>
                        </a:rPr>
                        <a:t>2013</a:t>
                      </a:r>
                      <a:endParaRPr lang="en-US" altLang="ja-JP" sz="700" b="1" i="0" u="none" strike="noStrike">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chemeClr val="tx1">
                        <a:lumMod val="50000"/>
                        <a:lumOff val="50000"/>
                      </a:schemeClr>
                    </a:solidFill>
                  </a:tcPr>
                </a:tc>
                <a:tc>
                  <a:txBody>
                    <a:bodyPr/>
                    <a:lstStyle/>
                    <a:p>
                      <a:pPr algn="ctr" rtl="0" fontAlgn="ctr"/>
                      <a:r>
                        <a:rPr lang="en-US" altLang="ja-JP" sz="700" b="1" u="none" strike="noStrike">
                          <a:solidFill>
                            <a:schemeClr val="bg1"/>
                          </a:solidFill>
                          <a:effectLst/>
                          <a:latin typeface="Meiryo UI" panose="020B0604030504040204" pitchFamily="50" charset="-128"/>
                          <a:ea typeface="Meiryo UI" panose="020B0604030504040204" pitchFamily="50" charset="-128"/>
                        </a:rPr>
                        <a:t>2014</a:t>
                      </a:r>
                      <a:endParaRPr lang="en-US" altLang="ja-JP" sz="700" b="1" i="0" u="none" strike="noStrike">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chemeClr val="tx1">
                        <a:lumMod val="50000"/>
                        <a:lumOff val="50000"/>
                      </a:schemeClr>
                    </a:solidFill>
                  </a:tcPr>
                </a:tc>
                <a:tc>
                  <a:txBody>
                    <a:bodyPr/>
                    <a:lstStyle/>
                    <a:p>
                      <a:pPr algn="ctr" rtl="0" fontAlgn="ctr"/>
                      <a:r>
                        <a:rPr lang="en-US" altLang="ja-JP" sz="700" b="1" u="none" strike="noStrike">
                          <a:solidFill>
                            <a:schemeClr val="bg1"/>
                          </a:solidFill>
                          <a:effectLst/>
                          <a:latin typeface="Meiryo UI" panose="020B0604030504040204" pitchFamily="50" charset="-128"/>
                          <a:ea typeface="Meiryo UI" panose="020B0604030504040204" pitchFamily="50" charset="-128"/>
                        </a:rPr>
                        <a:t>2015</a:t>
                      </a:r>
                      <a:endParaRPr lang="en-US" altLang="ja-JP" sz="700" b="1" i="0" u="none" strike="noStrike">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chemeClr val="tx1">
                        <a:lumMod val="50000"/>
                        <a:lumOff val="50000"/>
                      </a:schemeClr>
                    </a:solidFill>
                  </a:tcPr>
                </a:tc>
                <a:tc>
                  <a:txBody>
                    <a:bodyPr/>
                    <a:lstStyle/>
                    <a:p>
                      <a:pPr algn="ctr" rtl="0" fontAlgn="ctr"/>
                      <a:r>
                        <a:rPr lang="en-US" altLang="ja-JP" sz="700" b="1" u="none" strike="noStrike">
                          <a:solidFill>
                            <a:schemeClr val="bg1"/>
                          </a:solidFill>
                          <a:effectLst/>
                          <a:latin typeface="Meiryo UI" panose="020B0604030504040204" pitchFamily="50" charset="-128"/>
                          <a:ea typeface="Meiryo UI" panose="020B0604030504040204" pitchFamily="50" charset="-128"/>
                        </a:rPr>
                        <a:t>2016</a:t>
                      </a:r>
                      <a:endParaRPr lang="en-US" altLang="ja-JP" sz="700" b="1" i="0" u="none" strike="noStrike">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chemeClr val="tx1">
                        <a:lumMod val="50000"/>
                        <a:lumOff val="50000"/>
                      </a:schemeClr>
                    </a:solidFill>
                  </a:tcPr>
                </a:tc>
                <a:tc>
                  <a:txBody>
                    <a:bodyPr/>
                    <a:lstStyle/>
                    <a:p>
                      <a:pPr algn="ctr" rtl="0" fontAlgn="ctr"/>
                      <a:r>
                        <a:rPr lang="en-US" altLang="ja-JP" sz="700" b="1" u="none" strike="noStrike">
                          <a:solidFill>
                            <a:schemeClr val="bg1"/>
                          </a:solidFill>
                          <a:effectLst/>
                          <a:latin typeface="Meiryo UI" panose="020B0604030504040204" pitchFamily="50" charset="-128"/>
                          <a:ea typeface="Meiryo UI" panose="020B0604030504040204" pitchFamily="50" charset="-128"/>
                        </a:rPr>
                        <a:t>2017</a:t>
                      </a:r>
                      <a:endParaRPr lang="en-US" altLang="ja-JP" sz="700" b="1" i="0" u="none" strike="noStrike">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chemeClr val="tx1">
                        <a:lumMod val="50000"/>
                        <a:lumOff val="50000"/>
                      </a:schemeClr>
                    </a:solidFill>
                  </a:tcPr>
                </a:tc>
                <a:tc>
                  <a:txBody>
                    <a:bodyPr/>
                    <a:lstStyle/>
                    <a:p>
                      <a:pPr algn="ctr" rtl="0" fontAlgn="ctr"/>
                      <a:r>
                        <a:rPr lang="en-US" altLang="ja-JP" sz="700" b="1" u="none" strike="noStrike" dirty="0">
                          <a:solidFill>
                            <a:schemeClr val="bg1"/>
                          </a:solidFill>
                          <a:effectLst/>
                          <a:latin typeface="Meiryo UI" panose="020B0604030504040204" pitchFamily="50" charset="-128"/>
                          <a:ea typeface="Meiryo UI" panose="020B0604030504040204" pitchFamily="50" charset="-128"/>
                        </a:rPr>
                        <a:t>2018</a:t>
                      </a:r>
                      <a:endParaRPr lang="en-US" altLang="ja-JP" sz="7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chemeClr val="tx1">
                        <a:lumMod val="50000"/>
                        <a:lumOff val="50000"/>
                      </a:schemeClr>
                    </a:solidFill>
                  </a:tcPr>
                </a:tc>
                <a:extLst>
                  <a:ext uri="{0D108BD9-81ED-4DB2-BD59-A6C34878D82A}">
                    <a16:rowId xmlns:a16="http://schemas.microsoft.com/office/drawing/2014/main" xmlns="" val="2767852263"/>
                  </a:ext>
                </a:extLst>
              </a:tr>
              <a:tr h="864000">
                <a:tc rowSpan="7">
                  <a:txBody>
                    <a:bodyPr/>
                    <a:lstStyle/>
                    <a:p>
                      <a:pPr algn="ctr" rtl="0" fontAlgn="ctr"/>
                      <a:r>
                        <a:rPr lang="ja-JP" altLang="en-US" sz="700" b="1" u="none" strike="noStrike" dirty="0">
                          <a:solidFill>
                            <a:schemeClr val="bg1"/>
                          </a:solidFill>
                          <a:effectLst/>
                          <a:latin typeface="Meiryo UI" panose="020B0604030504040204" pitchFamily="50" charset="-128"/>
                          <a:ea typeface="Meiryo UI" panose="020B0604030504040204" pitchFamily="50" charset="-128"/>
                        </a:rPr>
                        <a:t>府市</a:t>
                      </a:r>
                      <a:r>
                        <a:rPr lang="ja-JP" altLang="en-US" sz="700" b="1" u="none" strike="noStrike" dirty="0" smtClean="0">
                          <a:solidFill>
                            <a:schemeClr val="bg1"/>
                          </a:solidFill>
                          <a:effectLst/>
                          <a:latin typeface="Meiryo UI" panose="020B0604030504040204" pitchFamily="50" charset="-128"/>
                          <a:ea typeface="Meiryo UI" panose="020B0604030504040204" pitchFamily="50" charset="-128"/>
                        </a:rPr>
                        <a:t>連携</a:t>
                      </a:r>
                      <a:endParaRPr lang="ja-JP" altLang="en-US" sz="7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chemeClr val="tx1">
                        <a:lumMod val="50000"/>
                        <a:lumOff val="50000"/>
                      </a:schemeClr>
                    </a:solidFill>
                  </a:tcPr>
                </a:tc>
                <a:tc>
                  <a:txBody>
                    <a:bodyPr/>
                    <a:lstStyle/>
                    <a:p>
                      <a:pPr algn="l" rtl="0" fontAlgn="ctr"/>
                      <a:r>
                        <a:rPr lang="en-US" altLang="ja-JP" sz="700" b="1" u="none" strike="noStrike" dirty="0">
                          <a:solidFill>
                            <a:schemeClr val="bg1"/>
                          </a:solidFill>
                          <a:effectLst/>
                          <a:latin typeface="Meiryo UI" panose="020B0604030504040204" pitchFamily="50" charset="-128"/>
                          <a:ea typeface="Meiryo UI" panose="020B0604030504040204" pitchFamily="50" charset="-128"/>
                        </a:rPr>
                        <a:t>1.</a:t>
                      </a:r>
                      <a:r>
                        <a:rPr lang="ja-JP" altLang="en-US" sz="700" b="1" u="none" strike="noStrike" dirty="0">
                          <a:solidFill>
                            <a:schemeClr val="bg1"/>
                          </a:solidFill>
                          <a:effectLst/>
                          <a:latin typeface="Meiryo UI" panose="020B0604030504040204" pitchFamily="50" charset="-128"/>
                          <a:ea typeface="Meiryo UI" panose="020B0604030504040204" pitchFamily="50" charset="-128"/>
                        </a:rPr>
                        <a:t>特区</a:t>
                      </a:r>
                      <a:r>
                        <a:rPr lang="ja-JP" altLang="en-US" sz="700" b="1" u="none" strike="noStrike" dirty="0" smtClean="0">
                          <a:solidFill>
                            <a:schemeClr val="bg1"/>
                          </a:solidFill>
                          <a:effectLst/>
                          <a:latin typeface="Meiryo UI" panose="020B0604030504040204" pitchFamily="50" charset="-128"/>
                          <a:ea typeface="Meiryo UI" panose="020B0604030504040204" pitchFamily="50" charset="-128"/>
                        </a:rPr>
                        <a:t>制度</a:t>
                      </a:r>
                      <a:endParaRPr lang="ja-JP" altLang="en-US" sz="7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chemeClr val="tx1">
                        <a:lumMod val="50000"/>
                        <a:lumOff val="50000"/>
                      </a:schemeClr>
                    </a:solidFill>
                  </a:tcPr>
                </a:tc>
                <a:tc>
                  <a:txBody>
                    <a:bodyPr/>
                    <a:lstStyle/>
                    <a:p>
                      <a:pPr algn="l" fontAlgn="t"/>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r>
                        <a:rPr lang="zh-CN" altLang="en-US" sz="700" u="none" strike="noStrike" dirty="0">
                          <a:effectLst/>
                          <a:latin typeface="Meiryo UI" panose="020B0604030504040204" pitchFamily="50" charset="-128"/>
                          <a:ea typeface="Meiryo UI" panose="020B0604030504040204" pitchFamily="50" charset="-128"/>
                        </a:rPr>
                        <a:t>●国際戦略総合特区地域</a:t>
                      </a:r>
                      <a:r>
                        <a:rPr lang="zh-CN" altLang="en-US" sz="700" u="none" strike="noStrike" dirty="0" smtClean="0">
                          <a:effectLst/>
                          <a:latin typeface="Meiryo UI" panose="020B0604030504040204" pitchFamily="50" charset="-128"/>
                          <a:ea typeface="Meiryo UI" panose="020B0604030504040204" pitchFamily="50" charset="-128"/>
                        </a:rPr>
                        <a:t>指定</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r>
                        <a:rPr lang="ja-JP" altLang="en-US" sz="700" u="none" strike="noStrike" dirty="0">
                          <a:effectLst/>
                          <a:latin typeface="Meiryo UI" panose="020B0604030504040204" pitchFamily="50" charset="-128"/>
                          <a:ea typeface="Meiryo UI" panose="020B0604030504040204" pitchFamily="50" charset="-128"/>
                        </a:rPr>
                        <a:t>●地方税ゼロ特区税制</a:t>
                      </a:r>
                      <a:r>
                        <a:rPr lang="ja-JP" altLang="en-US" sz="700" u="none" strike="noStrike" dirty="0" smtClean="0">
                          <a:effectLst/>
                          <a:latin typeface="Meiryo UI" panose="020B0604030504040204" pitchFamily="50" charset="-128"/>
                          <a:ea typeface="Meiryo UI" panose="020B0604030504040204" pitchFamily="50" charset="-128"/>
                        </a:rPr>
                        <a:t>創設</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r>
                        <a:rPr lang="zh-CN" altLang="en-US" sz="700" u="none" strike="noStrike" dirty="0">
                          <a:effectLst/>
                          <a:latin typeface="Meiryo UI" panose="020B0604030504040204" pitchFamily="50" charset="-128"/>
                          <a:ea typeface="Meiryo UI" panose="020B0604030504040204" pitchFamily="50" charset="-128"/>
                        </a:rPr>
                        <a:t>●国家戦略特区区域指定</a:t>
                      </a:r>
                      <a:endParaRPr lang="zh-CN" altLang="en-US" sz="7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700" u="none" strike="noStrike" dirty="0">
                          <a:effectLst/>
                          <a:latin typeface="Meiryo UI" panose="020B0604030504040204" pitchFamily="50" charset="-128"/>
                          <a:ea typeface="Meiryo UI" panose="020B0604030504040204" pitchFamily="50" charset="-128"/>
                        </a:rPr>
                        <a:t>●先進医療審査の迅速化</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700" u="none" strike="noStrike" dirty="0">
                          <a:effectLst/>
                          <a:latin typeface="Meiryo UI" panose="020B0604030504040204" pitchFamily="50" charset="-128"/>
                          <a:ea typeface="Meiryo UI" panose="020B0604030504040204" pitchFamily="50" charset="-128"/>
                        </a:rPr>
                        <a:t>●雇用労働センター設置</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r>
                        <a:rPr lang="ja-JP" altLang="en-US" sz="700" u="none" strike="noStrike" dirty="0" smtClean="0">
                          <a:effectLst/>
                          <a:latin typeface="Meiryo UI" panose="020B0604030504040204" pitchFamily="50" charset="-128"/>
                          <a:ea typeface="Meiryo UI" panose="020B0604030504040204" pitchFamily="50" charset="-128"/>
                        </a:rPr>
                        <a:t>●</a:t>
                      </a:r>
                      <a:r>
                        <a:rPr lang="ja-JP" altLang="en-US" sz="700" u="none" strike="noStrike" dirty="0">
                          <a:effectLst/>
                          <a:latin typeface="Meiryo UI" panose="020B0604030504040204" pitchFamily="50" charset="-128"/>
                          <a:ea typeface="Meiryo UI" panose="020B0604030504040204" pitchFamily="50" charset="-128"/>
                        </a:rPr>
                        <a:t>特区民泊</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r>
                        <a:rPr lang="ja-JP" altLang="en-US" sz="700" u="none" strike="noStrike" dirty="0">
                          <a:effectLst/>
                          <a:latin typeface="Meiryo UI" panose="020B0604030504040204" pitchFamily="50" charset="-128"/>
                          <a:ea typeface="Meiryo UI" panose="020B0604030504040204" pitchFamily="50" charset="-128"/>
                        </a:rPr>
                        <a:t>●法人税を東アジア並にする成長特区税制創設</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700" u="none" strike="noStrike" dirty="0">
                          <a:effectLst/>
                          <a:latin typeface="Meiryo UI" panose="020B0604030504040204" pitchFamily="50" charset="-128"/>
                          <a:ea typeface="Meiryo UI" panose="020B0604030504040204" pitchFamily="50" charset="-128"/>
                        </a:rPr>
                        <a:t>●外国人家事支援人材の</a:t>
                      </a:r>
                      <a:r>
                        <a:rPr lang="ja-JP" altLang="en-US" sz="700" u="none" strike="noStrike" dirty="0" smtClean="0">
                          <a:effectLst/>
                          <a:latin typeface="Meiryo UI" panose="020B0604030504040204" pitchFamily="50" charset="-128"/>
                          <a:ea typeface="Meiryo UI" panose="020B0604030504040204" pitchFamily="50" charset="-128"/>
                        </a:rPr>
                        <a:t>受入</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250" marR="3250" marT="3250" marB="0"/>
                </a:tc>
                <a:extLst>
                  <a:ext uri="{0D108BD9-81ED-4DB2-BD59-A6C34878D82A}">
                    <a16:rowId xmlns:a16="http://schemas.microsoft.com/office/drawing/2014/main" xmlns="" val="3047410882"/>
                  </a:ext>
                </a:extLst>
              </a:tr>
              <a:tr h="720000">
                <a:tc vMerge="1">
                  <a:txBody>
                    <a:bodyPr/>
                    <a:lstStyle/>
                    <a:p>
                      <a:pPr algn="l" rtl="0"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50" marR="3250" marT="3250" marB="0" anchor="ctr"/>
                </a:tc>
                <a:tc>
                  <a:txBody>
                    <a:bodyPr/>
                    <a:lstStyle/>
                    <a:p>
                      <a:pPr algn="l" rtl="0" fontAlgn="ctr"/>
                      <a:r>
                        <a:rPr lang="en-US" altLang="ja-JP" sz="700" b="1" u="none" strike="noStrike" dirty="0">
                          <a:solidFill>
                            <a:schemeClr val="bg1"/>
                          </a:solidFill>
                          <a:effectLst/>
                          <a:latin typeface="Meiryo UI" panose="020B0604030504040204" pitchFamily="50" charset="-128"/>
                          <a:ea typeface="Meiryo UI" panose="020B0604030504040204" pitchFamily="50" charset="-128"/>
                        </a:rPr>
                        <a:t>2.</a:t>
                      </a:r>
                      <a:r>
                        <a:rPr lang="ja-JP" altLang="en-US" sz="700" b="1" u="none" strike="noStrike" dirty="0" smtClean="0">
                          <a:solidFill>
                            <a:schemeClr val="bg1"/>
                          </a:solidFill>
                          <a:effectLst/>
                          <a:latin typeface="Meiryo UI" panose="020B0604030504040204" pitchFamily="50" charset="-128"/>
                          <a:ea typeface="Meiryo UI" panose="020B0604030504040204" pitchFamily="50" charset="-128"/>
                        </a:rPr>
                        <a:t>万博</a:t>
                      </a:r>
                      <a:endParaRPr lang="ja-JP" altLang="en-US" sz="7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chemeClr val="tx1">
                        <a:lumMod val="50000"/>
                        <a:lumOff val="50000"/>
                      </a:schemeClr>
                    </a:solidFill>
                  </a:tcPr>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●万博誘致の表明</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r>
                        <a:rPr lang="zh-TW" altLang="en-US" sz="7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万博</a:t>
                      </a:r>
                      <a:r>
                        <a:rPr lang="zh-TW" altLang="en-US" sz="700" u="none" strike="noStrike" dirty="0" smtClean="0">
                          <a:solidFill>
                            <a:schemeClr val="tx1"/>
                          </a:solidFill>
                          <a:effectLst/>
                          <a:latin typeface="Meiryo UI" panose="020B0604030504040204" pitchFamily="50" charset="-128"/>
                          <a:ea typeface="Meiryo UI" panose="020B0604030504040204" pitchFamily="50" charset="-128"/>
                        </a:rPr>
                        <a:t>誘致</a:t>
                      </a:r>
                      <a:r>
                        <a:rPr lang="zh-TW" altLang="en-US" sz="700" u="none" strike="noStrike" dirty="0">
                          <a:solidFill>
                            <a:schemeClr val="tx1"/>
                          </a:solidFill>
                          <a:effectLst/>
                          <a:latin typeface="Meiryo UI" panose="020B0604030504040204" pitchFamily="50" charset="-128"/>
                          <a:ea typeface="Meiryo UI" panose="020B0604030504040204" pitchFamily="50" charset="-128"/>
                        </a:rPr>
                        <a:t>構想検討会</a:t>
                      </a:r>
                      <a:r>
                        <a:rPr lang="zh-TW" altLang="en-US" sz="700" u="none" strike="noStrike" dirty="0" smtClean="0">
                          <a:solidFill>
                            <a:schemeClr val="tx1"/>
                          </a:solidFill>
                          <a:effectLst/>
                          <a:latin typeface="Meiryo UI" panose="020B0604030504040204" pitchFamily="50" charset="-128"/>
                          <a:ea typeface="Meiryo UI" panose="020B0604030504040204" pitchFamily="50" charset="-128"/>
                        </a:rPr>
                        <a:t>設置</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r>
                        <a:rPr lang="zh-TW" altLang="en-US" sz="7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万博</a:t>
                      </a:r>
                      <a:r>
                        <a:rPr lang="zh-TW" altLang="en-US" sz="700" u="none" strike="noStrike" dirty="0" smtClean="0">
                          <a:solidFill>
                            <a:schemeClr val="tx1"/>
                          </a:solidFill>
                          <a:effectLst/>
                          <a:latin typeface="Meiryo UI" panose="020B0604030504040204" pitchFamily="50" charset="-128"/>
                          <a:ea typeface="Meiryo UI" panose="020B0604030504040204" pitchFamily="50" charset="-128"/>
                        </a:rPr>
                        <a:t>誘致</a:t>
                      </a:r>
                      <a:r>
                        <a:rPr lang="zh-TW" altLang="en-US" sz="700" u="none" strike="noStrike" dirty="0">
                          <a:solidFill>
                            <a:schemeClr val="tx1"/>
                          </a:solidFill>
                          <a:effectLst/>
                          <a:latin typeface="Meiryo UI" panose="020B0604030504040204" pitchFamily="50" charset="-128"/>
                          <a:ea typeface="Meiryo UI" panose="020B0604030504040204" pitchFamily="50" charset="-128"/>
                        </a:rPr>
                        <a:t>委員会準備会</a:t>
                      </a:r>
                      <a:r>
                        <a:rPr lang="zh-TW" altLang="en-US" sz="700" u="none" strike="noStrike" dirty="0" smtClean="0">
                          <a:solidFill>
                            <a:schemeClr val="tx1"/>
                          </a:solidFill>
                          <a:effectLst/>
                          <a:latin typeface="Meiryo UI" panose="020B0604030504040204" pitchFamily="50" charset="-128"/>
                          <a:ea typeface="Meiryo UI" panose="020B0604030504040204" pitchFamily="50" charset="-128"/>
                        </a:rPr>
                        <a:t>設立</a:t>
                      </a:r>
                      <a:endParaRPr lang="en-US" altLang="zh-TW" sz="7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●万博誘致委員会設立</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●万博立候補</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zh-TW" altLang="en-US" sz="700" u="none" strike="noStrike" dirty="0">
                          <a:solidFill>
                            <a:schemeClr val="tx1"/>
                          </a:solidFill>
                          <a:effectLst/>
                          <a:latin typeface="Meiryo UI" panose="020B0604030504040204" pitchFamily="50" charset="-128"/>
                          <a:ea typeface="Meiryo UI" panose="020B0604030504040204" pitchFamily="50" charset="-128"/>
                        </a:rPr>
                        <a:t>●</a:t>
                      </a:r>
                      <a:r>
                        <a:rPr lang="en-US" altLang="zh-TW" sz="700" u="none" strike="noStrike" dirty="0">
                          <a:solidFill>
                            <a:schemeClr val="tx1"/>
                          </a:solidFill>
                          <a:effectLst/>
                          <a:latin typeface="Meiryo UI" panose="020B0604030504040204" pitchFamily="50" charset="-128"/>
                          <a:ea typeface="Meiryo UI" panose="020B0604030504040204" pitchFamily="50" charset="-128"/>
                        </a:rPr>
                        <a:t>BIE</a:t>
                      </a:r>
                      <a:r>
                        <a:rPr lang="zh-TW" altLang="en-US" sz="700" u="none" strike="noStrike" dirty="0">
                          <a:solidFill>
                            <a:schemeClr val="tx1"/>
                          </a:solidFill>
                          <a:effectLst/>
                          <a:latin typeface="Meiryo UI" panose="020B0604030504040204" pitchFamily="50" charset="-128"/>
                          <a:ea typeface="Meiryo UI" panose="020B0604030504040204" pitchFamily="50" charset="-128"/>
                        </a:rPr>
                        <a:t>総会、現地視察</a:t>
                      </a:r>
                      <a:endParaRPr lang="zh-TW"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r>
                        <a:rPr lang="en-US" sz="700" u="none" strike="noStrike" dirty="0">
                          <a:solidFill>
                            <a:schemeClr val="tx1"/>
                          </a:solidFill>
                          <a:effectLst/>
                          <a:latin typeface="Meiryo UI" panose="020B0604030504040204" pitchFamily="50" charset="-128"/>
                          <a:ea typeface="Meiryo UI" panose="020B0604030504040204" pitchFamily="50" charset="-128"/>
                        </a:rPr>
                        <a:t>●BIE</a:t>
                      </a:r>
                      <a:r>
                        <a:rPr lang="ja-JP" altLang="en-US" sz="700" u="none" strike="noStrike" dirty="0">
                          <a:solidFill>
                            <a:schemeClr val="tx1"/>
                          </a:solidFill>
                          <a:effectLst/>
                          <a:latin typeface="Meiryo UI" panose="020B0604030504040204" pitchFamily="50" charset="-128"/>
                          <a:ea typeface="Meiryo UI" panose="020B0604030504040204" pitchFamily="50" charset="-128"/>
                        </a:rPr>
                        <a:t>総会</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●万博開催地決定</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extLst>
                  <a:ext uri="{0D108BD9-81ED-4DB2-BD59-A6C34878D82A}">
                    <a16:rowId xmlns:a16="http://schemas.microsoft.com/office/drawing/2014/main" xmlns="" val="774376791"/>
                  </a:ext>
                </a:extLst>
              </a:tr>
              <a:tr h="432000">
                <a:tc vMerge="1">
                  <a:txBody>
                    <a:bodyPr/>
                    <a:lstStyle/>
                    <a:p>
                      <a:pPr algn="l" rtl="0"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50" marR="3250" marT="3250" marB="0" anchor="ctr"/>
                </a:tc>
                <a:tc>
                  <a:txBody>
                    <a:bodyPr/>
                    <a:lstStyle/>
                    <a:p>
                      <a:pPr algn="l" rtl="0" fontAlgn="ctr"/>
                      <a:r>
                        <a:rPr lang="en-US" sz="700" b="1" u="none" strike="noStrike">
                          <a:solidFill>
                            <a:schemeClr val="bg1"/>
                          </a:solidFill>
                          <a:effectLst/>
                          <a:latin typeface="Meiryo UI" panose="020B0604030504040204" pitchFamily="50" charset="-128"/>
                          <a:ea typeface="Meiryo UI" panose="020B0604030504040204" pitchFamily="50" charset="-128"/>
                        </a:rPr>
                        <a:t>3.IR</a:t>
                      </a:r>
                      <a:endParaRPr lang="en-US" sz="700" b="1" i="0" u="none" strike="noStrike">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chemeClr val="tx1">
                        <a:lumMod val="50000"/>
                        <a:lumOff val="50000"/>
                      </a:schemeClr>
                    </a:solidFill>
                  </a:tcPr>
                </a:tc>
                <a:tc>
                  <a:txBody>
                    <a:bodyPr/>
                    <a:lstStyle/>
                    <a:p>
                      <a:pPr algn="l" fontAlgn="t"/>
                      <a:r>
                        <a:rPr lang="ja-JP" altLang="en-US" sz="700" u="none" strike="noStrike">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●首相に早期法制化を提案</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r>
                        <a:rPr lang="zh-TW" altLang="en-US" sz="700" u="none" strike="noStrike" dirty="0">
                          <a:solidFill>
                            <a:schemeClr val="tx1"/>
                          </a:solidFill>
                          <a:effectLst/>
                          <a:latin typeface="Meiryo UI" panose="020B0604030504040204" pitchFamily="50" charset="-128"/>
                          <a:ea typeface="Meiryo UI" panose="020B0604030504040204" pitchFamily="50" charset="-128"/>
                        </a:rPr>
                        <a:t>●府市</a:t>
                      </a:r>
                      <a:r>
                        <a:rPr lang="en-US" altLang="zh-TW" sz="700" u="none" strike="noStrike" dirty="0">
                          <a:solidFill>
                            <a:schemeClr val="tx1"/>
                          </a:solidFill>
                          <a:effectLst/>
                          <a:latin typeface="Meiryo UI" panose="020B0604030504040204" pitchFamily="50" charset="-128"/>
                          <a:ea typeface="Meiryo UI" panose="020B0604030504040204" pitchFamily="50" charset="-128"/>
                        </a:rPr>
                        <a:t>IR</a:t>
                      </a:r>
                      <a:r>
                        <a:rPr lang="zh-TW" altLang="en-US" sz="700" u="none" strike="noStrike" dirty="0">
                          <a:solidFill>
                            <a:schemeClr val="tx1"/>
                          </a:solidFill>
                          <a:effectLst/>
                          <a:latin typeface="Meiryo UI" panose="020B0604030504040204" pitchFamily="50" charset="-128"/>
                          <a:ea typeface="Meiryo UI" panose="020B0604030504040204" pitchFamily="50" charset="-128"/>
                        </a:rPr>
                        <a:t>立地準備会議設置</a:t>
                      </a:r>
                      <a:endParaRPr lang="zh-TW"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r>
                        <a:rPr lang="ja-JP" altLang="en-US" sz="700" u="none" strike="noStrike" dirty="0">
                          <a:solidFill>
                            <a:schemeClr val="tx1"/>
                          </a:solidFill>
                          <a:effectLst/>
                          <a:latin typeface="Meiryo UI" panose="020B0604030504040204" pitchFamily="50" charset="-128"/>
                          <a:ea typeface="Meiryo UI" panose="020B0604030504040204" pitchFamily="50" charset="-128"/>
                        </a:rPr>
                        <a:t>●夢洲</a:t>
                      </a:r>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を</a:t>
                      </a:r>
                      <a:r>
                        <a:rPr lang="en-US" altLang="ja-JP" sz="700" u="none" strike="noStrike" dirty="0" smtClean="0">
                          <a:solidFill>
                            <a:schemeClr val="tx1"/>
                          </a:solidFill>
                          <a:effectLst/>
                          <a:latin typeface="Meiryo UI" panose="020B0604030504040204" pitchFamily="50" charset="-128"/>
                          <a:ea typeface="Meiryo UI" panose="020B0604030504040204" pitchFamily="50" charset="-128"/>
                        </a:rPr>
                        <a:t>IR</a:t>
                      </a:r>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候補地</a:t>
                      </a:r>
                      <a:r>
                        <a:rPr lang="ja-JP" altLang="en-US" sz="700" u="none" strike="noStrike" dirty="0">
                          <a:solidFill>
                            <a:schemeClr val="tx1"/>
                          </a:solidFill>
                          <a:effectLst/>
                          <a:latin typeface="Meiryo UI" panose="020B0604030504040204" pitchFamily="50" charset="-128"/>
                          <a:ea typeface="Meiryo UI" panose="020B0604030504040204" pitchFamily="50" charset="-128"/>
                        </a:rPr>
                        <a:t>として</a:t>
                      </a:r>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提示</a:t>
                      </a:r>
                      <a:endParaRPr lang="en-US" altLang="ja-JP" sz="7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●夢洲まちづくり構想検討会設置</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700" u="none" strike="noStrike" dirty="0" smtClean="0">
                          <a:solidFill>
                            <a:schemeClr val="tx1"/>
                          </a:solidFill>
                          <a:effectLst/>
                          <a:latin typeface="Meiryo UI" panose="020B0604030504040204" pitchFamily="50" charset="-128"/>
                          <a:ea typeface="Meiryo UI" panose="020B0604030504040204" pitchFamily="50" charset="-128"/>
                        </a:rPr>
                        <a:t>IR</a:t>
                      </a:r>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推進会議設置</a:t>
                      </a:r>
                      <a:endParaRPr lang="en-US" altLang="ja-JP" sz="700" u="none" strike="noStrike" dirty="0" smtClean="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●夢洲まちづくり構想策定</a:t>
                      </a:r>
                      <a:endParaRPr lang="en-US" altLang="ja-JP" sz="7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700" u="none" strike="noStrike" dirty="0">
                          <a:solidFill>
                            <a:schemeClr val="tx1"/>
                          </a:solidFill>
                          <a:effectLst/>
                          <a:latin typeface="Meiryo UI" panose="020B0604030504040204" pitchFamily="50" charset="-128"/>
                          <a:ea typeface="Meiryo UI" panose="020B0604030504040204" pitchFamily="50" charset="-128"/>
                        </a:rPr>
                        <a:t>IR</a:t>
                      </a:r>
                      <a:r>
                        <a:rPr lang="ja-JP" altLang="en-US" sz="700" u="none" strike="noStrike" dirty="0">
                          <a:solidFill>
                            <a:schemeClr val="tx1"/>
                          </a:solidFill>
                          <a:effectLst/>
                          <a:latin typeface="Meiryo UI" panose="020B0604030504040204" pitchFamily="50" charset="-128"/>
                          <a:ea typeface="Meiryo UI" panose="020B0604030504040204" pitchFamily="50" charset="-128"/>
                        </a:rPr>
                        <a:t>基本案の中間骨子とりまとめ</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extLst>
                  <a:ext uri="{0D108BD9-81ED-4DB2-BD59-A6C34878D82A}">
                    <a16:rowId xmlns:a16="http://schemas.microsoft.com/office/drawing/2014/main" xmlns="" val="3597322762"/>
                  </a:ext>
                </a:extLst>
              </a:tr>
              <a:tr h="432000">
                <a:tc vMerge="1">
                  <a:txBody>
                    <a:bodyPr/>
                    <a:lstStyle/>
                    <a:p>
                      <a:pPr algn="l" rtl="0"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50" marR="3250" marT="3250" marB="0" anchor="ctr"/>
                </a:tc>
                <a:tc>
                  <a:txBody>
                    <a:bodyPr/>
                    <a:lstStyle/>
                    <a:p>
                      <a:pPr algn="l" rtl="0" fontAlgn="ctr"/>
                      <a:r>
                        <a:rPr lang="en-US" sz="700" b="1" u="none" strike="noStrike">
                          <a:solidFill>
                            <a:schemeClr val="bg1"/>
                          </a:solidFill>
                          <a:effectLst/>
                          <a:latin typeface="Meiryo UI" panose="020B0604030504040204" pitchFamily="50" charset="-128"/>
                          <a:ea typeface="Meiryo UI" panose="020B0604030504040204" pitchFamily="50" charset="-128"/>
                        </a:rPr>
                        <a:t>4.G20</a:t>
                      </a:r>
                      <a:endParaRPr lang="en-US" sz="700" b="1" i="0" u="none" strike="noStrike">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chemeClr val="tx1">
                        <a:lumMod val="50000"/>
                        <a:lumOff val="50000"/>
                      </a:schemeClr>
                    </a:solidFill>
                  </a:tcPr>
                </a:tc>
                <a:tc>
                  <a:txBody>
                    <a:bodyPr/>
                    <a:lstStyle/>
                    <a:p>
                      <a:pPr algn="l" fontAlgn="t"/>
                      <a:r>
                        <a:rPr lang="ja-JP" altLang="en-US" sz="700" u="none" strike="noStrike">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r>
                        <a:rPr lang="zh-TW" altLang="en-US" sz="7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700" u="none" strike="noStrike" dirty="0" smtClean="0">
                          <a:solidFill>
                            <a:schemeClr val="tx1"/>
                          </a:solidFill>
                          <a:effectLst/>
                          <a:latin typeface="Meiryo UI" panose="020B0604030504040204" pitchFamily="50" charset="-128"/>
                          <a:ea typeface="Meiryo UI" panose="020B0604030504040204" pitchFamily="50" charset="-128"/>
                        </a:rPr>
                        <a:t>G20</a:t>
                      </a:r>
                      <a:r>
                        <a:rPr lang="zh-TW" altLang="en-US" sz="700" u="none" strike="noStrike" dirty="0" smtClean="0">
                          <a:solidFill>
                            <a:schemeClr val="tx1"/>
                          </a:solidFill>
                          <a:effectLst/>
                          <a:latin typeface="Meiryo UI" panose="020B0604030504040204" pitchFamily="50" charset="-128"/>
                          <a:ea typeface="Meiryo UI" panose="020B0604030504040204" pitchFamily="50" charset="-128"/>
                        </a:rPr>
                        <a:t>府</a:t>
                      </a:r>
                      <a:r>
                        <a:rPr lang="zh-TW" altLang="en-US" sz="700" u="none" strike="noStrike" dirty="0">
                          <a:solidFill>
                            <a:schemeClr val="tx1"/>
                          </a:solidFill>
                          <a:effectLst/>
                          <a:latin typeface="Meiryo UI" panose="020B0604030504040204" pitchFamily="50" charset="-128"/>
                          <a:ea typeface="Meiryo UI" panose="020B0604030504040204" pitchFamily="50" charset="-128"/>
                        </a:rPr>
                        <a:t>市共同開催決定</a:t>
                      </a:r>
                      <a:endParaRPr lang="zh-TW"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r>
                        <a:rPr lang="zh-TW" altLang="en-US" sz="7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700" u="none" strike="noStrike" dirty="0" smtClean="0">
                          <a:solidFill>
                            <a:schemeClr val="tx1"/>
                          </a:solidFill>
                          <a:effectLst/>
                          <a:latin typeface="Meiryo UI" panose="020B0604030504040204" pitchFamily="50" charset="-128"/>
                          <a:ea typeface="Meiryo UI" panose="020B0604030504040204" pitchFamily="50" charset="-128"/>
                        </a:rPr>
                        <a:t>G20</a:t>
                      </a:r>
                      <a:r>
                        <a:rPr lang="zh-TW" altLang="en-US" sz="700" u="none" strike="noStrike" dirty="0" smtClean="0">
                          <a:solidFill>
                            <a:schemeClr val="tx1"/>
                          </a:solidFill>
                          <a:effectLst/>
                          <a:latin typeface="Meiryo UI" panose="020B0604030504040204" pitchFamily="50" charset="-128"/>
                          <a:ea typeface="Meiryo UI" panose="020B0604030504040204" pitchFamily="50" charset="-128"/>
                        </a:rPr>
                        <a:t>推進</a:t>
                      </a:r>
                      <a:r>
                        <a:rPr lang="zh-TW" altLang="en-US" sz="700" u="none" strike="noStrike" dirty="0">
                          <a:solidFill>
                            <a:schemeClr val="tx1"/>
                          </a:solidFill>
                          <a:effectLst/>
                          <a:latin typeface="Meiryo UI" panose="020B0604030504040204" pitchFamily="50" charset="-128"/>
                          <a:ea typeface="Meiryo UI" panose="020B0604030504040204" pitchFamily="50" charset="-128"/>
                        </a:rPr>
                        <a:t>本部設置</a:t>
                      </a:r>
                      <a:endParaRPr lang="zh-TW"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extLst>
                  <a:ext uri="{0D108BD9-81ED-4DB2-BD59-A6C34878D82A}">
                    <a16:rowId xmlns:a16="http://schemas.microsoft.com/office/drawing/2014/main" xmlns="" val="1688595491"/>
                  </a:ext>
                </a:extLst>
              </a:tr>
              <a:tr h="576000">
                <a:tc vMerge="1">
                  <a:txBody>
                    <a:bodyPr/>
                    <a:lstStyle/>
                    <a:p>
                      <a:pPr algn="l" rtl="0"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50" marR="3250" marT="3250" marB="0" anchor="ctr"/>
                </a:tc>
                <a:tc>
                  <a:txBody>
                    <a:bodyPr/>
                    <a:lstStyle/>
                    <a:p>
                      <a:pPr algn="l" rtl="0" fontAlgn="ctr"/>
                      <a:r>
                        <a:rPr lang="en-US" altLang="ja-JP" sz="700" b="1" u="none" strike="noStrike">
                          <a:solidFill>
                            <a:schemeClr val="bg1"/>
                          </a:solidFill>
                          <a:effectLst/>
                          <a:latin typeface="Meiryo UI" panose="020B0604030504040204" pitchFamily="50" charset="-128"/>
                          <a:ea typeface="Meiryo UI" panose="020B0604030504040204" pitchFamily="50" charset="-128"/>
                        </a:rPr>
                        <a:t>5.</a:t>
                      </a:r>
                      <a:r>
                        <a:rPr lang="ja-JP" altLang="en-US" sz="700" b="1" u="none" strike="noStrike">
                          <a:solidFill>
                            <a:schemeClr val="bg1"/>
                          </a:solidFill>
                          <a:effectLst/>
                          <a:latin typeface="Meiryo UI" panose="020B0604030504040204" pitchFamily="50" charset="-128"/>
                          <a:ea typeface="Meiryo UI" panose="020B0604030504040204" pitchFamily="50" charset="-128"/>
                        </a:rPr>
                        <a:t>戦略会議</a:t>
                      </a:r>
                      <a:endParaRPr lang="ja-JP" altLang="en-US" sz="700" b="1" i="0" u="none" strike="noStrike">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chemeClr val="tx1">
                        <a:lumMod val="50000"/>
                        <a:lumOff val="50000"/>
                      </a:schemeClr>
                    </a:solidFill>
                  </a:tcPr>
                </a:tc>
                <a:tc>
                  <a:txBody>
                    <a:bodyPr/>
                    <a:lstStyle/>
                    <a:p>
                      <a:pPr algn="l" fontAlgn="t"/>
                      <a:r>
                        <a:rPr lang="ja-JP" altLang="en-US" sz="700" u="none" strike="noStrike">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●都市魅力・エネルギー戦略会議を設置</a:t>
                      </a:r>
                      <a:endParaRPr lang="ja-JP" altLang="en-US" sz="7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●新大学構想会議</a:t>
                      </a:r>
                      <a:r>
                        <a:rPr lang="ja-JP" altLang="en-US" sz="700" u="none" strike="noStrike" dirty="0">
                          <a:solidFill>
                            <a:schemeClr val="tx1"/>
                          </a:solidFill>
                          <a:effectLst/>
                          <a:latin typeface="Meiryo UI" panose="020B0604030504040204" pitchFamily="50" charset="-128"/>
                          <a:ea typeface="Meiryo UI" panose="020B0604030504040204" pitchFamily="50" charset="-128"/>
                        </a:rPr>
                        <a:t>を設置</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r>
                        <a:rPr lang="ja-JP" altLang="en-US" sz="700" u="none" strike="noStrike" dirty="0">
                          <a:solidFill>
                            <a:schemeClr val="tx1"/>
                          </a:solidFill>
                          <a:effectLst/>
                          <a:latin typeface="Meiryo UI" panose="020B0604030504040204" pitchFamily="50" charset="-128"/>
                          <a:ea typeface="Meiryo UI" panose="020B0604030504040204" pitchFamily="50" charset="-128"/>
                        </a:rPr>
                        <a:t>●医療戦略、規制改革会議を設置</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extLst>
                  <a:ext uri="{0D108BD9-81ED-4DB2-BD59-A6C34878D82A}">
                    <a16:rowId xmlns:a16="http://schemas.microsoft.com/office/drawing/2014/main" xmlns="" val="2097901651"/>
                  </a:ext>
                </a:extLst>
              </a:tr>
              <a:tr h="648000">
                <a:tc vMerge="1">
                  <a:txBody>
                    <a:bodyPr/>
                    <a:lstStyle/>
                    <a:p>
                      <a:pPr algn="l" rtl="0"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50" marR="3250" marT="3250" marB="0" anchor="ctr"/>
                </a:tc>
                <a:tc>
                  <a:txBody>
                    <a:bodyPr/>
                    <a:lstStyle/>
                    <a:p>
                      <a:pPr algn="l" rtl="0" fontAlgn="ctr"/>
                      <a:r>
                        <a:rPr lang="en-US" altLang="ja-JP" sz="700" b="1" u="none" strike="noStrike" dirty="0">
                          <a:solidFill>
                            <a:schemeClr val="bg1"/>
                          </a:solidFill>
                          <a:effectLst/>
                          <a:latin typeface="Meiryo UI" panose="020B0604030504040204" pitchFamily="50" charset="-128"/>
                          <a:ea typeface="Meiryo UI" panose="020B0604030504040204" pitchFamily="50" charset="-128"/>
                        </a:rPr>
                        <a:t>6.</a:t>
                      </a:r>
                      <a:r>
                        <a:rPr lang="ja-JP" altLang="en-US" sz="700" b="1" u="none" strike="noStrike" dirty="0">
                          <a:solidFill>
                            <a:schemeClr val="bg1"/>
                          </a:solidFill>
                          <a:effectLst/>
                          <a:latin typeface="Meiryo UI" panose="020B0604030504040204" pitchFamily="50" charset="-128"/>
                          <a:ea typeface="Meiryo UI" panose="020B0604030504040204" pitchFamily="50" charset="-128"/>
                        </a:rPr>
                        <a:t>組織</a:t>
                      </a:r>
                      <a:r>
                        <a:rPr lang="ja-JP" altLang="en-US" sz="700" b="1" u="none" strike="noStrike" dirty="0" smtClean="0">
                          <a:solidFill>
                            <a:schemeClr val="bg1"/>
                          </a:solidFill>
                          <a:effectLst/>
                          <a:latin typeface="Meiryo UI" panose="020B0604030504040204" pitchFamily="50" charset="-128"/>
                          <a:ea typeface="Meiryo UI" panose="020B0604030504040204" pitchFamily="50" charset="-128"/>
                        </a:rPr>
                        <a:t>統合</a:t>
                      </a:r>
                      <a:endParaRPr lang="ja-JP" altLang="en-US" sz="7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chemeClr val="tx1">
                        <a:lumMod val="50000"/>
                        <a:lumOff val="50000"/>
                      </a:schemeClr>
                    </a:solidFill>
                  </a:tcPr>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r>
                        <a:rPr lang="ja-JP" altLang="en-US" sz="700" u="none" strike="noStrike" dirty="0">
                          <a:solidFill>
                            <a:schemeClr val="tx1"/>
                          </a:solidFill>
                          <a:effectLst/>
                          <a:latin typeface="Meiryo UI" panose="020B0604030504040204" pitchFamily="50" charset="-128"/>
                          <a:ea typeface="Meiryo UI" panose="020B0604030504040204" pitchFamily="50" charset="-128"/>
                        </a:rPr>
                        <a:t>●府市で新大学ビジョン</a:t>
                      </a:r>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策定</a:t>
                      </a:r>
                      <a:endParaRPr lang="en-US" altLang="ja-JP" sz="7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●大阪観光局を創設</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ja-JP" altLang="en-US" sz="7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endParaRPr lang="ja-JP" altLang="en-US" sz="700" b="0" i="0" u="none" strike="dblStrike" baseline="0"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r>
                        <a:rPr lang="ja-JP" altLang="en-US" sz="700" u="none" strike="noStrike" dirty="0">
                          <a:solidFill>
                            <a:schemeClr val="tx1"/>
                          </a:solidFill>
                          <a:effectLst/>
                          <a:latin typeface="Meiryo UI" panose="020B0604030504040204" pitchFamily="50" charset="-128"/>
                          <a:ea typeface="Meiryo UI" panose="020B0604030504040204" pitchFamily="50" charset="-128"/>
                        </a:rPr>
                        <a:t>●府市の大学法人統合関連議案可決</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zh-TW" altLang="en-US" sz="700" u="none" strike="noStrike" dirty="0">
                          <a:solidFill>
                            <a:schemeClr val="tx1"/>
                          </a:solidFill>
                          <a:effectLst/>
                          <a:latin typeface="Meiryo UI" panose="020B0604030504040204" pitchFamily="50" charset="-128"/>
                          <a:ea typeface="Meiryo UI" panose="020B0604030504040204" pitchFamily="50" charset="-128"/>
                        </a:rPr>
                        <a:t>●</a:t>
                      </a:r>
                      <a:r>
                        <a:rPr lang="en-US" altLang="zh-TW" sz="700" u="none" strike="noStrike" dirty="0">
                          <a:solidFill>
                            <a:schemeClr val="tx1"/>
                          </a:solidFill>
                          <a:effectLst/>
                          <a:latin typeface="Meiryo UI" panose="020B0604030504040204" pitchFamily="50" charset="-128"/>
                          <a:ea typeface="Meiryo UI" panose="020B0604030504040204" pitchFamily="50" charset="-128"/>
                        </a:rPr>
                        <a:t>(</a:t>
                      </a:r>
                      <a:r>
                        <a:rPr lang="zh-TW" altLang="en-US" sz="700" u="none" strike="noStrike" dirty="0">
                          <a:solidFill>
                            <a:schemeClr val="tx1"/>
                          </a:solidFill>
                          <a:effectLst/>
                          <a:latin typeface="Meiryo UI" panose="020B0604030504040204" pitchFamily="50" charset="-128"/>
                          <a:ea typeface="Meiryo UI" panose="020B0604030504040204" pitchFamily="50" charset="-128"/>
                        </a:rPr>
                        <a:t>地独</a:t>
                      </a:r>
                      <a:r>
                        <a:rPr lang="en-US" altLang="zh-TW" sz="700" u="none" strike="noStrike" dirty="0">
                          <a:solidFill>
                            <a:schemeClr val="tx1"/>
                          </a:solidFill>
                          <a:effectLst/>
                          <a:latin typeface="Meiryo UI" panose="020B0604030504040204" pitchFamily="50" charset="-128"/>
                          <a:ea typeface="Meiryo UI" panose="020B0604030504040204" pitchFamily="50" charset="-128"/>
                        </a:rPr>
                        <a:t>)</a:t>
                      </a:r>
                      <a:r>
                        <a:rPr lang="zh-TW" altLang="en-US" sz="700" u="none" strike="noStrike" dirty="0">
                          <a:solidFill>
                            <a:schemeClr val="tx1"/>
                          </a:solidFill>
                          <a:effectLst/>
                          <a:latin typeface="Meiryo UI" panose="020B0604030504040204" pitchFamily="50" charset="-128"/>
                          <a:ea typeface="Meiryo UI" panose="020B0604030504040204" pitchFamily="50" charset="-128"/>
                        </a:rPr>
                        <a:t>産業技術研究所設立</a:t>
                      </a:r>
                      <a:endParaRPr lang="zh-TW"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extLst>
                  <a:ext uri="{0D108BD9-81ED-4DB2-BD59-A6C34878D82A}">
                    <a16:rowId xmlns:a16="http://schemas.microsoft.com/office/drawing/2014/main" xmlns="" val="1179783347"/>
                  </a:ext>
                </a:extLst>
              </a:tr>
              <a:tr h="720000">
                <a:tc vMerge="1">
                  <a:txBody>
                    <a:bodyPr/>
                    <a:lstStyle/>
                    <a:p>
                      <a:pPr algn="l" rtl="0"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50" marR="3250" marT="3250" marB="0" anchor="ctr"/>
                </a:tc>
                <a:tc>
                  <a:txBody>
                    <a:bodyPr/>
                    <a:lstStyle/>
                    <a:p>
                      <a:pPr algn="l" rtl="0" fontAlgn="ctr"/>
                      <a:r>
                        <a:rPr lang="en-US" altLang="ja-JP" sz="700" b="1" u="none" strike="noStrike" dirty="0">
                          <a:solidFill>
                            <a:schemeClr val="bg1"/>
                          </a:solidFill>
                          <a:effectLst/>
                          <a:latin typeface="Meiryo UI" panose="020B0604030504040204" pitchFamily="50" charset="-128"/>
                          <a:ea typeface="Meiryo UI" panose="020B0604030504040204" pitchFamily="50" charset="-128"/>
                        </a:rPr>
                        <a:t>7.</a:t>
                      </a:r>
                      <a:r>
                        <a:rPr lang="ja-JP" altLang="en-US" sz="700" b="1" u="none" strike="noStrike" dirty="0">
                          <a:solidFill>
                            <a:schemeClr val="bg1"/>
                          </a:solidFill>
                          <a:effectLst/>
                          <a:latin typeface="Meiryo UI" panose="020B0604030504040204" pitchFamily="50" charset="-128"/>
                          <a:ea typeface="Meiryo UI" panose="020B0604030504040204" pitchFamily="50" charset="-128"/>
                        </a:rPr>
                        <a:t>事業連携</a:t>
                      </a:r>
                      <a:endParaRPr lang="ja-JP" altLang="en-US" sz="700" b="1" i="0" u="none" strike="noStrike" dirty="0">
                        <a:solidFill>
                          <a:schemeClr val="bg1"/>
                        </a:solidFill>
                        <a:effectLst/>
                        <a:latin typeface="Meiryo UI" panose="020B0604030504040204" pitchFamily="50" charset="-128"/>
                        <a:ea typeface="Meiryo UI" panose="020B0604030504040204" pitchFamily="50" charset="-128"/>
                      </a:endParaRPr>
                    </a:p>
                    <a:p>
                      <a:pPr algn="l" rtl="0" fontAlgn="ctr"/>
                      <a:r>
                        <a:rPr lang="ja-JP" altLang="en-US" sz="700" b="1" u="none" strike="noStrike" dirty="0">
                          <a:solidFill>
                            <a:schemeClr val="bg1"/>
                          </a:solidFill>
                          <a:effectLst/>
                          <a:latin typeface="Meiryo UI" panose="020B0604030504040204" pitchFamily="50" charset="-128"/>
                          <a:ea typeface="Meiryo UI" panose="020B0604030504040204" pitchFamily="50" charset="-128"/>
                        </a:rPr>
                        <a:t>　</a:t>
                      </a:r>
                      <a:endParaRPr lang="ja-JP" altLang="en-US" sz="7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chemeClr val="tx1">
                        <a:lumMod val="50000"/>
                        <a:lumOff val="50000"/>
                      </a:schemeClr>
                    </a:solidFill>
                  </a:tcPr>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●水都大阪</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●大阪マラソン開催</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r>
                        <a:rPr lang="zh-TW" altLang="en-US" sz="700" u="none" strike="noStrike" dirty="0">
                          <a:solidFill>
                            <a:schemeClr val="tx1"/>
                          </a:solidFill>
                          <a:effectLst/>
                          <a:latin typeface="Meiryo UI" panose="020B0604030504040204" pitchFamily="50" charset="-128"/>
                          <a:ea typeface="Meiryo UI" panose="020B0604030504040204" pitchFamily="50" charset="-128"/>
                        </a:rPr>
                        <a:t>●都市魅力創造戦略</a:t>
                      </a:r>
                      <a:r>
                        <a:rPr lang="zh-TW" altLang="en-US" sz="700" u="none" strike="noStrike" dirty="0" smtClean="0">
                          <a:solidFill>
                            <a:schemeClr val="tx1"/>
                          </a:solidFill>
                          <a:effectLst/>
                          <a:latin typeface="Meiryo UI" panose="020B0604030504040204" pitchFamily="50" charset="-128"/>
                          <a:ea typeface="Meiryo UI" panose="020B0604030504040204" pitchFamily="50" charset="-128"/>
                        </a:rPr>
                        <a:t>策定</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700" u="none" strike="noStrike" dirty="0">
                          <a:solidFill>
                            <a:schemeClr val="tx1"/>
                          </a:solidFill>
                          <a:effectLst/>
                          <a:latin typeface="Meiryo UI" panose="020B0604030504040204" pitchFamily="50" charset="-128"/>
                          <a:ea typeface="Meiryo UI" panose="020B0604030504040204" pitchFamily="50" charset="-128"/>
                        </a:rPr>
                        <a:t>光の</a:t>
                      </a:r>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饗宴開催</a:t>
                      </a:r>
                      <a:endParaRPr lang="en-US" altLang="ja-JP" sz="7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●アーツカウンシル部会を設置</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●中之島図書館、中央公会堂の連携</a:t>
                      </a:r>
                      <a:endParaRPr lang="en-US" altLang="ja-JP" sz="700" u="none" strike="noStrike" dirty="0" smtClean="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r>
                        <a:rPr lang="zh-TW" altLang="en-US" sz="700" u="none" strike="noStrike" dirty="0">
                          <a:solidFill>
                            <a:schemeClr val="tx1"/>
                          </a:solidFill>
                          <a:effectLst/>
                          <a:latin typeface="Meiryo UI" panose="020B0604030504040204" pitchFamily="50" charset="-128"/>
                          <a:ea typeface="Meiryo UI" panose="020B0604030504040204" pitchFamily="50" charset="-128"/>
                        </a:rPr>
                        <a:t>●都市魅力創造戦略</a:t>
                      </a:r>
                      <a:r>
                        <a:rPr lang="en-US" altLang="zh-TW" sz="700" u="none" strike="noStrike" dirty="0">
                          <a:solidFill>
                            <a:schemeClr val="tx1"/>
                          </a:solidFill>
                          <a:effectLst/>
                          <a:latin typeface="Meiryo UI" panose="020B0604030504040204" pitchFamily="50" charset="-128"/>
                          <a:ea typeface="Meiryo UI" panose="020B0604030504040204" pitchFamily="50" charset="-128"/>
                        </a:rPr>
                        <a:t>2020</a:t>
                      </a:r>
                      <a:r>
                        <a:rPr lang="zh-TW" altLang="en-US" sz="700" u="none" strike="noStrike" dirty="0" smtClean="0">
                          <a:solidFill>
                            <a:schemeClr val="tx1"/>
                          </a:solidFill>
                          <a:effectLst/>
                          <a:latin typeface="Meiryo UI" panose="020B0604030504040204" pitchFamily="50" charset="-128"/>
                          <a:ea typeface="Meiryo UI" panose="020B0604030504040204" pitchFamily="50" charset="-128"/>
                        </a:rPr>
                        <a:t>策定</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fontAlgn="t"/>
                      <a:endParaRPr kumimoji="1" lang="ja-JP" altLang="en-US" sz="700" b="0" i="0" u="none" strike="dblStrike" kern="1200" baseline="0" dirty="0">
                        <a:solidFill>
                          <a:schemeClr val="tx1"/>
                        </a:solidFill>
                        <a:effectLst/>
                        <a:latin typeface="Meiryo UI" panose="020B0604030504040204" pitchFamily="50" charset="-128"/>
                        <a:ea typeface="Meiryo UI" panose="020B0604030504040204" pitchFamily="50" charset="-128"/>
                        <a:cs typeface="+mn-cs"/>
                      </a:endParaRPr>
                    </a:p>
                  </a:txBody>
                  <a:tcPr marL="3250" marR="3250" marT="3250" marB="0"/>
                </a:tc>
                <a:extLst>
                  <a:ext uri="{0D108BD9-81ED-4DB2-BD59-A6C34878D82A}">
                    <a16:rowId xmlns:a16="http://schemas.microsoft.com/office/drawing/2014/main" xmlns="" val="1817645802"/>
                  </a:ext>
                </a:extLst>
              </a:tr>
              <a:tr h="683988">
                <a:tc gridSpan="2">
                  <a:txBody>
                    <a:bodyPr/>
                    <a:lstStyle/>
                    <a:p>
                      <a:pPr algn="l" rtl="0" fontAlgn="ctr"/>
                      <a:r>
                        <a:rPr lang="ja-JP" altLang="en-US" sz="700" b="1" u="none" strike="noStrike" dirty="0" smtClean="0">
                          <a:solidFill>
                            <a:schemeClr val="bg1"/>
                          </a:solidFill>
                          <a:effectLst/>
                          <a:latin typeface="Meiryo UI" panose="020B0604030504040204" pitchFamily="50" charset="-128"/>
                          <a:ea typeface="Meiryo UI" panose="020B0604030504040204" pitchFamily="50" charset="-128"/>
                        </a:rPr>
                        <a:t>その他</a:t>
                      </a:r>
                      <a:endParaRPr lang="ja-JP" altLang="en-US" sz="7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chemeClr val="tx1">
                        <a:lumMod val="50000"/>
                        <a:lumOff val="50000"/>
                      </a:schemeClr>
                    </a:solidFill>
                  </a:tcPr>
                </a:tc>
                <a:tc hMerge="1">
                  <a:txBody>
                    <a:bodyPr/>
                    <a:lstStyle/>
                    <a:p>
                      <a:pPr algn="l" fontAlgn="t"/>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solidFill>
                      <a:schemeClr val="tx1">
                        <a:lumMod val="50000"/>
                        <a:lumOff val="50000"/>
                      </a:schemeClr>
                    </a:solidFill>
                  </a:tcPr>
                </a:tc>
                <a:tc>
                  <a:txBody>
                    <a:bodyPr/>
                    <a:lstStyle/>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7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700" u="none" strike="noStrike" kern="1200" dirty="0" smtClean="0">
                          <a:solidFill>
                            <a:schemeClr val="tx1"/>
                          </a:solidFill>
                          <a:effectLst/>
                          <a:latin typeface="Meiryo UI" panose="020B0604030504040204" pitchFamily="50" charset="-128"/>
                          <a:ea typeface="Meiryo UI" panose="020B0604030504040204" pitchFamily="50" charset="-128"/>
                          <a:cs typeface="+mn-cs"/>
                        </a:rPr>
                        <a:t>●「大阪イノベーションハブ</a:t>
                      </a:r>
                      <a:r>
                        <a:rPr kumimoji="1" lang="en-US" altLang="ja-JP" sz="700" u="none" strike="noStrike" kern="1200" dirty="0" smtClean="0">
                          <a:solidFill>
                            <a:schemeClr val="tx1"/>
                          </a:solidFill>
                          <a:effectLst/>
                          <a:latin typeface="Meiryo UI" panose="020B0604030504040204" pitchFamily="50" charset="-128"/>
                          <a:ea typeface="Meiryo UI" panose="020B0604030504040204" pitchFamily="50" charset="-128"/>
                          <a:cs typeface="+mn-cs"/>
                        </a:rPr>
                        <a:t>(OIH)</a:t>
                      </a:r>
                      <a:r>
                        <a:rPr kumimoji="1" lang="ja-JP" altLang="en-US" sz="700" u="none" strike="noStrike" kern="1200" dirty="0" smtClean="0">
                          <a:solidFill>
                            <a:schemeClr val="tx1"/>
                          </a:solidFill>
                          <a:effectLst/>
                          <a:latin typeface="Meiryo UI" panose="020B0604030504040204" pitchFamily="50" charset="-128"/>
                          <a:ea typeface="Meiryo UI" panose="020B0604030504040204" pitchFamily="50" charset="-128"/>
                          <a:cs typeface="+mn-cs"/>
                        </a:rPr>
                        <a:t>」を開設</a:t>
                      </a:r>
                      <a:endParaRPr kumimoji="1" lang="en-US" altLang="ja-JP" sz="700" u="none" strike="noStrike" kern="1200" dirty="0" smtClean="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700" u="none" strike="noStrike" kern="1200" dirty="0" smtClean="0">
                          <a:solidFill>
                            <a:schemeClr val="tx1"/>
                          </a:solidFill>
                          <a:effectLst/>
                          <a:latin typeface="Meiryo UI" panose="020B0604030504040204" pitchFamily="50" charset="-128"/>
                          <a:ea typeface="Meiryo UI" panose="020B0604030504040204" pitchFamily="50" charset="-128"/>
                          <a:cs typeface="+mn-cs"/>
                        </a:rPr>
                        <a:t>●「大阪版</a:t>
                      </a:r>
                      <a:r>
                        <a:rPr kumimoji="1" lang="en-US" altLang="ja-JP" sz="700" u="none" strike="noStrike" kern="1200" dirty="0" smtClean="0">
                          <a:solidFill>
                            <a:schemeClr val="tx1"/>
                          </a:solidFill>
                          <a:effectLst/>
                          <a:latin typeface="Meiryo UI" panose="020B0604030504040204" pitchFamily="50" charset="-128"/>
                          <a:ea typeface="Meiryo UI" panose="020B0604030504040204" pitchFamily="50" charset="-128"/>
                          <a:cs typeface="+mn-cs"/>
                        </a:rPr>
                        <a:t>BID</a:t>
                      </a:r>
                      <a:r>
                        <a:rPr kumimoji="1" lang="ja-JP" altLang="en-US" sz="700" u="none" strike="noStrike" kern="1200" dirty="0" smtClean="0">
                          <a:solidFill>
                            <a:schemeClr val="tx1"/>
                          </a:solidFill>
                          <a:effectLst/>
                          <a:latin typeface="Meiryo UI" panose="020B0604030504040204" pitchFamily="50" charset="-128"/>
                          <a:ea typeface="Meiryo UI" panose="020B0604030504040204" pitchFamily="50" charset="-128"/>
                          <a:cs typeface="+mn-cs"/>
                        </a:rPr>
                        <a:t>制度検討会」設立</a:t>
                      </a:r>
                      <a:endParaRPr kumimoji="1" lang="en-US" altLang="ja-JP" sz="700" u="none" strike="noStrike" kern="1200" dirty="0" smtClean="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700" u="none" strike="noStrike" kern="1200" dirty="0" smtClean="0">
                          <a:solidFill>
                            <a:schemeClr val="tx1"/>
                          </a:solidFill>
                          <a:effectLst/>
                          <a:latin typeface="Meiryo UI" panose="020B0604030504040204" pitchFamily="50" charset="-128"/>
                          <a:ea typeface="Meiryo UI" panose="020B0604030504040204" pitchFamily="50" charset="-128"/>
                          <a:cs typeface="+mn-cs"/>
                        </a:rPr>
                        <a:t>●地区計画及び御堂筋デザインガイドライン策定</a:t>
                      </a:r>
                      <a:endParaRPr kumimoji="1" lang="en-US" altLang="ja-JP" sz="700" u="none" strike="noStrike" kern="1200" dirty="0" smtClean="0">
                        <a:solidFill>
                          <a:schemeClr val="tx1"/>
                        </a:solidFill>
                        <a:effectLst/>
                        <a:latin typeface="Meiryo UI" panose="020B0604030504040204" pitchFamily="50" charset="-128"/>
                        <a:ea typeface="Meiryo UI" panose="020B0604030504040204" pitchFamily="50" charset="-128"/>
                        <a:cs typeface="+mn-cs"/>
                      </a:endParaRPr>
                    </a:p>
                  </a:txBody>
                  <a:tcPr marL="3250" marR="3250" marT="325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700" u="none" strike="noStrike" kern="1200" dirty="0" smtClean="0">
                          <a:solidFill>
                            <a:schemeClr val="tx1"/>
                          </a:solidFill>
                          <a:effectLst/>
                          <a:latin typeface="Meiryo UI" panose="020B0604030504040204" pitchFamily="50" charset="-128"/>
                          <a:ea typeface="Meiryo UI" panose="020B0604030504040204" pitchFamily="50" charset="-128"/>
                          <a:cs typeface="+mn-cs"/>
                        </a:rPr>
                        <a:t>●ベンチャー企業創出を支えるファンドへの出資</a:t>
                      </a:r>
                      <a:endParaRPr kumimoji="1" lang="en-US" altLang="ja-JP" sz="700" u="none" strike="noStrike" kern="1200" dirty="0" smtClean="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700" u="none" strike="noStrike" kern="1200" dirty="0" smtClean="0">
                          <a:solidFill>
                            <a:schemeClr val="tx1"/>
                          </a:solidFill>
                          <a:effectLst/>
                          <a:latin typeface="Meiryo UI" panose="020B0604030504040204" pitchFamily="50" charset="-128"/>
                          <a:ea typeface="Meiryo UI" panose="020B0604030504040204" pitchFamily="50" charset="-128"/>
                          <a:cs typeface="+mn-cs"/>
                        </a:rPr>
                        <a:t>●エリアマネジメント活動促進条例施行</a:t>
                      </a:r>
                      <a:endParaRPr kumimoji="1" lang="en-US" altLang="ja-JP" sz="700" u="none" strike="noStrike" kern="1200" dirty="0" smtClean="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700" u="none" strike="noStrike" kern="1200" dirty="0" smtClean="0">
                          <a:solidFill>
                            <a:schemeClr val="tx1"/>
                          </a:solidFill>
                          <a:effectLst/>
                          <a:latin typeface="Meiryo UI" panose="020B0604030504040204" pitchFamily="50" charset="-128"/>
                          <a:ea typeface="Meiryo UI" panose="020B0604030504040204" pitchFamily="50" charset="-128"/>
                          <a:cs typeface="+mn-cs"/>
                        </a:rPr>
                        <a:t>●（一社）グランフロント大阪</a:t>
                      </a:r>
                      <a:r>
                        <a:rPr kumimoji="1" lang="en-US" altLang="ja-JP" sz="700" u="none" strike="noStrike" kern="1200" dirty="0" smtClean="0">
                          <a:solidFill>
                            <a:schemeClr val="tx1"/>
                          </a:solidFill>
                          <a:effectLst/>
                          <a:latin typeface="Meiryo UI" panose="020B0604030504040204" pitchFamily="50" charset="-128"/>
                          <a:ea typeface="Meiryo UI" panose="020B0604030504040204" pitchFamily="50" charset="-128"/>
                          <a:cs typeface="+mn-cs"/>
                        </a:rPr>
                        <a:t>TMO</a:t>
                      </a:r>
                      <a:r>
                        <a:rPr kumimoji="1" lang="ja-JP" altLang="en-US" sz="700" u="none" strike="noStrike" kern="1200" dirty="0" smtClean="0">
                          <a:solidFill>
                            <a:schemeClr val="tx1"/>
                          </a:solidFill>
                          <a:effectLst/>
                          <a:latin typeface="Meiryo UI" panose="020B0604030504040204" pitchFamily="50" charset="-128"/>
                          <a:ea typeface="Meiryo UI" panose="020B0604030504040204" pitchFamily="50" charset="-128"/>
                          <a:cs typeface="+mn-cs"/>
                        </a:rPr>
                        <a:t>を都市再生推進法人に指定</a:t>
                      </a:r>
                      <a:endParaRPr kumimoji="1" lang="en-US" altLang="ja-JP" sz="700" u="none" strike="noStrike" kern="1200" dirty="0" smtClean="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700" u="none" strike="noStrike"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700" u="none" strike="noStrike" kern="1200" dirty="0" smtClean="0">
                          <a:solidFill>
                            <a:schemeClr val="tx1"/>
                          </a:solidFill>
                          <a:effectLst/>
                          <a:latin typeface="Meiryo UI" panose="020B0604030504040204" pitchFamily="50" charset="-128"/>
                          <a:ea typeface="Meiryo UI" panose="020B0604030504040204" pitchFamily="50" charset="-128"/>
                          <a:cs typeface="+mn-cs"/>
                        </a:rPr>
                        <a:t>2</a:t>
                      </a:r>
                      <a:r>
                        <a:rPr kumimoji="1" lang="ja-JP" altLang="en-US" sz="700" u="none" strike="noStrike" kern="1200" dirty="0" smtClean="0">
                          <a:solidFill>
                            <a:schemeClr val="tx1"/>
                          </a:solidFill>
                          <a:effectLst/>
                          <a:latin typeface="Meiryo UI" panose="020B0604030504040204" pitchFamily="50" charset="-128"/>
                          <a:ea typeface="Meiryo UI" panose="020B0604030504040204" pitchFamily="50" charset="-128"/>
                          <a:cs typeface="+mn-cs"/>
                        </a:rPr>
                        <a:t>期区域まちづくりの方針決定</a:t>
                      </a:r>
                      <a:endParaRPr kumimoji="1" lang="en-US" altLang="ja-JP" sz="700" u="none" strike="noStrike" kern="1200" dirty="0" smtClean="0">
                        <a:solidFill>
                          <a:schemeClr val="tx1"/>
                        </a:solidFill>
                        <a:effectLst/>
                        <a:latin typeface="Meiryo UI" panose="020B0604030504040204" pitchFamily="50" charset="-128"/>
                        <a:ea typeface="Meiryo UI" panose="020B0604030504040204" pitchFamily="50" charset="-128"/>
                        <a:cs typeface="+mn-cs"/>
                      </a:endParaRPr>
                    </a:p>
                    <a:p>
                      <a:pPr algn="l" fontAlgn="t"/>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●うめきた先行開発区域にて大阪版</a:t>
                      </a:r>
                      <a:r>
                        <a:rPr lang="en-US" altLang="ja-JP" sz="700" b="0" i="0" u="none" strike="noStrike" dirty="0" smtClean="0">
                          <a:solidFill>
                            <a:schemeClr val="tx1"/>
                          </a:solidFill>
                          <a:effectLst/>
                          <a:latin typeface="Meiryo UI" panose="020B0604030504040204" pitchFamily="50" charset="-128"/>
                          <a:ea typeface="Meiryo UI" panose="020B0604030504040204" pitchFamily="50" charset="-128"/>
                        </a:rPr>
                        <a:t>BID</a:t>
                      </a: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制度適用開始</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●うめきた</a:t>
                      </a:r>
                      <a:r>
                        <a:rPr lang="en-US" altLang="ja-JP" sz="700" b="0" i="0" u="none" strike="noStrike" dirty="0" smtClean="0">
                          <a:solidFill>
                            <a:schemeClr val="tx1"/>
                          </a:solidFill>
                          <a:effectLst/>
                          <a:latin typeface="Meiryo UI" panose="020B0604030504040204" pitchFamily="50" charset="-128"/>
                          <a:ea typeface="Meiryo UI" panose="020B0604030504040204" pitchFamily="50" charset="-128"/>
                        </a:rPr>
                        <a:t>2</a:t>
                      </a: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期区域の地区計画などの都市計画決定・変更</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●うめきた</a:t>
                      </a:r>
                      <a:r>
                        <a:rPr lang="en-US" altLang="ja-JP" sz="700" b="0" i="0" u="none" strike="noStrike" dirty="0" smtClean="0">
                          <a:solidFill>
                            <a:schemeClr val="tx1"/>
                          </a:solidFill>
                          <a:effectLst/>
                          <a:latin typeface="Meiryo UI" panose="020B0604030504040204" pitchFamily="50" charset="-128"/>
                          <a:ea typeface="Meiryo UI" panose="020B0604030504040204" pitchFamily="50" charset="-128"/>
                        </a:rPr>
                        <a:t>2</a:t>
                      </a: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期開発事業者募集（</a:t>
                      </a:r>
                      <a:r>
                        <a:rPr lang="en-US" altLang="ja-JP" sz="700" b="0" i="0" u="none" strike="noStrike" dirty="0" smtClean="0">
                          <a:solidFill>
                            <a:schemeClr val="tx1"/>
                          </a:solidFill>
                          <a:effectLst/>
                          <a:latin typeface="Meiryo UI" panose="020B0604030504040204" pitchFamily="50" charset="-128"/>
                          <a:ea typeface="Meiryo UI" panose="020B0604030504040204" pitchFamily="50" charset="-128"/>
                        </a:rPr>
                        <a:t>2</a:t>
                      </a: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次募集）</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tc>
                  <a:txBody>
                    <a:bodyPr/>
                    <a:lstStyle/>
                    <a:p>
                      <a:pPr algn="l" rtl="0" fontAlgn="ct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●うめきた</a:t>
                      </a:r>
                      <a:r>
                        <a:rPr lang="en-US" altLang="ja-JP" sz="700" b="0" i="0" u="none" strike="noStrike" dirty="0" smtClean="0">
                          <a:solidFill>
                            <a:schemeClr val="tx1"/>
                          </a:solidFill>
                          <a:effectLst/>
                          <a:latin typeface="Meiryo UI" panose="020B0604030504040204" pitchFamily="50" charset="-128"/>
                          <a:ea typeface="Meiryo UI" panose="020B0604030504040204" pitchFamily="50" charset="-128"/>
                        </a:rPr>
                        <a:t>2</a:t>
                      </a: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期開発事業者決定</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tc>
                <a:extLst>
                  <a:ext uri="{0D108BD9-81ED-4DB2-BD59-A6C34878D82A}">
                    <a16:rowId xmlns:a16="http://schemas.microsoft.com/office/drawing/2014/main" xmlns="" val="2013973725"/>
                  </a:ext>
                </a:extLst>
              </a:tr>
            </a:tbl>
          </a:graphicData>
        </a:graphic>
      </p:graphicFrame>
    </p:spTree>
    <p:extLst>
      <p:ext uri="{BB962C8B-B14F-4D97-AF65-F5344CB8AC3E}">
        <p14:creationId xmlns:p14="http://schemas.microsoft.com/office/powerpoint/2010/main" val="165351654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08529" y="2290328"/>
            <a:ext cx="2792210" cy="2578832"/>
          </a:xfrm>
          <a:prstGeom prst="rect">
            <a:avLst/>
          </a:prstGeom>
        </p:spPr>
      </p:pic>
      <p:graphicFrame>
        <p:nvGraphicFramePr>
          <p:cNvPr id="52" name="グラフ 51"/>
          <p:cNvGraphicFramePr>
            <a:graphicFrameLocks/>
          </p:cNvGraphicFramePr>
          <p:nvPr>
            <p:extLst>
              <p:ext uri="{D42A27DB-BD31-4B8C-83A1-F6EECF244321}">
                <p14:modId xmlns:p14="http://schemas.microsoft.com/office/powerpoint/2010/main" val="769332628"/>
              </p:ext>
            </p:extLst>
          </p:nvPr>
        </p:nvGraphicFramePr>
        <p:xfrm>
          <a:off x="6003530" y="2268937"/>
          <a:ext cx="2786400" cy="257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1" name="グラフ 50"/>
          <p:cNvGraphicFramePr>
            <a:graphicFrameLocks/>
          </p:cNvGraphicFramePr>
          <p:nvPr>
            <p:extLst>
              <p:ext uri="{D42A27DB-BD31-4B8C-83A1-F6EECF244321}">
                <p14:modId xmlns:p14="http://schemas.microsoft.com/office/powerpoint/2010/main" val="3995200192"/>
              </p:ext>
            </p:extLst>
          </p:nvPr>
        </p:nvGraphicFramePr>
        <p:xfrm>
          <a:off x="3121813" y="2278256"/>
          <a:ext cx="2786400" cy="2574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0" name="グラフ 49"/>
          <p:cNvGraphicFramePr>
            <a:graphicFrameLocks/>
          </p:cNvGraphicFramePr>
          <p:nvPr>
            <p:extLst>
              <p:ext uri="{D42A27DB-BD31-4B8C-83A1-F6EECF244321}">
                <p14:modId xmlns:p14="http://schemas.microsoft.com/office/powerpoint/2010/main" val="3473000301"/>
              </p:ext>
            </p:extLst>
          </p:nvPr>
        </p:nvGraphicFramePr>
        <p:xfrm>
          <a:off x="114339" y="2295160"/>
          <a:ext cx="2786400" cy="2574000"/>
        </p:xfrm>
        <a:graphic>
          <a:graphicData uri="http://schemas.openxmlformats.org/drawingml/2006/chart">
            <c:chart xmlns:c="http://schemas.openxmlformats.org/drawingml/2006/chart" xmlns:r="http://schemas.openxmlformats.org/officeDocument/2006/relationships" r:id="rId6"/>
          </a:graphicData>
        </a:graphic>
      </p:graphicFrame>
      <p:sp>
        <p:nvSpPr>
          <p:cNvPr id="17426" name="Text Box 13"/>
          <p:cNvSpPr txBox="1">
            <a:spLocks noChangeArrowheads="1"/>
          </p:cNvSpPr>
          <p:nvPr/>
        </p:nvSpPr>
        <p:spPr bwMode="auto">
          <a:xfrm>
            <a:off x="-38857" y="1268760"/>
            <a:ext cx="4527651" cy="276999"/>
          </a:xfrm>
          <a:prstGeom prst="rect">
            <a:avLst/>
          </a:prstGeom>
          <a:noFill/>
          <a:ln w="9525">
            <a:noFill/>
            <a:miter lim="800000"/>
            <a:headEnd/>
            <a:tailEnd/>
          </a:ln>
        </p:spPr>
        <p:txBody>
          <a:bodyPr wrap="square">
            <a:spAutoFit/>
          </a:bodyPr>
          <a:lstStyle/>
          <a:p>
            <a:pPr algn="just"/>
            <a:r>
              <a:rPr lang="en-US" altLang="ja-JP" sz="1200" baseline="0" dirty="0">
                <a:solidFill>
                  <a:schemeClr val="tx1"/>
                </a:solidFill>
              </a:rPr>
              <a:t>&lt;</a:t>
            </a:r>
            <a:r>
              <a:rPr lang="ja-JP" altLang="en-US" sz="1200" baseline="0" dirty="0">
                <a:solidFill>
                  <a:schemeClr val="tx1"/>
                </a:solidFill>
              </a:rPr>
              <a:t>処理水量あたりの部門別職員数　</a:t>
            </a:r>
            <a:r>
              <a:rPr lang="ja-JP" altLang="en-US" sz="1000" baseline="0" dirty="0">
                <a:solidFill>
                  <a:schemeClr val="tx1"/>
                </a:solidFill>
              </a:rPr>
              <a:t>（</a:t>
            </a:r>
            <a:r>
              <a:rPr lang="en-US" altLang="ja-JP" sz="1000" baseline="0" dirty="0"/>
              <a:t>2016</a:t>
            </a:r>
            <a:r>
              <a:rPr lang="ja-JP" altLang="en-US" sz="1000" baseline="0" dirty="0">
                <a:solidFill>
                  <a:schemeClr val="tx1"/>
                </a:solidFill>
              </a:rPr>
              <a:t>年度　単位：人</a:t>
            </a:r>
            <a:r>
              <a:rPr lang="en-US" altLang="ja-JP" sz="1000" baseline="0" dirty="0">
                <a:solidFill>
                  <a:schemeClr val="tx1"/>
                </a:solidFill>
              </a:rPr>
              <a:t>/</a:t>
            </a:r>
            <a:r>
              <a:rPr lang="ja-JP" altLang="en-US" sz="1000" baseline="0" dirty="0">
                <a:solidFill>
                  <a:schemeClr val="tx1"/>
                </a:solidFill>
              </a:rPr>
              <a:t>億</a:t>
            </a:r>
            <a:r>
              <a:rPr lang="en-US" altLang="ja-JP" sz="1000" baseline="0" dirty="0">
                <a:solidFill>
                  <a:schemeClr val="tx1"/>
                </a:solidFill>
              </a:rPr>
              <a:t>m</a:t>
            </a:r>
            <a:r>
              <a:rPr lang="en-US" altLang="ja-JP" sz="1000" baseline="30000" dirty="0">
                <a:solidFill>
                  <a:schemeClr val="tx1"/>
                </a:solidFill>
              </a:rPr>
              <a:t>3</a:t>
            </a:r>
            <a:r>
              <a:rPr lang="ja-JP" altLang="en-US" sz="1000" baseline="0" dirty="0">
                <a:solidFill>
                  <a:schemeClr val="tx1"/>
                </a:solidFill>
              </a:rPr>
              <a:t>）</a:t>
            </a:r>
            <a:r>
              <a:rPr lang="en-US" altLang="ja-JP" sz="1200" baseline="0" dirty="0">
                <a:solidFill>
                  <a:schemeClr val="tx1"/>
                </a:solidFill>
              </a:rPr>
              <a:t>&gt;</a:t>
            </a:r>
          </a:p>
        </p:txBody>
      </p:sp>
      <p:sp>
        <p:nvSpPr>
          <p:cNvPr id="17421" name="Text Box 4"/>
          <p:cNvSpPr txBox="1">
            <a:spLocks noChangeArrowheads="1"/>
          </p:cNvSpPr>
          <p:nvPr/>
        </p:nvSpPr>
        <p:spPr bwMode="auto">
          <a:xfrm>
            <a:off x="168179" y="1927920"/>
            <a:ext cx="1082348" cy="246221"/>
          </a:xfrm>
          <a:prstGeom prst="rect">
            <a:avLst/>
          </a:prstGeom>
          <a:noFill/>
          <a:ln w="9525">
            <a:noFill/>
            <a:miter lim="800000"/>
            <a:headEnd/>
            <a:tailEnd/>
          </a:ln>
        </p:spPr>
        <p:txBody>
          <a:bodyPr wrap="none">
            <a:spAutoFit/>
          </a:bodyPr>
          <a:lstStyle/>
          <a:p>
            <a:pPr algn="just"/>
            <a:r>
              <a:rPr lang="en-US" altLang="ja-JP" sz="1000" baseline="0" dirty="0">
                <a:solidFill>
                  <a:schemeClr val="tx1"/>
                </a:solidFill>
              </a:rPr>
              <a:t>○</a:t>
            </a:r>
            <a:r>
              <a:rPr lang="ja-JP" altLang="en-US" sz="1000" dirty="0"/>
              <a:t>維持管理</a:t>
            </a:r>
            <a:r>
              <a:rPr lang="ja-JP" altLang="en-US" sz="1000" baseline="0" dirty="0">
                <a:solidFill>
                  <a:schemeClr val="tx1"/>
                </a:solidFill>
              </a:rPr>
              <a:t>部門</a:t>
            </a:r>
          </a:p>
        </p:txBody>
      </p:sp>
      <p:sp>
        <p:nvSpPr>
          <p:cNvPr id="17424" name="Text Box 7"/>
          <p:cNvSpPr txBox="1">
            <a:spLocks noChangeArrowheads="1"/>
          </p:cNvSpPr>
          <p:nvPr/>
        </p:nvSpPr>
        <p:spPr bwMode="auto">
          <a:xfrm>
            <a:off x="3121813" y="1927920"/>
            <a:ext cx="819150" cy="228600"/>
          </a:xfrm>
          <a:prstGeom prst="rect">
            <a:avLst/>
          </a:prstGeom>
          <a:noFill/>
          <a:ln w="9525">
            <a:noFill/>
            <a:miter lim="800000"/>
            <a:headEnd/>
            <a:tailEnd/>
          </a:ln>
        </p:spPr>
        <p:txBody>
          <a:bodyPr wrap="none">
            <a:spAutoFit/>
          </a:bodyPr>
          <a:lstStyle/>
          <a:p>
            <a:pPr algn="just"/>
            <a:r>
              <a:rPr lang="en-US" altLang="ja-JP" sz="1000" baseline="0" dirty="0">
                <a:solidFill>
                  <a:schemeClr val="tx1"/>
                </a:solidFill>
              </a:rPr>
              <a:t>○</a:t>
            </a:r>
            <a:r>
              <a:rPr lang="ja-JP" altLang="en-US" sz="1000" baseline="0" dirty="0">
                <a:solidFill>
                  <a:schemeClr val="tx1"/>
                </a:solidFill>
              </a:rPr>
              <a:t>資本部門</a:t>
            </a:r>
          </a:p>
        </p:txBody>
      </p:sp>
      <p:sp>
        <p:nvSpPr>
          <p:cNvPr id="17425" name="Text Box 8"/>
          <p:cNvSpPr txBox="1">
            <a:spLocks noChangeArrowheads="1"/>
          </p:cNvSpPr>
          <p:nvPr/>
        </p:nvSpPr>
        <p:spPr bwMode="auto">
          <a:xfrm>
            <a:off x="6003530" y="1919109"/>
            <a:ext cx="1558440" cy="246221"/>
          </a:xfrm>
          <a:prstGeom prst="rect">
            <a:avLst/>
          </a:prstGeom>
          <a:noFill/>
          <a:ln w="9525">
            <a:noFill/>
            <a:miter lim="800000"/>
            <a:headEnd/>
            <a:tailEnd/>
          </a:ln>
        </p:spPr>
        <p:txBody>
          <a:bodyPr wrap="none">
            <a:spAutoFit/>
          </a:bodyPr>
          <a:lstStyle/>
          <a:p>
            <a:pPr algn="just"/>
            <a:r>
              <a:rPr lang="en-US" altLang="ja-JP" sz="1000" baseline="0" dirty="0">
                <a:solidFill>
                  <a:schemeClr val="tx1"/>
                </a:solidFill>
              </a:rPr>
              <a:t>○</a:t>
            </a:r>
            <a:r>
              <a:rPr lang="ja-JP" altLang="en-US" sz="1000" baseline="0" dirty="0">
                <a:solidFill>
                  <a:schemeClr val="tx1"/>
                </a:solidFill>
              </a:rPr>
              <a:t>その他（総務部門など）</a:t>
            </a:r>
            <a:endParaRPr lang="ja-JP" altLang="en-US" sz="1000" baseline="30000" dirty="0">
              <a:solidFill>
                <a:schemeClr val="tx1"/>
              </a:solidFill>
            </a:endParaRPr>
          </a:p>
        </p:txBody>
      </p:sp>
      <p:sp>
        <p:nvSpPr>
          <p:cNvPr id="17438" name="Line 50"/>
          <p:cNvSpPr>
            <a:spLocks noChangeShapeType="1"/>
          </p:cNvSpPr>
          <p:nvPr/>
        </p:nvSpPr>
        <p:spPr bwMode="auto">
          <a:xfrm>
            <a:off x="156038" y="3159587"/>
            <a:ext cx="1524000" cy="0"/>
          </a:xfrm>
          <a:prstGeom prst="line">
            <a:avLst/>
          </a:prstGeom>
          <a:noFill/>
          <a:ln w="9525">
            <a:noFill/>
            <a:round/>
            <a:headEnd/>
            <a:tailEnd/>
          </a:ln>
        </p:spPr>
        <p:txBody>
          <a:bodyPr/>
          <a:lstStyle/>
          <a:p>
            <a:endParaRPr lang="ja-JP" altLang="en-US"/>
          </a:p>
        </p:txBody>
      </p:sp>
      <p:sp>
        <p:nvSpPr>
          <p:cNvPr id="17439" name="Line 51"/>
          <p:cNvSpPr>
            <a:spLocks noChangeShapeType="1"/>
          </p:cNvSpPr>
          <p:nvPr/>
        </p:nvSpPr>
        <p:spPr bwMode="auto">
          <a:xfrm>
            <a:off x="193923" y="3499647"/>
            <a:ext cx="2772000" cy="5697"/>
          </a:xfrm>
          <a:prstGeom prst="line">
            <a:avLst/>
          </a:prstGeom>
          <a:noFill/>
          <a:ln w="9525">
            <a:solidFill>
              <a:srgbClr val="000000"/>
            </a:solidFill>
            <a:prstDash val="sysDot"/>
            <a:round/>
            <a:headEnd/>
            <a:tailEnd/>
          </a:ln>
        </p:spPr>
        <p:txBody>
          <a:bodyPr/>
          <a:lstStyle/>
          <a:p>
            <a:endParaRPr lang="ja-JP" altLang="en-US"/>
          </a:p>
        </p:txBody>
      </p:sp>
      <p:sp>
        <p:nvSpPr>
          <p:cNvPr id="17440" name="Text Box 52"/>
          <p:cNvSpPr txBox="1">
            <a:spLocks noChangeArrowheads="1"/>
          </p:cNvSpPr>
          <p:nvPr/>
        </p:nvSpPr>
        <p:spPr bwMode="auto">
          <a:xfrm>
            <a:off x="2638816" y="2859505"/>
            <a:ext cx="457200" cy="402291"/>
          </a:xfrm>
          <a:prstGeom prst="rect">
            <a:avLst/>
          </a:prstGeom>
          <a:noFill/>
          <a:ln w="9525">
            <a:noFill/>
            <a:miter lim="800000"/>
            <a:headEnd/>
            <a:tailEnd/>
          </a:ln>
        </p:spPr>
        <p:txBody>
          <a:bodyPr lIns="90000" tIns="46800" rIns="90000" bIns="46800">
            <a:spAutoFit/>
          </a:bodyPr>
          <a:lstStyle/>
          <a:p>
            <a:pPr algn="ctr">
              <a:spcBef>
                <a:spcPct val="0"/>
              </a:spcBef>
            </a:pPr>
            <a:r>
              <a:rPr lang="ja-JP" altLang="en-US" sz="1000" baseline="0" dirty="0">
                <a:solidFill>
                  <a:schemeClr val="tx1"/>
                </a:solidFill>
              </a:rPr>
              <a:t>平均</a:t>
            </a:r>
          </a:p>
          <a:p>
            <a:pPr algn="ctr">
              <a:spcBef>
                <a:spcPct val="0"/>
              </a:spcBef>
            </a:pPr>
            <a:r>
              <a:rPr lang="en-US" altLang="ja-JP" sz="1000" baseline="0" dirty="0">
                <a:solidFill>
                  <a:schemeClr val="tx1"/>
                </a:solidFill>
              </a:rPr>
              <a:t>79</a:t>
            </a:r>
          </a:p>
        </p:txBody>
      </p:sp>
      <p:sp>
        <p:nvSpPr>
          <p:cNvPr id="17445" name="Line 57"/>
          <p:cNvSpPr>
            <a:spLocks noChangeShapeType="1"/>
          </p:cNvSpPr>
          <p:nvPr/>
        </p:nvSpPr>
        <p:spPr bwMode="auto">
          <a:xfrm>
            <a:off x="3087364" y="3250434"/>
            <a:ext cx="2772000" cy="19084"/>
          </a:xfrm>
          <a:prstGeom prst="line">
            <a:avLst/>
          </a:prstGeom>
          <a:noFill/>
          <a:ln w="9525">
            <a:solidFill>
              <a:srgbClr val="000000"/>
            </a:solidFill>
            <a:prstDash val="sysDot"/>
            <a:round/>
            <a:headEnd/>
            <a:tailEnd/>
          </a:ln>
        </p:spPr>
        <p:txBody>
          <a:bodyPr/>
          <a:lstStyle/>
          <a:p>
            <a:endParaRPr lang="ja-JP" altLang="en-US"/>
          </a:p>
        </p:txBody>
      </p:sp>
      <p:sp>
        <p:nvSpPr>
          <p:cNvPr id="17446" name="Text Box 58"/>
          <p:cNvSpPr txBox="1">
            <a:spLocks noChangeArrowheads="1"/>
          </p:cNvSpPr>
          <p:nvPr/>
        </p:nvSpPr>
        <p:spPr bwMode="auto">
          <a:xfrm>
            <a:off x="5619017" y="2523486"/>
            <a:ext cx="457200" cy="402291"/>
          </a:xfrm>
          <a:prstGeom prst="rect">
            <a:avLst/>
          </a:prstGeom>
          <a:noFill/>
          <a:ln w="9525">
            <a:noFill/>
            <a:miter lim="800000"/>
            <a:headEnd/>
            <a:tailEnd/>
          </a:ln>
        </p:spPr>
        <p:txBody>
          <a:bodyPr lIns="90000" tIns="46800" rIns="90000" bIns="46800">
            <a:spAutoFit/>
          </a:bodyPr>
          <a:lstStyle/>
          <a:p>
            <a:pPr algn="ctr">
              <a:spcBef>
                <a:spcPct val="0"/>
              </a:spcBef>
            </a:pPr>
            <a:r>
              <a:rPr lang="ja-JP" altLang="en-US" sz="1000" baseline="0" dirty="0">
                <a:solidFill>
                  <a:schemeClr val="tx1"/>
                </a:solidFill>
              </a:rPr>
              <a:t>平均</a:t>
            </a:r>
          </a:p>
          <a:p>
            <a:pPr algn="ctr">
              <a:spcBef>
                <a:spcPct val="0"/>
              </a:spcBef>
            </a:pPr>
            <a:r>
              <a:rPr lang="en-US" altLang="ja-JP" sz="1000" baseline="0" dirty="0">
                <a:solidFill>
                  <a:schemeClr val="tx1"/>
                </a:solidFill>
              </a:rPr>
              <a:t>45</a:t>
            </a:r>
            <a:endParaRPr lang="ja-JP" altLang="en-US" sz="1000" baseline="0" dirty="0">
              <a:solidFill>
                <a:schemeClr val="tx1"/>
              </a:solidFill>
            </a:endParaRPr>
          </a:p>
        </p:txBody>
      </p:sp>
      <p:sp>
        <p:nvSpPr>
          <p:cNvPr id="17447" name="Line 59"/>
          <p:cNvSpPr>
            <a:spLocks noChangeShapeType="1"/>
          </p:cNvSpPr>
          <p:nvPr/>
        </p:nvSpPr>
        <p:spPr bwMode="auto">
          <a:xfrm>
            <a:off x="5983157" y="3297021"/>
            <a:ext cx="2772000" cy="11976"/>
          </a:xfrm>
          <a:prstGeom prst="line">
            <a:avLst/>
          </a:prstGeom>
          <a:noFill/>
          <a:ln w="9525">
            <a:solidFill>
              <a:srgbClr val="000000"/>
            </a:solidFill>
            <a:prstDash val="sysDot"/>
            <a:round/>
            <a:headEnd/>
            <a:tailEnd/>
          </a:ln>
        </p:spPr>
        <p:txBody>
          <a:bodyPr/>
          <a:lstStyle/>
          <a:p>
            <a:endParaRPr lang="ja-JP" altLang="en-US"/>
          </a:p>
        </p:txBody>
      </p:sp>
      <p:sp>
        <p:nvSpPr>
          <p:cNvPr id="17448" name="Text Box 60"/>
          <p:cNvSpPr txBox="1">
            <a:spLocks noChangeArrowheads="1"/>
          </p:cNvSpPr>
          <p:nvPr/>
        </p:nvSpPr>
        <p:spPr bwMode="auto">
          <a:xfrm>
            <a:off x="8581703" y="2615862"/>
            <a:ext cx="457200" cy="402291"/>
          </a:xfrm>
          <a:prstGeom prst="rect">
            <a:avLst/>
          </a:prstGeom>
          <a:noFill/>
          <a:ln w="9525">
            <a:noFill/>
            <a:miter lim="800000"/>
            <a:headEnd/>
            <a:tailEnd/>
          </a:ln>
        </p:spPr>
        <p:txBody>
          <a:bodyPr lIns="90000" tIns="46800" rIns="90000" bIns="46800">
            <a:spAutoFit/>
          </a:bodyPr>
          <a:lstStyle/>
          <a:p>
            <a:pPr algn="ctr">
              <a:spcBef>
                <a:spcPct val="0"/>
              </a:spcBef>
            </a:pPr>
            <a:r>
              <a:rPr lang="ja-JP" altLang="en-US" sz="1000" baseline="0" dirty="0">
                <a:solidFill>
                  <a:schemeClr val="tx1"/>
                </a:solidFill>
              </a:rPr>
              <a:t>平均</a:t>
            </a:r>
          </a:p>
          <a:p>
            <a:pPr algn="ctr">
              <a:spcBef>
                <a:spcPct val="0"/>
              </a:spcBef>
            </a:pPr>
            <a:r>
              <a:rPr lang="en-US" altLang="ja-JP" sz="1000" baseline="0" dirty="0">
                <a:solidFill>
                  <a:schemeClr val="tx1"/>
                </a:solidFill>
              </a:rPr>
              <a:t>23</a:t>
            </a:r>
            <a:endParaRPr lang="ja-JP" altLang="en-US" sz="1000" baseline="0" dirty="0">
              <a:solidFill>
                <a:schemeClr val="tx1"/>
              </a:solidFill>
            </a:endParaRPr>
          </a:p>
        </p:txBody>
      </p:sp>
      <p:grpSp>
        <p:nvGrpSpPr>
          <p:cNvPr id="2" name="グループ化 51"/>
          <p:cNvGrpSpPr/>
          <p:nvPr/>
        </p:nvGrpSpPr>
        <p:grpSpPr>
          <a:xfrm>
            <a:off x="168179" y="394156"/>
            <a:ext cx="8712968" cy="369332"/>
            <a:chOff x="179512" y="260648"/>
            <a:chExt cx="8712968" cy="369332"/>
          </a:xfrm>
        </p:grpSpPr>
        <p:sp>
          <p:nvSpPr>
            <p:cNvPr id="54" name="正方形/長方形 53"/>
            <p:cNvSpPr/>
            <p:nvPr/>
          </p:nvSpPr>
          <p:spPr>
            <a:xfrm>
              <a:off x="251520" y="260648"/>
              <a:ext cx="5904656" cy="369332"/>
            </a:xfrm>
            <a:prstGeom prst="rect">
              <a:avLst/>
            </a:prstGeom>
          </p:spPr>
          <p:txBody>
            <a:bodyPr wrap="square">
              <a:spAutoFit/>
            </a:bodyPr>
            <a:lstStyle/>
            <a:p>
              <a:pPr>
                <a:spcBef>
                  <a:spcPct val="0"/>
                </a:spcBef>
              </a:pPr>
              <a:r>
                <a:rPr lang="ja-JP" altLang="en-US" b="1" dirty="0">
                  <a:latin typeface="Times New Roman" pitchFamily="18" charset="0"/>
                  <a:ea typeface="ＭＳ ゴシック" pitchFamily="49" charset="-128"/>
                </a:rPr>
                <a:t>（参考）</a:t>
              </a:r>
              <a:r>
                <a:rPr lang="en-US" altLang="ja-JP" b="1" dirty="0">
                  <a:latin typeface="Times New Roman" pitchFamily="18" charset="0"/>
                  <a:ea typeface="ＭＳ ゴシック" pitchFamily="49" charset="-128"/>
                </a:rPr>
                <a:t>2016</a:t>
              </a:r>
              <a:r>
                <a:rPr lang="ja-JP" altLang="en-US" b="1" dirty="0">
                  <a:latin typeface="Times New Roman" pitchFamily="18" charset="0"/>
                  <a:ea typeface="ＭＳ ゴシック" pitchFamily="49" charset="-128"/>
                </a:rPr>
                <a:t>年度時点　他都市と比較した職員数</a:t>
              </a:r>
            </a:p>
          </p:txBody>
        </p:sp>
        <p:cxnSp>
          <p:nvCxnSpPr>
            <p:cNvPr id="55" name="直線コネクタ 54"/>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テキスト ボックス 27"/>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・下水道</a:t>
            </a:r>
            <a:endParaRPr kumimoji="1" lang="en-US" altLang="ja-JP" sz="1100" dirty="0"/>
          </a:p>
        </p:txBody>
      </p:sp>
      <p:sp>
        <p:nvSpPr>
          <p:cNvPr id="3" name="スライド番号プレースホルダー 2"/>
          <p:cNvSpPr>
            <a:spLocks noGrp="1"/>
          </p:cNvSpPr>
          <p:nvPr>
            <p:ph type="sldNum" sz="quarter" idx="12"/>
          </p:nvPr>
        </p:nvSpPr>
        <p:spPr/>
        <p:txBody>
          <a:bodyPr/>
          <a:lstStyle/>
          <a:p>
            <a:fld id="{CCEC3038-1CF1-4B63-9920-55248DCFBA97}" type="slidenum">
              <a:rPr kumimoji="1" lang="ja-JP" altLang="en-US" smtClean="0"/>
              <a:pPr/>
              <a:t>89</a:t>
            </a:fld>
            <a:endParaRPr kumimoji="1" lang="ja-JP" altLang="en-US" dirty="0"/>
          </a:p>
        </p:txBody>
      </p:sp>
      <p:sp>
        <p:nvSpPr>
          <p:cNvPr id="23" name="テキスト ボックス 22"/>
          <p:cNvSpPr txBox="1"/>
          <p:nvPr/>
        </p:nvSpPr>
        <p:spPr>
          <a:xfrm>
            <a:off x="6877997" y="150700"/>
            <a:ext cx="646331" cy="369332"/>
          </a:xfrm>
          <a:prstGeom prst="rect">
            <a:avLst/>
          </a:prstGeom>
          <a:solidFill>
            <a:schemeClr val="bg2">
              <a:lumMod val="50000"/>
            </a:schemeClr>
          </a:solidFill>
          <a:ln>
            <a:solidFill>
              <a:schemeClr val="bg2">
                <a:lumMod val="25000"/>
              </a:schemeClr>
            </a:solidFill>
          </a:ln>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rPr>
              <a:t>追加</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8154652" y="33323"/>
            <a:ext cx="899592" cy="307778"/>
          </a:xfrm>
          <a:prstGeom prst="rect">
            <a:avLst/>
          </a:prstGeom>
          <a:noFill/>
        </p:spPr>
        <p:txBody>
          <a:bodyPr wrap="square" rtlCol="0">
            <a:spAutoFit/>
          </a:bodyPr>
          <a:lstStyle/>
          <a:p>
            <a:r>
              <a:rPr lang="en-US" altLang="ja-JP" sz="1400" dirty="0" smtClean="0"/>
              <a:t>C5.(85)</a:t>
            </a:r>
            <a:endParaRPr lang="ja-JP" altLang="en-US" sz="1400" dirty="0"/>
          </a:p>
        </p:txBody>
      </p:sp>
    </p:spTree>
    <p:extLst>
      <p:ext uri="{BB962C8B-B14F-4D97-AF65-F5344CB8AC3E}">
        <p14:creationId xmlns:p14="http://schemas.microsoft.com/office/powerpoint/2010/main" val="30543847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323528" y="3212976"/>
            <a:ext cx="432048" cy="216024"/>
          </a:xfrm>
          <a:prstGeom prst="roundRect">
            <a:avLst>
              <a:gd name="adj" fmla="val 24221"/>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2399060" y="2996952"/>
            <a:ext cx="2088233" cy="720080"/>
          </a:xfrm>
          <a:prstGeom prst="roundRect">
            <a:avLst>
              <a:gd name="adj" fmla="val 1373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4503936" y="3611116"/>
            <a:ext cx="2088233" cy="1368000"/>
          </a:xfrm>
          <a:prstGeom prst="roundRect">
            <a:avLst>
              <a:gd name="adj" fmla="val 10203"/>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7723397" y="3553966"/>
            <a:ext cx="809043" cy="504056"/>
          </a:xfrm>
          <a:prstGeom prst="roundRect">
            <a:avLst>
              <a:gd name="adj" fmla="val 1209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6637387" y="4062138"/>
            <a:ext cx="1895053" cy="504056"/>
          </a:xfrm>
          <a:prstGeom prst="roundRect">
            <a:avLst>
              <a:gd name="adj" fmla="val 1209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7723397" y="6044853"/>
            <a:ext cx="809043" cy="504056"/>
          </a:xfrm>
          <a:prstGeom prst="roundRect">
            <a:avLst>
              <a:gd name="adj" fmla="val 8313"/>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2396145" y="6068307"/>
            <a:ext cx="2091148" cy="480602"/>
          </a:xfrm>
          <a:prstGeom prst="roundRect">
            <a:avLst>
              <a:gd name="adj" fmla="val 10203"/>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4514341" y="5858222"/>
            <a:ext cx="2088233" cy="875035"/>
          </a:xfrm>
          <a:prstGeom prst="roundRect">
            <a:avLst>
              <a:gd name="adj" fmla="val 10813"/>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8244408" y="1"/>
            <a:ext cx="899592" cy="307777"/>
          </a:xfrm>
          <a:prstGeom prst="rect">
            <a:avLst/>
          </a:prstGeom>
          <a:noFill/>
        </p:spPr>
        <p:txBody>
          <a:bodyPr wrap="square" rtlCol="0">
            <a:spAutoFit/>
          </a:bodyPr>
          <a:lstStyle/>
          <a:p>
            <a:r>
              <a:rPr kumimoji="1" lang="en-US" altLang="ja-JP" sz="1400" dirty="0"/>
              <a:t>C6</a:t>
            </a:r>
            <a:endParaRPr kumimoji="1" lang="ja-JP" altLang="en-US" sz="1400" dirty="0"/>
          </a:p>
        </p:txBody>
      </p:sp>
      <p:sp>
        <p:nvSpPr>
          <p:cNvPr id="9" name="テキスト ボックス 8"/>
          <p:cNvSpPr txBox="1"/>
          <p:nvPr/>
        </p:nvSpPr>
        <p:spPr>
          <a:xfrm>
            <a:off x="0" y="0"/>
            <a:ext cx="7524328" cy="461665"/>
          </a:xfrm>
          <a:prstGeom prst="rect">
            <a:avLst/>
          </a:prstGeom>
          <a:solidFill>
            <a:srgbClr val="0070C0"/>
          </a:solidFill>
        </p:spPr>
        <p:txBody>
          <a:bodyPr wrap="square" rtlCol="0">
            <a:spAutoFit/>
          </a:bodyPr>
          <a:lstStyle/>
          <a:p>
            <a:r>
              <a:rPr lang="en-US" altLang="ja-JP" sz="2400" b="1" u="sng" dirty="0">
                <a:solidFill>
                  <a:schemeClr val="bg1"/>
                </a:solidFill>
                <a:latin typeface="+mn-ea"/>
              </a:rPr>
              <a:t>Ⅱ</a:t>
            </a:r>
            <a:r>
              <a:rPr kumimoji="1" lang="en-US" altLang="ja-JP" sz="2400" b="1" u="sng" dirty="0">
                <a:solidFill>
                  <a:schemeClr val="bg1"/>
                </a:solidFill>
                <a:latin typeface="+mn-ea"/>
                <a:ea typeface="+mn-ea"/>
              </a:rPr>
              <a:t>【</a:t>
            </a:r>
            <a:r>
              <a:rPr kumimoji="1" lang="ja-JP" altLang="en-US" sz="2400" b="1" u="sng" dirty="0">
                <a:solidFill>
                  <a:schemeClr val="bg1"/>
                </a:solidFill>
                <a:latin typeface="+mn-ea"/>
                <a:ea typeface="+mn-ea"/>
              </a:rPr>
              <a:t>民営化の取組</a:t>
            </a:r>
            <a:r>
              <a:rPr kumimoji="1" lang="en-US" altLang="ja-JP" sz="2400" b="1" u="sng" dirty="0">
                <a:solidFill>
                  <a:schemeClr val="bg1"/>
                </a:solidFill>
                <a:latin typeface="+mn-ea"/>
                <a:ea typeface="+mn-ea"/>
              </a:rPr>
              <a:t>】(</a:t>
            </a:r>
            <a:r>
              <a:rPr lang="en-US" altLang="ja-JP" sz="2400" b="1" u="sng" dirty="0">
                <a:solidFill>
                  <a:schemeClr val="bg1"/>
                </a:solidFill>
                <a:latin typeface="+mn-ea"/>
              </a:rPr>
              <a:t>5</a:t>
            </a:r>
            <a:r>
              <a:rPr kumimoji="1" lang="en-US" altLang="ja-JP" sz="2400" b="1" u="sng" dirty="0">
                <a:solidFill>
                  <a:schemeClr val="bg1"/>
                </a:solidFill>
                <a:latin typeface="+mn-ea"/>
                <a:ea typeface="+mn-ea"/>
              </a:rPr>
              <a:t>)</a:t>
            </a:r>
            <a:r>
              <a:rPr kumimoji="1" lang="ja-JP" altLang="en-US" sz="2400" b="1" u="sng" dirty="0">
                <a:solidFill>
                  <a:schemeClr val="bg1"/>
                </a:solidFill>
                <a:latin typeface="+mn-ea"/>
                <a:ea typeface="+mn-ea"/>
              </a:rPr>
              <a:t>　</a:t>
            </a:r>
            <a:r>
              <a:rPr lang="ja-JP" altLang="en-US" sz="2400" b="1" u="sng" dirty="0">
                <a:solidFill>
                  <a:schemeClr val="bg1"/>
                </a:solidFill>
                <a:latin typeface="+mn-ea"/>
              </a:rPr>
              <a:t>幼稚園・保育所</a:t>
            </a:r>
            <a:endParaRPr kumimoji="1" lang="ja-JP" altLang="en-US" sz="2400" b="1" u="sng" dirty="0">
              <a:solidFill>
                <a:schemeClr val="bg1"/>
              </a:solidFill>
              <a:latin typeface="+mn-ea"/>
              <a:ea typeface="+mn-ea"/>
            </a:endParaRPr>
          </a:p>
        </p:txBody>
      </p:sp>
      <p:graphicFrame>
        <p:nvGraphicFramePr>
          <p:cNvPr id="11" name="表 10"/>
          <p:cNvGraphicFramePr>
            <a:graphicFrameLocks noGrp="1"/>
          </p:cNvGraphicFramePr>
          <p:nvPr>
            <p:extLst>
              <p:ext uri="{D42A27DB-BD31-4B8C-83A1-F6EECF244321}">
                <p14:modId xmlns:p14="http://schemas.microsoft.com/office/powerpoint/2010/main" val="1526536898"/>
              </p:ext>
            </p:extLst>
          </p:nvPr>
        </p:nvGraphicFramePr>
        <p:xfrm>
          <a:off x="251520" y="548680"/>
          <a:ext cx="8496944" cy="6247759"/>
        </p:xfrm>
        <a:graphic>
          <a:graphicData uri="http://schemas.openxmlformats.org/drawingml/2006/table">
            <a:tbl>
              <a:tblPr firstRow="1">
                <a:tableStyleId>{5C22544A-7EE6-4342-B048-85BDC9FD1C3A}</a:tableStyleId>
              </a:tblPr>
              <a:tblGrid>
                <a:gridCol w="2124236">
                  <a:extLst>
                    <a:ext uri="{9D8B030D-6E8A-4147-A177-3AD203B41FA5}">
                      <a16:colId xmlns:a16="http://schemas.microsoft.com/office/drawing/2014/main" xmlns="" val="20000"/>
                    </a:ext>
                  </a:extLst>
                </a:gridCol>
                <a:gridCol w="2124236">
                  <a:extLst>
                    <a:ext uri="{9D8B030D-6E8A-4147-A177-3AD203B41FA5}">
                      <a16:colId xmlns:a16="http://schemas.microsoft.com/office/drawing/2014/main" xmlns="" val="20001"/>
                    </a:ext>
                  </a:extLst>
                </a:gridCol>
                <a:gridCol w="2124236">
                  <a:extLst>
                    <a:ext uri="{9D8B030D-6E8A-4147-A177-3AD203B41FA5}">
                      <a16:colId xmlns:a16="http://schemas.microsoft.com/office/drawing/2014/main" xmlns="" val="20002"/>
                    </a:ext>
                  </a:extLst>
                </a:gridCol>
                <a:gridCol w="2124236">
                  <a:extLst>
                    <a:ext uri="{9D8B030D-6E8A-4147-A177-3AD203B41FA5}">
                      <a16:colId xmlns:a16="http://schemas.microsoft.com/office/drawing/2014/main" xmlns="" val="20003"/>
                    </a:ext>
                  </a:extLst>
                </a:gridCol>
              </a:tblGrid>
              <a:tr h="360039">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Why</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Vision</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What</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Outcome</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1512169">
                <a:tc>
                  <a:txBody>
                    <a:bodyPr/>
                    <a:lstStyle/>
                    <a:p>
                      <a:pPr>
                        <a:lnSpc>
                          <a:spcPts val="1700"/>
                        </a:lnSpc>
                      </a:pPr>
                      <a:r>
                        <a:rPr kumimoji="1" lang="ja-JP" altLang="en-US" sz="1200" b="0" dirty="0">
                          <a:solidFill>
                            <a:schemeClr val="tx1"/>
                          </a:solidFill>
                        </a:rPr>
                        <a:t>・</a:t>
                      </a:r>
                      <a:r>
                        <a:rPr lang="ja-JP" altLang="en-US" sz="1200" b="0" dirty="0">
                          <a:solidFill>
                            <a:schemeClr val="tx1"/>
                          </a:solidFill>
                          <a:latin typeface="+mn-ea"/>
                        </a:rPr>
                        <a:t>保育ニーズに的確に対応するため、限られた人的・物的資源を有効に活用する必要がある</a:t>
                      </a:r>
                      <a:endParaRPr lang="en-US" altLang="ja-JP" sz="1200" b="0" dirty="0">
                        <a:solidFill>
                          <a:schemeClr val="tx1"/>
                        </a:solidFill>
                        <a:latin typeface="+mn-ea"/>
                      </a:endParaRPr>
                    </a:p>
                    <a:p>
                      <a:pPr>
                        <a:lnSpc>
                          <a:spcPts val="1700"/>
                        </a:lnSpc>
                      </a:pPr>
                      <a:r>
                        <a:rPr lang="ja-JP" altLang="en-US" sz="1200" b="0" dirty="0">
                          <a:solidFill>
                            <a:schemeClr val="tx1"/>
                          </a:solidFill>
                          <a:latin typeface="+mn-ea"/>
                        </a:rPr>
                        <a:t>・</a:t>
                      </a:r>
                      <a:r>
                        <a:rPr lang="ja-JP" altLang="en-US" sz="1200" b="0" dirty="0">
                          <a:solidFill>
                            <a:schemeClr val="tx1"/>
                          </a:solidFill>
                        </a:rPr>
                        <a:t>活力ある大阪の実現のため、「現役世代への重点投資」を可能にする行財政基盤構築が必要</a:t>
                      </a:r>
                      <a:endParaRPr lang="en-US" altLang="ja-JP" sz="1200" b="0" dirty="0">
                        <a:solidFill>
                          <a:schemeClr val="tx1"/>
                        </a:solidFill>
                      </a:endParaRPr>
                    </a:p>
                    <a:p>
                      <a:pPr>
                        <a:lnSpc>
                          <a:spcPts val="1700"/>
                        </a:lnSpc>
                      </a:pPr>
                      <a:endParaRPr lang="en-US" altLang="ja-JP" sz="12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700"/>
                        </a:lnSpc>
                      </a:pPr>
                      <a:r>
                        <a:rPr lang="ja-JP" altLang="en-US" sz="1200" b="0" dirty="0">
                          <a:solidFill>
                            <a:schemeClr val="tx1"/>
                          </a:solidFill>
                          <a:latin typeface="+mn-ea"/>
                        </a:rPr>
                        <a:t>・民間で成立している事業は民間に任せる （民営化・再編等）</a:t>
                      </a:r>
                      <a:endParaRPr lang="en-US" altLang="ja-JP" sz="1200" b="0" dirty="0">
                        <a:solidFill>
                          <a:schemeClr val="tx1"/>
                        </a:solidFill>
                        <a:latin typeface="+mn-ea"/>
                      </a:endParaRPr>
                    </a:p>
                    <a:p>
                      <a:pPr>
                        <a:lnSpc>
                          <a:spcPts val="1700"/>
                        </a:lnSpc>
                      </a:pPr>
                      <a:endParaRPr lang="en-US" altLang="ja-JP" sz="1200" b="0" dirty="0">
                        <a:solidFill>
                          <a:schemeClr val="tx1"/>
                        </a:solidFill>
                        <a:latin typeface="+mn-ea"/>
                      </a:endParaRPr>
                    </a:p>
                    <a:p>
                      <a:pPr>
                        <a:lnSpc>
                          <a:spcPts val="1700"/>
                        </a:lnSpc>
                      </a:pPr>
                      <a:r>
                        <a:rPr lang="ja-JP" altLang="en-US" sz="1200" b="0" dirty="0">
                          <a:solidFill>
                            <a:schemeClr val="tx1"/>
                          </a:solidFill>
                          <a:latin typeface="+mn-ea"/>
                        </a:rPr>
                        <a:t>⇒ ニーズに沿った運営によるサービス向上と効率化を期待</a:t>
                      </a:r>
                      <a:endParaRPr lang="en-US" altLang="ja-JP" sz="1200" b="0" dirty="0">
                        <a:solidFill>
                          <a:schemeClr val="tx1"/>
                        </a:solidFill>
                        <a:latin typeface="+mn-ea"/>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700"/>
                        </a:lnSpc>
                      </a:pPr>
                      <a:endParaRPr lang="ja-JP" altLang="en-US" sz="1200" b="0" u="none"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endParaRPr kumimoji="1" lang="ja-JP" altLang="en-US" sz="12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227525">
                <a:tc>
                  <a:txBody>
                    <a:bodyPr/>
                    <a:lstStyle/>
                    <a:p>
                      <a:pPr marL="88900" marR="0" indent="-88900" algn="l" defTabSz="914400" rtl="0" eaLnBrk="1" fontAlgn="auto" latinLnBrk="0" hangingPunct="1">
                        <a:lnSpc>
                          <a:spcPts val="1700"/>
                        </a:lnSpc>
                        <a:spcBef>
                          <a:spcPts val="0"/>
                        </a:spcBef>
                        <a:spcAft>
                          <a:spcPts val="0"/>
                        </a:spcAft>
                        <a:buClrTx/>
                        <a:buSzTx/>
                        <a:buFontTx/>
                        <a:buNone/>
                        <a:tabLst/>
                        <a:defRPr/>
                      </a:pPr>
                      <a:r>
                        <a:rPr kumimoji="1" lang="ja-JP" altLang="en-US" sz="1200" b="1" dirty="0">
                          <a:solidFill>
                            <a:schemeClr val="tx1"/>
                          </a:solidFill>
                        </a:rPr>
                        <a:t>（幼稚園）</a:t>
                      </a:r>
                      <a:endParaRPr kumimoji="1" lang="en-US" altLang="ja-JP" sz="1200" b="1" dirty="0">
                        <a:solidFill>
                          <a:schemeClr val="tx1"/>
                        </a:solidFill>
                      </a:endParaRPr>
                    </a:p>
                    <a:p>
                      <a:pPr marL="88900" marR="0" indent="-88900" algn="l" defTabSz="914400" rtl="0" eaLnBrk="1" fontAlgn="auto" latinLnBrk="0" hangingPunct="1">
                        <a:lnSpc>
                          <a:spcPts val="1700"/>
                        </a:lnSpc>
                        <a:spcBef>
                          <a:spcPts val="0"/>
                        </a:spcBef>
                        <a:spcAft>
                          <a:spcPts val="0"/>
                        </a:spcAft>
                        <a:buClrTx/>
                        <a:buSzTx/>
                        <a:buFontTx/>
                        <a:buNone/>
                        <a:tabLst/>
                        <a:defRPr/>
                      </a:pPr>
                      <a:r>
                        <a:rPr kumimoji="1" lang="ja-JP" altLang="en-US" sz="1200" b="0" dirty="0">
                          <a:solidFill>
                            <a:schemeClr val="tx1"/>
                          </a:solidFill>
                        </a:rPr>
                        <a:t>・　市内の幼稚園に通う園児の８５％が私立幼稚園に通っている。</a:t>
                      </a:r>
                    </a:p>
                    <a:p>
                      <a:pPr marL="88900" marR="0" indent="-88900" algn="l" defTabSz="914400" rtl="0" eaLnBrk="1" fontAlgn="auto" latinLnBrk="0" hangingPunct="1">
                        <a:lnSpc>
                          <a:spcPts val="1700"/>
                        </a:lnSpc>
                        <a:spcBef>
                          <a:spcPts val="0"/>
                        </a:spcBef>
                        <a:spcAft>
                          <a:spcPts val="0"/>
                        </a:spcAft>
                        <a:buClrTx/>
                        <a:buSzTx/>
                        <a:buFontTx/>
                        <a:buNone/>
                        <a:tabLst/>
                        <a:defRPr/>
                      </a:pPr>
                      <a:endParaRPr kumimoji="1" lang="ja-JP" altLang="en-US" sz="12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indent="-88900">
                        <a:lnSpc>
                          <a:spcPts val="1700"/>
                        </a:lnSpc>
                      </a:pPr>
                      <a:r>
                        <a:rPr lang="ja-JP" altLang="en-US" sz="1200" b="1" dirty="0">
                          <a:solidFill>
                            <a:schemeClr val="tx1"/>
                          </a:solidFill>
                        </a:rPr>
                        <a:t>（幼稚園）</a:t>
                      </a:r>
                      <a:endParaRPr lang="en-US" altLang="ja-JP" sz="1200" b="0" dirty="0">
                        <a:solidFill>
                          <a:schemeClr val="tx1"/>
                        </a:solidFill>
                      </a:endParaRPr>
                    </a:p>
                    <a:p>
                      <a:pPr marL="88900" indent="-88900">
                        <a:lnSpc>
                          <a:spcPts val="1700"/>
                        </a:lnSpc>
                      </a:pPr>
                      <a:r>
                        <a:rPr lang="ja-JP" altLang="en-US" sz="1200" b="0" dirty="0">
                          <a:solidFill>
                            <a:schemeClr val="tx1"/>
                          </a:solidFill>
                        </a:rPr>
                        <a:t>・個々の園や地域状況を十分考慮しながら進め方を検討し取り組む</a:t>
                      </a:r>
                      <a:endParaRPr lang="en-US" altLang="ja-JP" sz="1200" b="0" dirty="0">
                        <a:solidFill>
                          <a:schemeClr val="tx1"/>
                        </a:solidFill>
                      </a:endParaRPr>
                    </a:p>
                    <a:p>
                      <a:pPr marL="88900" indent="-88900">
                        <a:lnSpc>
                          <a:spcPts val="1700"/>
                        </a:lnSpc>
                      </a:pPr>
                      <a:endParaRPr lang="en-US" altLang="ja-JP" sz="12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700"/>
                        </a:lnSpc>
                      </a:pPr>
                      <a:r>
                        <a:rPr lang="ja-JP" altLang="en-US" sz="1200" b="1" u="none" dirty="0">
                          <a:solidFill>
                            <a:schemeClr val="tx1"/>
                          </a:solidFill>
                        </a:rPr>
                        <a:t>（幼稚園）</a:t>
                      </a:r>
                      <a:endParaRPr lang="en-US" altLang="ja-JP" sz="1200" b="1" u="none" dirty="0">
                        <a:solidFill>
                          <a:schemeClr val="tx1"/>
                        </a:solidFill>
                      </a:endParaRPr>
                    </a:p>
                    <a:p>
                      <a:pPr>
                        <a:lnSpc>
                          <a:spcPts val="1700"/>
                        </a:lnSpc>
                      </a:pPr>
                      <a:r>
                        <a:rPr lang="ja-JP" altLang="en-US" sz="1200" b="0" u="none" dirty="0">
                          <a:solidFill>
                            <a:schemeClr val="tx1"/>
                          </a:solidFill>
                        </a:rPr>
                        <a:t>・「市立幼稚園民営化</a:t>
                      </a:r>
                      <a:r>
                        <a:rPr lang="ja-JP" altLang="en-US" sz="1200" b="0" u="none" dirty="0" smtClean="0">
                          <a:solidFill>
                            <a:schemeClr val="tx1"/>
                          </a:solidFill>
                        </a:rPr>
                        <a:t>計画（</a:t>
                      </a:r>
                      <a:r>
                        <a:rPr lang="ja-JP" altLang="en-US" sz="1200" b="0" u="none" dirty="0">
                          <a:solidFill>
                            <a:schemeClr val="tx1"/>
                          </a:solidFill>
                        </a:rPr>
                        <a:t>案）の基本的な</a:t>
                      </a:r>
                      <a:r>
                        <a:rPr lang="ja-JP" altLang="en-US" sz="1200" b="0" u="none" dirty="0" smtClean="0">
                          <a:solidFill>
                            <a:schemeClr val="tx1"/>
                          </a:solidFill>
                        </a:rPr>
                        <a:t>考え方」を</a:t>
                      </a:r>
                      <a:r>
                        <a:rPr lang="ja-JP" altLang="en-US" sz="1200" b="0" u="none" dirty="0">
                          <a:solidFill>
                            <a:schemeClr val="tx1"/>
                          </a:solidFill>
                        </a:rPr>
                        <a:t>公表（</a:t>
                      </a:r>
                      <a:r>
                        <a:rPr lang="en-US" altLang="ja-JP" sz="1200" b="0" u="none" dirty="0">
                          <a:solidFill>
                            <a:schemeClr val="tx1"/>
                          </a:solidFill>
                        </a:rPr>
                        <a:t>2013</a:t>
                      </a:r>
                      <a:r>
                        <a:rPr lang="ja-JP" altLang="en-US" sz="1200" b="0" u="none" dirty="0">
                          <a:solidFill>
                            <a:schemeClr val="tx1"/>
                          </a:solidFill>
                        </a:rPr>
                        <a:t>年</a:t>
                      </a:r>
                      <a:r>
                        <a:rPr lang="en-US" altLang="ja-JP" sz="1200" b="0" u="none" dirty="0">
                          <a:solidFill>
                            <a:schemeClr val="tx1"/>
                          </a:solidFill>
                        </a:rPr>
                        <a:t>2</a:t>
                      </a:r>
                      <a:r>
                        <a:rPr lang="ja-JP" altLang="en-US" sz="1200" b="0" u="none" dirty="0">
                          <a:solidFill>
                            <a:schemeClr val="tx1"/>
                          </a:solidFill>
                        </a:rPr>
                        <a:t>月）</a:t>
                      </a:r>
                    </a:p>
                    <a:p>
                      <a:pPr>
                        <a:lnSpc>
                          <a:spcPts val="1700"/>
                        </a:lnSpc>
                      </a:pPr>
                      <a:r>
                        <a:rPr lang="ja-JP" altLang="en-US" sz="1200" b="0" u="none" strike="noStrike" dirty="0">
                          <a:solidFill>
                            <a:schemeClr val="tx1"/>
                          </a:solidFill>
                        </a:rPr>
                        <a:t>・「市立幼稚園民営化計画（案）」を公表（</a:t>
                      </a:r>
                      <a:r>
                        <a:rPr lang="en-US" altLang="ja-JP" sz="1200" b="0" u="none" strike="noStrike" dirty="0">
                          <a:solidFill>
                            <a:schemeClr val="tx1"/>
                          </a:solidFill>
                        </a:rPr>
                        <a:t>2013</a:t>
                      </a:r>
                      <a:r>
                        <a:rPr lang="ja-JP" altLang="en-US" sz="1200" b="0" u="none" strike="noStrike" dirty="0">
                          <a:solidFill>
                            <a:schemeClr val="tx1"/>
                          </a:solidFill>
                        </a:rPr>
                        <a:t>年</a:t>
                      </a:r>
                      <a:r>
                        <a:rPr lang="en-US" altLang="ja-JP" sz="1200" b="0" u="none" strike="noStrike" dirty="0">
                          <a:solidFill>
                            <a:schemeClr val="tx1"/>
                          </a:solidFill>
                        </a:rPr>
                        <a:t>8</a:t>
                      </a:r>
                      <a:r>
                        <a:rPr lang="ja-JP" altLang="en-US" sz="1200" b="0" u="none" strike="noStrike" dirty="0">
                          <a:solidFill>
                            <a:schemeClr val="tx1"/>
                          </a:solidFill>
                        </a:rPr>
                        <a:t>月）</a:t>
                      </a:r>
                    </a:p>
                    <a:p>
                      <a:pPr>
                        <a:lnSpc>
                          <a:spcPts val="1700"/>
                        </a:lnSpc>
                      </a:pPr>
                      <a:r>
                        <a:rPr lang="ja-JP" altLang="en-US" sz="1200" b="0" u="none" dirty="0">
                          <a:solidFill>
                            <a:schemeClr val="tx1"/>
                          </a:solidFill>
                        </a:rPr>
                        <a:t>・「市立幼稚園民営化計画の見直し（案）」を公表（</a:t>
                      </a:r>
                      <a:r>
                        <a:rPr lang="en-US" altLang="ja-JP" sz="1200" b="0" u="none" dirty="0">
                          <a:solidFill>
                            <a:schemeClr val="tx1"/>
                          </a:solidFill>
                        </a:rPr>
                        <a:t>2014</a:t>
                      </a:r>
                      <a:r>
                        <a:rPr lang="ja-JP" altLang="en-US" sz="1200" b="0" u="none" dirty="0">
                          <a:solidFill>
                            <a:schemeClr val="tx1"/>
                          </a:solidFill>
                        </a:rPr>
                        <a:t>年</a:t>
                      </a:r>
                      <a:r>
                        <a:rPr lang="en-US" altLang="ja-JP" sz="1200" b="0" u="none" dirty="0">
                          <a:solidFill>
                            <a:schemeClr val="tx1"/>
                          </a:solidFill>
                        </a:rPr>
                        <a:t>4</a:t>
                      </a:r>
                      <a:r>
                        <a:rPr lang="ja-JP" altLang="en-US" sz="1200" b="0" u="none" dirty="0">
                          <a:solidFill>
                            <a:schemeClr val="tx1"/>
                          </a:solidFill>
                        </a:rPr>
                        <a:t>月）</a:t>
                      </a:r>
                      <a:endParaRPr lang="en-US" altLang="ja-JP" sz="1200" b="0" u="none" dirty="0">
                        <a:solidFill>
                          <a:schemeClr val="tx1"/>
                        </a:solidFill>
                      </a:endParaRPr>
                    </a:p>
                    <a:p>
                      <a:pPr>
                        <a:lnSpc>
                          <a:spcPts val="1700"/>
                        </a:lnSpc>
                      </a:pPr>
                      <a:r>
                        <a:rPr lang="ja-JP" altLang="en-US" sz="1200" b="0" u="none" dirty="0">
                          <a:solidFill>
                            <a:schemeClr val="tx1"/>
                          </a:solidFill>
                        </a:rPr>
                        <a:t>・「新たな市立幼稚園民営化計画（案）」を公表（</a:t>
                      </a:r>
                      <a:r>
                        <a:rPr lang="en-US" altLang="ja-JP" sz="1200" b="0" u="none" dirty="0">
                          <a:solidFill>
                            <a:schemeClr val="tx1"/>
                          </a:solidFill>
                        </a:rPr>
                        <a:t>2015</a:t>
                      </a:r>
                      <a:r>
                        <a:rPr lang="ja-JP" altLang="en-US" sz="1200" b="0" u="none" dirty="0">
                          <a:solidFill>
                            <a:schemeClr val="tx1"/>
                          </a:solidFill>
                        </a:rPr>
                        <a:t>年</a:t>
                      </a:r>
                      <a:r>
                        <a:rPr lang="en-US" altLang="ja-JP" sz="1200" b="0" u="none" dirty="0">
                          <a:solidFill>
                            <a:schemeClr val="tx1"/>
                          </a:solidFill>
                        </a:rPr>
                        <a:t>7</a:t>
                      </a:r>
                      <a:r>
                        <a:rPr lang="ja-JP" altLang="en-US" sz="1200" b="0" u="none" dirty="0">
                          <a:solidFill>
                            <a:schemeClr val="tx1"/>
                          </a:solidFill>
                        </a:rPr>
                        <a:t>月）</a:t>
                      </a:r>
                      <a:endParaRPr lang="en-US" altLang="ja-JP" sz="1200" b="0" u="none" dirty="0">
                        <a:solidFill>
                          <a:schemeClr val="tx1"/>
                        </a:solidFill>
                      </a:endParaRPr>
                    </a:p>
                    <a:p>
                      <a:pPr>
                        <a:lnSpc>
                          <a:spcPts val="1700"/>
                        </a:lnSpc>
                      </a:pPr>
                      <a:endParaRPr lang="ja-JP" altLang="en-US" sz="1200" b="0" u="none"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b="1" dirty="0">
                          <a:solidFill>
                            <a:schemeClr val="tx1"/>
                          </a:solidFill>
                        </a:rPr>
                        <a:t>（幼稚園）</a:t>
                      </a:r>
                      <a:endParaRPr kumimoji="1" lang="en-US" altLang="ja-JP" sz="1200" b="1" dirty="0">
                        <a:solidFill>
                          <a:schemeClr val="tx1"/>
                        </a:solidFill>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b="0" dirty="0">
                          <a:solidFill>
                            <a:schemeClr val="tx1"/>
                          </a:solidFill>
                        </a:rPr>
                        <a:t>・４園の廃園、１園の民間移管を実施</a:t>
                      </a:r>
                      <a:endParaRPr kumimoji="1" lang="en-US" altLang="ja-JP" sz="1200" b="0" dirty="0">
                        <a:solidFill>
                          <a:schemeClr val="tx1"/>
                        </a:solidFill>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b="0" dirty="0">
                          <a:solidFill>
                            <a:schemeClr val="tx1"/>
                          </a:solidFill>
                        </a:rPr>
                        <a:t>　市立幼稚園数</a:t>
                      </a:r>
                      <a:endParaRPr kumimoji="1" lang="en-US" altLang="ja-JP" sz="1200" b="0" dirty="0">
                        <a:solidFill>
                          <a:schemeClr val="tx1"/>
                        </a:solidFill>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b="0" dirty="0">
                          <a:solidFill>
                            <a:schemeClr val="tx1"/>
                          </a:solidFill>
                        </a:rPr>
                        <a:t>　　</a:t>
                      </a:r>
                      <a:r>
                        <a:rPr kumimoji="1" lang="en-US" altLang="ja-JP" sz="1200" b="0" dirty="0">
                          <a:solidFill>
                            <a:schemeClr val="tx1"/>
                          </a:solidFill>
                        </a:rPr>
                        <a:t>201</a:t>
                      </a:r>
                      <a:r>
                        <a:rPr kumimoji="1" lang="en-US" altLang="ja-JP" sz="1200" b="0" strike="noStrike" dirty="0">
                          <a:solidFill>
                            <a:schemeClr val="tx1"/>
                          </a:solidFill>
                        </a:rPr>
                        <a:t>3</a:t>
                      </a:r>
                      <a:r>
                        <a:rPr kumimoji="1" lang="ja-JP" altLang="en-US" sz="1200" b="0" dirty="0">
                          <a:solidFill>
                            <a:schemeClr val="tx1"/>
                          </a:solidFill>
                        </a:rPr>
                        <a:t>年度</a:t>
                      </a:r>
                      <a:r>
                        <a:rPr kumimoji="1" lang="en-US" altLang="ja-JP" sz="1200" b="0" dirty="0">
                          <a:solidFill>
                            <a:schemeClr val="tx1"/>
                          </a:solidFill>
                        </a:rPr>
                        <a:t>	</a:t>
                      </a:r>
                      <a:r>
                        <a:rPr kumimoji="1" lang="ja-JP" altLang="en-US" sz="1200" b="0" dirty="0">
                          <a:solidFill>
                            <a:schemeClr val="tx1"/>
                          </a:solidFill>
                        </a:rPr>
                        <a:t>　　</a:t>
                      </a:r>
                      <a:r>
                        <a:rPr kumimoji="1" lang="en-US" altLang="ja-JP" sz="1200" b="0" baseline="0" dirty="0">
                          <a:solidFill>
                            <a:schemeClr val="tx1"/>
                          </a:solidFill>
                        </a:rPr>
                        <a:t>2016</a:t>
                      </a:r>
                      <a:r>
                        <a:rPr kumimoji="1" lang="ja-JP" altLang="en-US" sz="1200" b="0" baseline="0" dirty="0">
                          <a:solidFill>
                            <a:schemeClr val="tx1"/>
                          </a:solidFill>
                        </a:rPr>
                        <a:t>年度</a:t>
                      </a:r>
                      <a:endParaRPr kumimoji="1" lang="en-US" altLang="ja-JP" sz="1200" b="0" dirty="0">
                        <a:solidFill>
                          <a:schemeClr val="tx1"/>
                        </a:solidFill>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b="0" dirty="0">
                          <a:solidFill>
                            <a:schemeClr val="tx1"/>
                          </a:solidFill>
                        </a:rPr>
                        <a:t>　　　　　</a:t>
                      </a:r>
                      <a:r>
                        <a:rPr kumimoji="1" lang="en-US" altLang="ja-JP" sz="1200" b="0" dirty="0">
                          <a:solidFill>
                            <a:schemeClr val="tx1"/>
                          </a:solidFill>
                        </a:rPr>
                        <a:t>59</a:t>
                      </a:r>
                      <a:r>
                        <a:rPr kumimoji="1" lang="ja-JP" altLang="en-US" sz="1200" b="0" dirty="0">
                          <a:solidFill>
                            <a:schemeClr val="tx1"/>
                          </a:solidFill>
                        </a:rPr>
                        <a:t>園</a:t>
                      </a:r>
                      <a:r>
                        <a:rPr kumimoji="1" lang="en-US" altLang="ja-JP" sz="1200" b="0" dirty="0">
                          <a:solidFill>
                            <a:schemeClr val="tx1"/>
                          </a:solidFill>
                        </a:rPr>
                        <a:t>	</a:t>
                      </a:r>
                      <a:r>
                        <a:rPr kumimoji="1" lang="ja-JP" altLang="en-US" sz="1200" b="0" dirty="0">
                          <a:solidFill>
                            <a:schemeClr val="tx1"/>
                          </a:solidFill>
                        </a:rPr>
                        <a:t>　　　　　</a:t>
                      </a:r>
                      <a:r>
                        <a:rPr kumimoji="1" lang="en-US" altLang="ja-JP" sz="1200" b="0" baseline="0" dirty="0">
                          <a:solidFill>
                            <a:schemeClr val="tx1"/>
                          </a:solidFill>
                        </a:rPr>
                        <a:t>54</a:t>
                      </a:r>
                      <a:r>
                        <a:rPr kumimoji="1" lang="ja-JP" altLang="en-US" sz="1200" b="0" baseline="0" dirty="0">
                          <a:solidFill>
                            <a:schemeClr val="tx1"/>
                          </a:solidFill>
                        </a:rPr>
                        <a:t>園</a:t>
                      </a:r>
                      <a:endParaRPr kumimoji="1" lang="en-US" altLang="ja-JP" sz="1200" b="0" baseline="0" dirty="0">
                        <a:solidFill>
                          <a:schemeClr val="tx1"/>
                        </a:solidFill>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b="0" dirty="0">
                          <a:solidFill>
                            <a:schemeClr val="tx1"/>
                          </a:solidFill>
                        </a:rPr>
                        <a:t>・１園の民間移管を実施予定（</a:t>
                      </a:r>
                      <a:r>
                        <a:rPr kumimoji="1" lang="en-US" altLang="ja-JP" sz="1200" b="0" dirty="0">
                          <a:solidFill>
                            <a:schemeClr val="tx1"/>
                          </a:solidFill>
                        </a:rPr>
                        <a:t>2019</a:t>
                      </a:r>
                      <a:r>
                        <a:rPr kumimoji="1" lang="ja-JP" altLang="en-US" sz="1200" b="0" dirty="0">
                          <a:solidFill>
                            <a:schemeClr val="tx1"/>
                          </a:solidFill>
                        </a:rPr>
                        <a:t>年</a:t>
                      </a:r>
                      <a:r>
                        <a:rPr kumimoji="1" lang="en-US" altLang="ja-JP" sz="1200" b="0" dirty="0">
                          <a:solidFill>
                            <a:schemeClr val="tx1"/>
                          </a:solidFill>
                        </a:rPr>
                        <a:t>4</a:t>
                      </a:r>
                      <a:r>
                        <a:rPr kumimoji="1" lang="ja-JP" altLang="en-US" sz="1200" b="0" dirty="0">
                          <a:solidFill>
                            <a:schemeClr val="tx1"/>
                          </a:solidFill>
                        </a:rPr>
                        <a:t>月）</a:t>
                      </a:r>
                    </a:p>
                    <a:p>
                      <a:pPr marL="0" marR="0" indent="0" algn="l" defTabSz="914400" rtl="0" eaLnBrk="1" fontAlgn="auto" latinLnBrk="0" hangingPunct="1">
                        <a:lnSpc>
                          <a:spcPts val="1700"/>
                        </a:lnSpc>
                        <a:spcBef>
                          <a:spcPts val="0"/>
                        </a:spcBef>
                        <a:spcAft>
                          <a:spcPts val="0"/>
                        </a:spcAft>
                        <a:buClrTx/>
                        <a:buSzTx/>
                        <a:buFontTx/>
                        <a:buNone/>
                        <a:tabLst/>
                        <a:defRPr/>
                      </a:pPr>
                      <a:endParaRPr kumimoji="1" lang="ja-JP" altLang="en-US" sz="12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512168">
                <a:tc>
                  <a:txBody>
                    <a:bodyPr/>
                    <a:lstStyle/>
                    <a:p>
                      <a:pPr marL="88900" marR="0" indent="-88900" algn="l" defTabSz="914400" rtl="0" eaLnBrk="1" fontAlgn="auto" latinLnBrk="0" hangingPunct="1">
                        <a:lnSpc>
                          <a:spcPts val="1700"/>
                        </a:lnSpc>
                        <a:spcBef>
                          <a:spcPts val="0"/>
                        </a:spcBef>
                        <a:spcAft>
                          <a:spcPts val="0"/>
                        </a:spcAft>
                        <a:buClrTx/>
                        <a:buSzTx/>
                        <a:buFontTx/>
                        <a:buNone/>
                        <a:tabLst/>
                        <a:defRPr/>
                      </a:pPr>
                      <a:r>
                        <a:rPr kumimoji="1" lang="ja-JP" altLang="en-US" sz="1200" b="1" dirty="0">
                          <a:solidFill>
                            <a:schemeClr val="tx1"/>
                          </a:solidFill>
                        </a:rPr>
                        <a:t>（保育所）</a:t>
                      </a:r>
                      <a:endParaRPr kumimoji="1" lang="en-US" altLang="ja-JP" sz="1200" b="1" dirty="0">
                        <a:solidFill>
                          <a:schemeClr val="tx1"/>
                        </a:solidFill>
                      </a:endParaRPr>
                    </a:p>
                    <a:p>
                      <a:pPr marL="88900" marR="0" indent="-88900" algn="l" defTabSz="914400" rtl="0" eaLnBrk="1" fontAlgn="auto" latinLnBrk="0" hangingPunct="1">
                        <a:lnSpc>
                          <a:spcPts val="1700"/>
                        </a:lnSpc>
                        <a:spcBef>
                          <a:spcPts val="0"/>
                        </a:spcBef>
                        <a:spcAft>
                          <a:spcPts val="0"/>
                        </a:spcAft>
                        <a:buClrTx/>
                        <a:buSzTx/>
                        <a:buFontTx/>
                        <a:buNone/>
                        <a:tabLst/>
                        <a:defRPr/>
                      </a:pPr>
                      <a:r>
                        <a:rPr kumimoji="1" lang="ja-JP" altLang="en-US" sz="1200" b="0" dirty="0">
                          <a:solidFill>
                            <a:schemeClr val="tx1"/>
                          </a:solidFill>
                        </a:rPr>
                        <a:t>・民間に比べ、運営経費が高い</a:t>
                      </a:r>
                      <a:endParaRPr kumimoji="1" lang="en-US" altLang="ja-JP" sz="1200" b="0" dirty="0">
                        <a:solidFill>
                          <a:schemeClr val="tx1"/>
                        </a:solidFill>
                      </a:endParaRPr>
                    </a:p>
                    <a:p>
                      <a:pPr marL="88900" marR="0" indent="-88900" algn="l" defTabSz="914400" rtl="0" eaLnBrk="1" fontAlgn="auto" latinLnBrk="0" hangingPunct="1">
                        <a:lnSpc>
                          <a:spcPts val="1700"/>
                        </a:lnSpc>
                        <a:spcBef>
                          <a:spcPts val="0"/>
                        </a:spcBef>
                        <a:spcAft>
                          <a:spcPts val="0"/>
                        </a:spcAft>
                        <a:buClrTx/>
                        <a:buSzTx/>
                        <a:buFontTx/>
                        <a:buNone/>
                        <a:tabLst/>
                        <a:defRPr/>
                      </a:pPr>
                      <a:r>
                        <a:rPr kumimoji="1" lang="ja-JP" altLang="en-US" sz="1200" b="0" dirty="0">
                          <a:solidFill>
                            <a:schemeClr val="tx1"/>
                          </a:solidFill>
                        </a:rPr>
                        <a:t>・公設置民営では、効果が限定的</a:t>
                      </a:r>
                      <a:endParaRPr kumimoji="1" lang="en-US" altLang="ja-JP" sz="12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indent="-88900">
                        <a:lnSpc>
                          <a:spcPts val="1700"/>
                        </a:lnSpc>
                      </a:pPr>
                      <a:r>
                        <a:rPr lang="ja-JP" altLang="en-US" sz="1200" b="1" dirty="0">
                          <a:solidFill>
                            <a:schemeClr val="tx1"/>
                          </a:solidFill>
                        </a:rPr>
                        <a:t>（保育所）</a:t>
                      </a:r>
                      <a:endParaRPr lang="en-US" altLang="ja-JP" sz="1200" b="1" dirty="0">
                        <a:solidFill>
                          <a:schemeClr val="tx1"/>
                        </a:solidFill>
                      </a:endParaRPr>
                    </a:p>
                    <a:p>
                      <a:pPr marL="88900" marR="0" indent="-88900" algn="l" defTabSz="914400" rtl="0" eaLnBrk="1" fontAlgn="auto" latinLnBrk="0" hangingPunct="1">
                        <a:lnSpc>
                          <a:spcPts val="1700"/>
                        </a:lnSpc>
                        <a:spcBef>
                          <a:spcPts val="0"/>
                        </a:spcBef>
                        <a:spcAft>
                          <a:spcPts val="0"/>
                        </a:spcAft>
                        <a:buClrTx/>
                        <a:buSzTx/>
                        <a:buFontTx/>
                        <a:buNone/>
                        <a:tabLst/>
                        <a:defRPr/>
                      </a:pPr>
                      <a:r>
                        <a:rPr lang="ja-JP" altLang="en-US" sz="1200" b="0" dirty="0">
                          <a:solidFill>
                            <a:schemeClr val="tx1"/>
                          </a:solidFill>
                        </a:rPr>
                        <a:t>・</a:t>
                      </a:r>
                      <a:r>
                        <a:rPr lang="ja-JP" altLang="en-US" sz="1200" b="0" spc="-70" baseline="0" dirty="0">
                          <a:solidFill>
                            <a:schemeClr val="tx1"/>
                          </a:solidFill>
                        </a:rPr>
                        <a:t>セーフティネットとして必要な保育所を除き、統廃合・休廃止も視野に入れながら原則民間移管</a:t>
                      </a:r>
                      <a:r>
                        <a:rPr lang="ja-JP" altLang="en-US" sz="1200" b="0" spc="-70" dirty="0">
                          <a:solidFill>
                            <a:schemeClr val="tx1"/>
                          </a:solidFill>
                        </a:rPr>
                        <a:t>、</a:t>
                      </a:r>
                      <a:r>
                        <a:rPr lang="en-US" altLang="ja-JP" sz="1200" b="0" spc="-70" dirty="0">
                          <a:solidFill>
                            <a:schemeClr val="tx1"/>
                          </a:solidFill>
                        </a:rPr>
                        <a:t/>
                      </a:r>
                      <a:br>
                        <a:rPr lang="en-US" altLang="ja-JP" sz="1200" b="0" spc="-70" dirty="0">
                          <a:solidFill>
                            <a:schemeClr val="tx1"/>
                          </a:solidFill>
                        </a:rPr>
                      </a:br>
                      <a:r>
                        <a:rPr lang="ja-JP" altLang="en-US" sz="1200" b="0" dirty="0">
                          <a:solidFill>
                            <a:schemeClr val="tx1"/>
                          </a:solidFill>
                        </a:rPr>
                        <a:t>民間移管が困難な場合は、補完的に委託化を推進</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700"/>
                        </a:lnSpc>
                      </a:pPr>
                      <a:r>
                        <a:rPr lang="ja-JP" altLang="en-US" sz="1200" b="1" dirty="0">
                          <a:solidFill>
                            <a:schemeClr val="tx1"/>
                          </a:solidFill>
                        </a:rPr>
                        <a:t>（保育所）</a:t>
                      </a:r>
                      <a:endParaRPr lang="en-US" altLang="ja-JP" sz="1200" b="1" dirty="0">
                        <a:solidFill>
                          <a:schemeClr val="tx1"/>
                        </a:solidFill>
                      </a:endParaRPr>
                    </a:p>
                    <a:p>
                      <a:pPr>
                        <a:lnSpc>
                          <a:spcPts val="1700"/>
                        </a:lnSpc>
                      </a:pPr>
                      <a:r>
                        <a:rPr lang="ja-JP" altLang="en-US" sz="1200" b="0" dirty="0">
                          <a:solidFill>
                            <a:schemeClr val="tx1"/>
                          </a:solidFill>
                        </a:rPr>
                        <a:t>・「公立保育所新再編整備計画（案）」を公表（</a:t>
                      </a:r>
                      <a:r>
                        <a:rPr lang="en-US" altLang="ja-JP" sz="1200" b="0" dirty="0">
                          <a:solidFill>
                            <a:schemeClr val="tx1"/>
                          </a:solidFill>
                        </a:rPr>
                        <a:t>2013</a:t>
                      </a:r>
                      <a:r>
                        <a:rPr lang="ja-JP" altLang="en-US" sz="1200" b="0" dirty="0">
                          <a:solidFill>
                            <a:schemeClr val="tx1"/>
                          </a:solidFill>
                        </a:rPr>
                        <a:t>年</a:t>
                      </a:r>
                      <a:r>
                        <a:rPr lang="en-US" altLang="ja-JP" sz="1200" b="0" dirty="0">
                          <a:solidFill>
                            <a:schemeClr val="tx1"/>
                          </a:solidFill>
                        </a:rPr>
                        <a:t>2</a:t>
                      </a:r>
                      <a:r>
                        <a:rPr lang="ja-JP" altLang="en-US" sz="1200" b="0" dirty="0">
                          <a:solidFill>
                            <a:schemeClr val="tx1"/>
                          </a:solidFill>
                        </a:rPr>
                        <a:t>月）</a:t>
                      </a:r>
                    </a:p>
                    <a:p>
                      <a:pPr>
                        <a:lnSpc>
                          <a:spcPts val="1700"/>
                        </a:lnSpc>
                      </a:pPr>
                      <a:r>
                        <a:rPr lang="ja-JP" altLang="en-US" sz="1200" b="0" dirty="0">
                          <a:solidFill>
                            <a:schemeClr val="tx1"/>
                          </a:solidFill>
                        </a:rPr>
                        <a:t>・「公立保育所新再編整備計画」の一部改訂（</a:t>
                      </a:r>
                      <a:r>
                        <a:rPr lang="en-US" altLang="ja-JP" sz="1200" b="0" dirty="0">
                          <a:solidFill>
                            <a:schemeClr val="tx1"/>
                          </a:solidFill>
                        </a:rPr>
                        <a:t>2017</a:t>
                      </a:r>
                      <a:r>
                        <a:rPr lang="ja-JP" altLang="en-US" sz="1200" b="0" dirty="0">
                          <a:solidFill>
                            <a:schemeClr val="tx1"/>
                          </a:solidFill>
                        </a:rPr>
                        <a:t>年</a:t>
                      </a:r>
                      <a:r>
                        <a:rPr lang="en-US" altLang="ja-JP" sz="1200" b="0" dirty="0">
                          <a:solidFill>
                            <a:schemeClr val="tx1"/>
                          </a:solidFill>
                        </a:rPr>
                        <a:t>6</a:t>
                      </a:r>
                      <a:r>
                        <a:rPr lang="ja-JP" altLang="en-US" sz="1200" b="0" dirty="0">
                          <a:solidFill>
                            <a:schemeClr val="tx1"/>
                          </a:solidFill>
                        </a:rPr>
                        <a:t>月）</a:t>
                      </a:r>
                    </a:p>
                    <a:p>
                      <a:pPr>
                        <a:lnSpc>
                          <a:spcPts val="1700"/>
                        </a:lnSpc>
                      </a:pPr>
                      <a:r>
                        <a:rPr lang="ja-JP" altLang="en-US" sz="1200" b="0" dirty="0">
                          <a:solidFill>
                            <a:schemeClr val="tx1"/>
                          </a:solidFill>
                        </a:rPr>
                        <a:t>・「大阪市立保育所のあり方」について公表（</a:t>
                      </a:r>
                      <a:r>
                        <a:rPr lang="en-US" altLang="ja-JP" sz="1200" b="0" dirty="0">
                          <a:solidFill>
                            <a:schemeClr val="tx1"/>
                          </a:solidFill>
                        </a:rPr>
                        <a:t>2017</a:t>
                      </a:r>
                      <a:r>
                        <a:rPr lang="ja-JP" altLang="en-US" sz="1200" b="0" dirty="0">
                          <a:solidFill>
                            <a:schemeClr val="tx1"/>
                          </a:solidFill>
                        </a:rPr>
                        <a:t>年</a:t>
                      </a:r>
                      <a:r>
                        <a:rPr lang="en-US" altLang="ja-JP" sz="1200" b="0" dirty="0">
                          <a:solidFill>
                            <a:schemeClr val="tx1"/>
                          </a:solidFill>
                        </a:rPr>
                        <a:t>12</a:t>
                      </a:r>
                      <a:r>
                        <a:rPr lang="ja-JP" altLang="en-US" sz="1200" b="0" dirty="0">
                          <a:solidFill>
                            <a:schemeClr val="tx1"/>
                          </a:solidFill>
                        </a:rPr>
                        <a:t>月）</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700"/>
                        </a:lnSpc>
                      </a:pPr>
                      <a:r>
                        <a:rPr kumimoji="1" lang="ja-JP" altLang="en-US" sz="1200" b="1" dirty="0">
                          <a:solidFill>
                            <a:schemeClr val="tx1"/>
                          </a:solidFill>
                        </a:rPr>
                        <a:t>（保育所）</a:t>
                      </a:r>
                      <a:endParaRPr kumimoji="1" lang="en-US" altLang="ja-JP" sz="1200" b="1" dirty="0">
                        <a:solidFill>
                          <a:schemeClr val="tx1"/>
                        </a:solidFill>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b="0" dirty="0">
                          <a:solidFill>
                            <a:schemeClr val="tx1"/>
                          </a:solidFill>
                        </a:rPr>
                        <a:t>・</a:t>
                      </a:r>
                      <a:r>
                        <a:rPr kumimoji="1" lang="en-US" altLang="ja-JP" sz="1200" b="0" strike="noStrike" dirty="0">
                          <a:solidFill>
                            <a:schemeClr val="tx1"/>
                          </a:solidFill>
                        </a:rPr>
                        <a:t>21</a:t>
                      </a:r>
                      <a:r>
                        <a:rPr kumimoji="1" lang="ja-JP" altLang="en-US" sz="1200" b="0" dirty="0">
                          <a:solidFill>
                            <a:schemeClr val="tx1"/>
                          </a:solidFill>
                        </a:rPr>
                        <a:t>保育所の移管先法人が決定</a:t>
                      </a:r>
                      <a:endParaRPr kumimoji="1" lang="en-US" altLang="ja-JP" sz="1200" b="0" dirty="0">
                        <a:solidFill>
                          <a:schemeClr val="tx1"/>
                        </a:solidFill>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b="0" dirty="0">
                          <a:solidFill>
                            <a:schemeClr val="tx1"/>
                          </a:solidFill>
                        </a:rPr>
                        <a:t>　公立保育所数</a:t>
                      </a:r>
                      <a:endParaRPr kumimoji="1" lang="en-US" altLang="ja-JP" sz="1200" b="0" dirty="0">
                        <a:solidFill>
                          <a:schemeClr val="tx1"/>
                        </a:solidFill>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b="0" dirty="0">
                          <a:solidFill>
                            <a:schemeClr val="tx1"/>
                          </a:solidFill>
                        </a:rPr>
                        <a:t>　　</a:t>
                      </a:r>
                      <a:r>
                        <a:rPr kumimoji="1" lang="en-US" altLang="ja-JP" sz="1200" b="0" dirty="0">
                          <a:solidFill>
                            <a:schemeClr val="tx1"/>
                          </a:solidFill>
                        </a:rPr>
                        <a:t>2014</a:t>
                      </a:r>
                      <a:r>
                        <a:rPr kumimoji="1" lang="ja-JP" altLang="en-US" sz="1200" b="0" dirty="0">
                          <a:solidFill>
                            <a:schemeClr val="tx1"/>
                          </a:solidFill>
                        </a:rPr>
                        <a:t>年度　　　</a:t>
                      </a:r>
                      <a:r>
                        <a:rPr kumimoji="1" lang="en-US" altLang="ja-JP" sz="1200" b="0" dirty="0">
                          <a:solidFill>
                            <a:schemeClr val="tx1"/>
                          </a:solidFill>
                        </a:rPr>
                        <a:t>2017</a:t>
                      </a:r>
                      <a:r>
                        <a:rPr kumimoji="1" lang="ja-JP" altLang="en-US" sz="1200" b="0" dirty="0">
                          <a:solidFill>
                            <a:schemeClr val="tx1"/>
                          </a:solidFill>
                        </a:rPr>
                        <a:t>年度</a:t>
                      </a:r>
                      <a:endParaRPr kumimoji="1" lang="en-US" altLang="ja-JP" sz="1200" b="0" dirty="0">
                        <a:solidFill>
                          <a:schemeClr val="tx1"/>
                        </a:solidFill>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b="0" dirty="0">
                          <a:solidFill>
                            <a:schemeClr val="tx1"/>
                          </a:solidFill>
                        </a:rPr>
                        <a:t>　　　</a:t>
                      </a:r>
                      <a:r>
                        <a:rPr kumimoji="1" lang="en-US" altLang="ja-JP" sz="1200" b="0" dirty="0">
                          <a:solidFill>
                            <a:schemeClr val="tx1"/>
                          </a:solidFill>
                        </a:rPr>
                        <a:t>119</a:t>
                      </a:r>
                      <a:r>
                        <a:rPr kumimoji="1" lang="ja-JP" altLang="en-US" sz="1200" b="0" dirty="0">
                          <a:solidFill>
                            <a:schemeClr val="tx1"/>
                          </a:solidFill>
                        </a:rPr>
                        <a:t>か所　　　　</a:t>
                      </a:r>
                      <a:r>
                        <a:rPr kumimoji="1" lang="ja-JP" altLang="en-US" sz="1200" b="0" baseline="0" dirty="0">
                          <a:solidFill>
                            <a:schemeClr val="tx1"/>
                          </a:solidFill>
                        </a:rPr>
                        <a:t> </a:t>
                      </a:r>
                      <a:r>
                        <a:rPr kumimoji="1" lang="en-US" altLang="ja-JP" sz="1200" b="0" dirty="0">
                          <a:solidFill>
                            <a:schemeClr val="tx1"/>
                          </a:solidFill>
                        </a:rPr>
                        <a:t>99</a:t>
                      </a:r>
                      <a:r>
                        <a:rPr kumimoji="1" lang="ja-JP" altLang="en-US" sz="1200" b="0" dirty="0">
                          <a:solidFill>
                            <a:schemeClr val="tx1"/>
                          </a:solidFill>
                        </a:rPr>
                        <a:t>か所</a:t>
                      </a:r>
                      <a:endParaRPr kumimoji="1" lang="en-US" altLang="ja-JP" sz="12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5" name="スライド番号プレースホルダ 4"/>
          <p:cNvSpPr>
            <a:spLocks noGrp="1"/>
          </p:cNvSpPr>
          <p:nvPr>
            <p:ph type="sldNum" sz="quarter" idx="12"/>
          </p:nvPr>
        </p:nvSpPr>
        <p:spPr/>
        <p:txBody>
          <a:bodyPr/>
          <a:lstStyle/>
          <a:p>
            <a:fld id="{CCEC3038-1CF1-4B63-9920-55248DCFBA97}" type="slidenum">
              <a:rPr kumimoji="1" lang="ja-JP" altLang="en-US" smtClean="0"/>
              <a:pPr/>
              <a:t>90</a:t>
            </a:fld>
            <a:endParaRPr kumimoji="1" lang="ja-JP" altLang="en-US"/>
          </a:p>
        </p:txBody>
      </p:sp>
      <p:sp>
        <p:nvSpPr>
          <p:cNvPr id="29" name="二等辺三角形 28"/>
          <p:cNvSpPr/>
          <p:nvPr/>
        </p:nvSpPr>
        <p:spPr>
          <a:xfrm rot="5400000">
            <a:off x="7458917" y="3783060"/>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p:cNvSpPr/>
          <p:nvPr/>
        </p:nvSpPr>
        <p:spPr>
          <a:xfrm rot="5400000">
            <a:off x="7458917" y="6273947"/>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762106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角丸四角形 54"/>
          <p:cNvSpPr/>
          <p:nvPr/>
        </p:nvSpPr>
        <p:spPr>
          <a:xfrm>
            <a:off x="4427984" y="4673153"/>
            <a:ext cx="4347776" cy="2122806"/>
          </a:xfrm>
          <a:prstGeom prst="roundRect">
            <a:avLst>
              <a:gd name="adj" fmla="val 776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2555776" y="1711964"/>
            <a:ext cx="360040" cy="238093"/>
          </a:xfrm>
          <a:prstGeom prst="roundRect">
            <a:avLst>
              <a:gd name="adj" fmla="val 24221"/>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8"/>
          <p:cNvSpPr/>
          <p:nvPr/>
        </p:nvSpPr>
        <p:spPr>
          <a:xfrm>
            <a:off x="1782738" y="4710160"/>
            <a:ext cx="1296144" cy="231460"/>
          </a:xfrm>
          <a:prstGeom prst="roundRect">
            <a:avLst>
              <a:gd name="adj" fmla="val 24221"/>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206808" y="2779888"/>
            <a:ext cx="8568952" cy="1828784"/>
          </a:xfrm>
          <a:prstGeom prst="roundRect">
            <a:avLst>
              <a:gd name="adj" fmla="val 776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23528" y="1527225"/>
            <a:ext cx="8280920" cy="938719"/>
          </a:xfrm>
          <a:prstGeom prst="rect">
            <a:avLst/>
          </a:prstGeom>
          <a:noFill/>
        </p:spPr>
        <p:txBody>
          <a:bodyPr wrap="square" rtlCol="0">
            <a:spAutoFit/>
          </a:bodyPr>
          <a:lstStyle/>
          <a:p>
            <a:pPr>
              <a:lnSpc>
                <a:spcPts val="1400"/>
              </a:lnSpc>
            </a:pPr>
            <a:r>
              <a:rPr lang="ja-JP" altLang="en-US" sz="1400" dirty="0">
                <a:latin typeface="+mn-ea"/>
              </a:rPr>
              <a:t>・　市政改革プランに基づき、民間で成立している事業は民間に任せる （民営化）。</a:t>
            </a:r>
            <a:endParaRPr lang="en-US" altLang="ja-JP" sz="1400" dirty="0">
              <a:latin typeface="+mn-ea"/>
            </a:endParaRPr>
          </a:p>
          <a:p>
            <a:pPr>
              <a:lnSpc>
                <a:spcPts val="1400"/>
              </a:lnSpc>
            </a:pPr>
            <a:r>
              <a:rPr lang="ja-JP" altLang="en-US" sz="1400" dirty="0">
                <a:latin typeface="+mn-ea"/>
              </a:rPr>
              <a:t>　　</a:t>
            </a:r>
            <a:r>
              <a:rPr lang="ja-JP" altLang="en-US" sz="1200" dirty="0">
                <a:latin typeface="+mn-ea"/>
              </a:rPr>
              <a:t>市内の幼稚園等に通う園児の</a:t>
            </a:r>
            <a:r>
              <a:rPr lang="en-US" altLang="ja-JP" sz="1200" dirty="0">
                <a:latin typeface="+mn-ea"/>
              </a:rPr>
              <a:t>85</a:t>
            </a:r>
            <a:r>
              <a:rPr lang="ja-JP" altLang="en-US" sz="1200" dirty="0">
                <a:latin typeface="+mn-ea"/>
              </a:rPr>
              <a:t>％が私立に通っており、また市立幼稚園を設置していない行政区が</a:t>
            </a:r>
            <a:r>
              <a:rPr lang="en-US" altLang="ja-JP" sz="1200" dirty="0">
                <a:latin typeface="+mn-ea"/>
              </a:rPr>
              <a:t>2</a:t>
            </a:r>
            <a:r>
              <a:rPr lang="ja-JP" altLang="en-US" sz="1200" dirty="0">
                <a:latin typeface="+mn-ea"/>
              </a:rPr>
              <a:t>区ある。</a:t>
            </a:r>
            <a:endParaRPr lang="en-US" altLang="ja-JP" sz="1200" dirty="0">
              <a:latin typeface="+mn-ea"/>
            </a:endParaRPr>
          </a:p>
          <a:p>
            <a:pPr>
              <a:lnSpc>
                <a:spcPts val="1000"/>
              </a:lnSpc>
            </a:pPr>
            <a:endParaRPr lang="en-US" altLang="ja-JP" sz="1400" dirty="0">
              <a:latin typeface="+mn-ea"/>
            </a:endParaRPr>
          </a:p>
          <a:p>
            <a:pPr>
              <a:lnSpc>
                <a:spcPts val="1400"/>
              </a:lnSpc>
            </a:pPr>
            <a:r>
              <a:rPr lang="ja-JP" altLang="en-US" sz="1400" dirty="0">
                <a:latin typeface="+mn-ea"/>
              </a:rPr>
              <a:t>　　　　　⇒ ニーズに沿った運営によるサービス向上と効率化を期待。</a:t>
            </a:r>
            <a:endParaRPr lang="en-US" altLang="ja-JP" sz="1400" dirty="0">
              <a:latin typeface="+mn-ea"/>
            </a:endParaRPr>
          </a:p>
          <a:p>
            <a:pPr>
              <a:lnSpc>
                <a:spcPts val="1400"/>
              </a:lnSpc>
            </a:pPr>
            <a:r>
              <a:rPr lang="ja-JP" altLang="en-US" sz="1400" dirty="0">
                <a:latin typeface="+mn-ea"/>
              </a:rPr>
              <a:t>　　　　　　　民営化により生み出された財源で、市立幼稚園だけでなく幼児教育全体の充実をはかる。</a:t>
            </a:r>
            <a:endParaRPr lang="en-US" altLang="ja-JP" sz="1400" dirty="0">
              <a:latin typeface="+mn-ea"/>
            </a:endParaRPr>
          </a:p>
        </p:txBody>
      </p:sp>
      <p:sp>
        <p:nvSpPr>
          <p:cNvPr id="28" name="角丸四角形 27"/>
          <p:cNvSpPr/>
          <p:nvPr/>
        </p:nvSpPr>
        <p:spPr>
          <a:xfrm>
            <a:off x="251520" y="1052736"/>
            <a:ext cx="8640960" cy="720080"/>
          </a:xfrm>
          <a:prstGeom prst="roundRect">
            <a:avLst>
              <a:gd name="adj" fmla="val 1046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9" name="正方形/長方形 28"/>
          <p:cNvSpPr/>
          <p:nvPr/>
        </p:nvSpPr>
        <p:spPr>
          <a:xfrm>
            <a:off x="107504" y="594888"/>
            <a:ext cx="187220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（背　　景）</a:t>
            </a:r>
            <a:endParaRPr lang="en-US" altLang="ja-JP" sz="1400" dirty="0">
              <a:solidFill>
                <a:schemeClr val="tx1"/>
              </a:solidFill>
            </a:endParaRPr>
          </a:p>
        </p:txBody>
      </p:sp>
      <p:sp>
        <p:nvSpPr>
          <p:cNvPr id="30" name="テキスト ボックス 29"/>
          <p:cNvSpPr txBox="1"/>
          <p:nvPr/>
        </p:nvSpPr>
        <p:spPr>
          <a:xfrm>
            <a:off x="323528" y="783616"/>
            <a:ext cx="7920880" cy="523220"/>
          </a:xfrm>
          <a:prstGeom prst="rect">
            <a:avLst/>
          </a:prstGeom>
          <a:noFill/>
        </p:spPr>
        <p:txBody>
          <a:bodyPr wrap="square" rtlCol="0">
            <a:spAutoFit/>
          </a:bodyPr>
          <a:lstStyle/>
          <a:p>
            <a:r>
              <a:rPr lang="ja-JP" altLang="en-US" sz="1400" dirty="0">
                <a:latin typeface="+mn-ea"/>
              </a:rPr>
              <a:t>・ 保育ニーズに的確に対応するため、限られた人的・物的資源を有効に活用する必要がある。</a:t>
            </a:r>
            <a:endParaRPr lang="en-US" altLang="ja-JP" sz="1400" dirty="0">
              <a:latin typeface="+mn-ea"/>
            </a:endParaRPr>
          </a:p>
          <a:p>
            <a:r>
              <a:rPr lang="ja-JP" altLang="en-US" sz="1400" dirty="0">
                <a:latin typeface="+mn-ea"/>
              </a:rPr>
              <a:t>・ </a:t>
            </a:r>
            <a:r>
              <a:rPr lang="ja-JP" altLang="en-US" sz="1400" dirty="0"/>
              <a:t>活力ある大阪の実現のため、「現役世代への重点投資」を可能にする行財政基盤構築が必要。</a:t>
            </a:r>
            <a:endParaRPr lang="ja-JP" altLang="en-US" sz="1400" dirty="0">
              <a:latin typeface="+mn-ea"/>
            </a:endParaRPr>
          </a:p>
        </p:txBody>
      </p:sp>
      <p:sp>
        <p:nvSpPr>
          <p:cNvPr id="32" name="下矢印 31"/>
          <p:cNvSpPr/>
          <p:nvPr/>
        </p:nvSpPr>
        <p:spPr>
          <a:xfrm>
            <a:off x="3779912" y="1342264"/>
            <a:ext cx="288032" cy="1440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2" name="タイトル 1"/>
          <p:cNvSpPr txBox="1">
            <a:spLocks/>
          </p:cNvSpPr>
          <p:nvPr/>
        </p:nvSpPr>
        <p:spPr>
          <a:xfrm>
            <a:off x="14808" y="-27384"/>
            <a:ext cx="8229600" cy="504056"/>
          </a:xfrm>
          <a:prstGeom prst="rect">
            <a:avLst/>
          </a:prstGeom>
        </p:spPr>
        <p:txBody>
          <a:bodyPr vert="horz" lIns="91440" tIns="45720" rIns="91440" bIns="45720" rtlCol="0" anchor="ctr">
            <a:noAutofit/>
          </a:bodyPr>
          <a:lstStyle/>
          <a:p>
            <a:pPr lvl="0">
              <a:spcBef>
                <a:spcPct val="0"/>
              </a:spcBef>
              <a:defRPr/>
            </a:pPr>
            <a:endParaRPr lang="ja-JP" altLang="en-US" sz="2800" dirty="0">
              <a:latin typeface="+mn-ea"/>
              <a:cs typeface="+mj-cs"/>
            </a:endParaRPr>
          </a:p>
        </p:txBody>
      </p:sp>
      <p:sp>
        <p:nvSpPr>
          <p:cNvPr id="36" name="テキスト ボックス 35"/>
          <p:cNvSpPr txBox="1"/>
          <p:nvPr/>
        </p:nvSpPr>
        <p:spPr>
          <a:xfrm>
            <a:off x="8244408" y="1"/>
            <a:ext cx="899592" cy="307777"/>
          </a:xfrm>
          <a:prstGeom prst="rect">
            <a:avLst/>
          </a:prstGeom>
          <a:noFill/>
        </p:spPr>
        <p:txBody>
          <a:bodyPr wrap="square" rtlCol="0">
            <a:spAutoFit/>
          </a:bodyPr>
          <a:lstStyle/>
          <a:p>
            <a:r>
              <a:rPr kumimoji="1" lang="en-US" altLang="ja-JP" sz="1400" dirty="0" smtClean="0"/>
              <a:t>C6.(86)</a:t>
            </a:r>
            <a:endParaRPr kumimoji="1" lang="ja-JP" altLang="en-US" sz="1400" dirty="0"/>
          </a:p>
        </p:txBody>
      </p:sp>
      <p:sp>
        <p:nvSpPr>
          <p:cNvPr id="48" name="正方形/長方形 47"/>
          <p:cNvSpPr/>
          <p:nvPr/>
        </p:nvSpPr>
        <p:spPr>
          <a:xfrm>
            <a:off x="7596336" y="196292"/>
            <a:ext cx="1512017"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t>＜</a:t>
            </a:r>
            <a:r>
              <a:rPr lang="en-US" altLang="ja-JP" dirty="0"/>
              <a:t>Outcome</a:t>
            </a:r>
            <a:r>
              <a:rPr lang="ja-JP" altLang="en-US" dirty="0"/>
              <a:t>＞</a:t>
            </a:r>
          </a:p>
        </p:txBody>
      </p:sp>
      <p:sp>
        <p:nvSpPr>
          <p:cNvPr id="51" name="正方形/長方形 50"/>
          <p:cNvSpPr/>
          <p:nvPr/>
        </p:nvSpPr>
        <p:spPr>
          <a:xfrm>
            <a:off x="251520" y="188640"/>
            <a:ext cx="5904656" cy="369332"/>
          </a:xfrm>
          <a:prstGeom prst="rect">
            <a:avLst/>
          </a:prstGeom>
        </p:spPr>
        <p:txBody>
          <a:bodyPr wrap="square">
            <a:spAutoFit/>
          </a:bodyPr>
          <a:lstStyle/>
          <a:p>
            <a:r>
              <a:rPr lang="ja-JP" altLang="en-US" b="1" dirty="0">
                <a:solidFill>
                  <a:srgbClr val="000000"/>
                </a:solidFill>
                <a:latin typeface="Calibri" pitchFamily="34" charset="0"/>
              </a:rPr>
              <a:t>幼稚園</a:t>
            </a:r>
            <a:endParaRPr lang="en-US" altLang="ja-JP" b="1" dirty="0">
              <a:solidFill>
                <a:srgbClr val="000000"/>
              </a:solidFill>
              <a:latin typeface="Calibri" pitchFamily="34" charset="0"/>
            </a:endParaRPr>
          </a:p>
        </p:txBody>
      </p:sp>
      <p:cxnSp>
        <p:nvCxnSpPr>
          <p:cNvPr id="53" name="直線コネクタ 52"/>
          <p:cNvCxnSpPr/>
          <p:nvPr/>
        </p:nvCxnSpPr>
        <p:spPr>
          <a:xfrm>
            <a:off x="179512" y="489735"/>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 32"/>
          <p:cNvSpPr>
            <a:spLocks noGrp="1"/>
          </p:cNvSpPr>
          <p:nvPr>
            <p:ph type="sldNum" sz="quarter" idx="12"/>
          </p:nvPr>
        </p:nvSpPr>
        <p:spPr/>
        <p:txBody>
          <a:bodyPr/>
          <a:lstStyle/>
          <a:p>
            <a:fld id="{CCEC3038-1CF1-4B63-9920-55248DCFBA97}" type="slidenum">
              <a:rPr kumimoji="1" lang="ja-JP" altLang="en-US" smtClean="0"/>
              <a:pPr/>
              <a:t>91</a:t>
            </a:fld>
            <a:endParaRPr kumimoji="1" lang="ja-JP" altLang="en-US"/>
          </a:p>
        </p:txBody>
      </p:sp>
      <p:sp>
        <p:nvSpPr>
          <p:cNvPr id="2" name="テキスト ボックス 1"/>
          <p:cNvSpPr txBox="1"/>
          <p:nvPr/>
        </p:nvSpPr>
        <p:spPr>
          <a:xfrm>
            <a:off x="141412" y="2485360"/>
            <a:ext cx="2592288" cy="292388"/>
          </a:xfrm>
          <a:prstGeom prst="rect">
            <a:avLst/>
          </a:prstGeom>
          <a:noFill/>
        </p:spPr>
        <p:txBody>
          <a:bodyPr wrap="square" rtlCol="0">
            <a:spAutoFit/>
          </a:bodyPr>
          <a:lstStyle/>
          <a:p>
            <a:r>
              <a:rPr kumimoji="1" lang="ja-JP" altLang="en-US" sz="1300" dirty="0"/>
              <a:t>過去の取組と今後の方針</a:t>
            </a:r>
          </a:p>
        </p:txBody>
      </p:sp>
      <p:sp>
        <p:nvSpPr>
          <p:cNvPr id="3" name="山形 2"/>
          <p:cNvSpPr/>
          <p:nvPr/>
        </p:nvSpPr>
        <p:spPr>
          <a:xfrm>
            <a:off x="467544" y="2896988"/>
            <a:ext cx="5760640" cy="211991"/>
          </a:xfrm>
          <a:prstGeom prst="chevr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j-ea"/>
                <a:ea typeface="+mj-ea"/>
              </a:rPr>
              <a:t>2013</a:t>
            </a:r>
            <a:r>
              <a:rPr kumimoji="1" lang="ja-JP" altLang="en-US" sz="1200" dirty="0">
                <a:solidFill>
                  <a:schemeClr val="tx1"/>
                </a:solidFill>
                <a:latin typeface="+mj-ea"/>
                <a:ea typeface="+mj-ea"/>
              </a:rPr>
              <a:t>年度～</a:t>
            </a:r>
            <a:r>
              <a:rPr kumimoji="1" lang="en-US" altLang="ja-JP" sz="1200" dirty="0">
                <a:solidFill>
                  <a:schemeClr val="tx1"/>
                </a:solidFill>
                <a:latin typeface="+mj-ea"/>
                <a:ea typeface="+mj-ea"/>
              </a:rPr>
              <a:t>2015</a:t>
            </a:r>
            <a:r>
              <a:rPr kumimoji="1" lang="ja-JP" altLang="en-US" sz="1200" dirty="0">
                <a:solidFill>
                  <a:schemeClr val="tx1"/>
                </a:solidFill>
                <a:latin typeface="+mj-ea"/>
                <a:ea typeface="+mj-ea"/>
              </a:rPr>
              <a:t>年度　</a:t>
            </a:r>
            <a:r>
              <a:rPr kumimoji="1" lang="ja-JP" altLang="en-US" sz="1200" dirty="0">
                <a:solidFill>
                  <a:schemeClr val="tx1"/>
                </a:solidFill>
              </a:rPr>
              <a:t>　</a:t>
            </a:r>
          </a:p>
        </p:txBody>
      </p:sp>
      <p:sp>
        <p:nvSpPr>
          <p:cNvPr id="35" name="山形 34"/>
          <p:cNvSpPr/>
          <p:nvPr/>
        </p:nvSpPr>
        <p:spPr>
          <a:xfrm>
            <a:off x="6372200" y="2896989"/>
            <a:ext cx="2047248" cy="211990"/>
          </a:xfrm>
          <a:prstGeom prst="chevr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j-ea"/>
                <a:ea typeface="+mj-ea"/>
              </a:rPr>
              <a:t>2016</a:t>
            </a:r>
            <a:r>
              <a:rPr kumimoji="1" lang="ja-JP" altLang="en-US" sz="1200" dirty="0">
                <a:solidFill>
                  <a:schemeClr val="tx1"/>
                </a:solidFill>
                <a:latin typeface="+mj-ea"/>
                <a:ea typeface="+mj-ea"/>
              </a:rPr>
              <a:t>年度～　</a:t>
            </a:r>
            <a:r>
              <a:rPr kumimoji="1" lang="ja-JP" altLang="en-US" sz="1200" dirty="0">
                <a:solidFill>
                  <a:schemeClr val="tx1"/>
                </a:solidFill>
              </a:rPr>
              <a:t>　</a:t>
            </a:r>
          </a:p>
        </p:txBody>
      </p:sp>
      <p:sp>
        <p:nvSpPr>
          <p:cNvPr id="37" name="テキスト ボックス 36"/>
          <p:cNvSpPr txBox="1"/>
          <p:nvPr/>
        </p:nvSpPr>
        <p:spPr>
          <a:xfrm>
            <a:off x="399728" y="3920254"/>
            <a:ext cx="4820344" cy="461665"/>
          </a:xfrm>
          <a:prstGeom prst="rect">
            <a:avLst/>
          </a:prstGeom>
          <a:noFill/>
        </p:spPr>
        <p:txBody>
          <a:bodyPr wrap="square" rtlCol="0">
            <a:spAutoFit/>
          </a:bodyPr>
          <a:lstStyle/>
          <a:p>
            <a:r>
              <a:rPr lang="en-US" altLang="ja-JP" sz="1200" u="sng" dirty="0"/>
              <a:t>2016</a:t>
            </a:r>
            <a:r>
              <a:rPr lang="ja-JP" altLang="en-US" sz="1200" u="sng" dirty="0"/>
              <a:t>年度までに市立幼稚園の廃園（４園）、民間移管（１園）を実施</a:t>
            </a:r>
            <a:endParaRPr lang="en-US" altLang="ja-JP" sz="1200" u="sng" dirty="0"/>
          </a:p>
          <a:p>
            <a:r>
              <a:rPr lang="ja-JP" altLang="en-US" sz="1200" dirty="0"/>
              <a:t>さらに、</a:t>
            </a:r>
            <a:r>
              <a:rPr lang="en-US" altLang="ja-JP" sz="1200" dirty="0"/>
              <a:t>2019</a:t>
            </a:r>
            <a:r>
              <a:rPr lang="ja-JP" altLang="en-US" sz="1200" dirty="0"/>
              <a:t>年度に民間移管（１園）を実施予定</a:t>
            </a:r>
            <a:endParaRPr lang="en-US" altLang="ja-JP" sz="1200" dirty="0"/>
          </a:p>
        </p:txBody>
      </p:sp>
      <p:graphicFrame>
        <p:nvGraphicFramePr>
          <p:cNvPr id="11" name="表 10"/>
          <p:cNvGraphicFramePr>
            <a:graphicFrameLocks noGrp="1"/>
          </p:cNvGraphicFramePr>
          <p:nvPr>
            <p:extLst/>
          </p:nvPr>
        </p:nvGraphicFramePr>
        <p:xfrm>
          <a:off x="5076055" y="3924295"/>
          <a:ext cx="2952329" cy="518160"/>
        </p:xfrm>
        <a:graphic>
          <a:graphicData uri="http://schemas.openxmlformats.org/drawingml/2006/table">
            <a:tbl>
              <a:tblPr firstRow="1" bandRow="1">
                <a:tableStyleId>{5C22544A-7EE6-4342-B048-85BDC9FD1C3A}</a:tableStyleId>
              </a:tblPr>
              <a:tblGrid>
                <a:gridCol w="1152129">
                  <a:extLst>
                    <a:ext uri="{9D8B030D-6E8A-4147-A177-3AD203B41FA5}">
                      <a16:colId xmlns:a16="http://schemas.microsoft.com/office/drawing/2014/main" xmlns="" val="20000"/>
                    </a:ext>
                  </a:extLst>
                </a:gridCol>
                <a:gridCol w="648072">
                  <a:extLst>
                    <a:ext uri="{9D8B030D-6E8A-4147-A177-3AD203B41FA5}">
                      <a16:colId xmlns:a16="http://schemas.microsoft.com/office/drawing/2014/main" xmlns="" val="20001"/>
                    </a:ext>
                  </a:extLst>
                </a:gridCol>
                <a:gridCol w="1152128">
                  <a:extLst>
                    <a:ext uri="{9D8B030D-6E8A-4147-A177-3AD203B41FA5}">
                      <a16:colId xmlns:a16="http://schemas.microsoft.com/office/drawing/2014/main" xmlns="" val="20002"/>
                    </a:ext>
                  </a:extLst>
                </a:gridCol>
              </a:tblGrid>
              <a:tr h="198016">
                <a:tc>
                  <a:txBody>
                    <a:bodyPr/>
                    <a:lstStyle/>
                    <a:p>
                      <a:pPr algn="ctr"/>
                      <a:r>
                        <a:rPr kumimoji="1" lang="en-US" altLang="ja-JP" sz="1100" b="0" dirty="0">
                          <a:solidFill>
                            <a:schemeClr val="tx1"/>
                          </a:solidFill>
                          <a:latin typeface="+mj-ea"/>
                          <a:ea typeface="+mj-ea"/>
                        </a:rPr>
                        <a:t>2013</a:t>
                      </a:r>
                      <a:r>
                        <a:rPr kumimoji="1" lang="ja-JP" altLang="en-US" sz="1100" b="0" dirty="0">
                          <a:solidFill>
                            <a:schemeClr val="tx1"/>
                          </a:solidFill>
                          <a:latin typeface="+mj-ea"/>
                          <a:ea typeface="+mj-ea"/>
                        </a:rPr>
                        <a:t>年度</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2">
                  <a:txBody>
                    <a:bodyPr/>
                    <a:lstStyle/>
                    <a:p>
                      <a:pPr algn="ctr"/>
                      <a:endParaRPr kumimoji="1" lang="ja-JP" altLang="en-US" sz="1100" b="0" dirty="0">
                        <a:solidFill>
                          <a:schemeClr val="tx1"/>
                        </a:solidFill>
                        <a:latin typeface="+mj-ea"/>
                        <a:ea typeface="+mj-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a:r>
                        <a:rPr kumimoji="1" lang="en-US" altLang="ja-JP" sz="1100" b="0" dirty="0">
                          <a:solidFill>
                            <a:schemeClr val="tx1"/>
                          </a:solidFill>
                          <a:latin typeface="+mj-ea"/>
                          <a:ea typeface="+mj-ea"/>
                        </a:rPr>
                        <a:t>2016</a:t>
                      </a:r>
                      <a:r>
                        <a:rPr kumimoji="1" lang="ja-JP" altLang="en-US" sz="1100" b="0" dirty="0">
                          <a:solidFill>
                            <a:schemeClr val="tx1"/>
                          </a:solidFill>
                          <a:latin typeface="+mj-ea"/>
                          <a:ea typeface="+mj-ea"/>
                        </a:rPr>
                        <a:t>年度</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226968">
                <a:tc>
                  <a:txBody>
                    <a:bodyPr/>
                    <a:lstStyle/>
                    <a:p>
                      <a:pPr algn="ctr"/>
                      <a:r>
                        <a:rPr kumimoji="1" lang="en-US" altLang="ja-JP" sz="1100" b="0" dirty="0">
                          <a:solidFill>
                            <a:schemeClr val="tx1"/>
                          </a:solidFill>
                          <a:latin typeface="+mj-ea"/>
                          <a:ea typeface="+mj-ea"/>
                        </a:rPr>
                        <a:t>59</a:t>
                      </a:r>
                      <a:r>
                        <a:rPr kumimoji="1" lang="ja-JP" altLang="en-US" sz="1100" b="0" dirty="0">
                          <a:solidFill>
                            <a:schemeClr val="tx1"/>
                          </a:solidFill>
                          <a:latin typeface="+mj-ea"/>
                          <a:ea typeface="+mj-ea"/>
                        </a:rPr>
                        <a:t>園</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algn="ctr"/>
                      <a:r>
                        <a:rPr kumimoji="1" lang="en-US" altLang="ja-JP" sz="1100" b="0" dirty="0">
                          <a:solidFill>
                            <a:schemeClr val="tx1"/>
                          </a:solidFill>
                          <a:latin typeface="+mj-ea"/>
                          <a:ea typeface="+mj-ea"/>
                        </a:rPr>
                        <a:t>54</a:t>
                      </a:r>
                      <a:r>
                        <a:rPr kumimoji="1" lang="ja-JP" altLang="en-US" sz="1100" b="0" dirty="0">
                          <a:solidFill>
                            <a:schemeClr val="tx1"/>
                          </a:solidFill>
                          <a:latin typeface="+mj-ea"/>
                          <a:ea typeface="+mj-ea"/>
                        </a:rPr>
                        <a:t>園</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12" name="右矢印 11"/>
          <p:cNvSpPr/>
          <p:nvPr/>
        </p:nvSpPr>
        <p:spPr>
          <a:xfrm>
            <a:off x="6469966" y="4032343"/>
            <a:ext cx="216024" cy="32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453008" y="3152699"/>
            <a:ext cx="5703168" cy="769441"/>
          </a:xfrm>
          <a:prstGeom prst="rect">
            <a:avLst/>
          </a:prstGeom>
          <a:noFill/>
        </p:spPr>
        <p:txBody>
          <a:bodyPr wrap="square" rtlCol="0">
            <a:spAutoFit/>
          </a:bodyPr>
          <a:lstStyle/>
          <a:p>
            <a:r>
              <a:rPr lang="ja-JP" altLang="en-US" sz="1100" dirty="0"/>
              <a:t>・</a:t>
            </a:r>
            <a:r>
              <a:rPr lang="en-US" altLang="ja-JP" sz="1100" dirty="0">
                <a:latin typeface="+mj-ea"/>
                <a:ea typeface="+mj-ea"/>
              </a:rPr>
              <a:t>2013</a:t>
            </a:r>
            <a:r>
              <a:rPr lang="ja-JP" altLang="en-US" sz="1100" dirty="0">
                <a:latin typeface="+mj-ea"/>
                <a:ea typeface="+mj-ea"/>
              </a:rPr>
              <a:t>年</a:t>
            </a:r>
            <a:r>
              <a:rPr lang="en-US" altLang="ja-JP" sz="1100" dirty="0">
                <a:latin typeface="+mj-ea"/>
                <a:ea typeface="+mj-ea"/>
              </a:rPr>
              <a:t>8</a:t>
            </a:r>
            <a:r>
              <a:rPr lang="ja-JP" altLang="en-US" sz="1100" dirty="0">
                <a:latin typeface="+mj-ea"/>
                <a:ea typeface="+mj-ea"/>
              </a:rPr>
              <a:t>月に公表した民営化計画（案）に示した</a:t>
            </a:r>
            <a:r>
              <a:rPr lang="en-US" altLang="ja-JP" sz="1100" dirty="0">
                <a:latin typeface="+mj-ea"/>
                <a:ea typeface="+mj-ea"/>
              </a:rPr>
              <a:t>19</a:t>
            </a:r>
            <a:r>
              <a:rPr lang="ja-JP" altLang="en-US" sz="1100" dirty="0">
                <a:latin typeface="+mj-ea"/>
                <a:ea typeface="+mj-ea"/>
              </a:rPr>
              <a:t>園のうち、</a:t>
            </a:r>
            <a:r>
              <a:rPr lang="en-US" altLang="ja-JP" sz="1100" dirty="0">
                <a:latin typeface="+mj-ea"/>
                <a:ea typeface="+mj-ea"/>
              </a:rPr>
              <a:t>5</a:t>
            </a:r>
            <a:r>
              <a:rPr lang="ja-JP" altLang="en-US" sz="1100" dirty="0">
                <a:latin typeface="+mj-ea"/>
                <a:ea typeface="+mj-ea"/>
              </a:rPr>
              <a:t>園について条例案が可決。</a:t>
            </a:r>
            <a:endParaRPr lang="en-US" altLang="ja-JP" sz="1100" dirty="0">
              <a:latin typeface="+mj-ea"/>
              <a:ea typeface="+mj-ea"/>
            </a:endParaRPr>
          </a:p>
          <a:p>
            <a:r>
              <a:rPr lang="ja-JP" altLang="en-US" sz="1100" dirty="0">
                <a:latin typeface="+mj-ea"/>
                <a:ea typeface="+mj-ea"/>
              </a:rPr>
              <a:t>・</a:t>
            </a:r>
            <a:r>
              <a:rPr lang="en-US" altLang="ja-JP" sz="1100" dirty="0">
                <a:latin typeface="+mj-ea"/>
                <a:ea typeface="+mj-ea"/>
              </a:rPr>
              <a:t>14</a:t>
            </a:r>
            <a:r>
              <a:rPr lang="ja-JP" altLang="en-US" sz="1100" dirty="0">
                <a:latin typeface="+mj-ea"/>
                <a:ea typeface="+mj-ea"/>
              </a:rPr>
              <a:t>園については、見直し案を</a:t>
            </a:r>
            <a:r>
              <a:rPr lang="en-US" altLang="ja-JP" sz="1100" dirty="0">
                <a:latin typeface="+mj-ea"/>
                <a:ea typeface="+mj-ea"/>
              </a:rPr>
              <a:t>2014</a:t>
            </a:r>
            <a:r>
              <a:rPr lang="ja-JP" altLang="en-US" sz="1100" dirty="0">
                <a:latin typeface="+mj-ea"/>
                <a:ea typeface="+mj-ea"/>
              </a:rPr>
              <a:t>年</a:t>
            </a:r>
            <a:r>
              <a:rPr lang="en-US" altLang="ja-JP" sz="1100" dirty="0">
                <a:latin typeface="+mj-ea"/>
                <a:ea typeface="+mj-ea"/>
              </a:rPr>
              <a:t>4</a:t>
            </a:r>
            <a:r>
              <a:rPr lang="ja-JP" altLang="en-US" sz="1100" dirty="0">
                <a:latin typeface="+mj-ea"/>
                <a:ea typeface="+mj-ea"/>
              </a:rPr>
              <a:t>月に公表、</a:t>
            </a:r>
            <a:r>
              <a:rPr lang="en-US" altLang="ja-JP" sz="1100" dirty="0">
                <a:latin typeface="+mj-ea"/>
                <a:ea typeface="+mj-ea"/>
              </a:rPr>
              <a:t>5</a:t>
            </a:r>
            <a:r>
              <a:rPr lang="ja-JP" altLang="en-US" sz="1100" dirty="0">
                <a:latin typeface="+mj-ea"/>
                <a:ea typeface="+mj-ea"/>
              </a:rPr>
              <a:t>月に条例案を上程し、原案否決。</a:t>
            </a:r>
            <a:endParaRPr lang="en-US" altLang="ja-JP" sz="1100" dirty="0">
              <a:latin typeface="+mj-ea"/>
              <a:ea typeface="+mj-ea"/>
            </a:endParaRPr>
          </a:p>
          <a:p>
            <a:r>
              <a:rPr lang="ja-JP" altLang="en-US" sz="1100" dirty="0">
                <a:latin typeface="+mj-ea"/>
                <a:ea typeface="+mj-ea"/>
              </a:rPr>
              <a:t>・</a:t>
            </a:r>
            <a:r>
              <a:rPr lang="en-US" altLang="ja-JP" sz="1100" dirty="0">
                <a:latin typeface="+mj-ea"/>
                <a:ea typeface="+mj-ea"/>
              </a:rPr>
              <a:t>2015</a:t>
            </a:r>
            <a:r>
              <a:rPr lang="ja-JP" altLang="en-US" sz="1100" dirty="0">
                <a:latin typeface="+mj-ea"/>
                <a:ea typeface="+mj-ea"/>
              </a:rPr>
              <a:t>年</a:t>
            </a:r>
            <a:r>
              <a:rPr lang="en-US" altLang="ja-JP" sz="1100" dirty="0">
                <a:latin typeface="+mj-ea"/>
                <a:ea typeface="+mj-ea"/>
              </a:rPr>
              <a:t>7</a:t>
            </a:r>
            <a:r>
              <a:rPr lang="ja-JP" altLang="en-US" sz="1100" dirty="0">
                <a:latin typeface="+mj-ea"/>
                <a:ea typeface="+mj-ea"/>
              </a:rPr>
              <a:t>月に公表した新たな民営化計画（案）に示した</a:t>
            </a:r>
            <a:r>
              <a:rPr lang="en-US" altLang="ja-JP" sz="1100" dirty="0">
                <a:latin typeface="+mj-ea"/>
                <a:ea typeface="+mj-ea"/>
              </a:rPr>
              <a:t>9</a:t>
            </a:r>
            <a:r>
              <a:rPr lang="ja-JP" altLang="en-US" sz="1100" dirty="0">
                <a:latin typeface="+mj-ea"/>
                <a:ea typeface="+mj-ea"/>
              </a:rPr>
              <a:t>園のうち、</a:t>
            </a:r>
            <a:r>
              <a:rPr lang="en-US" altLang="ja-JP" sz="1100" dirty="0">
                <a:latin typeface="+mj-ea"/>
                <a:ea typeface="+mj-ea"/>
              </a:rPr>
              <a:t>1</a:t>
            </a:r>
            <a:r>
              <a:rPr lang="ja-JP" altLang="en-US" sz="1100" dirty="0">
                <a:latin typeface="+mj-ea"/>
                <a:ea typeface="+mj-ea"/>
              </a:rPr>
              <a:t>園について条例案が可決（民間移管の実施は</a:t>
            </a:r>
            <a:r>
              <a:rPr lang="en-US" altLang="ja-JP" sz="1100" dirty="0">
                <a:latin typeface="+mj-ea"/>
                <a:ea typeface="+mj-ea"/>
              </a:rPr>
              <a:t>2019</a:t>
            </a:r>
            <a:r>
              <a:rPr lang="ja-JP" altLang="en-US" sz="1100" dirty="0">
                <a:latin typeface="+mj-ea"/>
                <a:ea typeface="+mj-ea"/>
              </a:rPr>
              <a:t>年</a:t>
            </a:r>
            <a:r>
              <a:rPr lang="en-US" altLang="ja-JP" sz="1100" dirty="0">
                <a:latin typeface="+mj-ea"/>
                <a:ea typeface="+mj-ea"/>
              </a:rPr>
              <a:t>4</a:t>
            </a:r>
            <a:r>
              <a:rPr lang="ja-JP" altLang="en-US" sz="1100" dirty="0">
                <a:latin typeface="+mj-ea"/>
                <a:ea typeface="+mj-ea"/>
              </a:rPr>
              <a:t>月）</a:t>
            </a:r>
          </a:p>
        </p:txBody>
      </p:sp>
      <p:sp>
        <p:nvSpPr>
          <p:cNvPr id="54" name="テキスト ボックス 53"/>
          <p:cNvSpPr txBox="1"/>
          <p:nvPr/>
        </p:nvSpPr>
        <p:spPr>
          <a:xfrm>
            <a:off x="6372200" y="3195090"/>
            <a:ext cx="2121020" cy="646331"/>
          </a:xfrm>
          <a:prstGeom prst="rect">
            <a:avLst/>
          </a:prstGeom>
          <a:noFill/>
        </p:spPr>
        <p:txBody>
          <a:bodyPr wrap="square" rtlCol="0">
            <a:spAutoFit/>
          </a:bodyPr>
          <a:lstStyle/>
          <a:p>
            <a:r>
              <a:rPr lang="ja-JP" altLang="en-US" sz="1200" dirty="0"/>
              <a:t>個々の園や地域状況を十分考慮しながら進め方を検討し取り組む</a:t>
            </a:r>
          </a:p>
        </p:txBody>
      </p:sp>
      <p:sp>
        <p:nvSpPr>
          <p:cNvPr id="4" name="正方形/長方形 3"/>
          <p:cNvSpPr/>
          <p:nvPr/>
        </p:nvSpPr>
        <p:spPr>
          <a:xfrm>
            <a:off x="323528" y="2822116"/>
            <a:ext cx="8280920" cy="174298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323528" y="6432732"/>
            <a:ext cx="3384376" cy="215444"/>
          </a:xfrm>
          <a:prstGeom prst="rect">
            <a:avLst/>
          </a:prstGeom>
          <a:noFill/>
        </p:spPr>
        <p:txBody>
          <a:bodyPr wrap="square" rtlCol="0">
            <a:spAutoFit/>
          </a:bodyPr>
          <a:lstStyle/>
          <a:p>
            <a:r>
              <a:rPr lang="en-US" altLang="ja-JP" sz="800" dirty="0"/>
              <a:t>※</a:t>
            </a:r>
            <a:r>
              <a:rPr lang="ja-JP" altLang="en-US" sz="800" dirty="0"/>
              <a:t>　幼稚園等には認定こども園（幼稚園型、幼保連携型）を含む。</a:t>
            </a:r>
            <a:endParaRPr lang="en-US" altLang="ja-JP" sz="800" dirty="0"/>
          </a:p>
        </p:txBody>
      </p:sp>
      <p:sp>
        <p:nvSpPr>
          <p:cNvPr id="41" name="テキスト ボックス 40"/>
          <p:cNvSpPr txBox="1"/>
          <p:nvPr/>
        </p:nvSpPr>
        <p:spPr>
          <a:xfrm>
            <a:off x="308290" y="4690312"/>
            <a:ext cx="3096344" cy="253916"/>
          </a:xfrm>
          <a:prstGeom prst="rect">
            <a:avLst/>
          </a:prstGeom>
          <a:noFill/>
        </p:spPr>
        <p:txBody>
          <a:bodyPr wrap="square" rtlCol="0">
            <a:spAutoFit/>
          </a:bodyPr>
          <a:lstStyle/>
          <a:p>
            <a:r>
              <a:rPr lang="ja-JP" altLang="en-US" sz="1050" dirty="0">
                <a:latin typeface="+mn-ea"/>
              </a:rPr>
              <a:t>（参考） 幼稚園等の概況 （</a:t>
            </a:r>
            <a:r>
              <a:rPr lang="en-US" altLang="ja-JP" sz="1050" dirty="0">
                <a:latin typeface="+mn-ea"/>
              </a:rPr>
              <a:t>2017</a:t>
            </a:r>
            <a:r>
              <a:rPr lang="ja-JP" altLang="en-US" sz="1050" dirty="0">
                <a:latin typeface="+mn-ea"/>
              </a:rPr>
              <a:t>年</a:t>
            </a:r>
            <a:r>
              <a:rPr lang="en-US" altLang="ja-JP" sz="1050" dirty="0">
                <a:latin typeface="+mn-ea"/>
              </a:rPr>
              <a:t>5</a:t>
            </a:r>
            <a:r>
              <a:rPr lang="ja-JP" altLang="en-US" sz="1050" dirty="0">
                <a:latin typeface="+mn-ea"/>
              </a:rPr>
              <a:t>月</a:t>
            </a:r>
            <a:r>
              <a:rPr lang="en-US" altLang="ja-JP" sz="1050" dirty="0">
                <a:latin typeface="+mn-ea"/>
              </a:rPr>
              <a:t>1</a:t>
            </a:r>
            <a:r>
              <a:rPr lang="ja-JP" altLang="en-US" sz="1050" dirty="0">
                <a:latin typeface="+mn-ea"/>
              </a:rPr>
              <a:t>日時点）</a:t>
            </a:r>
          </a:p>
        </p:txBody>
      </p:sp>
      <p:graphicFrame>
        <p:nvGraphicFramePr>
          <p:cNvPr id="43" name="表 42"/>
          <p:cNvGraphicFramePr>
            <a:graphicFrameLocks noGrp="1"/>
          </p:cNvGraphicFramePr>
          <p:nvPr>
            <p:extLst/>
          </p:nvPr>
        </p:nvGraphicFramePr>
        <p:xfrm>
          <a:off x="539554" y="5050352"/>
          <a:ext cx="3528390" cy="1260000"/>
        </p:xfrm>
        <a:graphic>
          <a:graphicData uri="http://schemas.openxmlformats.org/drawingml/2006/table">
            <a:tbl>
              <a:tblPr firstRow="1" bandRow="1">
                <a:tableStyleId>{5C22544A-7EE6-4342-B048-85BDC9FD1C3A}</a:tableStyleId>
              </a:tblPr>
              <a:tblGrid>
                <a:gridCol w="588065">
                  <a:extLst>
                    <a:ext uri="{9D8B030D-6E8A-4147-A177-3AD203B41FA5}">
                      <a16:colId xmlns:a16="http://schemas.microsoft.com/office/drawing/2014/main" xmlns="" val="20000"/>
                    </a:ext>
                  </a:extLst>
                </a:gridCol>
                <a:gridCol w="588065">
                  <a:extLst>
                    <a:ext uri="{9D8B030D-6E8A-4147-A177-3AD203B41FA5}">
                      <a16:colId xmlns:a16="http://schemas.microsoft.com/office/drawing/2014/main" xmlns="" val="20001"/>
                    </a:ext>
                  </a:extLst>
                </a:gridCol>
                <a:gridCol w="588065">
                  <a:extLst>
                    <a:ext uri="{9D8B030D-6E8A-4147-A177-3AD203B41FA5}">
                      <a16:colId xmlns:a16="http://schemas.microsoft.com/office/drawing/2014/main" xmlns="" val="20002"/>
                    </a:ext>
                  </a:extLst>
                </a:gridCol>
                <a:gridCol w="588065">
                  <a:extLst>
                    <a:ext uri="{9D8B030D-6E8A-4147-A177-3AD203B41FA5}">
                      <a16:colId xmlns:a16="http://schemas.microsoft.com/office/drawing/2014/main" xmlns="" val="20003"/>
                    </a:ext>
                  </a:extLst>
                </a:gridCol>
                <a:gridCol w="588065">
                  <a:extLst>
                    <a:ext uri="{9D8B030D-6E8A-4147-A177-3AD203B41FA5}">
                      <a16:colId xmlns:a16="http://schemas.microsoft.com/office/drawing/2014/main" xmlns="" val="20004"/>
                    </a:ext>
                  </a:extLst>
                </a:gridCol>
                <a:gridCol w="588065">
                  <a:extLst>
                    <a:ext uri="{9D8B030D-6E8A-4147-A177-3AD203B41FA5}">
                      <a16:colId xmlns:a16="http://schemas.microsoft.com/office/drawing/2014/main" xmlns="" val="20005"/>
                    </a:ext>
                  </a:extLst>
                </a:gridCol>
              </a:tblGrid>
              <a:tr h="430636">
                <a:tc>
                  <a:txBody>
                    <a:bodyPr/>
                    <a:lstStyle/>
                    <a:p>
                      <a:pPr algn="ctr"/>
                      <a:r>
                        <a:rPr kumimoji="1" lang="ja-JP" altLang="en-US" sz="800" b="0" kern="800" spc="0" baseline="0" dirty="0">
                          <a:solidFill>
                            <a:schemeClr val="tx1"/>
                          </a:solidFill>
                        </a:rPr>
                        <a:t>区分</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0" kern="800" spc="0" baseline="0" dirty="0">
                          <a:solidFill>
                            <a:schemeClr val="tx1"/>
                          </a:solidFill>
                        </a:rPr>
                        <a:t>園数</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0" kern="800" spc="0" baseline="0" dirty="0">
                          <a:solidFill>
                            <a:schemeClr val="tx1"/>
                          </a:solidFill>
                        </a:rPr>
                        <a:t>定員</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0" kern="800" spc="0" baseline="0" dirty="0">
                          <a:solidFill>
                            <a:schemeClr val="tx1"/>
                          </a:solidFill>
                        </a:rPr>
                        <a:t>実員</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0" kern="800" spc="0" baseline="0" dirty="0">
                          <a:solidFill>
                            <a:schemeClr val="tx1"/>
                          </a:solidFill>
                        </a:rPr>
                        <a:t>定員</a:t>
                      </a:r>
                      <a:endParaRPr kumimoji="1" lang="en-US" altLang="ja-JP" sz="800" b="0" kern="800" spc="0" baseline="0" dirty="0">
                        <a:solidFill>
                          <a:schemeClr val="tx1"/>
                        </a:solidFill>
                      </a:endParaRPr>
                    </a:p>
                    <a:p>
                      <a:pPr algn="ctr"/>
                      <a:r>
                        <a:rPr kumimoji="1" lang="ja-JP" altLang="en-US" sz="800" b="0" kern="800" spc="0" baseline="0" dirty="0">
                          <a:solidFill>
                            <a:schemeClr val="tx1"/>
                          </a:solidFill>
                        </a:rPr>
                        <a:t>充足率</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0" kern="800" spc="0" baseline="0" dirty="0">
                          <a:solidFill>
                            <a:schemeClr val="tx1"/>
                          </a:solidFill>
                        </a:rPr>
                        <a:t>園児数</a:t>
                      </a:r>
                      <a:endParaRPr kumimoji="1" lang="en-US" altLang="ja-JP" sz="800" b="0" kern="800" spc="0" baseline="0" dirty="0">
                        <a:solidFill>
                          <a:schemeClr val="tx1"/>
                        </a:solidFill>
                      </a:endParaRPr>
                    </a:p>
                    <a:p>
                      <a:pPr algn="ctr"/>
                      <a:r>
                        <a:rPr kumimoji="1" lang="ja-JP" altLang="en-US" sz="800" b="0" kern="800" spc="0" baseline="0" dirty="0">
                          <a:solidFill>
                            <a:schemeClr val="tx1"/>
                          </a:solidFill>
                        </a:rPr>
                        <a:t>構成比</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07341">
                <a:tc>
                  <a:txBody>
                    <a:bodyPr/>
                    <a:lstStyle/>
                    <a:p>
                      <a:r>
                        <a:rPr kumimoji="1" lang="ja-JP" altLang="en-US" sz="800" b="0" kern="800" spc="0" baseline="0" dirty="0">
                          <a:solidFill>
                            <a:schemeClr val="tx1"/>
                          </a:solidFill>
                          <a:latin typeface="+mj-ea"/>
                          <a:ea typeface="+mj-ea"/>
                        </a:rPr>
                        <a:t>市立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800" b="0" kern="800" spc="0" baseline="0" dirty="0">
                          <a:solidFill>
                            <a:schemeClr val="tx1"/>
                          </a:solidFill>
                          <a:latin typeface="+mj-ea"/>
                          <a:ea typeface="+mj-ea"/>
                        </a:rPr>
                        <a:t>54</a:t>
                      </a:r>
                      <a:r>
                        <a:rPr kumimoji="1" lang="ja-JP" altLang="en-US" sz="800" b="0" kern="800" spc="0" baseline="0" dirty="0">
                          <a:solidFill>
                            <a:schemeClr val="tx1"/>
                          </a:solidFill>
                          <a:latin typeface="+mj-ea"/>
                          <a:ea typeface="+mj-ea"/>
                        </a:rPr>
                        <a:t>園</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800" b="0" kern="800" spc="0" baseline="0" dirty="0">
                          <a:solidFill>
                            <a:schemeClr val="tx1"/>
                          </a:solidFill>
                          <a:latin typeface="+mj-ea"/>
                          <a:ea typeface="+mj-ea"/>
                        </a:rPr>
                        <a:t>5,825</a:t>
                      </a:r>
                      <a:r>
                        <a:rPr kumimoji="1" lang="ja-JP" altLang="en-US" sz="800" b="0" kern="800" spc="0" baseline="0" dirty="0">
                          <a:solidFill>
                            <a:schemeClr val="tx1"/>
                          </a:solidFill>
                          <a:latin typeface="+mj-ea"/>
                          <a:ea typeface="+mj-ea"/>
                        </a:rPr>
                        <a:t>人</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800" b="0" kern="800" spc="0" baseline="0" dirty="0">
                          <a:solidFill>
                            <a:schemeClr val="tx1"/>
                          </a:solidFill>
                          <a:latin typeface="+mj-ea"/>
                          <a:ea typeface="+mj-ea"/>
                        </a:rPr>
                        <a:t>4,267</a:t>
                      </a:r>
                      <a:r>
                        <a:rPr kumimoji="1" lang="ja-JP" altLang="en-US" sz="800" b="0" kern="800" spc="0" baseline="0" dirty="0">
                          <a:solidFill>
                            <a:schemeClr val="tx1"/>
                          </a:solidFill>
                          <a:latin typeface="+mj-ea"/>
                          <a:ea typeface="+mj-ea"/>
                        </a:rPr>
                        <a:t>人</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800" b="0" kern="800" spc="0" baseline="0" dirty="0">
                          <a:solidFill>
                            <a:schemeClr val="tx1"/>
                          </a:solidFill>
                          <a:latin typeface="+mj-ea"/>
                          <a:ea typeface="+mj-ea"/>
                        </a:rPr>
                        <a:t>73.3</a:t>
                      </a:r>
                      <a:r>
                        <a:rPr kumimoji="1" lang="ja-JP" altLang="en-US" sz="800" b="0" kern="800" spc="0" baseline="0" dirty="0">
                          <a:solidFill>
                            <a:schemeClr val="tx1"/>
                          </a:solidFill>
                          <a:latin typeface="+mj-ea"/>
                          <a:ea typeface="+mj-ea"/>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800" b="0" kern="800" spc="0" baseline="0" dirty="0">
                          <a:solidFill>
                            <a:schemeClr val="tx1"/>
                          </a:solidFill>
                          <a:latin typeface="+mj-ea"/>
                          <a:ea typeface="+mj-ea"/>
                        </a:rPr>
                        <a:t>15.6</a:t>
                      </a:r>
                      <a:r>
                        <a:rPr kumimoji="1" lang="ja-JP" altLang="en-US" sz="800" b="0" kern="800" spc="0" baseline="0" dirty="0">
                          <a:solidFill>
                            <a:schemeClr val="tx1"/>
                          </a:solidFill>
                          <a:latin typeface="+mj-ea"/>
                          <a:ea typeface="+mj-ea"/>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1"/>
                  </a:ext>
                </a:extLst>
              </a:tr>
              <a:tr h="207341">
                <a:tc>
                  <a:txBody>
                    <a:bodyPr/>
                    <a:lstStyle/>
                    <a:p>
                      <a:r>
                        <a:rPr kumimoji="1" lang="ja-JP" altLang="en-US" sz="800" b="0" kern="800" spc="0" baseline="0" dirty="0">
                          <a:solidFill>
                            <a:schemeClr val="tx1"/>
                          </a:solidFill>
                          <a:latin typeface="+mj-ea"/>
                          <a:ea typeface="+mj-ea"/>
                        </a:rPr>
                        <a:t>私立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151</a:t>
                      </a:r>
                      <a:r>
                        <a:rPr kumimoji="1" lang="ja-JP" altLang="en-US" sz="800" b="0" kern="800" spc="0" baseline="0" dirty="0">
                          <a:solidFill>
                            <a:schemeClr val="tx1"/>
                          </a:solidFill>
                          <a:latin typeface="+mj-ea"/>
                          <a:ea typeface="+mj-ea"/>
                        </a:rPr>
                        <a:t>園</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28,435</a:t>
                      </a:r>
                      <a:r>
                        <a:rPr kumimoji="1" lang="ja-JP" altLang="en-US" sz="800" b="0" kern="800" spc="0" baseline="0" dirty="0">
                          <a:solidFill>
                            <a:schemeClr val="tx1"/>
                          </a:solidFill>
                          <a:latin typeface="+mj-ea"/>
                          <a:ea typeface="+mj-ea"/>
                        </a:rPr>
                        <a:t>人</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23,020</a:t>
                      </a:r>
                      <a:r>
                        <a:rPr kumimoji="1" lang="ja-JP" altLang="en-US" sz="800" b="0" kern="800" spc="0" baseline="0" dirty="0">
                          <a:solidFill>
                            <a:schemeClr val="tx1"/>
                          </a:solidFill>
                          <a:latin typeface="+mj-ea"/>
                          <a:ea typeface="+mj-ea"/>
                        </a:rPr>
                        <a:t>人</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81.0</a:t>
                      </a:r>
                      <a:r>
                        <a:rPr kumimoji="1" lang="ja-JP" altLang="en-US" sz="800" b="0" kern="800" spc="0" baseline="0" dirty="0">
                          <a:solidFill>
                            <a:schemeClr val="tx1"/>
                          </a:solidFill>
                          <a:latin typeface="+mj-ea"/>
                          <a:ea typeface="+mj-ea"/>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83.9</a:t>
                      </a:r>
                      <a:r>
                        <a:rPr kumimoji="1" lang="ja-JP" altLang="en-US" sz="800" b="0" kern="800" spc="0" baseline="0" dirty="0">
                          <a:solidFill>
                            <a:schemeClr val="tx1"/>
                          </a:solidFill>
                          <a:latin typeface="+mj-ea"/>
                          <a:ea typeface="+mj-ea"/>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07341">
                <a:tc>
                  <a:txBody>
                    <a:bodyPr/>
                    <a:lstStyle/>
                    <a:p>
                      <a:r>
                        <a:rPr kumimoji="1" lang="ja-JP" altLang="en-US" sz="800" b="0" kern="800" spc="0" baseline="0" dirty="0">
                          <a:solidFill>
                            <a:schemeClr val="tx1"/>
                          </a:solidFill>
                          <a:latin typeface="+mj-ea"/>
                          <a:ea typeface="+mj-ea"/>
                        </a:rPr>
                        <a:t>国立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1</a:t>
                      </a:r>
                      <a:r>
                        <a:rPr kumimoji="1" lang="ja-JP" altLang="en-US" sz="800" b="0" kern="800" spc="0" baseline="0" dirty="0">
                          <a:solidFill>
                            <a:schemeClr val="tx1"/>
                          </a:solidFill>
                          <a:latin typeface="+mj-ea"/>
                          <a:ea typeface="+mj-ea"/>
                        </a:rPr>
                        <a:t>園</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150</a:t>
                      </a:r>
                      <a:r>
                        <a:rPr kumimoji="1" lang="ja-JP" altLang="en-US" sz="800" b="0" kern="800" spc="0" baseline="0" dirty="0">
                          <a:solidFill>
                            <a:schemeClr val="tx1"/>
                          </a:solidFill>
                          <a:latin typeface="+mj-ea"/>
                          <a:ea typeface="+mj-ea"/>
                        </a:rPr>
                        <a:t>人</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147</a:t>
                      </a:r>
                      <a:r>
                        <a:rPr kumimoji="1" lang="ja-JP" altLang="en-US" sz="800" b="0" kern="800" spc="0" baseline="0" dirty="0">
                          <a:solidFill>
                            <a:schemeClr val="tx1"/>
                          </a:solidFill>
                          <a:latin typeface="+mj-ea"/>
                          <a:ea typeface="+mj-ea"/>
                        </a:rPr>
                        <a:t>人</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98.0</a:t>
                      </a:r>
                      <a:r>
                        <a:rPr kumimoji="1" lang="ja-JP" altLang="en-US" sz="800" b="0" kern="800" spc="0" baseline="0" dirty="0">
                          <a:solidFill>
                            <a:schemeClr val="tx1"/>
                          </a:solidFill>
                          <a:latin typeface="+mj-ea"/>
                          <a:ea typeface="+mj-ea"/>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0.5</a:t>
                      </a:r>
                      <a:r>
                        <a:rPr kumimoji="1" lang="ja-JP" altLang="en-US" sz="800" b="0" kern="800" spc="0" baseline="0" dirty="0">
                          <a:solidFill>
                            <a:schemeClr val="tx1"/>
                          </a:solidFill>
                          <a:latin typeface="+mj-ea"/>
                          <a:ea typeface="+mj-ea"/>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07341">
                <a:tc>
                  <a:txBody>
                    <a:bodyPr/>
                    <a:lstStyle/>
                    <a:p>
                      <a:r>
                        <a:rPr kumimoji="1" lang="ja-JP" altLang="en-US" sz="800" b="0" kern="800" spc="0" baseline="0" dirty="0">
                          <a:solidFill>
                            <a:schemeClr val="tx1"/>
                          </a:solidFill>
                          <a:latin typeface="+mj-ea"/>
                          <a:ea typeface="+mj-ea"/>
                        </a:rPr>
                        <a:t>計</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206</a:t>
                      </a:r>
                      <a:r>
                        <a:rPr kumimoji="1" lang="ja-JP" altLang="en-US" sz="800" b="0" kern="800" spc="0" baseline="0" dirty="0">
                          <a:solidFill>
                            <a:schemeClr val="tx1"/>
                          </a:solidFill>
                          <a:latin typeface="+mj-ea"/>
                          <a:ea typeface="+mj-ea"/>
                        </a:rPr>
                        <a:t>園</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34,410</a:t>
                      </a:r>
                      <a:r>
                        <a:rPr kumimoji="1" lang="ja-JP" altLang="en-US" sz="800" b="0" kern="800" spc="0" baseline="0" dirty="0">
                          <a:solidFill>
                            <a:schemeClr val="tx1"/>
                          </a:solidFill>
                          <a:latin typeface="+mj-ea"/>
                          <a:ea typeface="+mj-ea"/>
                        </a:rPr>
                        <a:t>人</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27,434</a:t>
                      </a:r>
                      <a:r>
                        <a:rPr kumimoji="1" lang="ja-JP" altLang="en-US" sz="800" b="0" kern="800" spc="0" baseline="0" dirty="0">
                          <a:solidFill>
                            <a:schemeClr val="tx1"/>
                          </a:solidFill>
                          <a:latin typeface="+mj-ea"/>
                          <a:ea typeface="+mj-ea"/>
                        </a:rPr>
                        <a:t>人</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79.7</a:t>
                      </a:r>
                      <a:r>
                        <a:rPr kumimoji="1" lang="ja-JP" altLang="en-US" sz="800" b="0" kern="800" spc="0" baseline="0" dirty="0">
                          <a:solidFill>
                            <a:schemeClr val="tx1"/>
                          </a:solidFill>
                          <a:latin typeface="+mj-ea"/>
                          <a:ea typeface="+mj-ea"/>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800" b="0" kern="800" spc="0" baseline="0" dirty="0">
                          <a:solidFill>
                            <a:schemeClr val="tx1"/>
                          </a:solidFill>
                          <a:latin typeface="+mj-ea"/>
                          <a:ea typeface="+mj-ea"/>
                        </a:rPr>
                        <a:t>100.0</a:t>
                      </a:r>
                      <a:r>
                        <a:rPr kumimoji="1" lang="ja-JP" altLang="en-US" sz="800" b="0" kern="800" spc="0" baseline="0" dirty="0">
                          <a:solidFill>
                            <a:schemeClr val="tx1"/>
                          </a:solidFill>
                          <a:latin typeface="+mj-ea"/>
                          <a:ea typeface="+mj-ea"/>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34" name="テキスト ボックス 33"/>
          <p:cNvSpPr txBox="1"/>
          <p:nvPr/>
        </p:nvSpPr>
        <p:spPr>
          <a:xfrm>
            <a:off x="0" y="-1"/>
            <a:ext cx="4932040" cy="264091"/>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・幼稚園・保育所</a:t>
            </a:r>
            <a:endParaRPr kumimoji="1" lang="en-US" altLang="ja-JP" sz="1100" dirty="0"/>
          </a:p>
        </p:txBody>
      </p:sp>
      <p:graphicFrame>
        <p:nvGraphicFramePr>
          <p:cNvPr id="39" name="グラフ 38"/>
          <p:cNvGraphicFramePr/>
          <p:nvPr>
            <p:extLst>
              <p:ext uri="{D42A27DB-BD31-4B8C-83A1-F6EECF244321}">
                <p14:modId xmlns:p14="http://schemas.microsoft.com/office/powerpoint/2010/main" val="1233597863"/>
              </p:ext>
            </p:extLst>
          </p:nvPr>
        </p:nvGraphicFramePr>
        <p:xfrm>
          <a:off x="4553330" y="4649164"/>
          <a:ext cx="4051118" cy="21467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36305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角丸四角形 80"/>
          <p:cNvSpPr/>
          <p:nvPr/>
        </p:nvSpPr>
        <p:spPr>
          <a:xfrm>
            <a:off x="4242741" y="1431359"/>
            <a:ext cx="875227" cy="143170"/>
          </a:xfrm>
          <a:prstGeom prst="roundRect">
            <a:avLst>
              <a:gd name="adj" fmla="val 36589"/>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0" name="表 49"/>
          <p:cNvGraphicFramePr>
            <a:graphicFrameLocks noGrp="1"/>
          </p:cNvGraphicFramePr>
          <p:nvPr>
            <p:extLst/>
          </p:nvPr>
        </p:nvGraphicFramePr>
        <p:xfrm>
          <a:off x="4273396" y="1305047"/>
          <a:ext cx="4150940" cy="993648"/>
        </p:xfrm>
        <a:graphic>
          <a:graphicData uri="http://schemas.openxmlformats.org/drawingml/2006/table">
            <a:tbl>
              <a:tblPr/>
              <a:tblGrid>
                <a:gridCol w="730652">
                  <a:extLst>
                    <a:ext uri="{9D8B030D-6E8A-4147-A177-3AD203B41FA5}">
                      <a16:colId xmlns:a16="http://schemas.microsoft.com/office/drawing/2014/main" xmlns="" val="20000"/>
                    </a:ext>
                  </a:extLst>
                </a:gridCol>
                <a:gridCol w="972016">
                  <a:extLst>
                    <a:ext uri="{9D8B030D-6E8A-4147-A177-3AD203B41FA5}">
                      <a16:colId xmlns:a16="http://schemas.microsoft.com/office/drawing/2014/main" xmlns="" val="20001"/>
                    </a:ext>
                  </a:extLst>
                </a:gridCol>
                <a:gridCol w="684168">
                  <a:extLst>
                    <a:ext uri="{9D8B030D-6E8A-4147-A177-3AD203B41FA5}">
                      <a16:colId xmlns:a16="http://schemas.microsoft.com/office/drawing/2014/main" xmlns="" val="20002"/>
                    </a:ext>
                  </a:extLst>
                </a:gridCol>
                <a:gridCol w="907657">
                  <a:extLst>
                    <a:ext uri="{9D8B030D-6E8A-4147-A177-3AD203B41FA5}">
                      <a16:colId xmlns:a16="http://schemas.microsoft.com/office/drawing/2014/main" xmlns="" val="20003"/>
                    </a:ext>
                  </a:extLst>
                </a:gridCol>
                <a:gridCol w="856447">
                  <a:extLst>
                    <a:ext uri="{9D8B030D-6E8A-4147-A177-3AD203B41FA5}">
                      <a16:colId xmlns:a16="http://schemas.microsoft.com/office/drawing/2014/main" xmlns="" val="20004"/>
                    </a:ext>
                  </a:extLst>
                </a:gridCol>
              </a:tblGrid>
              <a:tr h="179832">
                <a:tc gridSpan="2">
                  <a:txBody>
                    <a:bodyPr/>
                    <a:lstStyle/>
                    <a:p>
                      <a:pPr algn="l" fontAlgn="ctr"/>
                      <a:r>
                        <a:rPr lang="ja-JP" altLang="en-US" sz="900" b="0" i="0" u="none" strike="noStrike" dirty="0">
                          <a:solidFill>
                            <a:srgbClr val="000000"/>
                          </a:solidFill>
                          <a:latin typeface="ＭＳ Ｐゴシック"/>
                        </a:rPr>
                        <a:t>・児童</a:t>
                      </a:r>
                      <a:r>
                        <a:rPr lang="en-US" altLang="ja-JP" sz="900" b="0" i="0" u="none" strike="noStrike" dirty="0">
                          <a:solidFill>
                            <a:srgbClr val="000000"/>
                          </a:solidFill>
                          <a:latin typeface="ＭＳ Ｐゴシック"/>
                        </a:rPr>
                        <a:t>100</a:t>
                      </a:r>
                      <a:r>
                        <a:rPr lang="ja-JP" altLang="en-US" sz="900" b="0" i="0" u="none" strike="noStrike" dirty="0">
                          <a:solidFill>
                            <a:srgbClr val="000000"/>
                          </a:solidFill>
                          <a:latin typeface="ＭＳ Ｐゴシック"/>
                        </a:rPr>
                        <a:t>人あたりの保育所運営費（</a:t>
                      </a:r>
                      <a:r>
                        <a:rPr lang="en-US" altLang="ja-JP" sz="900" b="0" i="0" u="none" strike="noStrike" dirty="0">
                          <a:solidFill>
                            <a:srgbClr val="000000"/>
                          </a:solidFill>
                          <a:latin typeface="ＭＳ Ｐゴシック"/>
                        </a:rPr>
                        <a:t>201</a:t>
                      </a:r>
                      <a:r>
                        <a:rPr lang="en-US" altLang="ja-JP" sz="900" b="0" i="0" u="none" strike="noStrike" baseline="0" dirty="0">
                          <a:solidFill>
                            <a:schemeClr val="tx1"/>
                          </a:solidFill>
                          <a:latin typeface="ＭＳ Ｐゴシック"/>
                        </a:rPr>
                        <a:t>6</a:t>
                      </a:r>
                      <a:r>
                        <a:rPr lang="ja-JP" altLang="en-US" sz="900" b="0" i="0" u="none" strike="noStrike" dirty="0">
                          <a:solidFill>
                            <a:srgbClr val="000000"/>
                          </a:solidFill>
                          <a:latin typeface="ＭＳ Ｐゴシック"/>
                        </a:rPr>
                        <a:t>年度決算）</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9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900" b="0" i="0" u="none" strike="noStrike" dirty="0">
                        <a:solidFill>
                          <a:srgbClr val="000000"/>
                        </a:solidFill>
                        <a:latin typeface="ＭＳ Ｐゴシック"/>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r h="179832">
                <a:tc>
                  <a:txBody>
                    <a:bodyPr/>
                    <a:lstStyle/>
                    <a:p>
                      <a:pPr algn="l" fontAlgn="ctr"/>
                      <a:r>
                        <a:rPr lang="ja-JP" altLang="en-US" sz="900" b="0" i="0" u="none" strike="noStrike" dirty="0">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latin typeface="ＭＳ Ｐゴシック"/>
                        </a:rPr>
                        <a:t>実質市費ベース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ctr"/>
                      <a:r>
                        <a:rPr lang="ja-JP" altLang="en-US" sz="900" b="0" i="0" u="none" strike="noStrike" dirty="0">
                          <a:solidFill>
                            <a:srgbClr val="000000"/>
                          </a:solidFill>
                          <a:latin typeface="ＭＳ Ｐゴシック"/>
                        </a:rPr>
                        <a:t>民間委託、民間移管実施による</a:t>
                      </a:r>
                    </a:p>
                  </a:txBody>
                  <a:tcPr marL="0" marR="0" marT="0" marB="0" anchor="ctr">
                    <a:lnL>
                      <a:noFill/>
                    </a:lnL>
                    <a:lnR>
                      <a:noFill/>
                    </a:lnR>
                    <a:lnT>
                      <a:noFill/>
                    </a:lnT>
                    <a:lnB>
                      <a:noFill/>
                    </a:lnB>
                  </a:tcPr>
                </a:tc>
                <a:tc hMerge="1">
                  <a:txBody>
                    <a:bodyPr/>
                    <a:lstStyle/>
                    <a:p>
                      <a:endParaRPr kumimoji="1" lang="ja-JP" altLang="en-US"/>
                    </a:p>
                  </a:txBody>
                  <a:tcPr/>
                </a:tc>
                <a:extLst>
                  <a:ext uri="{0D108BD9-81ED-4DB2-BD59-A6C34878D82A}">
                    <a16:rowId xmlns:a16="http://schemas.microsoft.com/office/drawing/2014/main" xmlns="" val="10001"/>
                  </a:ext>
                </a:extLst>
              </a:tr>
              <a:tr h="179832">
                <a:tc>
                  <a:txBody>
                    <a:bodyPr/>
                    <a:lstStyle/>
                    <a:p>
                      <a:pPr algn="dist" fontAlgn="ctr"/>
                      <a:r>
                        <a:rPr lang="ja-JP" altLang="en-US" sz="900" b="0" i="0" u="none" strike="noStrike" dirty="0">
                          <a:solidFill>
                            <a:srgbClr val="000000"/>
                          </a:solidFill>
                          <a:latin typeface="ＭＳ ゴシック" panose="020B0609070205080204" pitchFamily="49" charset="-128"/>
                          <a:ea typeface="ＭＳ ゴシック" panose="020B0609070205080204" pitchFamily="49" charset="-128"/>
                        </a:rPr>
                        <a:t>公設公営</a:t>
                      </a:r>
                      <a:r>
                        <a:rPr lang="en-US" altLang="ja-JP" sz="900" b="0" i="0" u="none" strike="noStrike" dirty="0">
                          <a:solidFill>
                            <a:srgbClr val="000000"/>
                          </a:solidFill>
                          <a:latin typeface="ＭＳ ゴシック" panose="020B0609070205080204" pitchFamily="49" charset="-128"/>
                          <a:ea typeface="ＭＳ ゴシック" panose="020B0609070205080204" pitchFamily="49" charset="-128"/>
                        </a:rPr>
                        <a:t>(a)</a:t>
                      </a:r>
                      <a:endParaRPr lang="ja-JP" altLang="en-US" sz="900" b="0" i="0" u="none" strike="noStrike" dirty="0">
                        <a:solidFill>
                          <a:srgbClr val="000000"/>
                        </a:solidFill>
                        <a:latin typeface="ＭＳ ゴシック" panose="020B0609070205080204" pitchFamily="49" charset="-128"/>
                        <a:ea typeface="ＭＳ ゴシック" panose="020B0609070205080204" pitchFamily="49"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latin typeface="ＭＳ ゴシック" panose="020B0609070205080204" pitchFamily="49" charset="-128"/>
                          <a:ea typeface="ＭＳ ゴシック" panose="020B0609070205080204" pitchFamily="49" charset="-128"/>
                        </a:rPr>
                        <a:t>1</a:t>
                      </a:r>
                      <a:r>
                        <a:rPr lang="ja-JP" altLang="en-US" sz="900" b="0" i="0" u="none" strike="noStrike" dirty="0">
                          <a:solidFill>
                            <a:schemeClr val="tx1"/>
                          </a:solidFill>
                          <a:latin typeface="ＭＳ ゴシック" panose="020B0609070205080204" pitchFamily="49" charset="-128"/>
                          <a:ea typeface="ＭＳ ゴシック" panose="020B0609070205080204" pitchFamily="49" charset="-128"/>
                        </a:rPr>
                        <a:t>億</a:t>
                      </a:r>
                      <a:r>
                        <a:rPr lang="en-US" altLang="ja-JP" sz="900" b="0" i="0" u="none" strike="noStrike" dirty="0">
                          <a:solidFill>
                            <a:schemeClr val="tx1"/>
                          </a:solidFill>
                          <a:latin typeface="ＭＳ ゴシック" panose="020B0609070205080204" pitchFamily="49" charset="-128"/>
                          <a:ea typeface="ＭＳ ゴシック" panose="020B0609070205080204" pitchFamily="49" charset="-128"/>
                        </a:rPr>
                        <a:t>3,500</a:t>
                      </a:r>
                      <a:r>
                        <a:rPr lang="ja-JP" altLang="en-US" sz="900" b="0" i="0" u="none" strike="noStrike" dirty="0">
                          <a:solidFill>
                            <a:schemeClr val="tx1"/>
                          </a:solidFill>
                          <a:latin typeface="ＭＳ ゴシック" panose="020B0609070205080204" pitchFamily="49" charset="-128"/>
                          <a:ea typeface="ＭＳ ゴシック" panose="020B0609070205080204" pitchFamily="49"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ctr"/>
                      <a:r>
                        <a:rPr lang="ja-JP" altLang="en-US" sz="900" b="0" i="0" u="none" strike="noStrike" dirty="0">
                          <a:solidFill>
                            <a:srgbClr val="000000"/>
                          </a:solidFill>
                          <a:latin typeface="ＭＳ Ｐゴシック"/>
                        </a:rPr>
                        <a:t>税負担削減効果</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xmlns="" val="10002"/>
                  </a:ext>
                </a:extLst>
              </a:tr>
              <a:tr h="179832">
                <a:tc>
                  <a:txBody>
                    <a:bodyPr/>
                    <a:lstStyle/>
                    <a:p>
                      <a:pPr algn="dist" fontAlgn="ctr"/>
                      <a:r>
                        <a:rPr lang="ja-JP" altLang="en-US" sz="900" b="0" i="0" u="none" strike="noStrike" dirty="0">
                          <a:solidFill>
                            <a:srgbClr val="000000"/>
                          </a:solidFill>
                          <a:latin typeface="ＭＳ ゴシック" panose="020B0609070205080204" pitchFamily="49" charset="-128"/>
                          <a:ea typeface="ＭＳ ゴシック" panose="020B0609070205080204" pitchFamily="49" charset="-128"/>
                        </a:rPr>
                        <a:t>公設民営</a:t>
                      </a:r>
                      <a:r>
                        <a:rPr lang="en-US" altLang="ja-JP" sz="900" b="0" i="0" u="none" strike="noStrike" dirty="0">
                          <a:solidFill>
                            <a:srgbClr val="000000"/>
                          </a:solidFill>
                          <a:latin typeface="ＭＳ ゴシック" panose="020B0609070205080204" pitchFamily="49" charset="-128"/>
                          <a:ea typeface="ＭＳ ゴシック" panose="020B0609070205080204" pitchFamily="49" charset="-128"/>
                        </a:rPr>
                        <a:t>(b)</a:t>
                      </a:r>
                      <a:endParaRPr lang="ja-JP" altLang="en-US" sz="900" b="0" i="0" u="none" strike="noStrike" dirty="0">
                        <a:solidFill>
                          <a:srgbClr val="000000"/>
                        </a:solidFill>
                        <a:latin typeface="ＭＳ ゴシック" panose="020B0609070205080204" pitchFamily="49" charset="-128"/>
                        <a:ea typeface="ＭＳ ゴシック" panose="020B0609070205080204" pitchFamily="49"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latin typeface="ＭＳ ゴシック" panose="020B0609070205080204" pitchFamily="49" charset="-128"/>
                          <a:ea typeface="ＭＳ ゴシック" panose="020B0609070205080204" pitchFamily="49" charset="-128"/>
                        </a:rPr>
                        <a:t>9,100</a:t>
                      </a:r>
                      <a:r>
                        <a:rPr lang="ja-JP" altLang="en-US" sz="900" b="0" i="0" u="none" strike="noStrike" dirty="0">
                          <a:solidFill>
                            <a:schemeClr val="tx1"/>
                          </a:solidFill>
                          <a:latin typeface="ＭＳ ゴシック" panose="020B0609070205080204" pitchFamily="49" charset="-128"/>
                          <a:ea typeface="ＭＳ ゴシック" panose="020B0609070205080204" pitchFamily="49"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dirty="0">
                          <a:solidFill>
                            <a:srgbClr val="000000"/>
                          </a:solidFill>
                          <a:latin typeface="ＭＳ Ｐゴシック"/>
                        </a:rPr>
                        <a:t>民間委託</a:t>
                      </a:r>
                      <a:r>
                        <a:rPr lang="en-US" altLang="ja-JP" sz="900" b="0" i="0" u="none" strike="noStrike" dirty="0">
                          <a:solidFill>
                            <a:srgbClr val="000000"/>
                          </a:solidFill>
                          <a:latin typeface="ＭＳ Ｐゴシック"/>
                        </a:rPr>
                        <a:t>(a)-(b)</a:t>
                      </a:r>
                      <a:endParaRPr lang="ja-JP" altLang="en-US" sz="900" b="0" i="0" u="none" strike="noStrike" dirty="0">
                        <a:solidFill>
                          <a:srgbClr val="000000"/>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latin typeface="ＭＳ Ｐゴシック"/>
                        </a:rPr>
                        <a:t>4,400</a:t>
                      </a:r>
                      <a:r>
                        <a:rPr lang="ja-JP" altLang="en-US" sz="900" b="0" i="0" u="none" strike="noStrike" dirty="0">
                          <a:solidFill>
                            <a:schemeClr val="tx1"/>
                          </a:solidFill>
                          <a:latin typeface="ＭＳ Ｐゴシック"/>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79832">
                <a:tc>
                  <a:txBody>
                    <a:bodyPr/>
                    <a:lstStyle/>
                    <a:p>
                      <a:pPr algn="dist" fontAlgn="ctr"/>
                      <a:r>
                        <a:rPr lang="ja-JP" altLang="en-US" sz="900" b="0" i="0" u="none" strike="noStrike" dirty="0">
                          <a:solidFill>
                            <a:srgbClr val="000000"/>
                          </a:solidFill>
                          <a:latin typeface="ＭＳ ゴシック" panose="020B0609070205080204" pitchFamily="49" charset="-128"/>
                          <a:ea typeface="ＭＳ ゴシック" panose="020B0609070205080204" pitchFamily="49" charset="-128"/>
                        </a:rPr>
                        <a:t>民　間　</a:t>
                      </a:r>
                      <a:r>
                        <a:rPr lang="en-US" altLang="ja-JP" sz="900" b="0" i="0" u="none" strike="noStrike" dirty="0">
                          <a:solidFill>
                            <a:srgbClr val="000000"/>
                          </a:solidFill>
                          <a:latin typeface="ＭＳ ゴシック" panose="020B0609070205080204" pitchFamily="49" charset="-128"/>
                          <a:ea typeface="ＭＳ ゴシック" panose="020B0609070205080204" pitchFamily="49" charset="-128"/>
                        </a:rPr>
                        <a:t>(c)</a:t>
                      </a:r>
                      <a:endParaRPr lang="ja-JP" altLang="en-US" sz="900" b="0" i="0" u="none" strike="noStrike" dirty="0">
                        <a:solidFill>
                          <a:srgbClr val="000000"/>
                        </a:solidFill>
                        <a:latin typeface="ＭＳ ゴシック" panose="020B0609070205080204" pitchFamily="49" charset="-128"/>
                        <a:ea typeface="ＭＳ ゴシック" panose="020B0609070205080204" pitchFamily="49"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latin typeface="ＭＳ ゴシック" panose="020B0609070205080204" pitchFamily="49" charset="-128"/>
                          <a:ea typeface="ＭＳ ゴシック" panose="020B0609070205080204" pitchFamily="49" charset="-128"/>
                        </a:rPr>
                        <a:t>3,400</a:t>
                      </a:r>
                      <a:r>
                        <a:rPr lang="ja-JP" altLang="en-US" sz="900" b="0" i="0" u="none" strike="noStrike" dirty="0">
                          <a:solidFill>
                            <a:schemeClr val="tx1"/>
                          </a:solidFill>
                          <a:latin typeface="ＭＳ ゴシック" panose="020B0609070205080204" pitchFamily="49" charset="-128"/>
                          <a:ea typeface="ＭＳ ゴシック" panose="020B0609070205080204" pitchFamily="49"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dirty="0">
                        <a:solidFill>
                          <a:srgbClr val="000000"/>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dirty="0">
                          <a:solidFill>
                            <a:srgbClr val="000000"/>
                          </a:solidFill>
                          <a:latin typeface="ＭＳ Ｐゴシック"/>
                        </a:rPr>
                        <a:t>民間移管</a:t>
                      </a:r>
                      <a:r>
                        <a:rPr lang="en-US" altLang="ja-JP" sz="900" b="0" i="0" u="none" strike="noStrike" dirty="0">
                          <a:solidFill>
                            <a:srgbClr val="000000"/>
                          </a:solidFill>
                          <a:latin typeface="ＭＳ Ｐゴシック"/>
                        </a:rPr>
                        <a:t>(a)-(c)</a:t>
                      </a:r>
                      <a:endParaRPr lang="ja-JP" altLang="en-US" sz="900" b="0" i="0" u="none" strike="noStrike" dirty="0">
                        <a:solidFill>
                          <a:srgbClr val="000000"/>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latin typeface="ＭＳ Ｐゴシック"/>
                        </a:rPr>
                        <a:t>1</a:t>
                      </a:r>
                      <a:r>
                        <a:rPr lang="ja-JP" altLang="en-US" sz="900" b="0" i="0" u="none" strike="noStrike" dirty="0">
                          <a:solidFill>
                            <a:schemeClr val="tx1"/>
                          </a:solidFill>
                          <a:latin typeface="ＭＳ Ｐゴシック"/>
                        </a:rPr>
                        <a:t>億</a:t>
                      </a:r>
                      <a:r>
                        <a:rPr lang="en-US" altLang="ja-JP" sz="900" b="0" i="0" u="none" strike="noStrike" dirty="0">
                          <a:solidFill>
                            <a:schemeClr val="tx1"/>
                          </a:solidFill>
                          <a:latin typeface="ＭＳ Ｐゴシック"/>
                        </a:rPr>
                        <a:t>100</a:t>
                      </a:r>
                      <a:r>
                        <a:rPr lang="ja-JP" altLang="en-US" sz="900" b="0" i="0" u="none" strike="noStrike" dirty="0">
                          <a:solidFill>
                            <a:schemeClr val="tx1"/>
                          </a:solidFill>
                          <a:latin typeface="ＭＳ Ｐゴシック"/>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82" name="角丸四角形 81"/>
          <p:cNvSpPr/>
          <p:nvPr/>
        </p:nvSpPr>
        <p:spPr>
          <a:xfrm>
            <a:off x="7336879" y="3468815"/>
            <a:ext cx="1332000" cy="1230350"/>
          </a:xfrm>
          <a:prstGeom prst="roundRect">
            <a:avLst>
              <a:gd name="adj" fmla="val 610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角丸四角形 82"/>
          <p:cNvSpPr/>
          <p:nvPr/>
        </p:nvSpPr>
        <p:spPr>
          <a:xfrm>
            <a:off x="3964639" y="3865240"/>
            <a:ext cx="1872000" cy="396000"/>
          </a:xfrm>
          <a:prstGeom prst="roundRect">
            <a:avLst>
              <a:gd name="adj" fmla="val 9197"/>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角丸四角形 83"/>
          <p:cNvSpPr/>
          <p:nvPr/>
        </p:nvSpPr>
        <p:spPr>
          <a:xfrm>
            <a:off x="3966067" y="4584257"/>
            <a:ext cx="1872000" cy="143790"/>
          </a:xfrm>
          <a:prstGeom prst="roundRect">
            <a:avLst>
              <a:gd name="adj" fmla="val 9197"/>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角丸四角形 84"/>
          <p:cNvSpPr/>
          <p:nvPr/>
        </p:nvSpPr>
        <p:spPr>
          <a:xfrm>
            <a:off x="3925735" y="3264593"/>
            <a:ext cx="2196000" cy="144000"/>
          </a:xfrm>
          <a:prstGeom prst="roundRect">
            <a:avLst>
              <a:gd name="adj" fmla="val 24631"/>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角丸四角形 85"/>
          <p:cNvSpPr/>
          <p:nvPr/>
        </p:nvSpPr>
        <p:spPr>
          <a:xfrm>
            <a:off x="7812359" y="3125792"/>
            <a:ext cx="801453" cy="144000"/>
          </a:xfrm>
          <a:prstGeom prst="roundRect">
            <a:avLst>
              <a:gd name="adj" fmla="val 24631"/>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角丸四角形 86"/>
          <p:cNvSpPr/>
          <p:nvPr/>
        </p:nvSpPr>
        <p:spPr>
          <a:xfrm>
            <a:off x="1619672" y="5314075"/>
            <a:ext cx="1908000" cy="1404000"/>
          </a:xfrm>
          <a:prstGeom prst="roundRect">
            <a:avLst>
              <a:gd name="adj" fmla="val 9197"/>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39"/>
          <p:cNvSpPr/>
          <p:nvPr/>
        </p:nvSpPr>
        <p:spPr>
          <a:xfrm>
            <a:off x="179513" y="835768"/>
            <a:ext cx="3401889" cy="1527626"/>
          </a:xfrm>
          <a:prstGeom prst="roundRect">
            <a:avLst>
              <a:gd name="adj" fmla="val 8886"/>
            </a:avLst>
          </a:prstGeom>
          <a:noFill/>
          <a:effectLst/>
        </p:spPr>
        <p:style>
          <a:lnRef idx="1">
            <a:schemeClr val="accent1"/>
          </a:lnRef>
          <a:fillRef idx="2">
            <a:schemeClr val="accent1"/>
          </a:fillRef>
          <a:effectRef idx="1">
            <a:schemeClr val="accent1"/>
          </a:effectRef>
          <a:fontRef idx="minor">
            <a:schemeClr val="dk1"/>
          </a:fontRef>
        </p:style>
        <p:txBody>
          <a:bodyPr rtlCol="0" anchor="ctr"/>
          <a:lstStyle/>
          <a:p>
            <a:endParaRPr lang="en-US" altLang="ja-JP" sz="1200" dirty="0">
              <a:latin typeface="+mn-ea"/>
            </a:endParaRPr>
          </a:p>
          <a:p>
            <a:r>
              <a:rPr lang="ja-JP" altLang="en-US" sz="1200" dirty="0">
                <a:latin typeface="+mn-ea"/>
              </a:rPr>
              <a:t>　</a:t>
            </a:r>
            <a:r>
              <a:rPr lang="ja-JP" altLang="en-US" sz="1200" b="1" dirty="0">
                <a:solidFill>
                  <a:srgbClr val="FF0000"/>
                </a:solidFill>
                <a:latin typeface="+mn-ea"/>
              </a:rPr>
              <a:t>　</a:t>
            </a:r>
            <a:endParaRPr lang="en-US" altLang="ja-JP" sz="1200" b="1" dirty="0">
              <a:solidFill>
                <a:srgbClr val="002060"/>
              </a:solidFill>
              <a:latin typeface="+mn-ea"/>
            </a:endParaRPr>
          </a:p>
        </p:txBody>
      </p:sp>
      <p:sp>
        <p:nvSpPr>
          <p:cNvPr id="52" name="タイトル 1"/>
          <p:cNvSpPr txBox="1">
            <a:spLocks/>
          </p:cNvSpPr>
          <p:nvPr/>
        </p:nvSpPr>
        <p:spPr>
          <a:xfrm>
            <a:off x="14808" y="-27384"/>
            <a:ext cx="8229600" cy="504056"/>
          </a:xfrm>
          <a:prstGeom prst="rect">
            <a:avLst/>
          </a:prstGeom>
        </p:spPr>
        <p:txBody>
          <a:bodyPr vert="horz" lIns="91440" tIns="45720" rIns="91440" bIns="45720" rtlCol="0" anchor="ctr">
            <a:noAutofit/>
          </a:bodyPr>
          <a:lstStyle/>
          <a:p>
            <a:pPr lvl="0">
              <a:spcBef>
                <a:spcPct val="0"/>
              </a:spcBef>
              <a:defRPr/>
            </a:pPr>
            <a:endParaRPr lang="ja-JP" altLang="en-US" sz="2800" dirty="0">
              <a:latin typeface="+mn-ea"/>
              <a:cs typeface="+mj-cs"/>
            </a:endParaRPr>
          </a:p>
        </p:txBody>
      </p:sp>
      <p:sp>
        <p:nvSpPr>
          <p:cNvPr id="36" name="テキスト ボックス 35"/>
          <p:cNvSpPr txBox="1"/>
          <p:nvPr/>
        </p:nvSpPr>
        <p:spPr>
          <a:xfrm>
            <a:off x="8244408" y="3"/>
            <a:ext cx="899592" cy="307777"/>
          </a:xfrm>
          <a:prstGeom prst="rect">
            <a:avLst/>
          </a:prstGeom>
          <a:noFill/>
        </p:spPr>
        <p:txBody>
          <a:bodyPr wrap="square" rtlCol="0">
            <a:spAutoFit/>
          </a:bodyPr>
          <a:lstStyle/>
          <a:p>
            <a:r>
              <a:rPr lang="en-US" altLang="ja-JP" sz="1400" dirty="0" smtClean="0"/>
              <a:t>C6.(86)</a:t>
            </a:r>
            <a:endParaRPr lang="ja-JP" altLang="en-US" sz="1400" dirty="0"/>
          </a:p>
        </p:txBody>
      </p:sp>
      <p:sp>
        <p:nvSpPr>
          <p:cNvPr id="37" name="正方形/長方形 36"/>
          <p:cNvSpPr/>
          <p:nvPr/>
        </p:nvSpPr>
        <p:spPr>
          <a:xfrm>
            <a:off x="251520" y="188640"/>
            <a:ext cx="5904656" cy="369332"/>
          </a:xfrm>
          <a:prstGeom prst="rect">
            <a:avLst/>
          </a:prstGeom>
        </p:spPr>
        <p:txBody>
          <a:bodyPr wrap="square">
            <a:spAutoFit/>
          </a:bodyPr>
          <a:lstStyle/>
          <a:p>
            <a:r>
              <a:rPr lang="ja-JP" altLang="en-US" b="1" dirty="0">
                <a:solidFill>
                  <a:srgbClr val="000000"/>
                </a:solidFill>
                <a:latin typeface="Calibri" pitchFamily="34" charset="0"/>
              </a:rPr>
              <a:t>保育所</a:t>
            </a:r>
          </a:p>
        </p:txBody>
      </p:sp>
      <p:cxnSp>
        <p:nvCxnSpPr>
          <p:cNvPr id="38" name="直線コネクタ 37"/>
          <p:cNvCxnSpPr/>
          <p:nvPr/>
        </p:nvCxnSpPr>
        <p:spPr>
          <a:xfrm>
            <a:off x="179512" y="489735"/>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角丸四角形 40"/>
          <p:cNvSpPr/>
          <p:nvPr/>
        </p:nvSpPr>
        <p:spPr>
          <a:xfrm>
            <a:off x="3949452" y="866761"/>
            <a:ext cx="4943028" cy="1491774"/>
          </a:xfrm>
          <a:prstGeom prst="roundRect">
            <a:avLst>
              <a:gd name="adj" fmla="val 6746"/>
            </a:avLst>
          </a:prstGeom>
          <a:noFill/>
          <a:effectLst/>
        </p:spPr>
        <p:style>
          <a:lnRef idx="1">
            <a:schemeClr val="accent1"/>
          </a:lnRef>
          <a:fillRef idx="2">
            <a:schemeClr val="accent1"/>
          </a:fillRef>
          <a:effectRef idx="1">
            <a:schemeClr val="accent1"/>
          </a:effectRef>
          <a:fontRef idx="minor">
            <a:schemeClr val="dk1"/>
          </a:fontRef>
        </p:style>
        <p:txBody>
          <a:bodyPr rtlCol="0" anchor="t"/>
          <a:lstStyle/>
          <a:p>
            <a:endParaRPr lang="en-US" altLang="ja-JP" sz="1400" dirty="0">
              <a:latin typeface="+mn-ea"/>
            </a:endParaRPr>
          </a:p>
          <a:p>
            <a:pPr algn="ctr"/>
            <a:endParaRPr lang="ja-JP" altLang="en-US" dirty="0"/>
          </a:p>
        </p:txBody>
      </p:sp>
      <p:sp>
        <p:nvSpPr>
          <p:cNvPr id="42" name="正方形/長方形 41"/>
          <p:cNvSpPr/>
          <p:nvPr/>
        </p:nvSpPr>
        <p:spPr>
          <a:xfrm>
            <a:off x="179511" y="578942"/>
            <a:ext cx="187220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a:solidFill>
                  <a:schemeClr val="tx1"/>
                </a:solidFill>
              </a:rPr>
              <a:t>背　　景</a:t>
            </a:r>
            <a:endParaRPr lang="en-US" altLang="ja-JP" sz="1300" dirty="0">
              <a:solidFill>
                <a:schemeClr val="tx1"/>
              </a:solidFill>
            </a:endParaRPr>
          </a:p>
        </p:txBody>
      </p:sp>
      <p:sp>
        <p:nvSpPr>
          <p:cNvPr id="43" name="正方形/長方形 42"/>
          <p:cNvSpPr/>
          <p:nvPr/>
        </p:nvSpPr>
        <p:spPr>
          <a:xfrm>
            <a:off x="3877444" y="625550"/>
            <a:ext cx="396044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a:solidFill>
                  <a:schemeClr val="tx1"/>
                </a:solidFill>
              </a:rPr>
              <a:t>子育て支援施策の充実・強化にかかる課題</a:t>
            </a:r>
            <a:endParaRPr lang="en-US" altLang="ja-JP" sz="1300" dirty="0">
              <a:solidFill>
                <a:schemeClr val="tx1"/>
              </a:solidFill>
            </a:endParaRPr>
          </a:p>
        </p:txBody>
      </p:sp>
      <p:sp>
        <p:nvSpPr>
          <p:cNvPr id="45" name="二等辺三角形 44"/>
          <p:cNvSpPr>
            <a:spLocks/>
          </p:cNvSpPr>
          <p:nvPr/>
        </p:nvSpPr>
        <p:spPr>
          <a:xfrm flipV="1">
            <a:off x="1427205" y="1624809"/>
            <a:ext cx="896234" cy="151284"/>
          </a:xfrm>
          <a:prstGeom prst="triangle">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46" name="正方形/長方形 45"/>
          <p:cNvSpPr/>
          <p:nvPr/>
        </p:nvSpPr>
        <p:spPr>
          <a:xfrm>
            <a:off x="179512" y="2683477"/>
            <a:ext cx="8712968" cy="2101779"/>
          </a:xfrm>
          <a:prstGeom prst="rect">
            <a:avLst/>
          </a:prstGeom>
          <a:noFill/>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47" name="正方形/長方形 46"/>
          <p:cNvSpPr/>
          <p:nvPr/>
        </p:nvSpPr>
        <p:spPr>
          <a:xfrm>
            <a:off x="179513" y="2426503"/>
            <a:ext cx="3220913"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a:solidFill>
                  <a:schemeClr val="tx1"/>
                </a:solidFill>
              </a:rPr>
              <a:t>過去の取組と今後の方針</a:t>
            </a:r>
            <a:endParaRPr lang="en-US" altLang="ja-JP" sz="900" u="sng" dirty="0">
              <a:solidFill>
                <a:srgbClr val="FF0000"/>
              </a:solidFill>
            </a:endParaRPr>
          </a:p>
        </p:txBody>
      </p:sp>
      <p:graphicFrame>
        <p:nvGraphicFramePr>
          <p:cNvPr id="51" name="図表 50"/>
          <p:cNvGraphicFramePr/>
          <p:nvPr>
            <p:extLst/>
          </p:nvPr>
        </p:nvGraphicFramePr>
        <p:xfrm>
          <a:off x="308671" y="2841624"/>
          <a:ext cx="3587055" cy="216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3" name="図表 52"/>
          <p:cNvGraphicFramePr/>
          <p:nvPr>
            <p:extLst/>
          </p:nvPr>
        </p:nvGraphicFramePr>
        <p:xfrm>
          <a:off x="3895727" y="2841624"/>
          <a:ext cx="4852739" cy="2160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6" name="テキスト ボックス 55"/>
          <p:cNvSpPr txBox="1"/>
          <p:nvPr/>
        </p:nvSpPr>
        <p:spPr>
          <a:xfrm>
            <a:off x="323528" y="3108450"/>
            <a:ext cx="3436664" cy="461665"/>
          </a:xfrm>
          <a:prstGeom prst="rect">
            <a:avLst/>
          </a:prstGeom>
          <a:noFill/>
        </p:spPr>
        <p:txBody>
          <a:bodyPr wrap="square" rtlCol="0">
            <a:spAutoFit/>
          </a:bodyPr>
          <a:lstStyle/>
          <a:p>
            <a:r>
              <a:rPr lang="ja-JP" altLang="en-US" sz="1100" dirty="0"/>
              <a:t>公立保育所の民間委託、統廃合を実施</a:t>
            </a:r>
          </a:p>
          <a:p>
            <a:endParaRPr lang="ja-JP" altLang="en-US" sz="1200" strike="dblStrike" dirty="0">
              <a:solidFill>
                <a:srgbClr val="FF0000"/>
              </a:solidFill>
              <a:latin typeface="+mn-ea"/>
            </a:endParaRPr>
          </a:p>
        </p:txBody>
      </p:sp>
      <p:sp>
        <p:nvSpPr>
          <p:cNvPr id="75" name="テキスト ボックス 74"/>
          <p:cNvSpPr txBox="1"/>
          <p:nvPr/>
        </p:nvSpPr>
        <p:spPr>
          <a:xfrm>
            <a:off x="3851920" y="3079873"/>
            <a:ext cx="4752528" cy="369332"/>
          </a:xfrm>
          <a:prstGeom prst="rect">
            <a:avLst/>
          </a:prstGeom>
          <a:noFill/>
        </p:spPr>
        <p:txBody>
          <a:bodyPr wrap="square" rtlCol="0">
            <a:spAutoFit/>
          </a:bodyPr>
          <a:lstStyle/>
          <a:p>
            <a:r>
              <a:rPr lang="ja-JP" altLang="en-US" sz="900" dirty="0"/>
              <a:t>　セーフティネットとして必要な保育所を除き、統廃合・休廃止も視野に入れながら原則民間移管、移管が困難な場合は補完的に委託化を推進</a:t>
            </a:r>
            <a:endParaRPr lang="en-US" altLang="ja-JP" sz="900" dirty="0"/>
          </a:p>
        </p:txBody>
      </p:sp>
      <p:sp>
        <p:nvSpPr>
          <p:cNvPr id="77" name="正方形/長方形 76"/>
          <p:cNvSpPr/>
          <p:nvPr/>
        </p:nvSpPr>
        <p:spPr>
          <a:xfrm>
            <a:off x="179513" y="5118380"/>
            <a:ext cx="8568953" cy="1622988"/>
          </a:xfrm>
          <a:prstGeom prst="rect">
            <a:avLst/>
          </a:prstGeom>
          <a:noFill/>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78" name="正方形/長方形 77"/>
          <p:cNvSpPr/>
          <p:nvPr/>
        </p:nvSpPr>
        <p:spPr>
          <a:xfrm>
            <a:off x="179512" y="4803801"/>
            <a:ext cx="273630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a:solidFill>
                  <a:schemeClr val="bg2">
                    <a:lumMod val="10000"/>
                  </a:schemeClr>
                </a:solidFill>
              </a:rPr>
              <a:t>他都市の取組状況等について</a:t>
            </a:r>
            <a:endParaRPr lang="en-US" altLang="ja-JP" sz="1300" dirty="0">
              <a:solidFill>
                <a:schemeClr val="bg2">
                  <a:lumMod val="10000"/>
                </a:schemeClr>
              </a:solidFill>
            </a:endParaRPr>
          </a:p>
        </p:txBody>
      </p:sp>
      <p:sp>
        <p:nvSpPr>
          <p:cNvPr id="54" name="二等辺三角形 53"/>
          <p:cNvSpPr>
            <a:spLocks/>
          </p:cNvSpPr>
          <p:nvPr/>
        </p:nvSpPr>
        <p:spPr>
          <a:xfrm rot="16200000" flipV="1">
            <a:off x="6132934" y="1803847"/>
            <a:ext cx="576064" cy="215840"/>
          </a:xfrm>
          <a:prstGeom prst="triangle">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graphicFrame>
        <p:nvGraphicFramePr>
          <p:cNvPr id="60" name="表 59"/>
          <p:cNvGraphicFramePr>
            <a:graphicFrameLocks noGrp="1"/>
          </p:cNvGraphicFramePr>
          <p:nvPr>
            <p:extLst/>
          </p:nvPr>
        </p:nvGraphicFramePr>
        <p:xfrm>
          <a:off x="419303" y="3444917"/>
          <a:ext cx="3163311" cy="925700"/>
        </p:xfrm>
        <a:graphic>
          <a:graphicData uri="http://schemas.openxmlformats.org/drawingml/2006/table">
            <a:tbl>
              <a:tblPr/>
              <a:tblGrid>
                <a:gridCol w="868810">
                  <a:extLst>
                    <a:ext uri="{9D8B030D-6E8A-4147-A177-3AD203B41FA5}">
                      <a16:colId xmlns:a16="http://schemas.microsoft.com/office/drawing/2014/main" xmlns="" val="20000"/>
                    </a:ext>
                  </a:extLst>
                </a:gridCol>
                <a:gridCol w="484647">
                  <a:extLst>
                    <a:ext uri="{9D8B030D-6E8A-4147-A177-3AD203B41FA5}">
                      <a16:colId xmlns:a16="http://schemas.microsoft.com/office/drawing/2014/main" xmlns="" val="20001"/>
                    </a:ext>
                  </a:extLst>
                </a:gridCol>
                <a:gridCol w="422978">
                  <a:extLst>
                    <a:ext uri="{9D8B030D-6E8A-4147-A177-3AD203B41FA5}">
                      <a16:colId xmlns:a16="http://schemas.microsoft.com/office/drawing/2014/main" xmlns="" val="20002"/>
                    </a:ext>
                  </a:extLst>
                </a:gridCol>
                <a:gridCol w="915599">
                  <a:extLst>
                    <a:ext uri="{9D8B030D-6E8A-4147-A177-3AD203B41FA5}">
                      <a16:colId xmlns:a16="http://schemas.microsoft.com/office/drawing/2014/main" xmlns="" val="20003"/>
                    </a:ext>
                  </a:extLst>
                </a:gridCol>
                <a:gridCol w="471277">
                  <a:extLst>
                    <a:ext uri="{9D8B030D-6E8A-4147-A177-3AD203B41FA5}">
                      <a16:colId xmlns:a16="http://schemas.microsoft.com/office/drawing/2014/main" xmlns="" val="20004"/>
                    </a:ext>
                  </a:extLst>
                </a:gridCol>
              </a:tblGrid>
              <a:tr h="149732">
                <a:tc>
                  <a:txBody>
                    <a:bodyPr/>
                    <a:lstStyle/>
                    <a:p>
                      <a:pPr algn="l" fontAlgn="ctr"/>
                      <a:r>
                        <a:rPr lang="ja-JP" altLang="en-US" sz="1000" b="0" i="0" u="none" strike="noStrike" dirty="0">
                          <a:solidFill>
                            <a:srgbClr val="000000"/>
                          </a:solidFill>
                          <a:latin typeface="ＭＳ Ｐゴシック"/>
                        </a:rPr>
                        <a:t>保育所数</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000" b="0" i="0" u="none" strike="noStrike">
                        <a:solidFill>
                          <a:srgbClr val="000000"/>
                        </a:solidFill>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58050">
                <a:tc>
                  <a:txBody>
                    <a:bodyPr/>
                    <a:lstStyle/>
                    <a:p>
                      <a:pPr algn="ctr" fontAlgn="ctr"/>
                      <a:r>
                        <a:rPr lang="ja-JP" altLang="en-US" sz="900" b="0" i="0" u="none" strike="noStrike" dirty="0">
                          <a:solidFill>
                            <a:srgbClr val="000000"/>
                          </a:solidFill>
                          <a:latin typeface="ＭＳ Ｐゴシック"/>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latin typeface="ＭＳ Ｐゴシック"/>
                        </a:rPr>
                        <a:t>2003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dirty="0">
                          <a:solidFill>
                            <a:srgbClr val="000000"/>
                          </a:solidFill>
                          <a:latin typeface="ＭＳ Ｐゴシック"/>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201</a:t>
                      </a:r>
                      <a:r>
                        <a:rPr lang="en-US" altLang="ja-JP" sz="900" b="0" i="0" u="none" strike="noStrike" baseline="0" dirty="0">
                          <a:solidFill>
                            <a:schemeClr val="tx1"/>
                          </a:solidFill>
                          <a:latin typeface="ＭＳ Ｐゴシック"/>
                        </a:rPr>
                        <a:t>4</a:t>
                      </a:r>
                      <a:endParaRPr lang="en-US" altLang="ja-JP" sz="900" b="0" i="0" u="sng" strike="noStrike" dirty="0">
                        <a:solidFill>
                          <a:schemeClr val="tx1"/>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49732">
                <a:tc rowSpan="4">
                  <a:txBody>
                    <a:bodyPr/>
                    <a:lstStyle/>
                    <a:p>
                      <a:pPr algn="ctr" fontAlgn="ctr"/>
                      <a:r>
                        <a:rPr lang="ja-JP" altLang="en-US" sz="900" b="0" i="0" u="none" strike="noStrike" dirty="0">
                          <a:solidFill>
                            <a:srgbClr val="000000"/>
                          </a:solidFill>
                          <a:latin typeface="ＭＳ Ｐゴシック"/>
                        </a:rPr>
                        <a:t>公設公営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altLang="ja-JP" sz="900" b="0" i="0" u="none" strike="noStrike" dirty="0">
                          <a:solidFill>
                            <a:srgbClr val="000000"/>
                          </a:solidFill>
                          <a:latin typeface="ＭＳ Ｐゴシック"/>
                        </a:rPr>
                        <a:t>136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tcPr>
                </a:tc>
                <a:tc>
                  <a:txBody>
                    <a:bodyPr/>
                    <a:lstStyle/>
                    <a:p>
                      <a:pPr algn="ctr" fontAlgn="ctr"/>
                      <a:r>
                        <a:rPr lang="ja-JP" altLang="en-US" sz="900" b="0" i="0" u="none" strike="noStrike" dirty="0">
                          <a:solidFill>
                            <a:srgbClr val="000000"/>
                          </a:solidFill>
                          <a:latin typeface="ＭＳ Ｐゴシック"/>
                        </a:rPr>
                        <a:t>公設公営</a:t>
                      </a:r>
                    </a:p>
                  </a:txBody>
                  <a:tcPr marL="0" marR="0"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71 </a:t>
                      </a:r>
                    </a:p>
                  </a:txBody>
                  <a:tcPr marL="0" marR="0"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58050">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1000" b="0" i="0" u="none" strike="noStrike" dirty="0">
                        <a:solidFill>
                          <a:srgbClr val="000000"/>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tcPr>
                </a:tc>
                <a:tc>
                  <a:txBody>
                    <a:bodyPr/>
                    <a:lstStyle/>
                    <a:p>
                      <a:pPr algn="ctr" fontAlgn="ctr"/>
                      <a:r>
                        <a:rPr lang="ja-JP" altLang="en-US" sz="900" b="0" i="0" u="none" strike="noStrike" dirty="0">
                          <a:solidFill>
                            <a:srgbClr val="000000"/>
                          </a:solidFill>
                          <a:latin typeface="ＭＳ Ｐゴシック"/>
                        </a:rPr>
                        <a:t>公設民営</a:t>
                      </a:r>
                    </a:p>
                  </a:txBody>
                  <a:tcPr marL="0" marR="0"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48 </a:t>
                      </a:r>
                    </a:p>
                  </a:txBody>
                  <a:tcPr marL="0" marR="0"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49732">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1000" b="0" i="0" u="none" strike="noStrike">
                        <a:solidFill>
                          <a:srgbClr val="000000"/>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dirty="0">
                          <a:solidFill>
                            <a:srgbClr val="000000"/>
                          </a:solidFill>
                          <a:latin typeface="ＭＳ Ｐゴシック"/>
                        </a:rPr>
                        <a:t>統廃合・休止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49732">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1000" b="0" i="0" u="none" strike="noStrike" dirty="0">
                        <a:solidFill>
                          <a:srgbClr val="000000"/>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dirty="0">
                          <a:solidFill>
                            <a:srgbClr val="000000"/>
                          </a:solidFill>
                          <a:latin typeface="ＭＳ Ｐゴシック"/>
                        </a:rPr>
                        <a:t>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136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graphicFrame>
        <p:nvGraphicFramePr>
          <p:cNvPr id="69" name="表 68"/>
          <p:cNvGraphicFramePr>
            <a:graphicFrameLocks noGrp="1"/>
          </p:cNvGraphicFramePr>
          <p:nvPr>
            <p:extLst/>
          </p:nvPr>
        </p:nvGraphicFramePr>
        <p:xfrm>
          <a:off x="419301" y="5192414"/>
          <a:ext cx="4328172" cy="1405336"/>
        </p:xfrm>
        <a:graphic>
          <a:graphicData uri="http://schemas.openxmlformats.org/drawingml/2006/table">
            <a:tbl>
              <a:tblPr/>
              <a:tblGrid>
                <a:gridCol w="717162">
                  <a:extLst>
                    <a:ext uri="{9D8B030D-6E8A-4147-A177-3AD203B41FA5}">
                      <a16:colId xmlns:a16="http://schemas.microsoft.com/office/drawing/2014/main" xmlns="" val="20000"/>
                    </a:ext>
                  </a:extLst>
                </a:gridCol>
                <a:gridCol w="575945">
                  <a:extLst>
                    <a:ext uri="{9D8B030D-6E8A-4147-A177-3AD203B41FA5}">
                      <a16:colId xmlns:a16="http://schemas.microsoft.com/office/drawing/2014/main" xmlns="" val="20001"/>
                    </a:ext>
                  </a:extLst>
                </a:gridCol>
                <a:gridCol w="575945">
                  <a:extLst>
                    <a:ext uri="{9D8B030D-6E8A-4147-A177-3AD203B41FA5}">
                      <a16:colId xmlns:a16="http://schemas.microsoft.com/office/drawing/2014/main" xmlns="" val="20002"/>
                    </a:ext>
                  </a:extLst>
                </a:gridCol>
                <a:gridCol w="575945">
                  <a:extLst>
                    <a:ext uri="{9D8B030D-6E8A-4147-A177-3AD203B41FA5}">
                      <a16:colId xmlns:a16="http://schemas.microsoft.com/office/drawing/2014/main" xmlns="" val="20003"/>
                    </a:ext>
                  </a:extLst>
                </a:gridCol>
                <a:gridCol w="575945">
                  <a:extLst>
                    <a:ext uri="{9D8B030D-6E8A-4147-A177-3AD203B41FA5}">
                      <a16:colId xmlns:a16="http://schemas.microsoft.com/office/drawing/2014/main" xmlns="" val="20004"/>
                    </a:ext>
                  </a:extLst>
                </a:gridCol>
                <a:gridCol w="575945">
                  <a:extLst>
                    <a:ext uri="{9D8B030D-6E8A-4147-A177-3AD203B41FA5}">
                      <a16:colId xmlns:a16="http://schemas.microsoft.com/office/drawing/2014/main" xmlns="" val="20005"/>
                    </a:ext>
                  </a:extLst>
                </a:gridCol>
                <a:gridCol w="731285">
                  <a:extLst>
                    <a:ext uri="{9D8B030D-6E8A-4147-A177-3AD203B41FA5}">
                      <a16:colId xmlns:a16="http://schemas.microsoft.com/office/drawing/2014/main" xmlns="" val="20006"/>
                    </a:ext>
                  </a:extLst>
                </a:gridCol>
              </a:tblGrid>
              <a:tr h="231928">
                <a:tc gridSpan="7">
                  <a:txBody>
                    <a:bodyPr/>
                    <a:lstStyle/>
                    <a:p>
                      <a:pPr algn="l" fontAlgn="ctr"/>
                      <a:r>
                        <a:rPr lang="ja-JP" altLang="en-US" sz="900" b="0" i="0" u="none" strike="noStrike" baseline="0" dirty="0">
                          <a:solidFill>
                            <a:srgbClr val="000000"/>
                          </a:solidFill>
                          <a:latin typeface="ＭＳ Ｐゴシック"/>
                        </a:rPr>
                        <a:t>○民間移管</a:t>
                      </a:r>
                      <a:r>
                        <a:rPr lang="ja-JP" altLang="en-US" sz="900" b="0" i="0" u="none" strike="noStrike" baseline="0" dirty="0">
                          <a:solidFill>
                            <a:schemeClr val="tx1"/>
                          </a:solidFill>
                          <a:latin typeface="ＭＳ Ｐゴシック"/>
                        </a:rPr>
                        <a:t>の</a:t>
                      </a:r>
                      <a:r>
                        <a:rPr lang="ja-JP" altLang="en-US" sz="900" b="0" i="0" u="none" strike="noStrike" baseline="0" dirty="0">
                          <a:solidFill>
                            <a:srgbClr val="000000"/>
                          </a:solidFill>
                          <a:latin typeface="ＭＳ Ｐゴシック"/>
                        </a:rPr>
                        <a:t>状況について</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0"/>
                  </a:ext>
                </a:extLst>
              </a:tr>
              <a:tr h="195568">
                <a:tc>
                  <a:txBody>
                    <a:bodyPr/>
                    <a:lstStyle/>
                    <a:p>
                      <a:pPr algn="l" fontAlgn="ctr"/>
                      <a:r>
                        <a:rPr lang="ja-JP" altLang="en-US" sz="900" b="0" i="0" u="none" strike="noStrike" dirty="0">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latin typeface="ＭＳ Ｐゴシック"/>
                        </a:rPr>
                        <a:t>〜2014</a:t>
                      </a:r>
                      <a:endParaRPr lang="ja-JP" altLang="en-US" sz="900" b="0" i="0" u="none" strike="noStrike" dirty="0">
                        <a:solidFill>
                          <a:srgbClr val="000000"/>
                        </a:solidFill>
                        <a:latin typeface="ＭＳ Ｐゴシック"/>
                      </a:endParaRP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r>
                        <a:rPr lang="en-US" altLang="ja-JP" sz="900" b="0" i="0" u="none" strike="noStrike" dirty="0">
                          <a:solidFill>
                            <a:schemeClr val="tx1"/>
                          </a:solidFill>
                          <a:latin typeface="ＭＳ Ｐゴシック"/>
                        </a:rPr>
                        <a:t>2015</a:t>
                      </a:r>
                      <a:endParaRPr lang="en-US" sz="900" b="0" i="0" u="none" strike="noStrike" dirty="0">
                        <a:solidFill>
                          <a:schemeClr val="tx1"/>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900" b="0" i="0" u="none" strike="noStrike" dirty="0">
                          <a:solidFill>
                            <a:schemeClr val="tx1"/>
                          </a:solidFill>
                          <a:latin typeface="ＭＳ Ｐゴシック"/>
                        </a:rPr>
                        <a:t>2016</a:t>
                      </a:r>
                      <a:endParaRPr lang="en-US" sz="900" b="0" i="0" u="none" strike="noStrike" dirty="0">
                        <a:solidFill>
                          <a:schemeClr val="tx1"/>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altLang="ja-JP" sz="900" b="0" i="0" u="none" strike="noStrike" dirty="0">
                          <a:solidFill>
                            <a:schemeClr val="tx1"/>
                          </a:solidFill>
                          <a:latin typeface="ＭＳ Ｐゴシック"/>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900" b="0" i="0" u="none" strike="noStrike" dirty="0">
                          <a:solidFill>
                            <a:schemeClr val="tx1"/>
                          </a:solidFill>
                          <a:latin typeface="ＭＳ Ｐゴシック"/>
                        </a:rPr>
                        <a:t>計</a:t>
                      </a:r>
                      <a:endParaRPr lang="en-US" altLang="ja-JP" sz="900" b="0" i="0" u="none" strike="noStrike" dirty="0">
                        <a:solidFill>
                          <a:schemeClr val="tx1"/>
                        </a:solidFill>
                        <a:latin typeface="ＭＳ Ｐゴシック"/>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ja-JP" altLang="en-US" sz="900" b="0" i="0" u="none" strike="noStrike" dirty="0">
                          <a:solidFill>
                            <a:schemeClr val="tx1"/>
                          </a:solidFill>
                          <a:latin typeface="ＭＳ Ｐゴシック"/>
                        </a:rPr>
                        <a:t>直近</a:t>
                      </a:r>
                      <a:r>
                        <a:rPr lang="en-US" altLang="ja-JP" sz="900" b="0" i="0" u="none" strike="noStrike" dirty="0">
                          <a:solidFill>
                            <a:schemeClr val="tx1"/>
                          </a:solidFill>
                          <a:latin typeface="ＭＳ Ｐゴシック"/>
                        </a:rPr>
                        <a:t>3</a:t>
                      </a:r>
                      <a:r>
                        <a:rPr lang="ja-JP" altLang="en-US" sz="900" b="0" i="0" u="none" strike="noStrike" dirty="0">
                          <a:solidFill>
                            <a:schemeClr val="tx1"/>
                          </a:solidFill>
                          <a:latin typeface="ＭＳ Ｐゴシック"/>
                        </a:rPr>
                        <a:t>年間計</a:t>
                      </a:r>
                      <a:endParaRPr lang="en-US" altLang="ja-JP" sz="900" b="0" i="0" u="none" strike="noStrike" dirty="0">
                        <a:solidFill>
                          <a:schemeClr val="tx1"/>
                        </a:solidFill>
                        <a:latin typeface="ＭＳ Ｐゴシック"/>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95568">
                <a:tc>
                  <a:txBody>
                    <a:bodyPr/>
                    <a:lstStyle/>
                    <a:p>
                      <a:pPr algn="ctr" fontAlgn="ctr"/>
                      <a:r>
                        <a:rPr lang="ja-JP" altLang="en-US" sz="900" b="1" i="0" u="none" strike="noStrike" dirty="0">
                          <a:solidFill>
                            <a:schemeClr val="tx1"/>
                          </a:solidFill>
                          <a:latin typeface="ＭＳ Ｐゴシック"/>
                        </a:rPr>
                        <a:t>大阪市</a:t>
                      </a:r>
                    </a:p>
                  </a:txBody>
                  <a:tcPr marL="0" marR="0"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altLang="ja-JP" sz="900" b="1" i="0" u="none" strike="noStrike" dirty="0">
                          <a:solidFill>
                            <a:schemeClr val="tx1"/>
                          </a:solidFill>
                          <a:latin typeface="ＭＳ Ｐゴシック"/>
                        </a:rPr>
                        <a:t>0</a:t>
                      </a:r>
                      <a:endParaRPr lang="ja-JP" altLang="en-US" sz="900" b="1" i="0" u="none" strike="noStrike" dirty="0">
                        <a:solidFill>
                          <a:schemeClr val="tx1"/>
                        </a:solidFill>
                        <a:latin typeface="ＭＳ Ｐゴシック"/>
                      </a:endParaRP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r>
                        <a:rPr lang="en-US" altLang="ja-JP" sz="900" b="1" i="0" u="none" strike="noStrike" dirty="0">
                          <a:solidFill>
                            <a:schemeClr val="tx1"/>
                          </a:solidFill>
                          <a:latin typeface="ＭＳ Ｐゴシック"/>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900" b="1" i="0" u="none" strike="noStrike" dirty="0">
                          <a:solidFill>
                            <a:schemeClr val="tx1"/>
                          </a:solidFill>
                          <a:latin typeface="ＭＳ Ｐゴシック"/>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altLang="ja-JP" sz="900" b="1" i="0" u="none" strike="noStrike" baseline="0" dirty="0">
                          <a:solidFill>
                            <a:schemeClr val="tx1"/>
                          </a:solidFill>
                          <a:latin typeface="ＭＳ Ｐゴシック"/>
                        </a:rPr>
                        <a:t>6</a:t>
                      </a:r>
                      <a:endParaRPr lang="en-US" altLang="ja-JP" sz="900" b="1" i="0" u="none" strike="noStrike" dirty="0">
                        <a:solidFill>
                          <a:schemeClr val="tx1"/>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ja-JP" sz="900" b="1" i="0" u="none" strike="noStrike" dirty="0">
                          <a:solidFill>
                            <a:schemeClr val="tx1"/>
                          </a:solidFill>
                          <a:latin typeface="ＭＳ Ｐゴシック"/>
                        </a:rPr>
                        <a:t>21</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altLang="ja-JP" sz="900" b="1" i="0" u="none" strike="noStrike" dirty="0">
                          <a:solidFill>
                            <a:schemeClr val="tx1"/>
                          </a:solidFill>
                          <a:latin typeface="ＭＳ Ｐゴシック"/>
                        </a:rPr>
                        <a:t>21</a:t>
                      </a:r>
                    </a:p>
                  </a:txBody>
                  <a:tcPr marL="0" marR="0"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95568">
                <a:tc>
                  <a:txBody>
                    <a:bodyPr/>
                    <a:lstStyle/>
                    <a:p>
                      <a:pPr algn="ctr" fontAlgn="ctr"/>
                      <a:r>
                        <a:rPr lang="ja-JP" altLang="en-US" sz="900" b="0" i="0" u="none" strike="noStrike" dirty="0">
                          <a:solidFill>
                            <a:srgbClr val="000000"/>
                          </a:solidFill>
                          <a:latin typeface="ＭＳ Ｐゴシック"/>
                        </a:rPr>
                        <a:t>横浜市</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latin typeface="ＭＳ Ｐゴシック"/>
                        </a:rPr>
                        <a:t>38</a:t>
                      </a:r>
                      <a:endParaRPr lang="ja-JP" altLang="en-US" sz="900" b="0" i="0" u="none" strike="noStrike" dirty="0">
                        <a:solidFill>
                          <a:srgbClr val="000000"/>
                        </a:solidFill>
                        <a:latin typeface="ＭＳ Ｐゴシック"/>
                      </a:endParaRP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ctr"/>
                      <a:r>
                        <a:rPr lang="en-US" altLang="ja-JP" sz="900" b="0" i="0" u="none" strike="noStrike" dirty="0">
                          <a:solidFill>
                            <a:schemeClr val="tx1"/>
                          </a:solidFill>
                          <a:latin typeface="ＭＳ Ｐゴシック"/>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900" b="0" i="0" u="none" strike="noStrike" dirty="0">
                          <a:solidFill>
                            <a:schemeClr val="tx1"/>
                          </a:solidFill>
                          <a:latin typeface="ＭＳ Ｐゴシック"/>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altLang="ja-JP" sz="900" b="0" i="0" u="none" strike="noStrike" dirty="0">
                          <a:solidFill>
                            <a:schemeClr val="tx1"/>
                          </a:solidFill>
                          <a:latin typeface="ＭＳ Ｐゴシック"/>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ja-JP" sz="900" b="0" i="0" u="none" strike="noStrike" dirty="0">
                          <a:solidFill>
                            <a:schemeClr val="tx1"/>
                          </a:solidFill>
                          <a:latin typeface="ＭＳ Ｐゴシック"/>
                        </a:rPr>
                        <a:t>44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6</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95568">
                <a:tc>
                  <a:txBody>
                    <a:bodyPr/>
                    <a:lstStyle/>
                    <a:p>
                      <a:pPr algn="ctr" fontAlgn="ctr"/>
                      <a:r>
                        <a:rPr lang="ja-JP" altLang="en-US" sz="900" b="0" i="0" u="none" strike="noStrike">
                          <a:solidFill>
                            <a:srgbClr val="000000"/>
                          </a:solidFill>
                          <a:latin typeface="ＭＳ Ｐゴシック"/>
                        </a:rPr>
                        <a:t>名古屋市</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latin typeface="ＭＳ Ｐゴシック"/>
                        </a:rPr>
                        <a:t>4</a:t>
                      </a:r>
                      <a:endParaRPr lang="ja-JP" altLang="en-US" sz="900" b="0" i="0" u="none" strike="noStrike" dirty="0">
                        <a:solidFill>
                          <a:srgbClr val="000000"/>
                        </a:solidFill>
                        <a:latin typeface="ＭＳ Ｐゴシック"/>
                      </a:endParaRP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ctr"/>
                      <a:r>
                        <a:rPr lang="en-US" altLang="ja-JP" sz="900" b="0" i="0" u="none" strike="noStrike" dirty="0">
                          <a:solidFill>
                            <a:schemeClr val="tx1"/>
                          </a:solidFill>
                          <a:latin typeface="ＭＳ Ｐゴシック"/>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900" b="0" i="0" u="none" strike="noStrike" dirty="0">
                          <a:solidFill>
                            <a:schemeClr val="tx1"/>
                          </a:solidFill>
                          <a:latin typeface="ＭＳ Ｐゴシック"/>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altLang="ja-JP" sz="900" b="0" i="0" u="none" strike="noStrike" dirty="0">
                          <a:solidFill>
                            <a:schemeClr val="tx1"/>
                          </a:solidFill>
                          <a:latin typeface="ＭＳ Ｐゴシック"/>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ja-JP" sz="900" b="0" i="0" u="none" strike="noStrike" dirty="0">
                          <a:solidFill>
                            <a:schemeClr val="tx1"/>
                          </a:solidFill>
                          <a:latin typeface="ＭＳ Ｐゴシック"/>
                        </a:rPr>
                        <a:t>14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10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95568">
                <a:tc>
                  <a:txBody>
                    <a:bodyPr/>
                    <a:lstStyle/>
                    <a:p>
                      <a:pPr algn="ctr" fontAlgn="ctr"/>
                      <a:r>
                        <a:rPr lang="ja-JP" altLang="en-US" sz="900" b="0" i="0" u="none" strike="noStrike" dirty="0">
                          <a:solidFill>
                            <a:srgbClr val="000000"/>
                          </a:solidFill>
                          <a:latin typeface="ＭＳ Ｐゴシック"/>
                        </a:rPr>
                        <a:t>京都市</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latin typeface="ＭＳ Ｐゴシック"/>
                        </a:rPr>
                        <a:t>2</a:t>
                      </a:r>
                      <a:endParaRPr lang="ja-JP" altLang="en-US" sz="900" b="0" i="0" u="none" strike="noStrike" dirty="0">
                        <a:solidFill>
                          <a:srgbClr val="000000"/>
                        </a:solidFill>
                        <a:latin typeface="ＭＳ Ｐゴシック"/>
                      </a:endParaRP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ctr"/>
                      <a:r>
                        <a:rPr lang="en-US" altLang="ja-JP" sz="900" b="0" i="0" u="none" strike="noStrike" dirty="0">
                          <a:solidFill>
                            <a:schemeClr val="tx1"/>
                          </a:solidFill>
                          <a:latin typeface="ＭＳ Ｐゴシック"/>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900" b="0" i="0" u="none" strike="noStrike" dirty="0">
                          <a:solidFill>
                            <a:schemeClr val="tx1"/>
                          </a:solidFill>
                          <a:latin typeface="ＭＳ Ｐゴシック"/>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altLang="ja-JP" sz="900" b="0" i="0" u="none" strike="noStrike" dirty="0">
                          <a:solidFill>
                            <a:schemeClr val="tx1"/>
                          </a:solidFill>
                          <a:latin typeface="ＭＳ Ｐゴシック"/>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ja-JP" sz="900" b="0" i="0" u="none" strike="noStrike" dirty="0">
                          <a:solidFill>
                            <a:schemeClr val="tx1"/>
                          </a:solidFill>
                          <a:latin typeface="ＭＳ Ｐゴシック"/>
                        </a:rPr>
                        <a:t>6</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95568">
                <a:tc>
                  <a:txBody>
                    <a:bodyPr/>
                    <a:lstStyle/>
                    <a:p>
                      <a:pPr algn="ctr" fontAlgn="ctr"/>
                      <a:r>
                        <a:rPr lang="ja-JP" altLang="en-US" sz="900" b="0" i="0" u="none" strike="noStrike" dirty="0">
                          <a:solidFill>
                            <a:srgbClr val="000000"/>
                          </a:solidFill>
                          <a:latin typeface="ＭＳ Ｐゴシック"/>
                        </a:rPr>
                        <a:t>神戸市</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latin typeface="ＭＳ Ｐゴシック"/>
                        </a:rPr>
                        <a:t>20</a:t>
                      </a:r>
                      <a:endParaRPr lang="ja-JP" altLang="en-US" sz="900" b="0" i="0" u="none" strike="noStrike" dirty="0">
                        <a:solidFill>
                          <a:srgbClr val="000000"/>
                        </a:solidFill>
                        <a:latin typeface="ＭＳ Ｐゴシック"/>
                      </a:endParaRP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ctr"/>
                      <a:r>
                        <a:rPr lang="en-US" altLang="ja-JP" sz="900" b="0" i="0" u="none" strike="noStrike" dirty="0">
                          <a:solidFill>
                            <a:schemeClr val="tx1"/>
                          </a:solidFill>
                          <a:latin typeface="ＭＳ Ｐゴシック"/>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900" b="0" i="0" u="none" strike="noStrike" dirty="0">
                          <a:solidFill>
                            <a:schemeClr val="tx1"/>
                          </a:solidFill>
                          <a:latin typeface="ＭＳ Ｐゴシック"/>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altLang="ja-JP" sz="900" b="0" i="0" u="none" strike="noStrike" dirty="0">
                          <a:solidFill>
                            <a:schemeClr val="tx1"/>
                          </a:solidFill>
                          <a:latin typeface="ＭＳ Ｐゴシック"/>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ja-JP" sz="900" b="0" i="0" u="none" strike="noStrike" dirty="0">
                          <a:solidFill>
                            <a:schemeClr val="tx1"/>
                          </a:solidFill>
                          <a:latin typeface="ＭＳ Ｐゴシック"/>
                        </a:rPr>
                        <a:t>20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61" name="二等辺三角形 60"/>
          <p:cNvSpPr>
            <a:spLocks/>
          </p:cNvSpPr>
          <p:nvPr/>
        </p:nvSpPr>
        <p:spPr>
          <a:xfrm rot="16200000" flipV="1">
            <a:off x="1752743" y="3997770"/>
            <a:ext cx="520125" cy="99442"/>
          </a:xfrm>
          <a:prstGeom prst="triangl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44" name="テキスト ボックス 43"/>
          <p:cNvSpPr txBox="1"/>
          <p:nvPr/>
        </p:nvSpPr>
        <p:spPr>
          <a:xfrm>
            <a:off x="449526" y="900558"/>
            <a:ext cx="3126556" cy="1077218"/>
          </a:xfrm>
          <a:prstGeom prst="rect">
            <a:avLst/>
          </a:prstGeom>
          <a:noFill/>
        </p:spPr>
        <p:txBody>
          <a:bodyPr wrap="square" rtlCol="0">
            <a:spAutoFit/>
          </a:bodyPr>
          <a:lstStyle/>
          <a:p>
            <a:r>
              <a:rPr lang="ja-JP" altLang="en-US" sz="1200" dirty="0">
                <a:latin typeface="+mn-ea"/>
              </a:rPr>
              <a:t>こどもや家庭を取り巻く環境が大きく変化</a:t>
            </a:r>
            <a:endParaRPr lang="en-US" altLang="ja-JP" sz="1200" dirty="0">
              <a:latin typeface="+mn-ea"/>
            </a:endParaRPr>
          </a:p>
          <a:p>
            <a:r>
              <a:rPr lang="ja-JP" altLang="en-US" sz="1200" dirty="0">
                <a:latin typeface="+mn-ea"/>
              </a:rPr>
              <a:t>　　・共働き世帯の増加や就労形態の多様化</a:t>
            </a:r>
            <a:endParaRPr lang="en-US" altLang="ja-JP" sz="1200" dirty="0">
              <a:latin typeface="+mn-ea"/>
            </a:endParaRPr>
          </a:p>
          <a:p>
            <a:r>
              <a:rPr lang="ja-JP" altLang="en-US" sz="1200" dirty="0">
                <a:latin typeface="+mn-ea"/>
              </a:rPr>
              <a:t>　　・地域の相互扶助機能の低下</a:t>
            </a:r>
            <a:endParaRPr lang="en-US" altLang="ja-JP" sz="1200" dirty="0">
              <a:latin typeface="+mn-ea"/>
            </a:endParaRPr>
          </a:p>
          <a:p>
            <a:endParaRPr lang="ja-JP" altLang="en-US" sz="1400" dirty="0"/>
          </a:p>
          <a:p>
            <a:endParaRPr lang="ja-JP" altLang="en-US" sz="1400" strike="dblStrike" dirty="0">
              <a:solidFill>
                <a:srgbClr val="FF0000"/>
              </a:solidFill>
              <a:latin typeface="+mn-ea"/>
            </a:endParaRPr>
          </a:p>
        </p:txBody>
      </p:sp>
      <p:sp>
        <p:nvSpPr>
          <p:cNvPr id="49" name="テキスト ボックス 48"/>
          <p:cNvSpPr txBox="1"/>
          <p:nvPr/>
        </p:nvSpPr>
        <p:spPr>
          <a:xfrm>
            <a:off x="511546" y="1772444"/>
            <a:ext cx="3041848" cy="461665"/>
          </a:xfrm>
          <a:prstGeom prst="rect">
            <a:avLst/>
          </a:prstGeom>
          <a:noFill/>
        </p:spPr>
        <p:txBody>
          <a:bodyPr wrap="square" rtlCol="0">
            <a:spAutoFit/>
          </a:bodyPr>
          <a:lstStyle/>
          <a:p>
            <a:r>
              <a:rPr lang="ja-JP" altLang="en-US" sz="1200" b="1" dirty="0">
                <a:solidFill>
                  <a:srgbClr val="002060"/>
                </a:solidFill>
                <a:latin typeface="+mn-ea"/>
              </a:rPr>
              <a:t>保育に対するニーズが増大かつ多様化</a:t>
            </a:r>
            <a:endParaRPr lang="en-US" altLang="ja-JP" sz="1200" b="1" dirty="0">
              <a:solidFill>
                <a:srgbClr val="002060"/>
              </a:solidFill>
              <a:latin typeface="+mn-ea"/>
            </a:endParaRPr>
          </a:p>
          <a:p>
            <a:r>
              <a:rPr lang="ja-JP" altLang="en-US" sz="1200" b="1" dirty="0">
                <a:solidFill>
                  <a:srgbClr val="002060"/>
                </a:solidFill>
                <a:latin typeface="+mn-ea"/>
              </a:rPr>
              <a:t>　　子育て支援施策の充実・強化が必要</a:t>
            </a:r>
            <a:endParaRPr lang="en-US" altLang="ja-JP" sz="1200" b="1" dirty="0">
              <a:solidFill>
                <a:srgbClr val="002060"/>
              </a:solidFill>
              <a:latin typeface="+mn-ea"/>
            </a:endParaRPr>
          </a:p>
        </p:txBody>
      </p:sp>
      <p:sp>
        <p:nvSpPr>
          <p:cNvPr id="57" name="テキスト ボックス 56"/>
          <p:cNvSpPr txBox="1"/>
          <p:nvPr/>
        </p:nvSpPr>
        <p:spPr>
          <a:xfrm>
            <a:off x="4237484" y="866763"/>
            <a:ext cx="4104456" cy="461665"/>
          </a:xfrm>
          <a:prstGeom prst="rect">
            <a:avLst/>
          </a:prstGeom>
          <a:noFill/>
        </p:spPr>
        <p:txBody>
          <a:bodyPr wrap="square" rtlCol="0">
            <a:spAutoFit/>
          </a:bodyPr>
          <a:lstStyle/>
          <a:p>
            <a:r>
              <a:rPr lang="ja-JP" altLang="en-US" sz="1200" b="1" dirty="0">
                <a:solidFill>
                  <a:srgbClr val="002060"/>
                </a:solidFill>
                <a:latin typeface="+mn-ea"/>
              </a:rPr>
              <a:t>保育ニーズに的確に対応するため、限られた人的・物的資源を有効に活用する必要がある。</a:t>
            </a:r>
            <a:endParaRPr lang="en-US" altLang="ja-JP" sz="1200" b="1" dirty="0">
              <a:solidFill>
                <a:srgbClr val="002060"/>
              </a:solidFill>
              <a:latin typeface="+mn-ea"/>
            </a:endParaRPr>
          </a:p>
        </p:txBody>
      </p:sp>
      <p:graphicFrame>
        <p:nvGraphicFramePr>
          <p:cNvPr id="63" name="表 62"/>
          <p:cNvGraphicFramePr>
            <a:graphicFrameLocks noGrp="1"/>
          </p:cNvGraphicFramePr>
          <p:nvPr>
            <p:extLst/>
          </p:nvPr>
        </p:nvGraphicFramePr>
        <p:xfrm>
          <a:off x="6194275" y="3358380"/>
          <a:ext cx="2428903" cy="936102"/>
        </p:xfrm>
        <a:graphic>
          <a:graphicData uri="http://schemas.openxmlformats.org/drawingml/2006/table">
            <a:tbl>
              <a:tblPr/>
              <a:tblGrid>
                <a:gridCol w="753991">
                  <a:extLst>
                    <a:ext uri="{9D8B030D-6E8A-4147-A177-3AD203B41FA5}">
                      <a16:colId xmlns:a16="http://schemas.microsoft.com/office/drawing/2014/main" xmlns="" val="20000"/>
                    </a:ext>
                  </a:extLst>
                </a:gridCol>
                <a:gridCol w="418728">
                  <a:extLst>
                    <a:ext uri="{9D8B030D-6E8A-4147-A177-3AD203B41FA5}">
                      <a16:colId xmlns:a16="http://schemas.microsoft.com/office/drawing/2014/main" xmlns="" val="20001"/>
                    </a:ext>
                  </a:extLst>
                </a:gridCol>
                <a:gridCol w="418728">
                  <a:extLst>
                    <a:ext uri="{9D8B030D-6E8A-4147-A177-3AD203B41FA5}">
                      <a16:colId xmlns:a16="http://schemas.microsoft.com/office/drawing/2014/main" xmlns="" val="20002"/>
                    </a:ext>
                  </a:extLst>
                </a:gridCol>
                <a:gridCol w="418728">
                  <a:extLst>
                    <a:ext uri="{9D8B030D-6E8A-4147-A177-3AD203B41FA5}">
                      <a16:colId xmlns:a16="http://schemas.microsoft.com/office/drawing/2014/main" xmlns="" val="20003"/>
                    </a:ext>
                  </a:extLst>
                </a:gridCol>
                <a:gridCol w="418728">
                  <a:extLst>
                    <a:ext uri="{9D8B030D-6E8A-4147-A177-3AD203B41FA5}">
                      <a16:colId xmlns:a16="http://schemas.microsoft.com/office/drawing/2014/main" xmlns="" val="20004"/>
                    </a:ext>
                  </a:extLst>
                </a:gridCol>
              </a:tblGrid>
              <a:tr h="156017">
                <a:tc>
                  <a:txBody>
                    <a:bodyPr/>
                    <a:lstStyle/>
                    <a:p>
                      <a:pPr algn="l" fontAlgn="ctr"/>
                      <a:r>
                        <a:rPr lang="ja-JP" altLang="en-US" sz="900" b="0" i="0" u="none" strike="noStrike" dirty="0">
                          <a:solidFill>
                            <a:schemeClr val="tx1"/>
                          </a:solidFill>
                          <a:latin typeface="ＭＳ Ｐゴシック"/>
                        </a:rPr>
                        <a:t>＜保育所数＞</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dirty="0">
                        <a:solidFill>
                          <a:srgbClr val="000000"/>
                        </a:solidFill>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ctr"/>
                      <a:endParaRPr lang="ja-JP" altLang="en-US" sz="900" b="0" i="0" u="none" strike="noStrike" dirty="0">
                        <a:solidFill>
                          <a:srgbClr val="000000"/>
                        </a:solidFill>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xmlns="" val="10000"/>
                  </a:ext>
                </a:extLst>
              </a:tr>
              <a:tr h="156017">
                <a:tc>
                  <a:txBody>
                    <a:bodyPr/>
                    <a:lstStyle/>
                    <a:p>
                      <a:pPr algn="ctr" fontAlgn="ctr"/>
                      <a:r>
                        <a:rPr lang="ja-JP" altLang="en-US" sz="900" b="0" i="0" u="none" strike="noStrike" dirty="0">
                          <a:solidFill>
                            <a:schemeClr val="tx1"/>
                          </a:solidFill>
                          <a:latin typeface="ＭＳ Ｐゴシック"/>
                        </a:rPr>
                        <a:t>年度</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2014</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2015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2016</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2017</a:t>
                      </a:r>
                    </a:p>
                  </a:txBody>
                  <a:tcPr marL="36000" marR="3600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56017">
                <a:tc>
                  <a:txBody>
                    <a:bodyPr/>
                    <a:lstStyle/>
                    <a:p>
                      <a:pPr algn="l" fontAlgn="ctr"/>
                      <a:r>
                        <a:rPr lang="ja-JP" altLang="en-US" sz="900" b="0" i="0" u="none" strike="noStrike" dirty="0">
                          <a:solidFill>
                            <a:schemeClr val="tx1"/>
                          </a:solidFill>
                          <a:latin typeface="ＭＳ Ｐゴシック"/>
                        </a:rPr>
                        <a:t>公設公営</a:t>
                      </a:r>
                    </a:p>
                  </a:txBody>
                  <a:tcPr marL="36000" marR="3600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71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68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66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64 </a:t>
                      </a:r>
                    </a:p>
                  </a:txBody>
                  <a:tcPr marL="36000" marR="36000"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56017">
                <a:tc>
                  <a:txBody>
                    <a:bodyPr/>
                    <a:lstStyle/>
                    <a:p>
                      <a:pPr algn="l" fontAlgn="ctr"/>
                      <a:r>
                        <a:rPr lang="ja-JP" altLang="en-US" sz="900" b="0" i="0" u="none" strike="noStrike" dirty="0">
                          <a:solidFill>
                            <a:schemeClr val="tx1"/>
                          </a:solidFill>
                          <a:latin typeface="ＭＳ Ｐゴシック"/>
                        </a:rPr>
                        <a:t>公設民営</a:t>
                      </a:r>
                    </a:p>
                  </a:txBody>
                  <a:tcPr marL="36000" marR="3600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48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42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38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35 </a:t>
                      </a:r>
                    </a:p>
                  </a:txBody>
                  <a:tcPr marL="36000" marR="36000"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56017">
                <a:tc>
                  <a:txBody>
                    <a:bodyPr/>
                    <a:lstStyle/>
                    <a:p>
                      <a:pPr algn="l" fontAlgn="ctr"/>
                      <a:r>
                        <a:rPr lang="ja-JP" altLang="en-US" sz="900" b="0" i="0" u="none" strike="noStrike" dirty="0">
                          <a:solidFill>
                            <a:schemeClr val="tx1"/>
                          </a:solidFill>
                          <a:latin typeface="ＭＳ Ｐゴシック"/>
                        </a:rPr>
                        <a:t>民間移管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10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6 </a:t>
                      </a:r>
                    </a:p>
                  </a:txBody>
                  <a:tcPr marL="36000" marR="3600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56017">
                <a:tc>
                  <a:txBody>
                    <a:bodyPr/>
                    <a:lstStyle/>
                    <a:p>
                      <a:pPr algn="l" fontAlgn="ctr"/>
                      <a:r>
                        <a:rPr lang="ja-JP" altLang="en-US" sz="900" b="0" i="0" u="none" strike="noStrike" dirty="0">
                          <a:solidFill>
                            <a:schemeClr val="tx1"/>
                          </a:solidFill>
                          <a:latin typeface="ＭＳ Ｐゴシック"/>
                        </a:rPr>
                        <a:t>統廃合・休止</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0 </a:t>
                      </a:r>
                    </a:p>
                  </a:txBody>
                  <a:tcPr marL="36000" marR="3600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graphicFrame>
        <p:nvGraphicFramePr>
          <p:cNvPr id="65" name="表 64"/>
          <p:cNvGraphicFramePr>
            <a:graphicFrameLocks noGrp="1"/>
          </p:cNvGraphicFramePr>
          <p:nvPr>
            <p:extLst/>
          </p:nvPr>
        </p:nvGraphicFramePr>
        <p:xfrm>
          <a:off x="6194275" y="4493986"/>
          <a:ext cx="2428899" cy="144016"/>
        </p:xfrm>
        <a:graphic>
          <a:graphicData uri="http://schemas.openxmlformats.org/drawingml/2006/table">
            <a:tbl>
              <a:tblPr/>
              <a:tblGrid>
                <a:gridCol w="753991">
                  <a:extLst>
                    <a:ext uri="{9D8B030D-6E8A-4147-A177-3AD203B41FA5}">
                      <a16:colId xmlns:a16="http://schemas.microsoft.com/office/drawing/2014/main" xmlns="" val="20000"/>
                    </a:ext>
                  </a:extLst>
                </a:gridCol>
                <a:gridCol w="418727">
                  <a:extLst>
                    <a:ext uri="{9D8B030D-6E8A-4147-A177-3AD203B41FA5}">
                      <a16:colId xmlns:a16="http://schemas.microsoft.com/office/drawing/2014/main" xmlns="" val="20001"/>
                    </a:ext>
                  </a:extLst>
                </a:gridCol>
                <a:gridCol w="418727">
                  <a:extLst>
                    <a:ext uri="{9D8B030D-6E8A-4147-A177-3AD203B41FA5}">
                      <a16:colId xmlns:a16="http://schemas.microsoft.com/office/drawing/2014/main" xmlns="" val="20002"/>
                    </a:ext>
                  </a:extLst>
                </a:gridCol>
                <a:gridCol w="418727">
                  <a:extLst>
                    <a:ext uri="{9D8B030D-6E8A-4147-A177-3AD203B41FA5}">
                      <a16:colId xmlns:a16="http://schemas.microsoft.com/office/drawing/2014/main" xmlns="" val="20003"/>
                    </a:ext>
                  </a:extLst>
                </a:gridCol>
                <a:gridCol w="418727">
                  <a:extLst>
                    <a:ext uri="{9D8B030D-6E8A-4147-A177-3AD203B41FA5}">
                      <a16:colId xmlns:a16="http://schemas.microsoft.com/office/drawing/2014/main" xmlns="" val="20004"/>
                    </a:ext>
                  </a:extLst>
                </a:gridCol>
              </a:tblGrid>
              <a:tr h="144016">
                <a:tc>
                  <a:txBody>
                    <a:bodyPr/>
                    <a:lstStyle/>
                    <a:p>
                      <a:pPr algn="ctr" fontAlgn="ctr"/>
                      <a:r>
                        <a:rPr lang="ja-JP" altLang="en-US" sz="900" b="0" i="0" u="none" strike="noStrike" dirty="0">
                          <a:solidFill>
                            <a:schemeClr val="tx1"/>
                          </a:solidFill>
                          <a:latin typeface="ＭＳ Ｐゴシック"/>
                        </a:rPr>
                        <a:t>公立保育所</a:t>
                      </a:r>
                    </a:p>
                  </a:txBody>
                  <a:tcPr marL="36000" marR="3600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119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110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104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latin typeface="ＭＳ Ｐゴシック"/>
                        </a:rPr>
                        <a:t>99</a:t>
                      </a:r>
                    </a:p>
                  </a:txBody>
                  <a:tcPr marL="36000" marR="36000"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55" name="正方形/長方形 54"/>
          <p:cNvSpPr/>
          <p:nvPr/>
        </p:nvSpPr>
        <p:spPr>
          <a:xfrm>
            <a:off x="7596338" y="160804"/>
            <a:ext cx="1512017"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t>＜</a:t>
            </a:r>
            <a:r>
              <a:rPr lang="en-US" altLang="ja-JP" dirty="0"/>
              <a:t>Outcome</a:t>
            </a:r>
            <a:r>
              <a:rPr lang="ja-JP" altLang="en-US" dirty="0"/>
              <a:t>＞</a:t>
            </a:r>
          </a:p>
        </p:txBody>
      </p:sp>
      <p:sp>
        <p:nvSpPr>
          <p:cNvPr id="66" name="スライド番号プレースホルダ 65"/>
          <p:cNvSpPr>
            <a:spLocks noGrp="1"/>
          </p:cNvSpPr>
          <p:nvPr>
            <p:ph type="sldNum" sz="quarter" idx="12"/>
          </p:nvPr>
        </p:nvSpPr>
        <p:spPr/>
        <p:txBody>
          <a:bodyPr/>
          <a:lstStyle/>
          <a:p>
            <a:fld id="{CCEC3038-1CF1-4B63-9920-55248DCFBA97}" type="slidenum">
              <a:rPr kumimoji="1" lang="ja-JP" altLang="en-US" smtClean="0"/>
              <a:pPr/>
              <a:t>92</a:t>
            </a:fld>
            <a:endParaRPr kumimoji="1" lang="ja-JP" altLang="en-US"/>
          </a:p>
        </p:txBody>
      </p:sp>
      <p:sp>
        <p:nvSpPr>
          <p:cNvPr id="24" name="正方形/長方形 23"/>
          <p:cNvSpPr/>
          <p:nvPr/>
        </p:nvSpPr>
        <p:spPr>
          <a:xfrm>
            <a:off x="6194275" y="4332544"/>
            <a:ext cx="2428899" cy="14421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dirty="0"/>
          </a:p>
        </p:txBody>
      </p:sp>
      <p:sp>
        <p:nvSpPr>
          <p:cNvPr id="25" name="正方形/長方形 24"/>
          <p:cNvSpPr/>
          <p:nvPr/>
        </p:nvSpPr>
        <p:spPr>
          <a:xfrm>
            <a:off x="6100305" y="4261318"/>
            <a:ext cx="1890261" cy="184666"/>
          </a:xfrm>
          <a:prstGeom prst="rect">
            <a:avLst/>
          </a:prstGeom>
        </p:spPr>
        <p:txBody>
          <a:bodyPr wrap="none">
            <a:spAutoFit/>
          </a:bodyPr>
          <a:lstStyle/>
          <a:p>
            <a:r>
              <a:rPr lang="en-US" altLang="ja-JP" sz="600" dirty="0">
                <a:latin typeface="ＭＳ Ｐゴシック"/>
              </a:rPr>
              <a:t>※</a:t>
            </a:r>
            <a:r>
              <a:rPr lang="ja-JP" altLang="en-US" sz="600" dirty="0">
                <a:latin typeface="ＭＳ Ｐゴシック"/>
              </a:rPr>
              <a:t>各年度</a:t>
            </a:r>
            <a:r>
              <a:rPr lang="en-US" altLang="ja-JP" sz="600" dirty="0">
                <a:latin typeface="ＭＳ Ｐゴシック"/>
              </a:rPr>
              <a:t>4</a:t>
            </a:r>
            <a:r>
              <a:rPr lang="ja-JP" altLang="en-US" sz="600" dirty="0">
                <a:latin typeface="ＭＳ Ｐゴシック"/>
              </a:rPr>
              <a:t>月</a:t>
            </a:r>
            <a:r>
              <a:rPr lang="en-US" altLang="ja-JP" sz="600" dirty="0">
                <a:latin typeface="ＭＳ Ｐゴシック"/>
              </a:rPr>
              <a:t>1</a:t>
            </a:r>
            <a:r>
              <a:rPr lang="ja-JP" altLang="en-US" sz="600" dirty="0">
                <a:latin typeface="ＭＳ Ｐゴシック"/>
              </a:rPr>
              <a:t>日時点。民間移管数は年度中を含む。</a:t>
            </a:r>
            <a:endParaRPr lang="ja-JP" altLang="en-US" sz="600" dirty="0"/>
          </a:p>
        </p:txBody>
      </p:sp>
      <p:graphicFrame>
        <p:nvGraphicFramePr>
          <p:cNvPr id="19" name="表 18"/>
          <p:cNvGraphicFramePr>
            <a:graphicFrameLocks noGrp="1"/>
          </p:cNvGraphicFramePr>
          <p:nvPr>
            <p:extLst/>
          </p:nvPr>
        </p:nvGraphicFramePr>
        <p:xfrm>
          <a:off x="2192249" y="4482292"/>
          <a:ext cx="1390365" cy="161038"/>
        </p:xfrm>
        <a:graphic>
          <a:graphicData uri="http://schemas.openxmlformats.org/drawingml/2006/table">
            <a:tbl>
              <a:tblPr/>
              <a:tblGrid>
                <a:gridCol w="877089">
                  <a:extLst>
                    <a:ext uri="{9D8B030D-6E8A-4147-A177-3AD203B41FA5}">
                      <a16:colId xmlns:a16="http://schemas.microsoft.com/office/drawing/2014/main" xmlns="" val="20000"/>
                    </a:ext>
                  </a:extLst>
                </a:gridCol>
                <a:gridCol w="513276">
                  <a:extLst>
                    <a:ext uri="{9D8B030D-6E8A-4147-A177-3AD203B41FA5}">
                      <a16:colId xmlns:a16="http://schemas.microsoft.com/office/drawing/2014/main" xmlns="" val="20001"/>
                    </a:ext>
                  </a:extLst>
                </a:gridCol>
              </a:tblGrid>
              <a:tr h="161038">
                <a:tc>
                  <a:txBody>
                    <a:bodyPr/>
                    <a:lstStyle/>
                    <a:p>
                      <a:r>
                        <a:rPr kumimoji="1" lang="ja-JP" altLang="en-US" sz="900" dirty="0"/>
                        <a:t>公立保育所</a:t>
                      </a:r>
                    </a:p>
                  </a:txBody>
                  <a:tcPr marT="0" marB="0" anchor="ctr">
                    <a:lnL w="19050" cmpd="sng">
                      <a:solidFill>
                        <a:schemeClr val="tx1"/>
                      </a:solidFill>
                      <a:prstDash val="solid"/>
                    </a:lnL>
                    <a:lnR w="9525" cap="flat" cmpd="sng" algn="ctr">
                      <a:solidFill>
                        <a:schemeClr val="tx1"/>
                      </a:solidFill>
                      <a:prstDash val="solid"/>
                      <a:round/>
                      <a:headEnd type="none" w="med" len="med"/>
                      <a:tailEnd type="none" w="med" len="med"/>
                    </a:lnR>
                    <a:lnT w="19050" cmpd="sng">
                      <a:solidFill>
                        <a:schemeClr val="tx1"/>
                      </a:solidFill>
                      <a:prstDash val="solid"/>
                    </a:lnT>
                    <a:lnB w="19050" cap="flat" cmpd="sng" algn="ctr">
                      <a:solidFill>
                        <a:schemeClr val="tx1"/>
                      </a:solidFill>
                      <a:prstDash val="solid"/>
                      <a:round/>
                      <a:headEnd type="none" w="med" len="med"/>
                      <a:tailEnd type="none" w="med" len="med"/>
                    </a:lnB>
                  </a:tcPr>
                </a:tc>
                <a:tc>
                  <a:txBody>
                    <a:bodyPr/>
                    <a:lstStyle/>
                    <a:p>
                      <a:pPr algn="ctr"/>
                      <a:r>
                        <a:rPr kumimoji="1" lang="en-US" altLang="ja-JP" sz="900" dirty="0">
                          <a:latin typeface="+mj-ea"/>
                          <a:ea typeface="+mj-ea"/>
                        </a:rPr>
                        <a:t>119</a:t>
                      </a:r>
                      <a:endParaRPr kumimoji="1" lang="ja-JP" altLang="en-US" sz="900" dirty="0">
                        <a:latin typeface="+mj-ea"/>
                        <a:ea typeface="+mj-ea"/>
                      </a:endParaRPr>
                    </a:p>
                  </a:txBody>
                  <a:tcPr marT="0"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graphicFrame>
        <p:nvGraphicFramePr>
          <p:cNvPr id="39" name="表 38"/>
          <p:cNvGraphicFramePr>
            <a:graphicFrameLocks noGrp="1"/>
          </p:cNvGraphicFramePr>
          <p:nvPr>
            <p:extLst/>
          </p:nvPr>
        </p:nvGraphicFramePr>
        <p:xfrm>
          <a:off x="4008699" y="3471406"/>
          <a:ext cx="1782192" cy="1234440"/>
        </p:xfrm>
        <a:graphic>
          <a:graphicData uri="http://schemas.openxmlformats.org/drawingml/2006/table">
            <a:tbl>
              <a:tblPr/>
              <a:tblGrid>
                <a:gridCol w="1096000">
                  <a:extLst>
                    <a:ext uri="{9D8B030D-6E8A-4147-A177-3AD203B41FA5}">
                      <a16:colId xmlns:a16="http://schemas.microsoft.com/office/drawing/2014/main" xmlns="" val="20000"/>
                    </a:ext>
                  </a:extLst>
                </a:gridCol>
                <a:gridCol w="686192">
                  <a:extLst>
                    <a:ext uri="{9D8B030D-6E8A-4147-A177-3AD203B41FA5}">
                      <a16:colId xmlns:a16="http://schemas.microsoft.com/office/drawing/2014/main" xmlns="" val="20001"/>
                    </a:ext>
                  </a:extLst>
                </a:gridCol>
              </a:tblGrid>
              <a:tr h="143010">
                <a:tc>
                  <a:txBody>
                    <a:bodyPr/>
                    <a:lstStyle/>
                    <a:p>
                      <a:pPr algn="l" fontAlgn="ctr"/>
                      <a:r>
                        <a:rPr lang="zh-TW" altLang="en-US" sz="900" b="0" i="0" u="none" strike="noStrike" dirty="0">
                          <a:solidFill>
                            <a:srgbClr val="000000"/>
                          </a:solidFill>
                          <a:latin typeface="ＭＳ Ｐゴシック" pitchFamily="50" charset="-128"/>
                          <a:ea typeface="ＭＳ Ｐゴシック" pitchFamily="50" charset="-128"/>
                        </a:rPr>
                        <a:t>＜民間移管＞</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3285">
                <a:tc>
                  <a:txBody>
                    <a:bodyPr/>
                    <a:lstStyle/>
                    <a:p>
                      <a:pPr algn="ctr" fontAlgn="ctr"/>
                      <a:r>
                        <a:rPr lang="en-US" altLang="ja-JP" sz="800" b="0" i="0" u="none" strike="noStrike" dirty="0">
                          <a:solidFill>
                            <a:schemeClr val="tx1"/>
                          </a:solidFill>
                          <a:latin typeface="ＭＳ Ｐゴシック"/>
                        </a:rPr>
                        <a:t>2013</a:t>
                      </a:r>
                      <a:r>
                        <a:rPr lang="ja-JP" altLang="en-US" sz="800" b="0" i="0" u="none" strike="noStrike" dirty="0">
                          <a:solidFill>
                            <a:schemeClr val="tx1"/>
                          </a:solidFill>
                          <a:latin typeface="ＭＳ Ｐゴシック"/>
                        </a:rPr>
                        <a:t>年度着手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chemeClr val="tx1"/>
                          </a:solidFill>
                          <a:latin typeface="ＭＳ Ｐゴシック"/>
                        </a:rPr>
                        <a:t>5</a:t>
                      </a:r>
                      <a:r>
                        <a:rPr lang="ja-JP" altLang="en-US" sz="800" b="0" i="0" u="none" strike="noStrike">
                          <a:solidFill>
                            <a:schemeClr val="tx1"/>
                          </a:solidFill>
                          <a:latin typeface="ＭＳ Ｐゴシック"/>
                        </a:rPr>
                        <a:t>か所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ctr" fontAlgn="ctr"/>
                      <a:r>
                        <a:rPr lang="en-US" altLang="ja-JP" sz="800" b="0" i="0" u="none" strike="noStrike" dirty="0">
                          <a:solidFill>
                            <a:schemeClr val="tx1"/>
                          </a:solidFill>
                          <a:latin typeface="ＭＳ Ｐゴシック"/>
                        </a:rPr>
                        <a:t>2014</a:t>
                      </a:r>
                      <a:r>
                        <a:rPr lang="ja-JP" altLang="en-US" sz="800" b="0" i="0" u="none" strike="noStrike" dirty="0">
                          <a:solidFill>
                            <a:schemeClr val="tx1"/>
                          </a:solidFill>
                          <a:latin typeface="ＭＳ Ｐゴシック"/>
                        </a:rPr>
                        <a:t>年度着手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dirty="0">
                          <a:solidFill>
                            <a:schemeClr val="tx1"/>
                          </a:solidFill>
                          <a:latin typeface="ＭＳ Ｐゴシック"/>
                        </a:rPr>
                        <a:t>11</a:t>
                      </a:r>
                      <a:r>
                        <a:rPr lang="ja-JP" altLang="en-US" sz="800" b="0" i="0" u="none" strike="noStrike" dirty="0">
                          <a:solidFill>
                            <a:schemeClr val="tx1"/>
                          </a:solidFill>
                          <a:latin typeface="ＭＳ Ｐゴシック"/>
                        </a:rPr>
                        <a:t>か所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07477">
                <a:tc>
                  <a:txBody>
                    <a:bodyPr/>
                    <a:lstStyle/>
                    <a:p>
                      <a:pPr algn="ctr" fontAlgn="ctr"/>
                      <a:r>
                        <a:rPr lang="en-US" altLang="ja-JP" sz="800" b="0" i="0" u="none" strike="noStrike" dirty="0">
                          <a:solidFill>
                            <a:schemeClr val="tx1"/>
                          </a:solidFill>
                          <a:latin typeface="ＭＳ Ｐゴシック"/>
                        </a:rPr>
                        <a:t>2015</a:t>
                      </a:r>
                      <a:r>
                        <a:rPr lang="ja-JP" altLang="en-US" sz="800" b="0" i="0" u="none" strike="noStrike" dirty="0">
                          <a:solidFill>
                            <a:schemeClr val="tx1"/>
                          </a:solidFill>
                          <a:latin typeface="ＭＳ Ｐゴシック"/>
                        </a:rPr>
                        <a:t>年度着手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dirty="0">
                          <a:solidFill>
                            <a:schemeClr val="tx1"/>
                          </a:solidFill>
                          <a:latin typeface="ＭＳ Ｐゴシック"/>
                        </a:rPr>
                        <a:t>9</a:t>
                      </a:r>
                      <a:r>
                        <a:rPr lang="ja-JP" altLang="en-US" sz="800" b="0" i="0" u="none" strike="noStrike" dirty="0">
                          <a:solidFill>
                            <a:schemeClr val="tx1"/>
                          </a:solidFill>
                          <a:latin typeface="ＭＳ Ｐゴシック"/>
                        </a:rPr>
                        <a:t>か所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57565">
                <a:tc>
                  <a:txBody>
                    <a:bodyPr/>
                    <a:lstStyle/>
                    <a:p>
                      <a:pPr algn="ctr" fontAlgn="ctr"/>
                      <a:r>
                        <a:rPr lang="en-US" altLang="ja-JP" sz="800" b="0" i="0" u="none" strike="noStrike" dirty="0">
                          <a:solidFill>
                            <a:schemeClr val="tx1"/>
                          </a:solidFill>
                          <a:latin typeface="ＭＳ Ｐゴシック"/>
                        </a:rPr>
                        <a:t>2016</a:t>
                      </a:r>
                      <a:r>
                        <a:rPr lang="ja-JP" altLang="en-US" sz="800" b="0" i="0" u="none" strike="noStrike" dirty="0">
                          <a:solidFill>
                            <a:schemeClr val="tx1"/>
                          </a:solidFill>
                          <a:latin typeface="ＭＳ Ｐゴシック"/>
                        </a:rPr>
                        <a:t>年度着手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dirty="0">
                          <a:solidFill>
                            <a:schemeClr val="tx1"/>
                          </a:solidFill>
                          <a:latin typeface="ＭＳ Ｐゴシック"/>
                        </a:rPr>
                        <a:t>9</a:t>
                      </a:r>
                      <a:r>
                        <a:rPr lang="ja-JP" altLang="en-US" sz="800" b="0" i="0" u="none" strike="noStrike" dirty="0">
                          <a:solidFill>
                            <a:schemeClr val="tx1"/>
                          </a:solidFill>
                          <a:latin typeface="ＭＳ Ｐゴシック"/>
                        </a:rPr>
                        <a:t>か所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79661">
                <a:tc>
                  <a:txBody>
                    <a:bodyPr/>
                    <a:lstStyle/>
                    <a:p>
                      <a:pPr algn="ctr" fontAlgn="ctr"/>
                      <a:r>
                        <a:rPr lang="en-US" altLang="ja-JP" sz="800" b="0" i="0" u="none" strike="noStrike" dirty="0">
                          <a:solidFill>
                            <a:schemeClr val="tx1"/>
                          </a:solidFill>
                          <a:latin typeface="ＭＳ Ｐゴシック"/>
                        </a:rPr>
                        <a:t>2017</a:t>
                      </a:r>
                      <a:r>
                        <a:rPr lang="ja-JP" altLang="en-US" sz="800" b="0" i="0" u="none" strike="noStrike" dirty="0">
                          <a:solidFill>
                            <a:schemeClr val="tx1"/>
                          </a:solidFill>
                          <a:latin typeface="ＭＳ Ｐゴシック"/>
                        </a:rPr>
                        <a:t>年度着手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dirty="0">
                          <a:solidFill>
                            <a:schemeClr val="tx1"/>
                          </a:solidFill>
                          <a:latin typeface="ＭＳ Ｐゴシック"/>
                        </a:rPr>
                        <a:t>9</a:t>
                      </a:r>
                      <a:r>
                        <a:rPr lang="ja-JP" altLang="en-US" sz="800" b="0" i="0" u="none" strike="noStrike" dirty="0">
                          <a:solidFill>
                            <a:schemeClr val="tx1"/>
                          </a:solidFill>
                          <a:latin typeface="ＭＳ Ｐゴシック"/>
                        </a:rPr>
                        <a:t>か所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0">
                <a:tc gridSpan="2">
                  <a:txBody>
                    <a:bodyPr/>
                    <a:lstStyle/>
                    <a:p>
                      <a:pPr algn="l" fontAlgn="ctr"/>
                      <a:endParaRPr lang="ja-JP" altLang="en-US" sz="500" b="0" i="0" u="none" strike="dblStrike" baseline="0" dirty="0">
                        <a:solidFill>
                          <a:srgbClr val="FF0000"/>
                        </a:solidFill>
                        <a:latin typeface="ＭＳ Ｐゴシック"/>
                      </a:endParaRPr>
                    </a:p>
                  </a:txBody>
                  <a:tcPr marL="0" marR="0" marT="0" marB="0" anchor="ctr">
                    <a:lnL>
                      <a:noFill/>
                    </a:lnL>
                    <a:lnR>
                      <a:noFill/>
                    </a:lnR>
                    <a:lnT w="6350" cap="flat" cmpd="sng" algn="ctr">
                      <a:solidFill>
                        <a:schemeClr val="tx1"/>
                      </a:solidFill>
                      <a:prstDash val="solid"/>
                      <a:round/>
                      <a:headEnd type="none" w="med" len="med"/>
                      <a:tailEnd type="none" w="med" len="med"/>
                    </a:lnT>
                    <a:lnB>
                      <a:noFill/>
                    </a:lnB>
                  </a:tcPr>
                </a:tc>
                <a:tc hMerge="1">
                  <a:txBody>
                    <a:bodyPr/>
                    <a:lstStyle/>
                    <a:p>
                      <a:endParaRPr kumimoji="1" lang="ja-JP" altLang="en-US"/>
                    </a:p>
                  </a:txBody>
                  <a:tcPr/>
                </a:tc>
                <a:extLst>
                  <a:ext uri="{0D108BD9-81ED-4DB2-BD59-A6C34878D82A}">
                    <a16:rowId xmlns:a16="http://schemas.microsoft.com/office/drawing/2014/main" xmlns="" val="10006"/>
                  </a:ext>
                </a:extLst>
              </a:tr>
              <a:tr h="142058">
                <a:tc>
                  <a:txBody>
                    <a:bodyPr/>
                    <a:lstStyle/>
                    <a:p>
                      <a:pPr algn="l" fontAlgn="ctr"/>
                      <a:r>
                        <a:rPr lang="ja-JP" altLang="en-US" sz="900" b="0" i="0" u="none" strike="noStrike" dirty="0">
                          <a:solidFill>
                            <a:srgbClr val="000000"/>
                          </a:solidFill>
                          <a:latin typeface="ＭＳ Ｐゴシック"/>
                        </a:rPr>
                        <a:t>＜</a:t>
                      </a:r>
                      <a:r>
                        <a:rPr lang="ja-JP" altLang="en-US" sz="900" b="0" i="0" u="none" strike="noStrike" dirty="0">
                          <a:solidFill>
                            <a:schemeClr val="tx1"/>
                          </a:solidFill>
                          <a:latin typeface="ＭＳ Ｐゴシック"/>
                        </a:rPr>
                        <a:t>統廃合・休廃止</a:t>
                      </a:r>
                      <a:r>
                        <a:rPr lang="ja-JP" altLang="en-US" sz="900" b="0" i="0" u="none" strike="noStrike" dirty="0">
                          <a:solidFill>
                            <a:srgbClr val="000000"/>
                          </a:solidFill>
                          <a:latin typeface="ＭＳ Ｐゴシック"/>
                        </a:rPr>
                        <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18828">
                <a:tc>
                  <a:txBody>
                    <a:bodyPr/>
                    <a:lstStyle/>
                    <a:p>
                      <a:pPr algn="ctr" fontAlgn="ctr"/>
                      <a:r>
                        <a:rPr lang="en-US" altLang="ja-JP" sz="800" b="0" i="0" u="none" strike="noStrike" dirty="0">
                          <a:solidFill>
                            <a:srgbClr val="000000"/>
                          </a:solidFill>
                          <a:latin typeface="ＭＳ Ｐゴシック"/>
                        </a:rPr>
                        <a:t>2014</a:t>
                      </a:r>
                      <a:r>
                        <a:rPr lang="ja-JP" altLang="en-US" sz="800" b="0" i="0" u="none" strike="noStrike" dirty="0">
                          <a:solidFill>
                            <a:srgbClr val="000000"/>
                          </a:solidFill>
                          <a:latin typeface="ＭＳ Ｐゴシック"/>
                        </a:rPr>
                        <a:t>年度着手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か所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113647">
                <a:tc>
                  <a:txBody>
                    <a:bodyPr/>
                    <a:lstStyle/>
                    <a:p>
                      <a:pPr algn="ctr" fontAlgn="ctr"/>
                      <a:r>
                        <a:rPr lang="en-US" altLang="ja-JP" sz="800" b="0" i="0" u="none" strike="noStrike" dirty="0">
                          <a:solidFill>
                            <a:schemeClr val="tx1"/>
                          </a:solidFill>
                          <a:latin typeface="ＭＳ Ｐゴシック"/>
                        </a:rPr>
                        <a:t>2015</a:t>
                      </a:r>
                      <a:r>
                        <a:rPr lang="ja-JP" altLang="en-US" sz="800" b="0" i="0" u="none" strike="noStrike" dirty="0">
                          <a:solidFill>
                            <a:schemeClr val="tx1"/>
                          </a:solidFill>
                          <a:latin typeface="ＭＳ Ｐゴシック"/>
                        </a:rPr>
                        <a:t>年度着手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dirty="0">
                          <a:solidFill>
                            <a:schemeClr val="tx1"/>
                          </a:solidFill>
                          <a:latin typeface="ＭＳ Ｐゴシック"/>
                        </a:rPr>
                        <a:t>1</a:t>
                      </a:r>
                      <a:r>
                        <a:rPr lang="ja-JP" altLang="en-US" sz="800" b="0" i="0" u="none" strike="noStrike" dirty="0">
                          <a:solidFill>
                            <a:schemeClr val="tx1"/>
                          </a:solidFill>
                          <a:latin typeface="ＭＳ Ｐゴシック"/>
                        </a:rPr>
                        <a:t>か所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pic>
        <p:nvPicPr>
          <p:cNvPr id="2" name="図 1"/>
          <p:cNvPicPr>
            <a:picLocks noChangeAspect="1"/>
          </p:cNvPicPr>
          <p:nvPr/>
        </p:nvPicPr>
        <p:blipFill>
          <a:blip r:embed="rId12"/>
          <a:stretch>
            <a:fillRect/>
          </a:stretch>
        </p:blipFill>
        <p:spPr>
          <a:xfrm>
            <a:off x="5284712" y="5176494"/>
            <a:ext cx="3175720" cy="1590037"/>
          </a:xfrm>
          <a:prstGeom prst="rect">
            <a:avLst/>
          </a:prstGeom>
        </p:spPr>
      </p:pic>
      <p:sp>
        <p:nvSpPr>
          <p:cNvPr id="48" name="テキスト ボックス 47"/>
          <p:cNvSpPr txBox="1"/>
          <p:nvPr/>
        </p:nvSpPr>
        <p:spPr>
          <a:xfrm>
            <a:off x="0" y="-1"/>
            <a:ext cx="4932040" cy="264091"/>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・幼稚園・保育所</a:t>
            </a:r>
            <a:endParaRPr kumimoji="1" lang="en-US" altLang="ja-JP" sz="1100" dirty="0"/>
          </a:p>
        </p:txBody>
      </p:sp>
      <p:sp>
        <p:nvSpPr>
          <p:cNvPr id="88" name="角丸四角形 87"/>
          <p:cNvSpPr/>
          <p:nvPr/>
        </p:nvSpPr>
        <p:spPr>
          <a:xfrm>
            <a:off x="5073327" y="5178769"/>
            <a:ext cx="3579455" cy="1539962"/>
          </a:xfrm>
          <a:prstGeom prst="roundRect">
            <a:avLst>
              <a:gd name="adj" fmla="val 9197"/>
            </a:avLst>
          </a:prstGeom>
          <a:solidFill>
            <a:schemeClr val="accent6">
              <a:lumMod val="60000"/>
              <a:lumOff val="40000"/>
              <a:alpha val="25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932731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251520" y="1052735"/>
            <a:ext cx="8640960" cy="5272587"/>
          </a:xfrm>
          <a:prstGeom prst="roundRect">
            <a:avLst>
              <a:gd name="adj" fmla="val 5191"/>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表 9"/>
          <p:cNvGraphicFramePr>
            <a:graphicFrameLocks noGrp="1"/>
          </p:cNvGraphicFramePr>
          <p:nvPr>
            <p:extLst/>
          </p:nvPr>
        </p:nvGraphicFramePr>
        <p:xfrm>
          <a:off x="251520" y="692697"/>
          <a:ext cx="8640960" cy="5652627"/>
        </p:xfrm>
        <a:graphic>
          <a:graphicData uri="http://schemas.openxmlformats.org/drawingml/2006/table">
            <a:tbl>
              <a:tblPr firstRow="1">
                <a:tableStyleId>{5C22544A-7EE6-4342-B048-85BDC9FD1C3A}</a:tableStyleId>
              </a:tblPr>
              <a:tblGrid>
                <a:gridCol w="2160240">
                  <a:extLst>
                    <a:ext uri="{9D8B030D-6E8A-4147-A177-3AD203B41FA5}">
                      <a16:colId xmlns:a16="http://schemas.microsoft.com/office/drawing/2014/main" xmlns="" val="20000"/>
                    </a:ext>
                  </a:extLst>
                </a:gridCol>
                <a:gridCol w="2013783">
                  <a:extLst>
                    <a:ext uri="{9D8B030D-6E8A-4147-A177-3AD203B41FA5}">
                      <a16:colId xmlns:a16="http://schemas.microsoft.com/office/drawing/2014/main" xmlns="" val="20001"/>
                    </a:ext>
                  </a:extLst>
                </a:gridCol>
                <a:gridCol w="2123626">
                  <a:extLst>
                    <a:ext uri="{9D8B030D-6E8A-4147-A177-3AD203B41FA5}">
                      <a16:colId xmlns:a16="http://schemas.microsoft.com/office/drawing/2014/main" xmlns="" val="20002"/>
                    </a:ext>
                  </a:extLst>
                </a:gridCol>
                <a:gridCol w="2343311">
                  <a:extLst>
                    <a:ext uri="{9D8B030D-6E8A-4147-A177-3AD203B41FA5}">
                      <a16:colId xmlns:a16="http://schemas.microsoft.com/office/drawing/2014/main" xmlns="" val="20003"/>
                    </a:ext>
                  </a:extLst>
                </a:gridCol>
              </a:tblGrid>
              <a:tr h="301635">
                <a:tc>
                  <a:txBody>
                    <a:bodyPr/>
                    <a:lstStyle/>
                    <a:p>
                      <a:pPr algn="ctr">
                        <a:lnSpc>
                          <a:spcPts val="2000"/>
                        </a:lnSpc>
                      </a:pPr>
                      <a:r>
                        <a:rPr kumimoji="1" lang="ja-JP" altLang="en-US" sz="1400" dirty="0">
                          <a:solidFill>
                            <a:schemeClr val="tx1"/>
                          </a:solidFill>
                        </a:rPr>
                        <a:t>＜</a:t>
                      </a:r>
                      <a:r>
                        <a:rPr kumimoji="1" lang="en-US" altLang="ja-JP" sz="1400" dirty="0">
                          <a:solidFill>
                            <a:schemeClr val="tx1"/>
                          </a:solidFill>
                        </a:rPr>
                        <a:t>Why</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000"/>
                        </a:lnSpc>
                      </a:pPr>
                      <a:r>
                        <a:rPr kumimoji="1" lang="ja-JP" altLang="en-US" sz="1400" dirty="0">
                          <a:solidFill>
                            <a:schemeClr val="tx1"/>
                          </a:solidFill>
                        </a:rPr>
                        <a:t>＜</a:t>
                      </a:r>
                      <a:r>
                        <a:rPr kumimoji="1" lang="en-US" altLang="ja-JP" sz="1400" dirty="0">
                          <a:solidFill>
                            <a:schemeClr val="tx1"/>
                          </a:solidFill>
                        </a:rPr>
                        <a:t>Vision</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000"/>
                        </a:lnSpc>
                      </a:pPr>
                      <a:r>
                        <a:rPr kumimoji="1" lang="ja-JP" altLang="en-US" sz="1400" dirty="0">
                          <a:solidFill>
                            <a:schemeClr val="tx1"/>
                          </a:solidFill>
                        </a:rPr>
                        <a:t>＜</a:t>
                      </a:r>
                      <a:r>
                        <a:rPr kumimoji="1" lang="en-US" altLang="ja-JP" sz="1400" dirty="0">
                          <a:solidFill>
                            <a:schemeClr val="tx1"/>
                          </a:solidFill>
                        </a:rPr>
                        <a:t>What</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000"/>
                        </a:lnSpc>
                      </a:pPr>
                      <a:r>
                        <a:rPr kumimoji="1" lang="ja-JP" altLang="en-US" sz="1400" dirty="0">
                          <a:solidFill>
                            <a:schemeClr val="tx1"/>
                          </a:solidFill>
                        </a:rPr>
                        <a:t>＜</a:t>
                      </a:r>
                      <a:r>
                        <a:rPr kumimoji="1" lang="en-US" altLang="ja-JP" sz="1400" dirty="0">
                          <a:solidFill>
                            <a:schemeClr val="tx1"/>
                          </a:solidFill>
                        </a:rPr>
                        <a:t>Outcome</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4463601">
                <a:tc>
                  <a:txBody>
                    <a:bodyPr/>
                    <a:lstStyle/>
                    <a:p>
                      <a:pPr marL="88900" indent="-88900">
                        <a:lnSpc>
                          <a:spcPts val="1200"/>
                        </a:lnSpc>
                      </a:pPr>
                      <a:r>
                        <a:rPr kumimoji="1" lang="ja-JP" altLang="en-US" sz="1200" kern="1200" baseline="0" dirty="0">
                          <a:solidFill>
                            <a:schemeClr val="tx1"/>
                          </a:solidFill>
                          <a:latin typeface="+mn-ea"/>
                          <a:ea typeface="+mn-ea"/>
                          <a:cs typeface="+mn-cs"/>
                        </a:rPr>
                        <a:t>（収集輸送）</a:t>
                      </a:r>
                    </a:p>
                    <a:p>
                      <a:pPr marL="88900" indent="-88900">
                        <a:lnSpc>
                          <a:spcPts val="1200"/>
                        </a:lnSpc>
                      </a:pPr>
                      <a:r>
                        <a:rPr kumimoji="1" lang="ja-JP" altLang="en-US" sz="1200" kern="1200" baseline="0" dirty="0">
                          <a:solidFill>
                            <a:schemeClr val="tx1"/>
                          </a:solidFill>
                          <a:latin typeface="+mn-ea"/>
                          <a:ea typeface="+mn-ea"/>
                          <a:cs typeface="+mn-cs"/>
                        </a:rPr>
                        <a:t>・家庭系ごみ収集輸送にかかる事業コスト抑制のためには、さらなる民間化が必要。</a:t>
                      </a:r>
                      <a:endParaRPr kumimoji="1" lang="en-US" altLang="ja-JP" sz="1200" kern="1200" baseline="0" dirty="0">
                        <a:solidFill>
                          <a:schemeClr val="tx1"/>
                        </a:solidFill>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200" kern="1200" baseline="0" dirty="0">
                          <a:solidFill>
                            <a:schemeClr val="tx1"/>
                          </a:solidFill>
                          <a:latin typeface="+mn-ea"/>
                          <a:ea typeface="+mn-ea"/>
                          <a:cs typeface="+mn-cs"/>
                        </a:rPr>
                        <a:t>（収集輸送）</a:t>
                      </a:r>
                      <a:endParaRPr kumimoji="1" lang="en-US" altLang="ja-JP" sz="1200" kern="1200" baseline="0" dirty="0">
                        <a:solidFill>
                          <a:schemeClr val="tx1"/>
                        </a:solidFill>
                        <a:latin typeface="+mn-ea"/>
                        <a:ea typeface="+mn-ea"/>
                        <a:cs typeface="+mn-cs"/>
                      </a:endParaRP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200" kern="1200" baseline="0" dirty="0">
                          <a:solidFill>
                            <a:schemeClr val="tx1"/>
                          </a:solidFill>
                          <a:latin typeface="+mn-ea"/>
                          <a:ea typeface="+mn-ea"/>
                          <a:cs typeface="+mn-cs"/>
                        </a:rPr>
                        <a:t>・民間委託化の拡大</a:t>
                      </a: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200" kern="1200" baseline="0" dirty="0">
                          <a:solidFill>
                            <a:schemeClr val="tx1"/>
                          </a:solidFill>
                          <a:latin typeface="+mn-ea"/>
                          <a:ea typeface="+mn-ea"/>
                          <a:cs typeface="+mn-cs"/>
                        </a:rPr>
                        <a:t>・人件費の抑制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200" kern="1200" baseline="0" dirty="0">
                          <a:solidFill>
                            <a:schemeClr val="tx1"/>
                          </a:solidFill>
                          <a:latin typeface="+mn-ea"/>
                          <a:ea typeface="+mn-ea"/>
                          <a:cs typeface="+mn-cs"/>
                        </a:rPr>
                        <a:t>（収集輸送）</a:t>
                      </a:r>
                      <a:endParaRPr kumimoji="1" lang="en-US" altLang="ja-JP" sz="1200" kern="1200" baseline="0" dirty="0">
                        <a:solidFill>
                          <a:schemeClr val="tx1"/>
                        </a:solidFill>
                        <a:latin typeface="+mn-ea"/>
                        <a:ea typeface="+mn-ea"/>
                        <a:cs typeface="+mn-cs"/>
                      </a:endParaRP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200" kern="1200" baseline="0" dirty="0">
                          <a:solidFill>
                            <a:schemeClr val="tx1"/>
                          </a:solidFill>
                          <a:latin typeface="+mn-ea"/>
                          <a:ea typeface="+mn-ea"/>
                          <a:cs typeface="+mn-cs"/>
                        </a:rPr>
                        <a:t>・</a:t>
                      </a:r>
                      <a:r>
                        <a:rPr kumimoji="1" lang="en-US" altLang="ja-JP" sz="1200" kern="1200" baseline="0" dirty="0">
                          <a:solidFill>
                            <a:schemeClr val="tx1"/>
                          </a:solidFill>
                          <a:latin typeface="+mn-ea"/>
                          <a:ea typeface="+mn-ea"/>
                          <a:cs typeface="+mn-cs"/>
                        </a:rPr>
                        <a:t>2011</a:t>
                      </a:r>
                      <a:r>
                        <a:rPr kumimoji="1" lang="ja-JP" altLang="en-US" sz="1200" kern="1200" baseline="0" dirty="0">
                          <a:solidFill>
                            <a:schemeClr val="tx1"/>
                          </a:solidFill>
                          <a:latin typeface="+mn-ea"/>
                          <a:ea typeface="+mn-ea"/>
                          <a:cs typeface="+mn-cs"/>
                        </a:rPr>
                        <a:t>年度から職員の退職不補充による民間委託化を拡大</a:t>
                      </a:r>
                      <a:endParaRPr kumimoji="1" lang="en-US" altLang="ja-JP" sz="1200" kern="1200" baseline="0" dirty="0">
                        <a:solidFill>
                          <a:schemeClr val="tx1"/>
                        </a:solidFill>
                        <a:latin typeface="+mn-ea"/>
                        <a:ea typeface="+mn-ea"/>
                        <a:cs typeface="+mn-cs"/>
                      </a:endParaRP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200" kern="1200" baseline="0" dirty="0">
                          <a:solidFill>
                            <a:schemeClr val="tx1"/>
                          </a:solidFill>
                          <a:latin typeface="+mn-ea"/>
                          <a:ea typeface="+mn-ea"/>
                          <a:cs typeface="+mn-cs"/>
                        </a:rPr>
                        <a:t>　</a:t>
                      </a:r>
                      <a:r>
                        <a:rPr kumimoji="1" lang="ja-JP" altLang="en-US" sz="1050" kern="1200" baseline="0" dirty="0">
                          <a:solidFill>
                            <a:schemeClr val="tx1"/>
                          </a:solidFill>
                          <a:latin typeface="+mn-ea"/>
                          <a:ea typeface="+mn-ea"/>
                          <a:cs typeface="+mn-cs"/>
                        </a:rPr>
                        <a:t>［</a:t>
                      </a:r>
                      <a:r>
                        <a:rPr kumimoji="1" lang="en-US" altLang="ja-JP" sz="1050" kern="1200" baseline="0" dirty="0">
                          <a:solidFill>
                            <a:schemeClr val="tx1"/>
                          </a:solidFill>
                          <a:latin typeface="+mn-ea"/>
                          <a:ea typeface="+mn-ea"/>
                          <a:cs typeface="+mn-cs"/>
                        </a:rPr>
                        <a:t>201</a:t>
                      </a:r>
                      <a:r>
                        <a:rPr kumimoji="1" lang="en-US" altLang="ja-JP" sz="1050" b="0" kern="1200" baseline="0" dirty="0">
                          <a:solidFill>
                            <a:schemeClr val="tx1"/>
                          </a:solidFill>
                          <a:latin typeface="+mn-ea"/>
                          <a:ea typeface="+mn-ea"/>
                          <a:cs typeface="+mn-cs"/>
                        </a:rPr>
                        <a:t>7</a:t>
                      </a:r>
                      <a:r>
                        <a:rPr kumimoji="1" lang="ja-JP" altLang="en-US" sz="1050" kern="1200" baseline="0" dirty="0">
                          <a:solidFill>
                            <a:schemeClr val="tx1"/>
                          </a:solidFill>
                          <a:latin typeface="+mn-ea"/>
                          <a:ea typeface="+mn-ea"/>
                          <a:cs typeface="+mn-cs"/>
                        </a:rPr>
                        <a:t>年度現在の委託状況］</a:t>
                      </a:r>
                      <a:endParaRPr kumimoji="1" lang="en-US" altLang="ja-JP" sz="1050" kern="1200" baseline="0" dirty="0">
                        <a:solidFill>
                          <a:schemeClr val="tx1"/>
                        </a:solidFill>
                        <a:latin typeface="+mn-ea"/>
                        <a:ea typeface="+mn-ea"/>
                        <a:cs typeface="+mn-cs"/>
                      </a:endParaRP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050" kern="1200" baseline="0" dirty="0">
                          <a:solidFill>
                            <a:schemeClr val="tx1"/>
                          </a:solidFill>
                          <a:latin typeface="+mn-ea"/>
                          <a:ea typeface="+mn-ea"/>
                          <a:cs typeface="+mn-cs"/>
                        </a:rPr>
                        <a:t>　粗大ごみ収集（</a:t>
                      </a:r>
                      <a:r>
                        <a:rPr kumimoji="1" lang="en-US" altLang="ja-JP" sz="1050" kern="1200" baseline="0" dirty="0">
                          <a:solidFill>
                            <a:schemeClr val="tx1"/>
                          </a:solidFill>
                          <a:latin typeface="+mn-ea"/>
                          <a:ea typeface="+mn-ea"/>
                          <a:cs typeface="+mn-cs"/>
                        </a:rPr>
                        <a:t>24</a:t>
                      </a:r>
                      <a:r>
                        <a:rPr kumimoji="1" lang="ja-JP" altLang="en-US" sz="1050" kern="1200" baseline="0" dirty="0">
                          <a:solidFill>
                            <a:schemeClr val="tx1"/>
                          </a:solidFill>
                          <a:latin typeface="+mn-ea"/>
                          <a:ea typeface="+mn-ea"/>
                          <a:cs typeface="+mn-cs"/>
                        </a:rPr>
                        <a:t>行政区）</a:t>
                      </a:r>
                      <a:endParaRPr kumimoji="1" lang="en-US" altLang="ja-JP" sz="1050" kern="1200" baseline="0" dirty="0">
                        <a:solidFill>
                          <a:schemeClr val="tx1"/>
                        </a:solidFill>
                        <a:latin typeface="+mn-ea"/>
                        <a:ea typeface="+mn-ea"/>
                        <a:cs typeface="+mn-cs"/>
                      </a:endParaRP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050" kern="1200" baseline="0" dirty="0">
                          <a:solidFill>
                            <a:schemeClr val="tx1"/>
                          </a:solidFill>
                          <a:latin typeface="+mn-ea"/>
                          <a:ea typeface="+mn-ea"/>
                          <a:cs typeface="+mn-cs"/>
                        </a:rPr>
                        <a:t>　資源ごみ（</a:t>
                      </a:r>
                      <a:r>
                        <a:rPr kumimoji="1" lang="en-US" altLang="ja-JP" sz="1050" kern="1200" baseline="0" dirty="0">
                          <a:solidFill>
                            <a:schemeClr val="tx1"/>
                          </a:solidFill>
                          <a:latin typeface="+mn-ea"/>
                          <a:ea typeface="+mn-ea"/>
                          <a:cs typeface="+mn-cs"/>
                        </a:rPr>
                        <a:t>5</a:t>
                      </a:r>
                      <a:r>
                        <a:rPr kumimoji="1" lang="ja-JP" altLang="en-US" sz="1050" kern="1200" baseline="0" dirty="0">
                          <a:solidFill>
                            <a:schemeClr val="tx1"/>
                          </a:solidFill>
                          <a:latin typeface="+mn-ea"/>
                          <a:ea typeface="+mn-ea"/>
                          <a:cs typeface="+mn-cs"/>
                        </a:rPr>
                        <a:t>行政区）</a:t>
                      </a:r>
                      <a:endParaRPr kumimoji="1" lang="en-US" altLang="ja-JP" sz="1050" kern="1200" baseline="0" dirty="0">
                        <a:solidFill>
                          <a:schemeClr val="tx1"/>
                        </a:solidFill>
                        <a:latin typeface="+mn-ea"/>
                        <a:ea typeface="+mn-ea"/>
                        <a:cs typeface="+mn-cs"/>
                      </a:endParaRP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050" kern="1200" baseline="0" dirty="0">
                          <a:solidFill>
                            <a:schemeClr val="tx1"/>
                          </a:solidFill>
                          <a:latin typeface="+mn-ea"/>
                          <a:ea typeface="+mn-ea"/>
                          <a:cs typeface="+mn-cs"/>
                        </a:rPr>
                        <a:t>　容器包装プラスチック収集（</a:t>
                      </a:r>
                      <a:r>
                        <a:rPr kumimoji="1" lang="en-US" altLang="ja-JP" sz="1050" kern="1200" baseline="0" dirty="0">
                          <a:solidFill>
                            <a:schemeClr val="tx1"/>
                          </a:solidFill>
                          <a:latin typeface="+mn-ea"/>
                          <a:ea typeface="+mn-ea"/>
                          <a:cs typeface="+mn-cs"/>
                        </a:rPr>
                        <a:t>5</a:t>
                      </a:r>
                      <a:r>
                        <a:rPr kumimoji="1" lang="ja-JP" altLang="en-US" sz="1050" kern="1200" baseline="0" dirty="0">
                          <a:solidFill>
                            <a:schemeClr val="tx1"/>
                          </a:solidFill>
                          <a:latin typeface="+mn-ea"/>
                          <a:ea typeface="+mn-ea"/>
                          <a:cs typeface="+mn-cs"/>
                        </a:rPr>
                        <a:t>行政区）</a:t>
                      </a:r>
                      <a:endParaRPr kumimoji="1" lang="en-US" altLang="ja-JP" sz="1050" kern="1200" baseline="0" dirty="0">
                        <a:solidFill>
                          <a:schemeClr val="tx1"/>
                        </a:solidFill>
                        <a:latin typeface="+mn-ea"/>
                        <a:ea typeface="+mn-ea"/>
                        <a:cs typeface="+mn-cs"/>
                      </a:endParaRP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050" kern="1200" baseline="0" dirty="0">
                          <a:solidFill>
                            <a:schemeClr val="tx1"/>
                          </a:solidFill>
                          <a:latin typeface="+mn-ea"/>
                          <a:ea typeface="+mn-ea"/>
                          <a:cs typeface="+mn-cs"/>
                        </a:rPr>
                        <a:t>　古紙・衣類収集（</a:t>
                      </a:r>
                      <a:r>
                        <a:rPr kumimoji="1" lang="en-US" altLang="ja-JP" sz="1050" kern="1200" baseline="0" dirty="0">
                          <a:solidFill>
                            <a:schemeClr val="tx1"/>
                          </a:solidFill>
                          <a:latin typeface="+mn-ea"/>
                          <a:ea typeface="+mn-ea"/>
                          <a:cs typeface="+mn-cs"/>
                        </a:rPr>
                        <a:t>5</a:t>
                      </a:r>
                      <a:r>
                        <a:rPr kumimoji="1" lang="ja-JP" altLang="en-US" sz="1050" kern="1200" baseline="0" dirty="0">
                          <a:solidFill>
                            <a:schemeClr val="tx1"/>
                          </a:solidFill>
                          <a:latin typeface="+mn-ea"/>
                          <a:ea typeface="+mn-ea"/>
                          <a:cs typeface="+mn-cs"/>
                        </a:rPr>
                        <a:t>行政区）</a:t>
                      </a:r>
                      <a:endParaRPr kumimoji="1" lang="en-US" altLang="ja-JP" sz="1050" kern="1200" baseline="0" dirty="0">
                        <a:solidFill>
                          <a:schemeClr val="tx1"/>
                        </a:solidFill>
                        <a:latin typeface="+mn-ea"/>
                        <a:ea typeface="+mn-ea"/>
                        <a:cs typeface="+mn-cs"/>
                      </a:endParaRP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050" kern="1200" baseline="0" dirty="0">
                          <a:solidFill>
                            <a:schemeClr val="tx1"/>
                          </a:solidFill>
                          <a:latin typeface="+mn-ea"/>
                          <a:ea typeface="+mn-ea"/>
                          <a:cs typeface="+mn-cs"/>
                        </a:rPr>
                        <a:t>　普通ごみ収集（</a:t>
                      </a:r>
                      <a:r>
                        <a:rPr kumimoji="1" lang="en-US" altLang="ja-JP" sz="1050" kern="1200" baseline="0" dirty="0">
                          <a:solidFill>
                            <a:schemeClr val="tx1"/>
                          </a:solidFill>
                          <a:latin typeface="+mn-ea"/>
                          <a:ea typeface="+mn-ea"/>
                          <a:cs typeface="+mn-cs"/>
                        </a:rPr>
                        <a:t>2</a:t>
                      </a:r>
                      <a:r>
                        <a:rPr kumimoji="1" lang="ja-JP" altLang="en-US" sz="1050" kern="1200" baseline="0" dirty="0">
                          <a:solidFill>
                            <a:schemeClr val="tx1"/>
                          </a:solidFill>
                          <a:latin typeface="+mn-ea"/>
                          <a:ea typeface="+mn-ea"/>
                          <a:cs typeface="+mn-cs"/>
                        </a:rPr>
                        <a:t>行政区）</a:t>
                      </a:r>
                      <a:endParaRPr kumimoji="1" lang="en-US" altLang="ja-JP" sz="1050" kern="1200" baseline="0" dirty="0">
                        <a:solidFill>
                          <a:schemeClr val="tx1"/>
                        </a:solidFill>
                        <a:latin typeface="+mn-ea"/>
                        <a:ea typeface="+mn-ea"/>
                        <a:cs typeface="+mn-cs"/>
                      </a:endParaRP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050" kern="1200" baseline="0" dirty="0">
                          <a:solidFill>
                            <a:schemeClr val="tx1"/>
                          </a:solidFill>
                          <a:latin typeface="+mn-ea"/>
                          <a:ea typeface="+mn-ea"/>
                          <a:cs typeface="+mn-cs"/>
                        </a:rPr>
                        <a:t>　</a:t>
                      </a:r>
                      <a:r>
                        <a:rPr kumimoji="1" lang="en-US" altLang="ja-JP" sz="1050" kern="1200" baseline="0" dirty="0">
                          <a:solidFill>
                            <a:schemeClr val="tx1"/>
                          </a:solidFill>
                          <a:latin typeface="+mn-ea"/>
                          <a:ea typeface="+mn-ea"/>
                          <a:cs typeface="+mn-cs"/>
                        </a:rPr>
                        <a:t>※</a:t>
                      </a:r>
                      <a:r>
                        <a:rPr kumimoji="1" lang="ja-JP" altLang="en-US" sz="1050" kern="1200" baseline="0" dirty="0">
                          <a:solidFill>
                            <a:schemeClr val="tx1"/>
                          </a:solidFill>
                          <a:latin typeface="+mn-ea"/>
                          <a:ea typeface="+mn-ea"/>
                          <a:cs typeface="+mn-cs"/>
                        </a:rPr>
                        <a:t>（　）内は民間委託化している　</a:t>
                      </a:r>
                      <a:endParaRPr kumimoji="1" lang="en-US" altLang="ja-JP" sz="1050" kern="1200" baseline="0" dirty="0">
                        <a:solidFill>
                          <a:schemeClr val="tx1"/>
                        </a:solidFill>
                        <a:latin typeface="+mn-ea"/>
                        <a:ea typeface="+mn-ea"/>
                        <a:cs typeface="+mn-cs"/>
                      </a:endParaRP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050" kern="1200" baseline="0" dirty="0">
                          <a:solidFill>
                            <a:schemeClr val="tx1"/>
                          </a:solidFill>
                          <a:latin typeface="+mn-ea"/>
                          <a:ea typeface="+mn-ea"/>
                          <a:cs typeface="+mn-cs"/>
                        </a:rPr>
                        <a:t>　　行政区数を記載</a:t>
                      </a:r>
                      <a:endParaRPr kumimoji="1" lang="en-US" altLang="ja-JP" sz="1050" kern="1200" baseline="0" dirty="0">
                        <a:solidFill>
                          <a:schemeClr val="tx1"/>
                        </a:solidFill>
                        <a:latin typeface="+mn-ea"/>
                        <a:ea typeface="+mn-ea"/>
                        <a:cs typeface="+mn-cs"/>
                      </a:endParaRP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050" kern="1200" baseline="0" dirty="0">
                          <a:solidFill>
                            <a:schemeClr val="tx1"/>
                          </a:solidFill>
                          <a:latin typeface="+mn-ea"/>
                          <a:ea typeface="+mn-ea"/>
                          <a:cs typeface="+mn-cs"/>
                        </a:rPr>
                        <a:t>・新たな経営形態への移行に向けて、</a:t>
                      </a:r>
                      <a:r>
                        <a:rPr kumimoji="1" lang="en-US" altLang="ja-JP" sz="1050" kern="1200" baseline="0" dirty="0">
                          <a:solidFill>
                            <a:schemeClr val="tx1"/>
                          </a:solidFill>
                          <a:latin typeface="+mn-ea"/>
                          <a:ea typeface="+mn-ea"/>
                          <a:cs typeface="+mn-cs"/>
                        </a:rPr>
                        <a:t>2013</a:t>
                      </a:r>
                      <a:r>
                        <a:rPr kumimoji="1" lang="ja-JP" altLang="en-US" sz="1050" kern="1200" baseline="0" dirty="0">
                          <a:solidFill>
                            <a:schemeClr val="tx1"/>
                          </a:solidFill>
                          <a:latin typeface="+mn-ea"/>
                          <a:ea typeface="+mn-ea"/>
                          <a:cs typeface="+mn-cs"/>
                        </a:rPr>
                        <a:t>年</a:t>
                      </a:r>
                      <a:r>
                        <a:rPr kumimoji="1" lang="en-US" altLang="ja-JP" sz="1050" kern="1200" baseline="0" dirty="0">
                          <a:solidFill>
                            <a:schemeClr val="tx1"/>
                          </a:solidFill>
                          <a:latin typeface="+mn-ea"/>
                          <a:ea typeface="+mn-ea"/>
                          <a:cs typeface="+mn-cs"/>
                        </a:rPr>
                        <a:t>4</a:t>
                      </a:r>
                      <a:r>
                        <a:rPr kumimoji="1" lang="ja-JP" altLang="en-US" sz="1050" kern="1200" baseline="0" dirty="0">
                          <a:solidFill>
                            <a:schemeClr val="tx1"/>
                          </a:solidFill>
                          <a:latin typeface="+mn-ea"/>
                          <a:ea typeface="+mn-ea"/>
                          <a:cs typeface="+mn-cs"/>
                        </a:rPr>
                        <a:t>月に「経営形態の変更に係る方針（案）」を策定</a:t>
                      </a: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050" kern="1200" baseline="0" dirty="0">
                          <a:solidFill>
                            <a:schemeClr val="tx1"/>
                          </a:solidFill>
                          <a:latin typeface="+mn-ea"/>
                          <a:ea typeface="+mn-ea"/>
                          <a:cs typeface="+mn-cs"/>
                        </a:rPr>
                        <a:t>・「事業の民間化」と「現業職員の非公務員化」をめざし、業務の委託先で、現業職員の転籍先（受皿）となる新会社を設立する民間事業者の公募に向けて検討</a:t>
                      </a: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en-US" altLang="ja-JP" sz="1050" kern="1200" baseline="0" dirty="0">
                          <a:solidFill>
                            <a:schemeClr val="tx1"/>
                          </a:solidFill>
                          <a:latin typeface="+mn-ea"/>
                          <a:ea typeface="+mn-ea"/>
                          <a:cs typeface="+mn-cs"/>
                        </a:rPr>
                        <a:t>※</a:t>
                      </a:r>
                      <a:r>
                        <a:rPr kumimoji="1" lang="ja-JP" altLang="en-US" sz="1050" kern="1200" baseline="0" dirty="0">
                          <a:solidFill>
                            <a:schemeClr val="tx1"/>
                          </a:solidFill>
                          <a:latin typeface="+mn-ea"/>
                          <a:ea typeface="+mn-ea"/>
                          <a:cs typeface="+mn-cs"/>
                        </a:rPr>
                        <a:t>その結果、職員転籍や契約期間、消費税等の課題があり、これらの解決は困難であることが判明</a:t>
                      </a: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050" kern="1200" baseline="0" dirty="0">
                          <a:solidFill>
                            <a:schemeClr val="tx1"/>
                          </a:solidFill>
                          <a:latin typeface="+mn-ea"/>
                          <a:ea typeface="+mn-ea"/>
                          <a:cs typeface="+mn-cs"/>
                        </a:rPr>
                        <a:t>・こうしたことから、</a:t>
                      </a:r>
                      <a:r>
                        <a:rPr kumimoji="1" lang="en-US" altLang="ja-JP" sz="1050" kern="1200" baseline="0" dirty="0">
                          <a:solidFill>
                            <a:schemeClr val="tx1"/>
                          </a:solidFill>
                          <a:latin typeface="+mn-ea"/>
                          <a:ea typeface="+mn-ea"/>
                          <a:cs typeface="+mn-cs"/>
                        </a:rPr>
                        <a:t>2017</a:t>
                      </a:r>
                      <a:r>
                        <a:rPr kumimoji="1" lang="ja-JP" altLang="en-US" sz="1050" kern="1200" baseline="0" dirty="0">
                          <a:solidFill>
                            <a:schemeClr val="tx1"/>
                          </a:solidFill>
                          <a:latin typeface="+mn-ea"/>
                          <a:ea typeface="+mn-ea"/>
                          <a:cs typeface="+mn-cs"/>
                        </a:rPr>
                        <a:t>年</a:t>
                      </a:r>
                      <a:r>
                        <a:rPr kumimoji="1" lang="en-US" altLang="ja-JP" sz="1050" kern="1200" baseline="0" dirty="0">
                          <a:solidFill>
                            <a:schemeClr val="tx1"/>
                          </a:solidFill>
                          <a:latin typeface="+mn-ea"/>
                          <a:ea typeface="+mn-ea"/>
                          <a:cs typeface="+mn-cs"/>
                        </a:rPr>
                        <a:t>6</a:t>
                      </a:r>
                      <a:r>
                        <a:rPr kumimoji="1" lang="ja-JP" altLang="en-US" sz="1050" kern="1200" baseline="0" dirty="0">
                          <a:solidFill>
                            <a:schemeClr val="tx1"/>
                          </a:solidFill>
                          <a:latin typeface="+mn-ea"/>
                          <a:ea typeface="+mn-ea"/>
                          <a:cs typeface="+mn-cs"/>
                        </a:rPr>
                        <a:t>月に「家庭系ごみ収集輸送事業改革プラン（</a:t>
                      </a:r>
                      <a:r>
                        <a:rPr kumimoji="1" lang="en-US" altLang="ja-JP" sz="1050" kern="1200" baseline="0" dirty="0">
                          <a:solidFill>
                            <a:schemeClr val="tx1"/>
                          </a:solidFill>
                          <a:latin typeface="+mn-ea"/>
                          <a:ea typeface="+mn-ea"/>
                          <a:cs typeface="+mn-cs"/>
                        </a:rPr>
                        <a:t>2017</a:t>
                      </a:r>
                      <a:r>
                        <a:rPr kumimoji="1" lang="ja-JP" altLang="en-US" sz="1050" kern="1200" baseline="0" dirty="0">
                          <a:solidFill>
                            <a:schemeClr val="tx1"/>
                          </a:solidFill>
                          <a:latin typeface="+mn-ea"/>
                          <a:ea typeface="+mn-ea"/>
                          <a:cs typeface="+mn-cs"/>
                        </a:rPr>
                        <a:t>～</a:t>
                      </a:r>
                      <a:r>
                        <a:rPr kumimoji="1" lang="en-US" altLang="ja-JP" sz="1050" kern="1200" baseline="0" dirty="0">
                          <a:solidFill>
                            <a:schemeClr val="tx1"/>
                          </a:solidFill>
                          <a:latin typeface="+mn-ea"/>
                          <a:ea typeface="+mn-ea"/>
                          <a:cs typeface="+mn-cs"/>
                        </a:rPr>
                        <a:t>2019</a:t>
                      </a:r>
                      <a:r>
                        <a:rPr kumimoji="1" lang="ja-JP" altLang="en-US" sz="1050" kern="1200" baseline="0" dirty="0">
                          <a:solidFill>
                            <a:schemeClr val="tx1"/>
                          </a:solidFill>
                          <a:latin typeface="+mn-ea"/>
                          <a:ea typeface="+mn-ea"/>
                          <a:cs typeface="+mn-cs"/>
                        </a:rPr>
                        <a:t>年度）」を策定し、引き続き、民間委託の順次拡大・推進を図りながら、徹底した効率化を実施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200" kern="1200" baseline="0" dirty="0">
                          <a:solidFill>
                            <a:schemeClr val="tx1"/>
                          </a:solidFill>
                          <a:latin typeface="+mn-ea"/>
                          <a:ea typeface="+mn-ea"/>
                          <a:cs typeface="+mn-cs"/>
                        </a:rPr>
                        <a:t>（収集輸送）</a:t>
                      </a:r>
                      <a:endParaRPr kumimoji="1" lang="en-US" altLang="ja-JP" sz="1200" kern="1200" baseline="0" dirty="0">
                        <a:solidFill>
                          <a:schemeClr val="tx1"/>
                        </a:solidFill>
                        <a:latin typeface="+mn-ea"/>
                        <a:ea typeface="+mn-ea"/>
                        <a:cs typeface="+mn-cs"/>
                      </a:endParaRP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200" u="none" kern="1200" baseline="0" dirty="0">
                          <a:solidFill>
                            <a:schemeClr val="tx1"/>
                          </a:solidFill>
                          <a:latin typeface="+mn-ea"/>
                          <a:ea typeface="+mn-ea"/>
                          <a:cs typeface="+mn-cs"/>
                        </a:rPr>
                        <a:t>・職員数の削減　▲</a:t>
                      </a:r>
                      <a:r>
                        <a:rPr kumimoji="1" lang="en-US" altLang="ja-JP" sz="1200" u="none" kern="1200" baseline="0" dirty="0">
                          <a:solidFill>
                            <a:schemeClr val="tx1"/>
                          </a:solidFill>
                          <a:latin typeface="+mn-ea"/>
                          <a:ea typeface="+mn-ea"/>
                          <a:cs typeface="+mn-cs"/>
                        </a:rPr>
                        <a:t>634</a:t>
                      </a:r>
                      <a:r>
                        <a:rPr kumimoji="1" lang="ja-JP" altLang="en-US" sz="1200" u="none" kern="1200" baseline="0" dirty="0">
                          <a:solidFill>
                            <a:schemeClr val="tx1"/>
                          </a:solidFill>
                          <a:latin typeface="+mn-ea"/>
                          <a:ea typeface="+mn-ea"/>
                          <a:cs typeface="+mn-cs"/>
                        </a:rPr>
                        <a:t>人</a:t>
                      </a: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200" u="none" kern="1200" baseline="0" dirty="0">
                          <a:solidFill>
                            <a:schemeClr val="tx1"/>
                          </a:solidFill>
                          <a:latin typeface="+mn-ea"/>
                          <a:ea typeface="+mn-ea"/>
                          <a:cs typeface="+mn-cs"/>
                        </a:rPr>
                        <a:t>　</a:t>
                      </a:r>
                      <a:r>
                        <a:rPr kumimoji="1" lang="en-US" altLang="ja-JP" sz="1200" u="none" kern="1200" baseline="0" dirty="0">
                          <a:solidFill>
                            <a:schemeClr val="tx1"/>
                          </a:solidFill>
                          <a:latin typeface="+mn-ea"/>
                          <a:ea typeface="+mn-ea"/>
                          <a:cs typeface="+mn-cs"/>
                        </a:rPr>
                        <a:t>2008</a:t>
                      </a:r>
                      <a:r>
                        <a:rPr kumimoji="1" lang="ja-JP" altLang="en-US" sz="1200" u="none" kern="1200" baseline="0" dirty="0">
                          <a:solidFill>
                            <a:schemeClr val="tx1"/>
                          </a:solidFill>
                          <a:latin typeface="+mn-ea"/>
                          <a:ea typeface="+mn-ea"/>
                          <a:cs typeface="+mn-cs"/>
                        </a:rPr>
                        <a:t>年度       </a:t>
                      </a:r>
                      <a:r>
                        <a:rPr kumimoji="1" lang="en-US" altLang="ja-JP" sz="1200" u="none" kern="1200" baseline="0" dirty="0">
                          <a:solidFill>
                            <a:schemeClr val="tx1"/>
                          </a:solidFill>
                          <a:latin typeface="+mn-ea"/>
                          <a:ea typeface="+mn-ea"/>
                          <a:cs typeface="+mn-cs"/>
                        </a:rPr>
                        <a:t>2017</a:t>
                      </a:r>
                      <a:r>
                        <a:rPr kumimoji="1" lang="ja-JP" altLang="en-US" sz="1200" u="none" kern="1200" baseline="0" dirty="0">
                          <a:solidFill>
                            <a:schemeClr val="tx1"/>
                          </a:solidFill>
                          <a:latin typeface="+mn-ea"/>
                          <a:ea typeface="+mn-ea"/>
                          <a:cs typeface="+mn-cs"/>
                        </a:rPr>
                        <a:t>年度</a:t>
                      </a: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200" u="none" kern="1200" baseline="0" dirty="0">
                          <a:solidFill>
                            <a:schemeClr val="tx1"/>
                          </a:solidFill>
                          <a:latin typeface="+mn-ea"/>
                          <a:ea typeface="+mn-ea"/>
                          <a:cs typeface="+mn-cs"/>
                        </a:rPr>
                        <a:t>   </a:t>
                      </a:r>
                      <a:r>
                        <a:rPr kumimoji="1" lang="en-US" altLang="ja-JP" sz="1200" u="none" kern="1200" baseline="0" dirty="0">
                          <a:solidFill>
                            <a:schemeClr val="tx1"/>
                          </a:solidFill>
                          <a:latin typeface="+mn-ea"/>
                          <a:ea typeface="+mn-ea"/>
                          <a:cs typeface="+mn-cs"/>
                        </a:rPr>
                        <a:t>2,291</a:t>
                      </a:r>
                      <a:r>
                        <a:rPr kumimoji="1" lang="ja-JP" altLang="en-US" sz="1200" u="none" kern="1200" baseline="0" dirty="0">
                          <a:solidFill>
                            <a:schemeClr val="tx1"/>
                          </a:solidFill>
                          <a:latin typeface="+mn-ea"/>
                          <a:ea typeface="+mn-ea"/>
                          <a:cs typeface="+mn-cs"/>
                        </a:rPr>
                        <a:t>人  ⇒  　 </a:t>
                      </a:r>
                      <a:r>
                        <a:rPr kumimoji="1" lang="en-US" altLang="ja-JP" sz="1200" u="none" kern="1200" baseline="0" dirty="0">
                          <a:solidFill>
                            <a:schemeClr val="tx1"/>
                          </a:solidFill>
                          <a:latin typeface="+mn-ea"/>
                          <a:ea typeface="+mn-ea"/>
                          <a:cs typeface="+mn-cs"/>
                        </a:rPr>
                        <a:t>1,657</a:t>
                      </a:r>
                      <a:r>
                        <a:rPr kumimoji="1" lang="ja-JP" altLang="en-US" sz="1200" u="none" kern="1200" baseline="0" dirty="0">
                          <a:solidFill>
                            <a:schemeClr val="tx1"/>
                          </a:solidFill>
                          <a:latin typeface="+mn-ea"/>
                          <a:ea typeface="+mn-ea"/>
                          <a:cs typeface="+mn-cs"/>
                        </a:rPr>
                        <a:t>名</a:t>
                      </a: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200" u="none" kern="1200" baseline="0" dirty="0">
                          <a:solidFill>
                            <a:schemeClr val="tx1"/>
                          </a:solidFill>
                          <a:latin typeface="+mn-ea"/>
                          <a:ea typeface="+mn-ea"/>
                          <a:cs typeface="+mn-cs"/>
                        </a:rPr>
                        <a:t>・人件費の削減　</a:t>
                      </a:r>
                      <a:r>
                        <a:rPr kumimoji="1" lang="ja-JP" altLang="en-US" sz="1200" b="0" u="none" kern="1200" baseline="0" dirty="0">
                          <a:solidFill>
                            <a:schemeClr val="tx1"/>
                          </a:solidFill>
                          <a:latin typeface="+mn-ea"/>
                          <a:ea typeface="+mn-ea"/>
                          <a:cs typeface="+mn-cs"/>
                        </a:rPr>
                        <a:t>▲</a:t>
                      </a:r>
                      <a:r>
                        <a:rPr kumimoji="1" lang="en-US" altLang="ja-JP" sz="1200" b="0" u="none" kern="1200" baseline="0" dirty="0">
                          <a:solidFill>
                            <a:schemeClr val="tx1"/>
                          </a:solidFill>
                          <a:latin typeface="+mn-ea"/>
                          <a:ea typeface="+mn-ea"/>
                          <a:cs typeface="+mn-cs"/>
                        </a:rPr>
                        <a:t>62</a:t>
                      </a:r>
                      <a:r>
                        <a:rPr kumimoji="1" lang="ja-JP" altLang="en-US" sz="1200" b="0" u="none" kern="1200" baseline="0" dirty="0">
                          <a:solidFill>
                            <a:schemeClr val="tx1"/>
                          </a:solidFill>
                          <a:latin typeface="+mn-ea"/>
                          <a:ea typeface="+mn-ea"/>
                          <a:cs typeface="+mn-cs"/>
                        </a:rPr>
                        <a:t>億円</a:t>
                      </a: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200" b="0" u="none" kern="1200" baseline="0" dirty="0">
                          <a:solidFill>
                            <a:schemeClr val="tx1"/>
                          </a:solidFill>
                          <a:latin typeface="+mn-ea"/>
                          <a:ea typeface="+mn-ea"/>
                          <a:cs typeface="+mn-cs"/>
                        </a:rPr>
                        <a:t>　</a:t>
                      </a:r>
                      <a:r>
                        <a:rPr kumimoji="1" lang="en-US" altLang="ja-JP" sz="1200" b="0" u="none" kern="1200" baseline="0" dirty="0">
                          <a:solidFill>
                            <a:schemeClr val="tx1"/>
                          </a:solidFill>
                          <a:latin typeface="+mn-ea"/>
                          <a:ea typeface="+mn-ea"/>
                          <a:cs typeface="+mn-cs"/>
                        </a:rPr>
                        <a:t>2008</a:t>
                      </a:r>
                      <a:r>
                        <a:rPr kumimoji="1" lang="ja-JP" altLang="en-US" sz="1200" b="0" u="none" kern="1200" baseline="0" dirty="0">
                          <a:solidFill>
                            <a:schemeClr val="tx1"/>
                          </a:solidFill>
                          <a:latin typeface="+mn-ea"/>
                          <a:ea typeface="+mn-ea"/>
                          <a:cs typeface="+mn-cs"/>
                        </a:rPr>
                        <a:t>年度決算   </a:t>
                      </a:r>
                      <a:r>
                        <a:rPr kumimoji="1" lang="en-US" altLang="ja-JP" sz="1200" b="0" u="none" kern="1200" baseline="0" dirty="0">
                          <a:solidFill>
                            <a:schemeClr val="tx1"/>
                          </a:solidFill>
                          <a:latin typeface="+mn-ea"/>
                          <a:ea typeface="+mn-ea"/>
                          <a:cs typeface="+mn-cs"/>
                        </a:rPr>
                        <a:t>2017</a:t>
                      </a:r>
                      <a:r>
                        <a:rPr kumimoji="1" lang="ja-JP" altLang="en-US" sz="1200" b="0" u="none" kern="1200" baseline="0" dirty="0">
                          <a:solidFill>
                            <a:schemeClr val="tx1"/>
                          </a:solidFill>
                          <a:latin typeface="+mn-ea"/>
                          <a:ea typeface="+mn-ea"/>
                          <a:cs typeface="+mn-cs"/>
                        </a:rPr>
                        <a:t>年度決算</a:t>
                      </a: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200" b="0" u="none" kern="1200" baseline="0" dirty="0">
                          <a:solidFill>
                            <a:schemeClr val="tx1"/>
                          </a:solidFill>
                          <a:latin typeface="+mn-ea"/>
                          <a:ea typeface="+mn-ea"/>
                          <a:cs typeface="+mn-cs"/>
                        </a:rPr>
                        <a:t>   　</a:t>
                      </a:r>
                      <a:r>
                        <a:rPr kumimoji="1" lang="en-US" altLang="ja-JP" sz="1200" b="0" u="none" kern="1200" baseline="0" dirty="0">
                          <a:solidFill>
                            <a:schemeClr val="tx1"/>
                          </a:solidFill>
                          <a:latin typeface="+mn-ea"/>
                          <a:ea typeface="+mn-ea"/>
                          <a:cs typeface="+mn-cs"/>
                        </a:rPr>
                        <a:t>180</a:t>
                      </a:r>
                      <a:r>
                        <a:rPr kumimoji="1" lang="ja-JP" altLang="en-US" sz="1200" b="0" u="none" kern="1200" baseline="0" dirty="0">
                          <a:solidFill>
                            <a:schemeClr val="tx1"/>
                          </a:solidFill>
                          <a:latin typeface="+mn-ea"/>
                          <a:ea typeface="+mn-ea"/>
                          <a:cs typeface="+mn-cs"/>
                        </a:rPr>
                        <a:t>億円  　⇒  　</a:t>
                      </a:r>
                      <a:r>
                        <a:rPr kumimoji="1" lang="en-US" altLang="ja-JP" sz="1200" b="0" u="none" kern="1200" baseline="0" dirty="0">
                          <a:solidFill>
                            <a:schemeClr val="tx1"/>
                          </a:solidFill>
                          <a:latin typeface="+mn-ea"/>
                          <a:ea typeface="+mn-ea"/>
                          <a:cs typeface="+mn-cs"/>
                        </a:rPr>
                        <a:t>118</a:t>
                      </a:r>
                      <a:r>
                        <a:rPr kumimoji="1" lang="ja-JP" altLang="en-US" sz="1200" u="none" kern="1200" baseline="0" dirty="0">
                          <a:solidFill>
                            <a:schemeClr val="tx1"/>
                          </a:solidFill>
                          <a:latin typeface="+mn-ea"/>
                          <a:ea typeface="+mn-ea"/>
                          <a:cs typeface="+mn-cs"/>
                        </a:rPr>
                        <a:t>億円</a:t>
                      </a:r>
                      <a:endParaRPr kumimoji="1" lang="en-US" altLang="ja-JP" sz="1200" u="none" kern="1200" baseline="0" dirty="0">
                        <a:solidFill>
                          <a:schemeClr val="tx1"/>
                        </a:solidFill>
                        <a:latin typeface="+mn-ea"/>
                        <a:ea typeface="+mn-ea"/>
                        <a:cs typeface="+mn-cs"/>
                      </a:endParaRPr>
                    </a:p>
                    <a:p>
                      <a:pPr marL="88900" marR="0" indent="-88900" algn="l" defTabSz="914400" rtl="0" eaLnBrk="1" fontAlgn="auto" latinLnBrk="0" hangingPunct="1">
                        <a:lnSpc>
                          <a:spcPts val="1200"/>
                        </a:lnSpc>
                        <a:spcBef>
                          <a:spcPts val="0"/>
                        </a:spcBef>
                        <a:spcAft>
                          <a:spcPts val="0"/>
                        </a:spcAft>
                        <a:buClrTx/>
                        <a:buSzTx/>
                        <a:buFontTx/>
                        <a:buNone/>
                        <a:tabLst/>
                        <a:defRPr/>
                      </a:pPr>
                      <a:endParaRPr kumimoji="1" lang="en-US" altLang="ja-JP" sz="1200" kern="1200" baseline="0" dirty="0">
                        <a:solidFill>
                          <a:schemeClr val="tx1"/>
                        </a:solidFill>
                        <a:latin typeface="+mn-ea"/>
                        <a:ea typeface="+mn-ea"/>
                        <a:cs typeface="+mn-cs"/>
                      </a:endParaRP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200" kern="1200" baseline="0" dirty="0">
                          <a:solidFill>
                            <a:schemeClr val="tx1"/>
                          </a:solidFill>
                          <a:latin typeface="+mn-ea"/>
                          <a:ea typeface="+mn-ea"/>
                          <a:cs typeface="+mn-cs"/>
                        </a:rPr>
                        <a:t>・改革プランの効果（推計）（</a:t>
                      </a:r>
                      <a:r>
                        <a:rPr kumimoji="1" lang="en-US" altLang="ja-JP" sz="1200" kern="1200" baseline="0" dirty="0">
                          <a:solidFill>
                            <a:schemeClr val="tx1"/>
                          </a:solidFill>
                          <a:latin typeface="+mn-ea"/>
                          <a:ea typeface="+mn-ea"/>
                          <a:cs typeface="+mn-cs"/>
                        </a:rPr>
                        <a:t>2017</a:t>
                      </a:r>
                      <a:r>
                        <a:rPr kumimoji="1" lang="ja-JP" altLang="en-US" sz="1200" kern="1200" baseline="0" dirty="0">
                          <a:solidFill>
                            <a:schemeClr val="tx1"/>
                          </a:solidFill>
                          <a:latin typeface="+mn-ea"/>
                          <a:ea typeface="+mn-ea"/>
                          <a:cs typeface="+mn-cs"/>
                        </a:rPr>
                        <a:t>～</a:t>
                      </a:r>
                      <a:r>
                        <a:rPr kumimoji="1" lang="en-US" altLang="ja-JP" sz="1200" kern="1200" baseline="0" dirty="0">
                          <a:solidFill>
                            <a:schemeClr val="tx1"/>
                          </a:solidFill>
                          <a:latin typeface="+mn-ea"/>
                          <a:ea typeface="+mn-ea"/>
                          <a:cs typeface="+mn-cs"/>
                        </a:rPr>
                        <a:t>2019</a:t>
                      </a:r>
                      <a:r>
                        <a:rPr kumimoji="1" lang="ja-JP" altLang="en-US" sz="1200" kern="1200" baseline="0" dirty="0">
                          <a:solidFill>
                            <a:schemeClr val="tx1"/>
                          </a:solidFill>
                          <a:latin typeface="+mn-ea"/>
                          <a:ea typeface="+mn-ea"/>
                          <a:cs typeface="+mn-cs"/>
                        </a:rPr>
                        <a:t>年度）</a:t>
                      </a:r>
                      <a:endParaRPr kumimoji="1" lang="en-US" altLang="ja-JP" sz="1200" kern="1200" baseline="0" dirty="0">
                        <a:solidFill>
                          <a:schemeClr val="tx1"/>
                        </a:solidFill>
                        <a:latin typeface="+mn-ea"/>
                        <a:ea typeface="+mn-ea"/>
                        <a:cs typeface="+mn-cs"/>
                      </a:endParaRP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200" kern="1200" baseline="0" dirty="0">
                          <a:solidFill>
                            <a:schemeClr val="tx1"/>
                          </a:solidFill>
                          <a:latin typeface="+mn-ea"/>
                          <a:ea typeface="+mn-ea"/>
                          <a:cs typeface="+mn-cs"/>
                        </a:rPr>
                        <a:t>　約</a:t>
                      </a:r>
                      <a:r>
                        <a:rPr kumimoji="1" lang="en-US" altLang="ja-JP" sz="1200" kern="1200" baseline="0" dirty="0">
                          <a:solidFill>
                            <a:schemeClr val="tx1"/>
                          </a:solidFill>
                          <a:latin typeface="+mn-ea"/>
                          <a:ea typeface="+mn-ea"/>
                          <a:cs typeface="+mn-cs"/>
                        </a:rPr>
                        <a:t>150 </a:t>
                      </a:r>
                      <a:r>
                        <a:rPr kumimoji="1" lang="ja-JP" altLang="en-US" sz="1200" kern="1200" baseline="0" dirty="0">
                          <a:solidFill>
                            <a:schemeClr val="tx1"/>
                          </a:solidFill>
                          <a:latin typeface="+mn-ea"/>
                          <a:ea typeface="+mn-ea"/>
                          <a:cs typeface="+mn-cs"/>
                        </a:rPr>
                        <a:t>名相当の削減　</a:t>
                      </a:r>
                      <a:endParaRPr kumimoji="1" lang="en-US" altLang="ja-JP" sz="1200" kern="1200" baseline="0" dirty="0">
                        <a:solidFill>
                          <a:schemeClr val="tx1"/>
                        </a:solidFill>
                        <a:latin typeface="+mn-ea"/>
                        <a:ea typeface="+mn-ea"/>
                        <a:cs typeface="+mn-cs"/>
                      </a:endParaRP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200" kern="1200" baseline="0" dirty="0">
                          <a:solidFill>
                            <a:schemeClr val="tx1"/>
                          </a:solidFill>
                          <a:latin typeface="+mn-ea"/>
                          <a:ea typeface="+mn-ea"/>
                          <a:cs typeface="+mn-cs"/>
                        </a:rPr>
                        <a:t>　▲</a:t>
                      </a:r>
                      <a:r>
                        <a:rPr kumimoji="1" lang="en-US" altLang="ja-JP" sz="1200" kern="1200" baseline="0" dirty="0">
                          <a:solidFill>
                            <a:schemeClr val="tx1"/>
                          </a:solidFill>
                          <a:latin typeface="+mn-ea"/>
                          <a:ea typeface="+mn-ea"/>
                          <a:cs typeface="+mn-cs"/>
                        </a:rPr>
                        <a:t>6.2</a:t>
                      </a:r>
                      <a:r>
                        <a:rPr kumimoji="1" lang="ja-JP" altLang="en-US" sz="1200" kern="1200" baseline="0" dirty="0">
                          <a:solidFill>
                            <a:schemeClr val="tx1"/>
                          </a:solidFill>
                          <a:latin typeface="+mn-ea"/>
                          <a:ea typeface="+mn-ea"/>
                          <a:cs typeface="+mn-cs"/>
                        </a:rPr>
                        <a:t>億円／年</a:t>
                      </a:r>
                      <a:endParaRPr kumimoji="1" lang="en-US" altLang="ja-JP" sz="1200" kern="1200" baseline="0" dirty="0">
                        <a:solidFill>
                          <a:schemeClr val="tx1"/>
                        </a:solidFill>
                        <a:latin typeface="+mn-ea"/>
                        <a:ea typeface="+mn-ea"/>
                        <a:cs typeface="+mn-cs"/>
                      </a:endParaRP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en-US" altLang="ja-JP" sz="1200" kern="1200" baseline="0" dirty="0">
                          <a:solidFill>
                            <a:schemeClr val="tx1"/>
                          </a:solidFill>
                          <a:latin typeface="+mn-ea"/>
                          <a:ea typeface="+mn-ea"/>
                          <a:cs typeface="+mn-cs"/>
                        </a:rPr>
                        <a:t>※</a:t>
                      </a:r>
                      <a:r>
                        <a:rPr kumimoji="1" lang="ja-JP" altLang="en-US" sz="1200" kern="1200" baseline="0" dirty="0">
                          <a:solidFill>
                            <a:schemeClr val="tx1"/>
                          </a:solidFill>
                          <a:latin typeface="+mn-ea"/>
                          <a:ea typeface="+mn-ea"/>
                          <a:cs typeface="+mn-cs"/>
                        </a:rPr>
                        <a:t>改革の成果は検証</a:t>
                      </a:r>
                      <a:endParaRPr kumimoji="1" lang="en-US" altLang="ja-JP" sz="1200" kern="1200" baseline="0" dirty="0">
                        <a:solidFill>
                          <a:schemeClr val="tx1"/>
                        </a:solidFill>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91347">
                <a:tc>
                  <a:txBody>
                    <a:bodyPr/>
                    <a:lstStyle/>
                    <a:p>
                      <a:endParaRPr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l" defTabSz="914400" rtl="0" eaLnBrk="1" fontAlgn="auto" latinLnBrk="0" hangingPunct="1">
                        <a:lnSpc>
                          <a:spcPts val="1200"/>
                        </a:lnSpc>
                        <a:spcBef>
                          <a:spcPts val="0"/>
                        </a:spcBef>
                        <a:spcAft>
                          <a:spcPts val="0"/>
                        </a:spcAft>
                        <a:buClrTx/>
                        <a:buSzTx/>
                        <a:buFontTx/>
                        <a:buNone/>
                        <a:tabLst/>
                        <a:defRPr/>
                      </a:pPr>
                      <a:endParaRPr kumimoji="1" lang="ja-JP" altLang="en-US" sz="1200" kern="1200" baseline="0" dirty="0">
                        <a:solidFill>
                          <a:schemeClr val="tx1"/>
                        </a:solidFill>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l" defTabSz="914400" rtl="0" eaLnBrk="1" fontAlgn="auto" latinLnBrk="0" hangingPunct="1">
                        <a:lnSpc>
                          <a:spcPts val="1200"/>
                        </a:lnSpc>
                        <a:spcBef>
                          <a:spcPts val="0"/>
                        </a:spcBef>
                        <a:spcAft>
                          <a:spcPts val="0"/>
                        </a:spcAft>
                        <a:buClrTx/>
                        <a:buSzTx/>
                        <a:buFontTx/>
                        <a:buNone/>
                        <a:tabLst/>
                        <a:defRPr/>
                      </a:pPr>
                      <a:endParaRPr kumimoji="1" lang="ja-JP" altLang="en-US" sz="1200" kern="1200" baseline="0" dirty="0">
                        <a:solidFill>
                          <a:schemeClr val="tx1"/>
                        </a:solidFill>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8" name="スライド番号プレースホルダ 7"/>
          <p:cNvSpPr>
            <a:spLocks noGrp="1"/>
          </p:cNvSpPr>
          <p:nvPr>
            <p:ph type="sldNum" sz="quarter" idx="12"/>
          </p:nvPr>
        </p:nvSpPr>
        <p:spPr/>
        <p:txBody>
          <a:bodyPr/>
          <a:lstStyle/>
          <a:p>
            <a:fld id="{CCEC3038-1CF1-4B63-9920-55248DCFBA97}" type="slidenum">
              <a:rPr kumimoji="1" lang="ja-JP" altLang="en-US" smtClean="0"/>
              <a:pPr/>
              <a:t>93</a:t>
            </a:fld>
            <a:endParaRPr kumimoji="1" lang="ja-JP" altLang="en-US" dirty="0"/>
          </a:p>
        </p:txBody>
      </p:sp>
      <p:sp>
        <p:nvSpPr>
          <p:cNvPr id="6" name="テキスト ボックス 5"/>
          <p:cNvSpPr txBox="1"/>
          <p:nvPr/>
        </p:nvSpPr>
        <p:spPr>
          <a:xfrm>
            <a:off x="0" y="0"/>
            <a:ext cx="7524328" cy="461665"/>
          </a:xfrm>
          <a:prstGeom prst="rect">
            <a:avLst/>
          </a:prstGeom>
          <a:solidFill>
            <a:srgbClr val="0070C0"/>
          </a:solidFill>
        </p:spPr>
        <p:txBody>
          <a:bodyPr wrap="square" rtlCol="0">
            <a:spAutoFit/>
          </a:bodyPr>
          <a:lstStyle/>
          <a:p>
            <a:r>
              <a:rPr lang="en-US" altLang="ja-JP" sz="2400" b="1" u="sng" dirty="0">
                <a:solidFill>
                  <a:schemeClr val="bg1"/>
                </a:solidFill>
                <a:latin typeface="+mn-ea"/>
              </a:rPr>
              <a:t>Ⅱ</a:t>
            </a:r>
            <a:r>
              <a:rPr kumimoji="1" lang="en-US" altLang="ja-JP" sz="2400" b="1" u="sng" dirty="0">
                <a:solidFill>
                  <a:schemeClr val="bg1"/>
                </a:solidFill>
                <a:latin typeface="+mn-ea"/>
                <a:ea typeface="+mn-ea"/>
              </a:rPr>
              <a:t>【</a:t>
            </a:r>
            <a:r>
              <a:rPr lang="ja-JP" altLang="en-US" sz="2400" b="1" u="sng" dirty="0">
                <a:solidFill>
                  <a:schemeClr val="bg1"/>
                </a:solidFill>
                <a:latin typeface="+mn-ea"/>
              </a:rPr>
              <a:t>民営化の取組</a:t>
            </a:r>
            <a:r>
              <a:rPr kumimoji="1" lang="en-US" altLang="ja-JP" sz="2400" b="1" u="sng" dirty="0">
                <a:solidFill>
                  <a:schemeClr val="bg1"/>
                </a:solidFill>
                <a:latin typeface="+mn-ea"/>
                <a:ea typeface="+mn-ea"/>
              </a:rPr>
              <a:t>】(</a:t>
            </a:r>
            <a:r>
              <a:rPr lang="en-US" altLang="ja-JP" sz="2400" b="1" u="sng" dirty="0">
                <a:solidFill>
                  <a:schemeClr val="bg1"/>
                </a:solidFill>
                <a:latin typeface="+mn-ea"/>
              </a:rPr>
              <a:t>6</a:t>
            </a:r>
            <a:r>
              <a:rPr kumimoji="1" lang="en-US" altLang="ja-JP" sz="2400" b="1" u="sng" dirty="0">
                <a:solidFill>
                  <a:schemeClr val="bg1"/>
                </a:solidFill>
                <a:latin typeface="+mn-ea"/>
                <a:ea typeface="+mn-ea"/>
              </a:rPr>
              <a:t>)</a:t>
            </a:r>
            <a:r>
              <a:rPr kumimoji="1" lang="ja-JP" altLang="en-US" sz="2400" b="1" u="sng" dirty="0">
                <a:solidFill>
                  <a:schemeClr val="bg1"/>
                </a:solidFill>
                <a:latin typeface="+mn-ea"/>
                <a:ea typeface="+mn-ea"/>
              </a:rPr>
              <a:t>　</a:t>
            </a:r>
            <a:r>
              <a:rPr lang="ja-JP" altLang="en-US" sz="2400" b="1" u="sng" dirty="0">
                <a:solidFill>
                  <a:schemeClr val="bg1"/>
                </a:solidFill>
                <a:latin typeface="+mn-ea"/>
              </a:rPr>
              <a:t>ごみ（一般廃棄物）</a:t>
            </a:r>
          </a:p>
        </p:txBody>
      </p:sp>
      <p:sp>
        <p:nvSpPr>
          <p:cNvPr id="9" name="テキスト ボックス 8"/>
          <p:cNvSpPr txBox="1"/>
          <p:nvPr/>
        </p:nvSpPr>
        <p:spPr>
          <a:xfrm>
            <a:off x="7884368" y="0"/>
            <a:ext cx="1187624" cy="307777"/>
          </a:xfrm>
          <a:prstGeom prst="rect">
            <a:avLst/>
          </a:prstGeom>
          <a:noFill/>
        </p:spPr>
        <p:txBody>
          <a:bodyPr wrap="square" rtlCol="0">
            <a:spAutoFit/>
          </a:bodyPr>
          <a:lstStyle/>
          <a:p>
            <a:r>
              <a:rPr kumimoji="1" lang="en-US" altLang="ja-JP" sz="1400" dirty="0"/>
              <a:t>C4</a:t>
            </a:r>
            <a:endParaRPr kumimoji="1" lang="ja-JP" altLang="en-US" sz="1400" dirty="0"/>
          </a:p>
        </p:txBody>
      </p:sp>
    </p:spTree>
    <p:extLst>
      <p:ext uri="{BB962C8B-B14F-4D97-AF65-F5344CB8AC3E}">
        <p14:creationId xmlns:p14="http://schemas.microsoft.com/office/powerpoint/2010/main" val="19196230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4334768" y="1717700"/>
            <a:ext cx="2055124" cy="474464"/>
          </a:xfrm>
          <a:prstGeom prst="roundRect">
            <a:avLst>
              <a:gd name="adj" fmla="val 5191"/>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6493018" y="1844824"/>
            <a:ext cx="2315860" cy="1958894"/>
          </a:xfrm>
          <a:prstGeom prst="roundRect">
            <a:avLst>
              <a:gd name="adj" fmla="val 5191"/>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 7"/>
          <p:cNvSpPr>
            <a:spLocks noGrp="1"/>
          </p:cNvSpPr>
          <p:nvPr>
            <p:ph type="sldNum" sz="quarter" idx="12"/>
          </p:nvPr>
        </p:nvSpPr>
        <p:spPr/>
        <p:txBody>
          <a:bodyPr/>
          <a:lstStyle/>
          <a:p>
            <a:fld id="{CCEC3038-1CF1-4B63-9920-55248DCFBA97}" type="slidenum">
              <a:rPr kumimoji="1" lang="ja-JP" altLang="en-US" smtClean="0"/>
              <a:pPr/>
              <a:t>94</a:t>
            </a:fld>
            <a:endParaRPr kumimoji="1" lang="ja-JP" altLang="en-US" dirty="0"/>
          </a:p>
        </p:txBody>
      </p:sp>
      <p:sp>
        <p:nvSpPr>
          <p:cNvPr id="6" name="テキスト ボックス 5"/>
          <p:cNvSpPr txBox="1"/>
          <p:nvPr/>
        </p:nvSpPr>
        <p:spPr>
          <a:xfrm>
            <a:off x="0" y="0"/>
            <a:ext cx="7524328" cy="461665"/>
          </a:xfrm>
          <a:prstGeom prst="rect">
            <a:avLst/>
          </a:prstGeom>
          <a:solidFill>
            <a:srgbClr val="0070C0"/>
          </a:solidFill>
        </p:spPr>
        <p:txBody>
          <a:bodyPr wrap="square" rtlCol="0">
            <a:spAutoFit/>
          </a:bodyPr>
          <a:lstStyle/>
          <a:p>
            <a:r>
              <a:rPr lang="en-US" altLang="ja-JP" sz="2400" b="1" u="sng" dirty="0">
                <a:solidFill>
                  <a:schemeClr val="bg1"/>
                </a:solidFill>
                <a:latin typeface="+mn-ea"/>
              </a:rPr>
              <a:t>Ⅱ</a:t>
            </a:r>
            <a:r>
              <a:rPr kumimoji="1" lang="en-US" altLang="ja-JP" sz="2400" b="1" u="sng" dirty="0">
                <a:solidFill>
                  <a:schemeClr val="bg1"/>
                </a:solidFill>
                <a:latin typeface="+mn-ea"/>
                <a:ea typeface="+mn-ea"/>
              </a:rPr>
              <a:t>【</a:t>
            </a:r>
            <a:r>
              <a:rPr lang="ja-JP" altLang="en-US" sz="2400" b="1" u="sng" dirty="0">
                <a:solidFill>
                  <a:schemeClr val="bg1"/>
                </a:solidFill>
                <a:latin typeface="+mn-ea"/>
              </a:rPr>
              <a:t>民営化の取組</a:t>
            </a:r>
            <a:r>
              <a:rPr kumimoji="1" lang="en-US" altLang="ja-JP" sz="2400" b="1" u="sng" dirty="0">
                <a:solidFill>
                  <a:schemeClr val="bg1"/>
                </a:solidFill>
                <a:latin typeface="+mn-ea"/>
                <a:ea typeface="+mn-ea"/>
              </a:rPr>
              <a:t>】(</a:t>
            </a:r>
            <a:r>
              <a:rPr lang="en-US" altLang="ja-JP" sz="2400" b="1" u="sng" dirty="0">
                <a:solidFill>
                  <a:schemeClr val="bg1"/>
                </a:solidFill>
                <a:latin typeface="+mn-ea"/>
              </a:rPr>
              <a:t>6</a:t>
            </a:r>
            <a:r>
              <a:rPr kumimoji="1" lang="en-US" altLang="ja-JP" sz="2400" b="1" u="sng" dirty="0">
                <a:solidFill>
                  <a:schemeClr val="bg1"/>
                </a:solidFill>
                <a:latin typeface="+mn-ea"/>
                <a:ea typeface="+mn-ea"/>
              </a:rPr>
              <a:t>)</a:t>
            </a:r>
            <a:r>
              <a:rPr kumimoji="1" lang="ja-JP" altLang="en-US" sz="2400" b="1" u="sng" dirty="0">
                <a:solidFill>
                  <a:schemeClr val="bg1"/>
                </a:solidFill>
                <a:latin typeface="+mn-ea"/>
                <a:ea typeface="+mn-ea"/>
              </a:rPr>
              <a:t>　</a:t>
            </a:r>
            <a:r>
              <a:rPr lang="ja-JP" altLang="en-US" sz="2400" b="1" u="sng" dirty="0">
                <a:solidFill>
                  <a:schemeClr val="bg1"/>
                </a:solidFill>
                <a:latin typeface="+mn-ea"/>
              </a:rPr>
              <a:t>ごみ（一般廃棄物）</a:t>
            </a:r>
          </a:p>
        </p:txBody>
      </p:sp>
      <p:sp>
        <p:nvSpPr>
          <p:cNvPr id="9" name="テキスト ボックス 8"/>
          <p:cNvSpPr txBox="1"/>
          <p:nvPr/>
        </p:nvSpPr>
        <p:spPr>
          <a:xfrm>
            <a:off x="7884368" y="0"/>
            <a:ext cx="1187624" cy="307777"/>
          </a:xfrm>
          <a:prstGeom prst="rect">
            <a:avLst/>
          </a:prstGeom>
          <a:noFill/>
        </p:spPr>
        <p:txBody>
          <a:bodyPr wrap="square" rtlCol="0">
            <a:spAutoFit/>
          </a:bodyPr>
          <a:lstStyle/>
          <a:p>
            <a:r>
              <a:rPr kumimoji="1" lang="en-US" altLang="ja-JP" sz="1400" dirty="0"/>
              <a:t>C4</a:t>
            </a:r>
            <a:endParaRPr kumimoji="1" lang="ja-JP" altLang="en-US" sz="1400" dirty="0"/>
          </a:p>
        </p:txBody>
      </p:sp>
      <p:graphicFrame>
        <p:nvGraphicFramePr>
          <p:cNvPr id="10" name="表 9"/>
          <p:cNvGraphicFramePr>
            <a:graphicFrameLocks noGrp="1"/>
          </p:cNvGraphicFramePr>
          <p:nvPr>
            <p:extLst/>
          </p:nvPr>
        </p:nvGraphicFramePr>
        <p:xfrm>
          <a:off x="140612" y="529308"/>
          <a:ext cx="8640960" cy="3274409"/>
        </p:xfrm>
        <a:graphic>
          <a:graphicData uri="http://schemas.openxmlformats.org/drawingml/2006/table">
            <a:tbl>
              <a:tblPr firstRow="1">
                <a:tableStyleId>{5C22544A-7EE6-4342-B048-85BDC9FD1C3A}</a:tableStyleId>
              </a:tblPr>
              <a:tblGrid>
                <a:gridCol w="2160240">
                  <a:extLst>
                    <a:ext uri="{9D8B030D-6E8A-4147-A177-3AD203B41FA5}">
                      <a16:colId xmlns:a16="http://schemas.microsoft.com/office/drawing/2014/main" xmlns="" val="20000"/>
                    </a:ext>
                  </a:extLst>
                </a:gridCol>
                <a:gridCol w="2013783">
                  <a:extLst>
                    <a:ext uri="{9D8B030D-6E8A-4147-A177-3AD203B41FA5}">
                      <a16:colId xmlns:a16="http://schemas.microsoft.com/office/drawing/2014/main" xmlns="" val="20001"/>
                    </a:ext>
                  </a:extLst>
                </a:gridCol>
                <a:gridCol w="2123626">
                  <a:extLst>
                    <a:ext uri="{9D8B030D-6E8A-4147-A177-3AD203B41FA5}">
                      <a16:colId xmlns:a16="http://schemas.microsoft.com/office/drawing/2014/main" xmlns="" val="20002"/>
                    </a:ext>
                  </a:extLst>
                </a:gridCol>
                <a:gridCol w="2343311">
                  <a:extLst>
                    <a:ext uri="{9D8B030D-6E8A-4147-A177-3AD203B41FA5}">
                      <a16:colId xmlns:a16="http://schemas.microsoft.com/office/drawing/2014/main" xmlns="" val="20003"/>
                    </a:ext>
                  </a:extLst>
                </a:gridCol>
              </a:tblGrid>
              <a:tr h="352727">
                <a:tc>
                  <a:txBody>
                    <a:bodyPr/>
                    <a:lstStyle/>
                    <a:p>
                      <a:pPr algn="ctr">
                        <a:lnSpc>
                          <a:spcPts val="2000"/>
                        </a:lnSpc>
                      </a:pPr>
                      <a:r>
                        <a:rPr kumimoji="1" lang="ja-JP" altLang="en-US" sz="1400" dirty="0">
                          <a:solidFill>
                            <a:schemeClr val="tx1"/>
                          </a:solidFill>
                        </a:rPr>
                        <a:t>＜</a:t>
                      </a:r>
                      <a:r>
                        <a:rPr kumimoji="1" lang="en-US" altLang="ja-JP" sz="1400" dirty="0">
                          <a:solidFill>
                            <a:schemeClr val="tx1"/>
                          </a:solidFill>
                        </a:rPr>
                        <a:t>Why</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000"/>
                        </a:lnSpc>
                      </a:pPr>
                      <a:r>
                        <a:rPr kumimoji="1" lang="ja-JP" altLang="en-US" sz="1400" dirty="0">
                          <a:solidFill>
                            <a:schemeClr val="tx1"/>
                          </a:solidFill>
                        </a:rPr>
                        <a:t>＜</a:t>
                      </a:r>
                      <a:r>
                        <a:rPr kumimoji="1" lang="en-US" altLang="ja-JP" sz="1400" dirty="0">
                          <a:solidFill>
                            <a:schemeClr val="tx1"/>
                          </a:solidFill>
                        </a:rPr>
                        <a:t>Vision</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000"/>
                        </a:lnSpc>
                      </a:pPr>
                      <a:r>
                        <a:rPr kumimoji="1" lang="ja-JP" altLang="en-US" sz="1400" dirty="0">
                          <a:solidFill>
                            <a:schemeClr val="tx1"/>
                          </a:solidFill>
                        </a:rPr>
                        <a:t>＜</a:t>
                      </a:r>
                      <a:r>
                        <a:rPr kumimoji="1" lang="en-US" altLang="ja-JP" sz="1400" dirty="0">
                          <a:solidFill>
                            <a:schemeClr val="tx1"/>
                          </a:solidFill>
                        </a:rPr>
                        <a:t>What</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000"/>
                        </a:lnSpc>
                      </a:pPr>
                      <a:r>
                        <a:rPr kumimoji="1" lang="ja-JP" altLang="en-US" sz="1400" dirty="0">
                          <a:solidFill>
                            <a:schemeClr val="tx1"/>
                          </a:solidFill>
                        </a:rPr>
                        <a:t>＜</a:t>
                      </a:r>
                      <a:r>
                        <a:rPr kumimoji="1" lang="en-US" altLang="ja-JP" sz="1400" dirty="0">
                          <a:solidFill>
                            <a:schemeClr val="tx1"/>
                          </a:solidFill>
                        </a:rPr>
                        <a:t>Outcome</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338478">
                <a:tc>
                  <a:txBody>
                    <a:bodyPr/>
                    <a:lstStyle/>
                    <a:p>
                      <a:pPr marL="88900" indent="-88900">
                        <a:lnSpc>
                          <a:spcPts val="1200"/>
                        </a:lnSpc>
                      </a:pPr>
                      <a:endParaRPr kumimoji="1" lang="en-US" altLang="ja-JP" sz="1200" kern="1200" baseline="0" dirty="0">
                        <a:solidFill>
                          <a:schemeClr val="tx1"/>
                        </a:solidFill>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l" defTabSz="914400" rtl="0" eaLnBrk="1" fontAlgn="auto" latinLnBrk="0" hangingPunct="1">
                        <a:lnSpc>
                          <a:spcPts val="1200"/>
                        </a:lnSpc>
                        <a:spcBef>
                          <a:spcPts val="0"/>
                        </a:spcBef>
                        <a:spcAft>
                          <a:spcPts val="0"/>
                        </a:spcAft>
                        <a:buClrTx/>
                        <a:buSzTx/>
                        <a:buFontTx/>
                        <a:buNone/>
                        <a:tabLst/>
                        <a:defRPr/>
                      </a:pPr>
                      <a:endParaRPr kumimoji="1" lang="ja-JP" altLang="en-US" sz="1200" kern="1200" baseline="0" dirty="0">
                        <a:solidFill>
                          <a:schemeClr val="tx1"/>
                        </a:solidFill>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l" defTabSz="914400" rtl="0" eaLnBrk="1" fontAlgn="auto" latinLnBrk="0" hangingPunct="1">
                        <a:lnSpc>
                          <a:spcPts val="1200"/>
                        </a:lnSpc>
                        <a:spcBef>
                          <a:spcPts val="0"/>
                        </a:spcBef>
                        <a:spcAft>
                          <a:spcPts val="0"/>
                        </a:spcAft>
                        <a:buClrTx/>
                        <a:buSzTx/>
                        <a:buFontTx/>
                        <a:buNone/>
                        <a:tabLst/>
                        <a:defRPr/>
                      </a:pPr>
                      <a:endParaRPr kumimoji="1" lang="en-US" altLang="ja-JP" sz="1200" kern="1200" baseline="0" dirty="0">
                        <a:solidFill>
                          <a:schemeClr val="tx1"/>
                        </a:solidFill>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l" defTabSz="914400" rtl="0" eaLnBrk="1" fontAlgn="auto" latinLnBrk="0" hangingPunct="1">
                        <a:lnSpc>
                          <a:spcPts val="1200"/>
                        </a:lnSpc>
                        <a:spcBef>
                          <a:spcPts val="0"/>
                        </a:spcBef>
                        <a:spcAft>
                          <a:spcPts val="0"/>
                        </a:spcAft>
                        <a:buClrTx/>
                        <a:buSzTx/>
                        <a:buFontTx/>
                        <a:buNone/>
                        <a:tabLst/>
                        <a:defRPr/>
                      </a:pPr>
                      <a:endParaRPr kumimoji="1" lang="en-US" altLang="ja-JP" sz="1200" kern="1200" baseline="0" dirty="0">
                        <a:solidFill>
                          <a:schemeClr val="tx1"/>
                        </a:solidFill>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583204">
                <a:tc>
                  <a:txBody>
                    <a:bodyPr/>
                    <a:lstStyle/>
                    <a:p>
                      <a:pPr marL="88900" indent="-88900">
                        <a:lnSpc>
                          <a:spcPts val="1200"/>
                        </a:lnSpc>
                      </a:pPr>
                      <a:r>
                        <a:rPr kumimoji="1" lang="ja-JP" altLang="en-US" sz="1200" kern="1200" baseline="0" dirty="0">
                          <a:solidFill>
                            <a:schemeClr val="tx1"/>
                          </a:solidFill>
                          <a:latin typeface="+mn-ea"/>
                          <a:ea typeface="+mn-ea"/>
                          <a:cs typeface="+mn-cs"/>
                        </a:rPr>
                        <a:t>（焼却処理）</a:t>
                      </a:r>
                    </a:p>
                    <a:p>
                      <a:pPr marL="88900" indent="-88900">
                        <a:lnSpc>
                          <a:spcPts val="1200"/>
                        </a:lnSpc>
                      </a:pPr>
                      <a:r>
                        <a:rPr kumimoji="1" lang="ja-JP" altLang="en-US" sz="1200" kern="1200" baseline="0" dirty="0">
                          <a:solidFill>
                            <a:schemeClr val="tx1"/>
                          </a:solidFill>
                          <a:latin typeface="+mn-ea"/>
                          <a:ea typeface="+mn-ea"/>
                          <a:cs typeface="+mn-cs"/>
                        </a:rPr>
                        <a:t>・減量施策の推進や将来の人口減により更なるごみ量減が見込まれることから、ごみ量に基づいた焼却工場配置が必要。</a:t>
                      </a:r>
                    </a:p>
                    <a:p>
                      <a:pPr marL="88900" indent="-88900">
                        <a:lnSpc>
                          <a:spcPts val="1200"/>
                        </a:lnSpc>
                      </a:pPr>
                      <a:r>
                        <a:rPr kumimoji="1" lang="ja-JP" altLang="en-US" sz="1200" kern="1200" baseline="0" dirty="0">
                          <a:solidFill>
                            <a:schemeClr val="tx1"/>
                          </a:solidFill>
                          <a:latin typeface="+mn-ea"/>
                          <a:ea typeface="+mn-ea"/>
                          <a:cs typeface="+mn-cs"/>
                        </a:rPr>
                        <a:t>・ごみ処理には広域化が必要とする国の方針。</a:t>
                      </a:r>
                    </a:p>
                    <a:p>
                      <a:pPr marL="88900" indent="-88900">
                        <a:lnSpc>
                          <a:spcPts val="1200"/>
                        </a:lnSpc>
                      </a:pPr>
                      <a:r>
                        <a:rPr kumimoji="1" lang="ja-JP" altLang="en-US" sz="1200" kern="1200" baseline="0" dirty="0">
                          <a:solidFill>
                            <a:schemeClr val="tx1"/>
                          </a:solidFill>
                          <a:latin typeface="+mn-ea"/>
                          <a:ea typeface="+mn-ea"/>
                          <a:cs typeface="+mn-cs"/>
                        </a:rPr>
                        <a:t>・工場建設のコストが大きい。</a:t>
                      </a:r>
                    </a:p>
                    <a:p>
                      <a:pPr marL="88900" indent="-88900">
                        <a:lnSpc>
                          <a:spcPts val="1200"/>
                        </a:lnSpc>
                      </a:pPr>
                      <a:r>
                        <a:rPr kumimoji="1" lang="ja-JP" altLang="en-US" sz="1200" kern="1200" baseline="0" dirty="0">
                          <a:solidFill>
                            <a:schemeClr val="tx1"/>
                          </a:solidFill>
                          <a:latin typeface="+mn-ea"/>
                          <a:ea typeface="+mn-ea"/>
                          <a:cs typeface="+mn-cs"/>
                        </a:rPr>
                        <a:t>・民間事業者の活用が進んで</a:t>
                      </a:r>
                    </a:p>
                    <a:p>
                      <a:pPr marL="88900" indent="-88900">
                        <a:lnSpc>
                          <a:spcPts val="1200"/>
                        </a:lnSpc>
                      </a:pPr>
                      <a:r>
                        <a:rPr kumimoji="1" lang="ja-JP" altLang="en-US" sz="1200" kern="1200" baseline="0" dirty="0">
                          <a:solidFill>
                            <a:schemeClr val="tx1"/>
                          </a:solidFill>
                          <a:latin typeface="+mn-ea"/>
                          <a:ea typeface="+mn-ea"/>
                          <a:cs typeface="+mn-cs"/>
                        </a:rPr>
                        <a:t>　いない。</a:t>
                      </a:r>
                    </a:p>
                    <a:p>
                      <a:pPr marL="88900" indent="-88900">
                        <a:lnSpc>
                          <a:spcPts val="1200"/>
                        </a:lnSpc>
                      </a:pPr>
                      <a:endParaRPr kumimoji="1" lang="ja-JP" altLang="en-US" sz="1200" kern="1200" baseline="0" dirty="0">
                        <a:solidFill>
                          <a:schemeClr val="tx1"/>
                        </a:solidFill>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200" kern="1200" baseline="0" dirty="0">
                          <a:solidFill>
                            <a:schemeClr val="tx1"/>
                          </a:solidFill>
                          <a:latin typeface="+mn-ea"/>
                          <a:ea typeface="+mn-ea"/>
                          <a:cs typeface="+mn-cs"/>
                        </a:rPr>
                        <a:t>（焼却処理）</a:t>
                      </a: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200" kern="1200" baseline="0" dirty="0">
                          <a:solidFill>
                            <a:schemeClr val="tx1"/>
                          </a:solidFill>
                          <a:latin typeface="+mn-ea"/>
                          <a:ea typeface="+mn-ea"/>
                          <a:cs typeface="+mn-cs"/>
                        </a:rPr>
                        <a:t>・ごみ量の推移に基づき工場稼働体制を６工場稼働体制へ見直すとともに、工場の建設・運営の民間運営や民間委託を推進。</a:t>
                      </a: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200" kern="1200" baseline="0" dirty="0">
                          <a:solidFill>
                            <a:schemeClr val="tx1"/>
                          </a:solidFill>
                          <a:latin typeface="+mn-ea"/>
                          <a:ea typeface="+mn-ea"/>
                          <a:cs typeface="+mn-cs"/>
                        </a:rPr>
                        <a:t>・本市、八尾市、松原市でのごみ処理体制（一部事務組合）を構築し、明確なガバナンスの下、それぞれがごみ処理責任と負担を公平に負う、長期的・安定的な処理体制の構築。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200" kern="1200" baseline="0" dirty="0">
                          <a:solidFill>
                            <a:schemeClr val="tx1"/>
                          </a:solidFill>
                          <a:latin typeface="+mn-ea"/>
                          <a:ea typeface="+mn-ea"/>
                          <a:cs typeface="+mn-cs"/>
                        </a:rPr>
                        <a:t>（焼却処理）</a:t>
                      </a: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200" kern="1200" baseline="0" dirty="0">
                          <a:solidFill>
                            <a:schemeClr val="tx1"/>
                          </a:solidFill>
                          <a:latin typeface="+mn-ea"/>
                          <a:ea typeface="+mn-ea"/>
                          <a:cs typeface="+mn-cs"/>
                        </a:rPr>
                        <a:t>・工場の整備・配置計画を策定。（</a:t>
                      </a:r>
                      <a:r>
                        <a:rPr kumimoji="1" lang="en-US" altLang="ja-JP" sz="1200" kern="1200" baseline="0" dirty="0">
                          <a:solidFill>
                            <a:schemeClr val="tx1"/>
                          </a:solidFill>
                          <a:latin typeface="+mn-ea"/>
                          <a:ea typeface="+mn-ea"/>
                          <a:cs typeface="+mn-cs"/>
                        </a:rPr>
                        <a:t>2012</a:t>
                      </a:r>
                      <a:r>
                        <a:rPr kumimoji="1" lang="ja-JP" altLang="en-US" sz="1200" kern="1200" baseline="0" dirty="0">
                          <a:solidFill>
                            <a:schemeClr val="tx1"/>
                          </a:solidFill>
                          <a:latin typeface="+mn-ea"/>
                          <a:ea typeface="+mn-ea"/>
                          <a:cs typeface="+mn-cs"/>
                        </a:rPr>
                        <a:t>年４月）</a:t>
                      </a: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200" kern="1200" baseline="0" dirty="0">
                          <a:solidFill>
                            <a:schemeClr val="tx1"/>
                          </a:solidFill>
                          <a:latin typeface="+mn-ea"/>
                          <a:ea typeface="+mn-ea"/>
                          <a:cs typeface="+mn-cs"/>
                        </a:rPr>
                        <a:t>・大阪市・八尾市・松原市環境施設組合を設立。（</a:t>
                      </a:r>
                      <a:r>
                        <a:rPr kumimoji="1" lang="en-US" altLang="ja-JP" sz="1200" kern="1200" baseline="0" dirty="0">
                          <a:solidFill>
                            <a:schemeClr val="tx1"/>
                          </a:solidFill>
                          <a:latin typeface="+mn-ea"/>
                          <a:ea typeface="+mn-ea"/>
                          <a:cs typeface="+mn-cs"/>
                        </a:rPr>
                        <a:t>2014</a:t>
                      </a:r>
                      <a:r>
                        <a:rPr kumimoji="1" lang="ja-JP" altLang="en-US" sz="1200" kern="1200" baseline="0" dirty="0">
                          <a:solidFill>
                            <a:schemeClr val="tx1"/>
                          </a:solidFill>
                          <a:latin typeface="+mn-ea"/>
                          <a:ea typeface="+mn-ea"/>
                          <a:cs typeface="+mn-cs"/>
                        </a:rPr>
                        <a:t>年</a:t>
                      </a:r>
                      <a:r>
                        <a:rPr kumimoji="1" lang="en-US" altLang="ja-JP" sz="1200" kern="1200" baseline="0" dirty="0">
                          <a:solidFill>
                            <a:schemeClr val="tx1"/>
                          </a:solidFill>
                          <a:latin typeface="+mn-ea"/>
                          <a:ea typeface="+mn-ea"/>
                          <a:cs typeface="+mn-cs"/>
                        </a:rPr>
                        <a:t>11</a:t>
                      </a:r>
                      <a:r>
                        <a:rPr kumimoji="1" lang="ja-JP" altLang="en-US" sz="1200" kern="1200" baseline="0" dirty="0">
                          <a:solidFill>
                            <a:schemeClr val="tx1"/>
                          </a:solidFill>
                          <a:latin typeface="+mn-ea"/>
                          <a:ea typeface="+mn-ea"/>
                          <a:cs typeface="+mn-cs"/>
                        </a:rPr>
                        <a:t>月）</a:t>
                      </a:r>
                    </a:p>
                    <a:p>
                      <a:pPr marL="88900" marR="0" indent="-88900" algn="l" defTabSz="914400" rtl="0" eaLnBrk="1" fontAlgn="auto" latinLnBrk="0" hangingPunct="1">
                        <a:lnSpc>
                          <a:spcPts val="1200"/>
                        </a:lnSpc>
                        <a:spcBef>
                          <a:spcPts val="0"/>
                        </a:spcBef>
                        <a:spcAft>
                          <a:spcPts val="0"/>
                        </a:spcAft>
                        <a:buClrTx/>
                        <a:buSzTx/>
                        <a:buFontTx/>
                        <a:buNone/>
                        <a:tabLst/>
                        <a:defRPr/>
                      </a:pPr>
                      <a:endParaRPr kumimoji="1" lang="en-US" altLang="ja-JP" sz="1200" kern="1200" baseline="0" dirty="0">
                        <a:solidFill>
                          <a:schemeClr val="tx1"/>
                        </a:solidFill>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200" kern="1200" baseline="0" dirty="0">
                          <a:solidFill>
                            <a:schemeClr val="tx1"/>
                          </a:solidFill>
                          <a:latin typeface="+mn-ea"/>
                          <a:ea typeface="+mn-ea"/>
                          <a:cs typeface="+mn-cs"/>
                        </a:rPr>
                        <a:t>（焼却処理）</a:t>
                      </a: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200" kern="1200" baseline="0" dirty="0">
                          <a:solidFill>
                            <a:schemeClr val="tx1"/>
                          </a:solidFill>
                          <a:latin typeface="+mn-ea"/>
                          <a:ea typeface="+mn-ea"/>
                          <a:cs typeface="+mn-cs"/>
                        </a:rPr>
                        <a:t>・森之宮工場（</a:t>
                      </a:r>
                      <a:r>
                        <a:rPr kumimoji="1" lang="en-US" altLang="ja-JP" sz="1200" kern="1200" baseline="0" dirty="0">
                          <a:solidFill>
                            <a:schemeClr val="tx1"/>
                          </a:solidFill>
                          <a:latin typeface="+mn-ea"/>
                          <a:ea typeface="+mn-ea"/>
                          <a:cs typeface="+mn-cs"/>
                        </a:rPr>
                        <a:t>2013</a:t>
                      </a:r>
                      <a:r>
                        <a:rPr kumimoji="1" lang="ja-JP" altLang="en-US" sz="1200" kern="1200" baseline="0" dirty="0">
                          <a:solidFill>
                            <a:schemeClr val="tx1"/>
                          </a:solidFill>
                          <a:latin typeface="+mn-ea"/>
                          <a:ea typeface="+mn-ea"/>
                          <a:cs typeface="+mn-cs"/>
                        </a:rPr>
                        <a:t>年１月）、大正工場（</a:t>
                      </a:r>
                      <a:r>
                        <a:rPr kumimoji="1" lang="en-US" altLang="ja-JP" sz="1200" kern="1200" baseline="0" dirty="0">
                          <a:solidFill>
                            <a:schemeClr val="tx1"/>
                          </a:solidFill>
                          <a:latin typeface="+mn-ea"/>
                          <a:ea typeface="+mn-ea"/>
                          <a:cs typeface="+mn-cs"/>
                        </a:rPr>
                        <a:t>2014</a:t>
                      </a:r>
                      <a:r>
                        <a:rPr kumimoji="1" lang="ja-JP" altLang="en-US" sz="1200" kern="1200" baseline="0" dirty="0">
                          <a:solidFill>
                            <a:schemeClr val="tx1"/>
                          </a:solidFill>
                          <a:latin typeface="+mn-ea"/>
                          <a:ea typeface="+mn-ea"/>
                          <a:cs typeface="+mn-cs"/>
                        </a:rPr>
                        <a:t>年３月）を停止して７工場稼働体制へ。</a:t>
                      </a: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200" kern="1200" baseline="0" dirty="0">
                          <a:solidFill>
                            <a:schemeClr val="tx1"/>
                          </a:solidFill>
                          <a:latin typeface="+mn-ea"/>
                          <a:ea typeface="+mn-ea"/>
                          <a:cs typeface="+mn-cs"/>
                        </a:rPr>
                        <a:t>・住之江工場を更新のため休止（</a:t>
                      </a:r>
                      <a:r>
                        <a:rPr kumimoji="1" lang="en-US" altLang="ja-JP" sz="1200" kern="1200" baseline="0" dirty="0">
                          <a:solidFill>
                            <a:schemeClr val="tx1"/>
                          </a:solidFill>
                          <a:latin typeface="+mn-ea"/>
                          <a:ea typeface="+mn-ea"/>
                          <a:cs typeface="+mn-cs"/>
                        </a:rPr>
                        <a:t>2016</a:t>
                      </a:r>
                      <a:r>
                        <a:rPr kumimoji="1" lang="ja-JP" altLang="en-US" sz="1200" kern="1200" baseline="0" dirty="0">
                          <a:solidFill>
                            <a:schemeClr val="tx1"/>
                          </a:solidFill>
                          <a:latin typeface="+mn-ea"/>
                          <a:ea typeface="+mn-ea"/>
                          <a:cs typeface="+mn-cs"/>
                        </a:rPr>
                        <a:t>年３月）し、６工場稼働体制へ。</a:t>
                      </a: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200" kern="1200" baseline="0" dirty="0">
                          <a:solidFill>
                            <a:schemeClr val="tx1"/>
                          </a:solidFill>
                          <a:latin typeface="+mn-ea"/>
                          <a:ea typeface="+mn-ea"/>
                          <a:cs typeface="+mn-cs"/>
                        </a:rPr>
                        <a:t>・これまでの４工場の廃止による建設コスト削減額　</a:t>
                      </a:r>
                      <a:r>
                        <a:rPr kumimoji="1" lang="en-US" altLang="ja-JP" sz="1200" kern="1200" baseline="0" dirty="0">
                          <a:solidFill>
                            <a:schemeClr val="tx1"/>
                          </a:solidFill>
                          <a:latin typeface="+mn-ea"/>
                          <a:ea typeface="+mn-ea"/>
                          <a:cs typeface="+mn-cs"/>
                        </a:rPr>
                        <a:t>1,200</a:t>
                      </a:r>
                      <a:r>
                        <a:rPr kumimoji="1" lang="ja-JP" altLang="en-US" sz="1200" kern="1200" baseline="0" dirty="0">
                          <a:solidFill>
                            <a:schemeClr val="tx1"/>
                          </a:solidFill>
                          <a:latin typeface="+mn-ea"/>
                          <a:ea typeface="+mn-ea"/>
                          <a:cs typeface="+mn-cs"/>
                        </a:rPr>
                        <a:t>億円以上</a:t>
                      </a: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200" kern="1200" baseline="0" dirty="0">
                          <a:solidFill>
                            <a:schemeClr val="tx1"/>
                          </a:solidFill>
                          <a:latin typeface="+mn-ea"/>
                          <a:ea typeface="+mn-ea"/>
                          <a:cs typeface="+mn-cs"/>
                        </a:rPr>
                        <a:t>・大阪市・八尾市・松原市環境施設組合が事業開始（</a:t>
                      </a:r>
                      <a:r>
                        <a:rPr kumimoji="1" lang="en-US" altLang="ja-JP" sz="1200" kern="1200" baseline="0" dirty="0">
                          <a:solidFill>
                            <a:schemeClr val="tx1"/>
                          </a:solidFill>
                          <a:latin typeface="+mn-ea"/>
                          <a:ea typeface="+mn-ea"/>
                          <a:cs typeface="+mn-cs"/>
                        </a:rPr>
                        <a:t>2015</a:t>
                      </a:r>
                      <a:r>
                        <a:rPr kumimoji="1" lang="ja-JP" altLang="en-US" sz="1200" kern="1200" baseline="0" dirty="0">
                          <a:solidFill>
                            <a:schemeClr val="tx1"/>
                          </a:solidFill>
                          <a:latin typeface="+mn-ea"/>
                          <a:ea typeface="+mn-ea"/>
                          <a:cs typeface="+mn-cs"/>
                        </a:rPr>
                        <a:t>年４月）。</a:t>
                      </a:r>
                    </a:p>
                    <a:p>
                      <a:pPr marL="88900" marR="0" indent="-88900" algn="l" defTabSz="914400" rtl="0" eaLnBrk="1" fontAlgn="auto" latinLnBrk="0" hangingPunct="1">
                        <a:lnSpc>
                          <a:spcPts val="1200"/>
                        </a:lnSpc>
                        <a:spcBef>
                          <a:spcPts val="0"/>
                        </a:spcBef>
                        <a:spcAft>
                          <a:spcPts val="0"/>
                        </a:spcAft>
                        <a:buClrTx/>
                        <a:buSzTx/>
                        <a:buFontTx/>
                        <a:buNone/>
                        <a:tabLst/>
                        <a:defRPr/>
                      </a:pPr>
                      <a:r>
                        <a:rPr kumimoji="1" lang="ja-JP" altLang="en-US" sz="1200" kern="1200" baseline="0" dirty="0">
                          <a:solidFill>
                            <a:schemeClr val="tx1"/>
                          </a:solidFill>
                          <a:latin typeface="+mn-ea"/>
                          <a:ea typeface="+mn-ea"/>
                          <a:cs typeface="+mn-cs"/>
                        </a:rPr>
                        <a:t>・住之江工場の更新・運営事業について、ＤＢＯ方式を導入予定（</a:t>
                      </a:r>
                      <a:r>
                        <a:rPr kumimoji="1" lang="en-US" altLang="ja-JP" sz="1200" kern="1200" baseline="0" dirty="0">
                          <a:solidFill>
                            <a:schemeClr val="tx1"/>
                          </a:solidFill>
                          <a:latin typeface="+mn-ea"/>
                          <a:ea typeface="+mn-ea"/>
                          <a:cs typeface="+mn-cs"/>
                        </a:rPr>
                        <a:t>2023</a:t>
                      </a:r>
                      <a:r>
                        <a:rPr kumimoji="1" lang="ja-JP" altLang="en-US" sz="1200" kern="1200" baseline="0" dirty="0">
                          <a:solidFill>
                            <a:schemeClr val="tx1"/>
                          </a:solidFill>
                          <a:latin typeface="+mn-ea"/>
                          <a:ea typeface="+mn-ea"/>
                          <a:cs typeface="+mn-cs"/>
                        </a:rPr>
                        <a:t>年３月竣工予定）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848352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6" name="直線コネクタ 145"/>
          <p:cNvCxnSpPr/>
          <p:nvPr/>
        </p:nvCxnSpPr>
        <p:spPr>
          <a:xfrm>
            <a:off x="179512" y="6669360"/>
            <a:ext cx="8640000"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338016" y="768651"/>
            <a:ext cx="8496944" cy="553998"/>
          </a:xfrm>
          <a:prstGeom prst="rect">
            <a:avLst/>
          </a:prstGeom>
        </p:spPr>
        <p:txBody>
          <a:bodyPr wrap="square">
            <a:spAutoFit/>
          </a:bodyPr>
          <a:lstStyle/>
          <a:p>
            <a:r>
              <a:rPr lang="ja-JP" altLang="en-US" sz="1600" dirty="0">
                <a:latin typeface="ＭＳ ゴシック" panose="020B0609070205080204" pitchFamily="49" charset="-128"/>
                <a:ea typeface="ＭＳ ゴシック" panose="020B0609070205080204" pitchFamily="49" charset="-128"/>
              </a:rPr>
              <a:t>（収集輸送について）</a:t>
            </a:r>
            <a:endParaRPr lang="en-US" altLang="ja-JP" sz="16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2011</a:t>
            </a:r>
            <a:r>
              <a:rPr lang="ja-JP" altLang="en-US" sz="1400" dirty="0">
                <a:latin typeface="ＭＳ ゴシック" panose="020B0609070205080204" pitchFamily="49" charset="-128"/>
                <a:ea typeface="ＭＳ ゴシック" panose="020B0609070205080204" pitchFamily="49" charset="-128"/>
              </a:rPr>
              <a:t>年度から職員の退職不補充による民間委託化を拡大してきており、今後も継続する。</a:t>
            </a:r>
            <a:endParaRPr lang="ja-JP" altLang="en-US" sz="1400" strike="sngStrike" dirty="0">
              <a:latin typeface="ＭＳ ゴシック" panose="020B0609070205080204" pitchFamily="49" charset="-128"/>
              <a:ea typeface="ＭＳ ゴシック" panose="020B0609070205080204" pitchFamily="49" charset="-128"/>
            </a:endParaRPr>
          </a:p>
        </p:txBody>
      </p:sp>
      <p:sp>
        <p:nvSpPr>
          <p:cNvPr id="42" name="正方形/長方形 41"/>
          <p:cNvSpPr/>
          <p:nvPr/>
        </p:nvSpPr>
        <p:spPr>
          <a:xfrm>
            <a:off x="7540242" y="315764"/>
            <a:ext cx="1189749" cy="348813"/>
          </a:xfrm>
          <a:prstGeom prst="rect">
            <a:avLst/>
          </a:prstGeom>
          <a:noFill/>
        </p:spPr>
        <p:txBody>
          <a:bodyPr wrap="none">
            <a:spAutoFit/>
          </a:bodyPr>
          <a:lstStyle/>
          <a:p>
            <a:pPr algn="ctr">
              <a:lnSpc>
                <a:spcPts val="2000"/>
              </a:lnSpc>
            </a:pPr>
            <a:r>
              <a:rPr lang="ja-JP" altLang="en-US" dirty="0"/>
              <a:t>＜</a:t>
            </a:r>
            <a:r>
              <a:rPr lang="en-US" altLang="ja-JP" dirty="0"/>
              <a:t>vision</a:t>
            </a:r>
            <a:r>
              <a:rPr lang="ja-JP" altLang="en-US" dirty="0"/>
              <a:t>＞</a:t>
            </a:r>
          </a:p>
        </p:txBody>
      </p:sp>
      <p:sp>
        <p:nvSpPr>
          <p:cNvPr id="43" name="スライド番号プレースホルダ 42"/>
          <p:cNvSpPr>
            <a:spLocks noGrp="1"/>
          </p:cNvSpPr>
          <p:nvPr>
            <p:ph type="sldNum" sz="quarter" idx="12"/>
          </p:nvPr>
        </p:nvSpPr>
        <p:spPr/>
        <p:txBody>
          <a:bodyPr/>
          <a:lstStyle/>
          <a:p>
            <a:fld id="{CCEC3038-1CF1-4B63-9920-55248DCFBA97}" type="slidenum">
              <a:rPr kumimoji="1" lang="ja-JP" altLang="en-US" smtClean="0"/>
              <a:pPr/>
              <a:t>95</a:t>
            </a:fld>
            <a:endParaRPr kumimoji="1" lang="ja-JP" altLang="en-US"/>
          </a:p>
        </p:txBody>
      </p:sp>
      <p:grpSp>
        <p:nvGrpSpPr>
          <p:cNvPr id="9" name="グループ化 8"/>
          <p:cNvGrpSpPr/>
          <p:nvPr/>
        </p:nvGrpSpPr>
        <p:grpSpPr>
          <a:xfrm>
            <a:off x="215996" y="1772973"/>
            <a:ext cx="8640000" cy="1528261"/>
            <a:chOff x="179512" y="1856123"/>
            <a:chExt cx="8640000" cy="1528261"/>
          </a:xfrm>
        </p:grpSpPr>
        <p:grpSp>
          <p:nvGrpSpPr>
            <p:cNvPr id="2" name="グループ化 113"/>
            <p:cNvGrpSpPr/>
            <p:nvPr/>
          </p:nvGrpSpPr>
          <p:grpSpPr>
            <a:xfrm>
              <a:off x="598085" y="1856123"/>
              <a:ext cx="8102414" cy="369087"/>
              <a:chOff x="627824" y="1605777"/>
              <a:chExt cx="8315307" cy="425096"/>
            </a:xfrm>
            <a:solidFill>
              <a:schemeClr val="accent1">
                <a:lumMod val="20000"/>
                <a:lumOff val="80000"/>
              </a:schemeClr>
            </a:solidFill>
          </p:grpSpPr>
          <p:sp>
            <p:nvSpPr>
              <p:cNvPr id="64" name="ホームベース 63"/>
              <p:cNvSpPr/>
              <p:nvPr/>
            </p:nvSpPr>
            <p:spPr bwMode="auto">
              <a:xfrm>
                <a:off x="627824" y="1605777"/>
                <a:ext cx="1770714" cy="414630"/>
              </a:xfrm>
              <a:prstGeom prst="homePlate">
                <a:avLst/>
              </a:prstGeom>
              <a:solidFill>
                <a:schemeClr val="bg1"/>
              </a:solidFill>
              <a:ln w="9525">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ja-JP" altLang="en-US" sz="1600" b="1" dirty="0">
                    <a:solidFill>
                      <a:schemeClr val="tx1"/>
                    </a:solidFill>
                    <a:latin typeface="+mn-ea"/>
                  </a:rPr>
                  <a:t>～</a:t>
                </a:r>
                <a:r>
                  <a:rPr lang="en-US" altLang="ja-JP" sz="1600" b="1" dirty="0">
                    <a:solidFill>
                      <a:schemeClr val="tx1"/>
                    </a:solidFill>
                    <a:latin typeface="+mn-ea"/>
                  </a:rPr>
                  <a:t>2011</a:t>
                </a:r>
                <a:r>
                  <a:rPr lang="ja-JP" altLang="en-US" sz="1600" b="1" dirty="0">
                    <a:solidFill>
                      <a:schemeClr val="tx1"/>
                    </a:solidFill>
                    <a:latin typeface="+mn-ea"/>
                  </a:rPr>
                  <a:t>年度</a:t>
                </a:r>
              </a:p>
            </p:txBody>
          </p:sp>
          <p:sp>
            <p:nvSpPr>
              <p:cNvPr id="65" name="山形 64"/>
              <p:cNvSpPr/>
              <p:nvPr/>
            </p:nvSpPr>
            <p:spPr bwMode="auto">
              <a:xfrm>
                <a:off x="4403912" y="1616243"/>
                <a:ext cx="2364537" cy="413606"/>
              </a:xfrm>
              <a:prstGeom prst="chevron">
                <a:avLst/>
              </a:prstGeom>
              <a:solidFill>
                <a:schemeClr val="bg2">
                  <a:lumMod val="25000"/>
                </a:schemeClr>
              </a:solidFill>
              <a:ln w="9525">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en-US" altLang="ja-JP" sz="1600" b="1" dirty="0">
                    <a:solidFill>
                      <a:schemeClr val="bg1"/>
                    </a:solidFill>
                    <a:latin typeface="+mn-ea"/>
                  </a:rPr>
                  <a:t>2017</a:t>
                </a:r>
                <a:r>
                  <a:rPr lang="ja-JP" altLang="en-US" sz="1600" b="1" dirty="0">
                    <a:solidFill>
                      <a:schemeClr val="bg1"/>
                    </a:solidFill>
                    <a:latin typeface="+mn-ea"/>
                  </a:rPr>
                  <a:t>～</a:t>
                </a:r>
                <a:r>
                  <a:rPr lang="en-US" altLang="ja-JP" sz="1600" b="1" dirty="0">
                    <a:solidFill>
                      <a:schemeClr val="bg1"/>
                    </a:solidFill>
                    <a:latin typeface="+mn-ea"/>
                  </a:rPr>
                  <a:t>2019</a:t>
                </a:r>
                <a:r>
                  <a:rPr lang="ja-JP" altLang="en-US" sz="1600" b="1" dirty="0">
                    <a:solidFill>
                      <a:schemeClr val="bg1"/>
                    </a:solidFill>
                    <a:latin typeface="+mn-ea"/>
                  </a:rPr>
                  <a:t>年度</a:t>
                </a:r>
                <a:endParaRPr lang="en-US" altLang="ja-JP" sz="1600" b="1" dirty="0">
                  <a:solidFill>
                    <a:schemeClr val="bg1"/>
                  </a:solidFill>
                  <a:latin typeface="+mn-ea"/>
                </a:endParaRPr>
              </a:p>
            </p:txBody>
          </p:sp>
          <p:sp>
            <p:nvSpPr>
              <p:cNvPr id="66" name="山形 65"/>
              <p:cNvSpPr/>
              <p:nvPr/>
            </p:nvSpPr>
            <p:spPr bwMode="auto">
              <a:xfrm>
                <a:off x="6578594" y="1607832"/>
                <a:ext cx="2364537" cy="414630"/>
              </a:xfrm>
              <a:prstGeom prst="chevron">
                <a:avLst/>
              </a:prstGeom>
              <a:solidFill>
                <a:schemeClr val="bg1"/>
              </a:solidFill>
              <a:ln w="9525">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Ins="36000" anchor="ctr" anchorCtr="1"/>
              <a:lstStyle/>
              <a:p>
                <a:pPr algn="ctr">
                  <a:defRPr/>
                </a:pPr>
                <a:r>
                  <a:rPr lang="ja-JP" altLang="en-US" sz="1600" b="1" dirty="0">
                    <a:solidFill>
                      <a:schemeClr val="tx1"/>
                    </a:solidFill>
                    <a:latin typeface="+mn-ea"/>
                  </a:rPr>
                  <a:t>将来形</a:t>
                </a:r>
              </a:p>
            </p:txBody>
          </p:sp>
          <p:sp>
            <p:nvSpPr>
              <p:cNvPr id="82" name="山形 81"/>
              <p:cNvSpPr/>
              <p:nvPr/>
            </p:nvSpPr>
            <p:spPr bwMode="auto">
              <a:xfrm>
                <a:off x="2214358" y="1616243"/>
                <a:ext cx="2364537" cy="414630"/>
              </a:xfrm>
              <a:prstGeom prst="chevron">
                <a:avLst/>
              </a:prstGeom>
              <a:solidFill>
                <a:schemeClr val="bg1"/>
              </a:solidFill>
              <a:ln w="9525" cmpd="thickThin">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en-US" altLang="ja-JP" sz="1600" b="1" dirty="0">
                    <a:solidFill>
                      <a:schemeClr val="tx1"/>
                    </a:solidFill>
                    <a:latin typeface="+mn-ea"/>
                  </a:rPr>
                  <a:t>2011</a:t>
                </a:r>
                <a:r>
                  <a:rPr lang="ja-JP" altLang="en-US" sz="1600" b="1" dirty="0">
                    <a:solidFill>
                      <a:schemeClr val="tx1"/>
                    </a:solidFill>
                    <a:latin typeface="+mn-ea"/>
                  </a:rPr>
                  <a:t>～</a:t>
                </a:r>
                <a:r>
                  <a:rPr lang="en-US" altLang="ja-JP" sz="1600" b="1" dirty="0">
                    <a:solidFill>
                      <a:schemeClr val="tx1"/>
                    </a:solidFill>
                    <a:latin typeface="+mn-ea"/>
                  </a:rPr>
                  <a:t>2017</a:t>
                </a:r>
                <a:r>
                  <a:rPr lang="ja-JP" altLang="en-US" sz="1600" b="1" dirty="0">
                    <a:solidFill>
                      <a:schemeClr val="tx1"/>
                    </a:solidFill>
                    <a:latin typeface="+mn-ea"/>
                  </a:rPr>
                  <a:t>年度</a:t>
                </a:r>
                <a:endParaRPr lang="en-US" altLang="ja-JP" sz="1600" b="1" dirty="0">
                  <a:solidFill>
                    <a:schemeClr val="tx1"/>
                  </a:solidFill>
                  <a:latin typeface="+mn-ea"/>
                </a:endParaRPr>
              </a:p>
            </p:txBody>
          </p:sp>
        </p:grpSp>
        <p:sp>
          <p:nvSpPr>
            <p:cNvPr id="130" name="正方形/長方形 129"/>
            <p:cNvSpPr/>
            <p:nvPr/>
          </p:nvSpPr>
          <p:spPr>
            <a:xfrm>
              <a:off x="2530018" y="2395130"/>
              <a:ext cx="1296000" cy="936104"/>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400" b="1" dirty="0">
                  <a:solidFill>
                    <a:schemeClr val="tx1"/>
                  </a:solidFill>
                  <a:latin typeface="ＭＳ ゴシック" pitchFamily="49" charset="-128"/>
                  <a:ea typeface="ＭＳ ゴシック" pitchFamily="49" charset="-128"/>
                </a:rPr>
                <a:t>民間委託化</a:t>
              </a:r>
              <a:endParaRPr kumimoji="1" lang="en-US" altLang="ja-JP" sz="1400" b="1" dirty="0">
                <a:solidFill>
                  <a:schemeClr val="tx1"/>
                </a:solidFill>
                <a:latin typeface="ＭＳ ゴシック" pitchFamily="49" charset="-128"/>
                <a:ea typeface="ＭＳ ゴシック" pitchFamily="49" charset="-128"/>
              </a:endParaRPr>
            </a:p>
            <a:p>
              <a:pPr algn="ctr"/>
              <a:r>
                <a:rPr lang="ja-JP" altLang="en-US" sz="1400" b="1" dirty="0">
                  <a:solidFill>
                    <a:schemeClr val="tx1"/>
                  </a:solidFill>
                  <a:latin typeface="ＭＳ ゴシック" pitchFamily="49" charset="-128"/>
                  <a:ea typeface="ＭＳ ゴシック" pitchFamily="49" charset="-128"/>
                </a:rPr>
                <a:t>順次拡大</a:t>
              </a:r>
              <a:endParaRPr kumimoji="1" lang="ja-JP" altLang="en-US" sz="1050" b="1" dirty="0">
                <a:solidFill>
                  <a:schemeClr val="tx1"/>
                </a:solidFill>
                <a:latin typeface="ＭＳ ゴシック" pitchFamily="49" charset="-128"/>
                <a:ea typeface="ＭＳ ゴシック" pitchFamily="49" charset="-128"/>
              </a:endParaRPr>
            </a:p>
          </p:txBody>
        </p:sp>
        <p:cxnSp>
          <p:nvCxnSpPr>
            <p:cNvPr id="139" name="直線コネクタ 138"/>
            <p:cNvCxnSpPr/>
            <p:nvPr/>
          </p:nvCxnSpPr>
          <p:spPr>
            <a:xfrm>
              <a:off x="179512" y="2348880"/>
              <a:ext cx="8640000"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cxnSp>
          <p:nvCxnSpPr>
            <p:cNvPr id="147" name="直線コネクタ 146"/>
            <p:cNvCxnSpPr/>
            <p:nvPr/>
          </p:nvCxnSpPr>
          <p:spPr>
            <a:xfrm>
              <a:off x="179512" y="3384384"/>
              <a:ext cx="8640000"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6914742" y="2406625"/>
              <a:ext cx="1692208" cy="936000"/>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nchorCtr="0"/>
            <a:lstStyle/>
            <a:p>
              <a:pPr algn="ctr"/>
              <a:r>
                <a:rPr kumimoji="1" lang="ja-JP" altLang="en-US" sz="1400" b="1" dirty="0">
                  <a:solidFill>
                    <a:schemeClr val="tx1"/>
                  </a:solidFill>
                  <a:latin typeface="ＭＳ ゴシック" pitchFamily="49" charset="-128"/>
                  <a:ea typeface="ＭＳ ゴシック" pitchFamily="49" charset="-128"/>
                </a:rPr>
                <a:t>民間委託化</a:t>
              </a:r>
              <a:endParaRPr kumimoji="1" lang="en-US" altLang="ja-JP" sz="1400" b="1" dirty="0">
                <a:solidFill>
                  <a:schemeClr val="tx1"/>
                </a:solidFill>
                <a:latin typeface="ＭＳ ゴシック" pitchFamily="49" charset="-128"/>
                <a:ea typeface="ＭＳ ゴシック" pitchFamily="49" charset="-128"/>
              </a:endParaRPr>
            </a:p>
          </p:txBody>
        </p:sp>
        <p:sp>
          <p:nvSpPr>
            <p:cNvPr id="55" name="正方形/長方形 54"/>
            <p:cNvSpPr/>
            <p:nvPr/>
          </p:nvSpPr>
          <p:spPr>
            <a:xfrm>
              <a:off x="408599" y="2393167"/>
              <a:ext cx="1643121" cy="936104"/>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400" b="1" dirty="0">
                  <a:solidFill>
                    <a:schemeClr val="tx1"/>
                  </a:solidFill>
                  <a:latin typeface="ＭＳ ゴシック" pitchFamily="49" charset="-128"/>
                  <a:ea typeface="ＭＳ ゴシック" pitchFamily="49" charset="-128"/>
                </a:rPr>
                <a:t>退職不補充による民間委託化の開始</a:t>
              </a:r>
            </a:p>
          </p:txBody>
        </p:sp>
        <p:cxnSp>
          <p:nvCxnSpPr>
            <p:cNvPr id="56" name="直線矢印コネクタ 55"/>
            <p:cNvCxnSpPr/>
            <p:nvPr/>
          </p:nvCxnSpPr>
          <p:spPr>
            <a:xfrm>
              <a:off x="2051720" y="2852936"/>
              <a:ext cx="360000" cy="0"/>
            </a:xfrm>
            <a:prstGeom prst="straightConnector1">
              <a:avLst/>
            </a:prstGeom>
            <a:ln w="57150">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3923968" y="2852936"/>
              <a:ext cx="360000" cy="0"/>
            </a:xfrm>
            <a:prstGeom prst="straightConnector1">
              <a:avLst/>
            </a:prstGeom>
            <a:ln w="57150">
              <a:tailEnd type="triangle" w="med" len="med"/>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4501378" y="2446403"/>
              <a:ext cx="1908000" cy="468000"/>
            </a:xfrm>
            <a:prstGeom prst="rect">
              <a:avLst/>
            </a:prstGeom>
            <a:solidFill>
              <a:schemeClr val="bg1"/>
            </a:solidFill>
            <a:ln w="25400" cmpd="dbl">
              <a:solidFill>
                <a:schemeClr val="accent1">
                  <a:shade val="95000"/>
                  <a:satMod val="10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400" b="1" dirty="0">
                  <a:solidFill>
                    <a:schemeClr val="tx1"/>
                  </a:solidFill>
                  <a:latin typeface="ＭＳ ゴシック" pitchFamily="49" charset="-128"/>
                  <a:ea typeface="ＭＳ ゴシック" pitchFamily="49" charset="-128"/>
                </a:rPr>
                <a:t>家庭系ごみ収集輸送事業　改革プラン</a:t>
              </a:r>
              <a:endParaRPr kumimoji="1" lang="ja-JP" altLang="en-US" sz="1400" b="1" dirty="0">
                <a:solidFill>
                  <a:schemeClr val="tx1"/>
                </a:solidFill>
                <a:latin typeface="ＭＳ ゴシック" pitchFamily="49" charset="-128"/>
                <a:ea typeface="ＭＳ ゴシック" pitchFamily="49" charset="-128"/>
              </a:endParaRPr>
            </a:p>
          </p:txBody>
        </p:sp>
        <p:sp>
          <p:nvSpPr>
            <p:cNvPr id="51" name="正方形/長方形 50"/>
            <p:cNvSpPr/>
            <p:nvPr/>
          </p:nvSpPr>
          <p:spPr>
            <a:xfrm>
              <a:off x="4420555" y="2930210"/>
              <a:ext cx="2123124" cy="452836"/>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200" b="1" dirty="0">
                  <a:solidFill>
                    <a:schemeClr val="tx1"/>
                  </a:solidFill>
                  <a:latin typeface="ＭＳ ゴシック" pitchFamily="49" charset="-128"/>
                  <a:ea typeface="ＭＳ ゴシック" pitchFamily="49" charset="-128"/>
                </a:rPr>
                <a:t>職員数の約</a:t>
              </a:r>
              <a:r>
                <a:rPr lang="en-US" altLang="ja-JP" sz="1200" b="1" dirty="0">
                  <a:solidFill>
                    <a:schemeClr val="tx1"/>
                  </a:solidFill>
                  <a:latin typeface="ＭＳ ゴシック" pitchFamily="49" charset="-128"/>
                  <a:ea typeface="ＭＳ ゴシック" pitchFamily="49" charset="-128"/>
                </a:rPr>
                <a:t>10</a:t>
              </a:r>
              <a:r>
                <a:rPr lang="ja-JP" altLang="en-US" sz="1200" b="1" dirty="0">
                  <a:solidFill>
                    <a:schemeClr val="tx1"/>
                  </a:solidFill>
                  <a:latin typeface="ＭＳ ゴシック" pitchFamily="49" charset="-128"/>
                  <a:ea typeface="ＭＳ ゴシック" pitchFamily="49" charset="-128"/>
                </a:rPr>
                <a:t>％相当の削減（人数にして約</a:t>
              </a:r>
              <a:r>
                <a:rPr lang="en-US" altLang="ja-JP" sz="1200" b="1" dirty="0">
                  <a:solidFill>
                    <a:schemeClr val="tx1"/>
                  </a:solidFill>
                  <a:latin typeface="ＭＳ ゴシック" pitchFamily="49" charset="-128"/>
                  <a:ea typeface="ＭＳ ゴシック" pitchFamily="49" charset="-128"/>
                </a:rPr>
                <a:t>150</a:t>
              </a:r>
              <a:r>
                <a:rPr lang="ja-JP" altLang="en-US" sz="1200" b="1" dirty="0">
                  <a:solidFill>
                    <a:schemeClr val="tx1"/>
                  </a:solidFill>
                  <a:latin typeface="ＭＳ ゴシック" pitchFamily="49" charset="-128"/>
                  <a:ea typeface="ＭＳ ゴシック" pitchFamily="49" charset="-128"/>
                </a:rPr>
                <a:t>名程度）</a:t>
              </a:r>
              <a:endParaRPr kumimoji="1" lang="ja-JP" altLang="en-US" sz="1200" b="1" dirty="0">
                <a:solidFill>
                  <a:schemeClr val="tx1"/>
                </a:solidFill>
                <a:latin typeface="ＭＳ ゴシック" pitchFamily="49" charset="-128"/>
                <a:ea typeface="ＭＳ ゴシック" pitchFamily="49" charset="-128"/>
              </a:endParaRPr>
            </a:p>
          </p:txBody>
        </p:sp>
        <p:cxnSp>
          <p:nvCxnSpPr>
            <p:cNvPr id="60" name="直線矢印コネクタ 59"/>
            <p:cNvCxnSpPr/>
            <p:nvPr/>
          </p:nvCxnSpPr>
          <p:spPr>
            <a:xfrm>
              <a:off x="6554742" y="2872068"/>
              <a:ext cx="360000" cy="0"/>
            </a:xfrm>
            <a:prstGeom prst="straightConnector1">
              <a:avLst/>
            </a:prstGeom>
            <a:ln w="57150">
              <a:tailEnd type="triangle" w="med" len="med"/>
            </a:ln>
          </p:spPr>
          <p:style>
            <a:lnRef idx="1">
              <a:schemeClr val="accent1"/>
            </a:lnRef>
            <a:fillRef idx="0">
              <a:schemeClr val="accent1"/>
            </a:fillRef>
            <a:effectRef idx="0">
              <a:schemeClr val="accent1"/>
            </a:effectRef>
            <a:fontRef idx="minor">
              <a:schemeClr val="tx1"/>
            </a:fontRef>
          </p:style>
        </p:cxnSp>
      </p:grpSp>
      <p:sp>
        <p:nvSpPr>
          <p:cNvPr id="76" name="正方形/長方形 75"/>
          <p:cNvSpPr/>
          <p:nvPr/>
        </p:nvSpPr>
        <p:spPr>
          <a:xfrm>
            <a:off x="6200820" y="4674232"/>
            <a:ext cx="265844" cy="828708"/>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r>
              <a:rPr kumimoji="1" lang="ja-JP" altLang="en-US" sz="1200" b="1" dirty="0">
                <a:solidFill>
                  <a:schemeClr val="tx1"/>
                </a:solidFill>
                <a:latin typeface="ＭＳ ゴシック" pitchFamily="49" charset="-128"/>
                <a:ea typeface="ＭＳ ゴシック" pitchFamily="49" charset="-128"/>
              </a:rPr>
              <a:t>委託継続</a:t>
            </a:r>
          </a:p>
        </p:txBody>
      </p:sp>
      <p:grpSp>
        <p:nvGrpSpPr>
          <p:cNvPr id="4" name="グループ化 3"/>
          <p:cNvGrpSpPr/>
          <p:nvPr/>
        </p:nvGrpSpPr>
        <p:grpSpPr>
          <a:xfrm>
            <a:off x="684346" y="3429000"/>
            <a:ext cx="7676577" cy="3204183"/>
            <a:chOff x="684346" y="3429000"/>
            <a:chExt cx="7676577" cy="3204183"/>
          </a:xfrm>
        </p:grpSpPr>
        <p:grpSp>
          <p:nvGrpSpPr>
            <p:cNvPr id="3" name="グループ化 2"/>
            <p:cNvGrpSpPr/>
            <p:nvPr/>
          </p:nvGrpSpPr>
          <p:grpSpPr>
            <a:xfrm>
              <a:off x="684346" y="3429000"/>
              <a:ext cx="7676577" cy="3204183"/>
              <a:chOff x="684346" y="3429000"/>
              <a:chExt cx="7676577" cy="3204183"/>
            </a:xfrm>
          </p:grpSpPr>
          <p:grpSp>
            <p:nvGrpSpPr>
              <p:cNvPr id="10" name="グループ化 9"/>
              <p:cNvGrpSpPr/>
              <p:nvPr/>
            </p:nvGrpSpPr>
            <p:grpSpPr>
              <a:xfrm>
                <a:off x="684346" y="3429000"/>
                <a:ext cx="7676577" cy="3204183"/>
                <a:chOff x="684346" y="3476270"/>
                <a:chExt cx="7676577" cy="3156914"/>
              </a:xfrm>
            </p:grpSpPr>
            <p:grpSp>
              <p:nvGrpSpPr>
                <p:cNvPr id="5" name="グループ化 121"/>
                <p:cNvGrpSpPr/>
                <p:nvPr/>
              </p:nvGrpSpPr>
              <p:grpSpPr>
                <a:xfrm>
                  <a:off x="684346" y="3476828"/>
                  <a:ext cx="3143200" cy="3156356"/>
                  <a:chOff x="324902" y="3260804"/>
                  <a:chExt cx="3143200" cy="3156356"/>
                </a:xfrm>
              </p:grpSpPr>
              <p:sp>
                <p:nvSpPr>
                  <p:cNvPr id="69" name="正方形/長方形 68"/>
                  <p:cNvSpPr/>
                  <p:nvPr/>
                </p:nvSpPr>
                <p:spPr>
                  <a:xfrm>
                    <a:off x="2172102" y="3260804"/>
                    <a:ext cx="1296000" cy="468000"/>
                  </a:xfrm>
                  <a:prstGeom prst="rect">
                    <a:avLst/>
                  </a:prstGeom>
                  <a:gradFill>
                    <a:gsLst>
                      <a:gs pos="0">
                        <a:schemeClr val="tx2">
                          <a:lumMod val="60000"/>
                          <a:lumOff val="40000"/>
                        </a:schemeClr>
                      </a:gs>
                      <a:gs pos="35000">
                        <a:schemeClr val="accent1">
                          <a:tint val="37000"/>
                          <a:satMod val="300000"/>
                        </a:schemeClr>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latin typeface="+mn-ea"/>
                      </a:rPr>
                      <a:t>民間委託</a:t>
                    </a:r>
                  </a:p>
                </p:txBody>
              </p:sp>
              <p:sp>
                <p:nvSpPr>
                  <p:cNvPr id="80" name="正方形/長方形 79"/>
                  <p:cNvSpPr/>
                  <p:nvPr/>
                </p:nvSpPr>
                <p:spPr>
                  <a:xfrm>
                    <a:off x="2172102" y="4327036"/>
                    <a:ext cx="1296000" cy="2090124"/>
                  </a:xfrm>
                  <a:prstGeom prst="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tLang="ja-JP" sz="1400" b="1" dirty="0">
                      <a:latin typeface="+mn-ea"/>
                    </a:endParaRPr>
                  </a:p>
                  <a:p>
                    <a:pPr algn="ctr" fontAlgn="auto">
                      <a:spcBef>
                        <a:spcPts val="0"/>
                      </a:spcBef>
                      <a:spcAft>
                        <a:spcPts val="0"/>
                      </a:spcAft>
                      <a:defRPr/>
                    </a:pPr>
                    <a:r>
                      <a:rPr lang="ja-JP" altLang="en-US" sz="1400" b="1" dirty="0">
                        <a:solidFill>
                          <a:schemeClr val="tx1"/>
                        </a:solidFill>
                        <a:latin typeface="+mn-ea"/>
                      </a:rPr>
                      <a:t>直　営</a:t>
                    </a:r>
                    <a:endParaRPr lang="en-US" altLang="ja-JP" sz="1400" b="1" dirty="0">
                      <a:solidFill>
                        <a:schemeClr val="tx1"/>
                      </a:solidFill>
                      <a:latin typeface="+mn-ea"/>
                    </a:endParaRPr>
                  </a:p>
                </p:txBody>
              </p:sp>
              <p:sp>
                <p:nvSpPr>
                  <p:cNvPr id="115" name="正方形/長方形 114"/>
                  <p:cNvSpPr/>
                  <p:nvPr/>
                </p:nvSpPr>
                <p:spPr>
                  <a:xfrm>
                    <a:off x="324902" y="3263002"/>
                    <a:ext cx="1296144" cy="3131449"/>
                  </a:xfrm>
                  <a:prstGeom prst="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tLang="ja-JP" sz="1400" b="1" dirty="0">
                      <a:solidFill>
                        <a:schemeClr val="tx1"/>
                      </a:solidFill>
                      <a:latin typeface="+mn-ea"/>
                    </a:endParaRPr>
                  </a:p>
                  <a:p>
                    <a:pPr algn="ctr" fontAlgn="auto">
                      <a:spcBef>
                        <a:spcPts val="0"/>
                      </a:spcBef>
                      <a:spcAft>
                        <a:spcPts val="0"/>
                      </a:spcAft>
                      <a:defRPr/>
                    </a:pPr>
                    <a:r>
                      <a:rPr lang="ja-JP" altLang="en-US" sz="1400" b="1" dirty="0">
                        <a:solidFill>
                          <a:schemeClr val="tx1"/>
                        </a:solidFill>
                        <a:latin typeface="+mn-ea"/>
                      </a:rPr>
                      <a:t>直　営</a:t>
                    </a:r>
                    <a:endParaRPr lang="en-US" altLang="ja-JP" sz="1400" b="1" dirty="0">
                      <a:solidFill>
                        <a:schemeClr val="tx1"/>
                      </a:solidFill>
                      <a:latin typeface="+mn-ea"/>
                    </a:endParaRPr>
                  </a:p>
                </p:txBody>
              </p:sp>
              <p:sp>
                <p:nvSpPr>
                  <p:cNvPr id="40" name="正方形/長方形 39"/>
                  <p:cNvSpPr/>
                  <p:nvPr/>
                </p:nvSpPr>
                <p:spPr>
                  <a:xfrm>
                    <a:off x="2172102" y="3795490"/>
                    <a:ext cx="1296000" cy="468000"/>
                  </a:xfrm>
                  <a:prstGeom prst="rect">
                    <a:avLst/>
                  </a:prstGeom>
                  <a:gradFill>
                    <a:gsLst>
                      <a:gs pos="0">
                        <a:schemeClr val="tx2">
                          <a:lumMod val="60000"/>
                          <a:lumOff val="40000"/>
                        </a:schemeClr>
                      </a:gs>
                      <a:gs pos="35000">
                        <a:schemeClr val="accent1">
                          <a:tint val="37000"/>
                          <a:satMod val="300000"/>
                        </a:schemeClr>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latin typeface="+mn-ea"/>
                      </a:rPr>
                      <a:t>民間委託</a:t>
                    </a:r>
                  </a:p>
                </p:txBody>
              </p:sp>
            </p:grpSp>
            <p:sp>
              <p:nvSpPr>
                <p:cNvPr id="53" name="正方形/長方形 52"/>
                <p:cNvSpPr/>
                <p:nvPr/>
              </p:nvSpPr>
              <p:spPr>
                <a:xfrm>
                  <a:off x="4777066" y="4547220"/>
                  <a:ext cx="1296000" cy="1548000"/>
                </a:xfrm>
                <a:prstGeom prst="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tLang="ja-JP" sz="1400" b="1" dirty="0">
                    <a:latin typeface="+mn-ea"/>
                  </a:endParaRPr>
                </a:p>
                <a:p>
                  <a:pPr algn="ctr" fontAlgn="auto">
                    <a:spcBef>
                      <a:spcPts val="0"/>
                    </a:spcBef>
                    <a:spcAft>
                      <a:spcPts val="0"/>
                    </a:spcAft>
                    <a:defRPr/>
                  </a:pPr>
                  <a:r>
                    <a:rPr lang="ja-JP" altLang="en-US" sz="1400" b="1" dirty="0">
                      <a:solidFill>
                        <a:schemeClr val="tx1"/>
                      </a:solidFill>
                      <a:latin typeface="+mn-ea"/>
                    </a:rPr>
                    <a:t>直　営</a:t>
                  </a:r>
                  <a:endParaRPr lang="en-US" altLang="ja-JP" sz="1400" b="1" dirty="0">
                    <a:solidFill>
                      <a:schemeClr val="tx1"/>
                    </a:solidFill>
                    <a:latin typeface="+mn-ea"/>
                  </a:endParaRPr>
                </a:p>
              </p:txBody>
            </p:sp>
            <p:sp>
              <p:nvSpPr>
                <p:cNvPr id="54" name="正方形/長方形 53"/>
                <p:cNvSpPr/>
                <p:nvPr/>
              </p:nvSpPr>
              <p:spPr>
                <a:xfrm>
                  <a:off x="4777066" y="3476270"/>
                  <a:ext cx="1296000" cy="468000"/>
                </a:xfrm>
                <a:prstGeom prst="rect">
                  <a:avLst/>
                </a:prstGeom>
                <a:gradFill>
                  <a:gsLst>
                    <a:gs pos="0">
                      <a:schemeClr val="bg2">
                        <a:lumMod val="50000"/>
                      </a:schemeClr>
                    </a:gs>
                    <a:gs pos="35000">
                      <a:schemeClr val="accent1">
                        <a:tint val="37000"/>
                        <a:satMod val="300000"/>
                      </a:schemeClr>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latin typeface="+mn-ea"/>
                    </a:rPr>
                    <a:t>民間委託</a:t>
                  </a:r>
                </a:p>
              </p:txBody>
            </p:sp>
            <p:sp>
              <p:nvSpPr>
                <p:cNvPr id="57" name="正方形/長方形 56"/>
                <p:cNvSpPr/>
                <p:nvPr/>
              </p:nvSpPr>
              <p:spPr>
                <a:xfrm>
                  <a:off x="4777066" y="4010956"/>
                  <a:ext cx="1296000" cy="468000"/>
                </a:xfrm>
                <a:prstGeom prst="rect">
                  <a:avLst/>
                </a:prstGeom>
                <a:gradFill>
                  <a:gsLst>
                    <a:gs pos="0">
                      <a:schemeClr val="bg2">
                        <a:lumMod val="50000"/>
                      </a:schemeClr>
                    </a:gs>
                    <a:gs pos="35000">
                      <a:schemeClr val="accent1">
                        <a:tint val="37000"/>
                        <a:satMod val="300000"/>
                      </a:schemeClr>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latin typeface="+mn-ea"/>
                    </a:rPr>
                    <a:t>民間委託</a:t>
                  </a:r>
                </a:p>
              </p:txBody>
            </p:sp>
            <p:sp>
              <p:nvSpPr>
                <p:cNvPr id="58" name="正方形/長方形 57"/>
                <p:cNvSpPr/>
                <p:nvPr/>
              </p:nvSpPr>
              <p:spPr>
                <a:xfrm>
                  <a:off x="4777066" y="6155779"/>
                  <a:ext cx="1296000" cy="468000"/>
                </a:xfrm>
                <a:prstGeom prst="rect">
                  <a:avLst/>
                </a:prstGeom>
                <a:solidFill>
                  <a:schemeClr val="tx2">
                    <a:lumMod val="75000"/>
                  </a:schemeClr>
                </a:solidFill>
                <a:ln w="31750">
                  <a:prstDash val="sysDot"/>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solidFill>
                        <a:schemeClr val="bg1"/>
                      </a:solidFill>
                      <a:latin typeface="+mn-ea"/>
                    </a:rPr>
                    <a:t>効率化</a:t>
                  </a:r>
                  <a:endParaRPr lang="en-US" altLang="ja-JP" sz="1400" b="1" dirty="0">
                    <a:solidFill>
                      <a:schemeClr val="bg1"/>
                    </a:solidFill>
                    <a:latin typeface="+mn-ea"/>
                  </a:endParaRPr>
                </a:p>
                <a:p>
                  <a:pPr algn="ctr" fontAlgn="auto">
                    <a:spcBef>
                      <a:spcPts val="0"/>
                    </a:spcBef>
                    <a:spcAft>
                      <a:spcPts val="0"/>
                    </a:spcAft>
                    <a:defRPr/>
                  </a:pPr>
                  <a:r>
                    <a:rPr lang="ja-JP" altLang="en-US" sz="1400" b="1" dirty="0">
                      <a:solidFill>
                        <a:schemeClr val="bg1"/>
                      </a:solidFill>
                      <a:latin typeface="+mn-ea"/>
                    </a:rPr>
                    <a:t>（▲</a:t>
                  </a:r>
                  <a:r>
                    <a:rPr lang="en-US" altLang="ja-JP" sz="1400" b="1" dirty="0">
                      <a:solidFill>
                        <a:schemeClr val="bg1"/>
                      </a:solidFill>
                      <a:latin typeface="+mn-ea"/>
                    </a:rPr>
                    <a:t>150</a:t>
                  </a:r>
                  <a:r>
                    <a:rPr lang="ja-JP" altLang="en-US" sz="1400" b="1" dirty="0">
                      <a:solidFill>
                        <a:schemeClr val="bg1"/>
                      </a:solidFill>
                      <a:latin typeface="+mn-ea"/>
                    </a:rPr>
                    <a:t>名）</a:t>
                  </a:r>
                </a:p>
              </p:txBody>
            </p:sp>
            <p:grpSp>
              <p:nvGrpSpPr>
                <p:cNvPr id="7" name="グループ化 6"/>
                <p:cNvGrpSpPr/>
                <p:nvPr/>
              </p:nvGrpSpPr>
              <p:grpSpPr>
                <a:xfrm>
                  <a:off x="4056761" y="4605929"/>
                  <a:ext cx="529727" cy="1060704"/>
                  <a:chOff x="3674533" y="4605929"/>
                  <a:chExt cx="529727" cy="1060704"/>
                </a:xfrm>
              </p:grpSpPr>
              <p:sp>
                <p:nvSpPr>
                  <p:cNvPr id="45" name="二等辺三角形 44"/>
                  <p:cNvSpPr/>
                  <p:nvPr/>
                </p:nvSpPr>
                <p:spPr>
                  <a:xfrm rot="5400000">
                    <a:off x="3566468" y="5028841"/>
                    <a:ext cx="1060704" cy="214880"/>
                  </a:xfrm>
                  <a:prstGeom prst="triangle">
                    <a:avLst>
                      <a:gd name="adj" fmla="val 44402"/>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3674533" y="4630800"/>
                    <a:ext cx="265844" cy="961147"/>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r>
                      <a:rPr kumimoji="1" lang="ja-JP" altLang="en-US" sz="1200" b="1" dirty="0">
                        <a:solidFill>
                          <a:schemeClr val="tx1"/>
                        </a:solidFill>
                        <a:latin typeface="ＭＳ ゴシック" pitchFamily="49" charset="-128"/>
                        <a:ea typeface="ＭＳ ゴシック" pitchFamily="49" charset="-128"/>
                      </a:rPr>
                      <a:t>定数削減</a:t>
                    </a:r>
                  </a:p>
                </p:txBody>
              </p:sp>
            </p:grpSp>
            <p:sp>
              <p:nvSpPr>
                <p:cNvPr id="62" name="正方形/長方形 61"/>
                <p:cNvSpPr/>
                <p:nvPr/>
              </p:nvSpPr>
              <p:spPr>
                <a:xfrm>
                  <a:off x="7064923" y="3489628"/>
                  <a:ext cx="1296000" cy="468000"/>
                </a:xfrm>
                <a:prstGeom prst="rect">
                  <a:avLst/>
                </a:prstGeom>
                <a:gradFill>
                  <a:gsLst>
                    <a:gs pos="0">
                      <a:schemeClr val="bg2">
                        <a:lumMod val="50000"/>
                      </a:schemeClr>
                    </a:gs>
                    <a:gs pos="35000">
                      <a:schemeClr val="accent1">
                        <a:tint val="37000"/>
                        <a:satMod val="300000"/>
                      </a:schemeClr>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latin typeface="+mn-ea"/>
                    </a:rPr>
                    <a:t>民間委託</a:t>
                  </a:r>
                </a:p>
              </p:txBody>
            </p:sp>
            <p:sp>
              <p:nvSpPr>
                <p:cNvPr id="63" name="正方形/長方形 62"/>
                <p:cNvSpPr/>
                <p:nvPr/>
              </p:nvSpPr>
              <p:spPr>
                <a:xfrm>
                  <a:off x="7064923" y="4014789"/>
                  <a:ext cx="1296000" cy="468000"/>
                </a:xfrm>
                <a:prstGeom prst="rect">
                  <a:avLst/>
                </a:prstGeom>
                <a:gradFill>
                  <a:gsLst>
                    <a:gs pos="0">
                      <a:schemeClr val="bg2">
                        <a:lumMod val="50000"/>
                      </a:schemeClr>
                    </a:gs>
                    <a:gs pos="35000">
                      <a:schemeClr val="accent1">
                        <a:tint val="37000"/>
                        <a:satMod val="300000"/>
                      </a:schemeClr>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latin typeface="+mn-ea"/>
                    </a:rPr>
                    <a:t>民間委託</a:t>
                  </a:r>
                </a:p>
              </p:txBody>
            </p:sp>
            <p:sp>
              <p:nvSpPr>
                <p:cNvPr id="70" name="正方形/長方形 69"/>
                <p:cNvSpPr/>
                <p:nvPr/>
              </p:nvSpPr>
              <p:spPr>
                <a:xfrm>
                  <a:off x="7064923" y="5081616"/>
                  <a:ext cx="1296000" cy="468000"/>
                </a:xfrm>
                <a:prstGeom prst="rect">
                  <a:avLst/>
                </a:prstGeom>
                <a:solidFill>
                  <a:schemeClr val="accent1">
                    <a:lumMod val="40000"/>
                    <a:lumOff val="60000"/>
                  </a:schemeClr>
                </a:solidFill>
                <a:ln w="31750">
                  <a:solidFill>
                    <a:schemeClr val="tx2">
                      <a:lumMod val="75000"/>
                    </a:schemeClr>
                  </a:solidFill>
                  <a:prstDash val="sysDash"/>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latin typeface="+mn-ea"/>
                    </a:rPr>
                    <a:t>民間委託</a:t>
                  </a:r>
                </a:p>
              </p:txBody>
            </p:sp>
            <p:sp>
              <p:nvSpPr>
                <p:cNvPr id="71" name="正方形/長方形 70"/>
                <p:cNvSpPr/>
                <p:nvPr/>
              </p:nvSpPr>
              <p:spPr>
                <a:xfrm>
                  <a:off x="7064923" y="5606380"/>
                  <a:ext cx="1296000" cy="468000"/>
                </a:xfrm>
                <a:prstGeom prst="rect">
                  <a:avLst/>
                </a:prstGeom>
                <a:solidFill>
                  <a:schemeClr val="accent1">
                    <a:lumMod val="40000"/>
                    <a:lumOff val="60000"/>
                  </a:schemeClr>
                </a:solidFill>
                <a:ln w="31750">
                  <a:solidFill>
                    <a:schemeClr val="tx2">
                      <a:lumMod val="75000"/>
                    </a:schemeClr>
                  </a:solidFill>
                  <a:prstDash val="sysDash"/>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latin typeface="+mn-ea"/>
                    </a:rPr>
                    <a:t>民間委託</a:t>
                  </a:r>
                </a:p>
              </p:txBody>
            </p:sp>
            <p:sp>
              <p:nvSpPr>
                <p:cNvPr id="72" name="正方形/長方形 71"/>
                <p:cNvSpPr/>
                <p:nvPr/>
              </p:nvSpPr>
              <p:spPr>
                <a:xfrm>
                  <a:off x="7064923" y="6146347"/>
                  <a:ext cx="1296000" cy="468000"/>
                </a:xfrm>
                <a:prstGeom prst="rect">
                  <a:avLst/>
                </a:prstGeom>
                <a:solidFill>
                  <a:schemeClr val="tx2">
                    <a:lumMod val="75000"/>
                  </a:schemeClr>
                </a:solidFill>
                <a:ln w="31750">
                  <a:prstDash val="sysDot"/>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solidFill>
                        <a:schemeClr val="bg1"/>
                      </a:solidFill>
                      <a:latin typeface="+mn-ea"/>
                    </a:rPr>
                    <a:t>効率化</a:t>
                  </a:r>
                  <a:endParaRPr lang="en-US" altLang="ja-JP" sz="1400" b="1" dirty="0">
                    <a:solidFill>
                      <a:schemeClr val="bg1"/>
                    </a:solidFill>
                    <a:latin typeface="+mn-ea"/>
                  </a:endParaRPr>
                </a:p>
                <a:p>
                  <a:pPr algn="ctr" fontAlgn="auto">
                    <a:spcBef>
                      <a:spcPts val="0"/>
                    </a:spcBef>
                    <a:spcAft>
                      <a:spcPts val="0"/>
                    </a:spcAft>
                    <a:defRPr/>
                  </a:pPr>
                  <a:r>
                    <a:rPr lang="ja-JP" altLang="en-US" sz="1400" b="1" dirty="0">
                      <a:solidFill>
                        <a:schemeClr val="bg1"/>
                      </a:solidFill>
                      <a:latin typeface="+mn-ea"/>
                    </a:rPr>
                    <a:t>（▲</a:t>
                  </a:r>
                  <a:r>
                    <a:rPr lang="en-US" altLang="ja-JP" sz="1400" b="1" dirty="0">
                      <a:solidFill>
                        <a:schemeClr val="bg1"/>
                      </a:solidFill>
                      <a:latin typeface="+mn-ea"/>
                    </a:rPr>
                    <a:t>150</a:t>
                  </a:r>
                  <a:r>
                    <a:rPr lang="ja-JP" altLang="en-US" sz="1400" b="1" dirty="0">
                      <a:solidFill>
                        <a:schemeClr val="bg1"/>
                      </a:solidFill>
                      <a:latin typeface="+mn-ea"/>
                    </a:rPr>
                    <a:t>名）</a:t>
                  </a:r>
                </a:p>
              </p:txBody>
            </p:sp>
            <p:sp>
              <p:nvSpPr>
                <p:cNvPr id="74" name="正方形/長方形 73"/>
                <p:cNvSpPr/>
                <p:nvPr/>
              </p:nvSpPr>
              <p:spPr>
                <a:xfrm>
                  <a:off x="6156176" y="5901301"/>
                  <a:ext cx="866410" cy="329990"/>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r>
                    <a:rPr kumimoji="1" lang="ja-JP" altLang="en-US" sz="1200" b="1" dirty="0">
                      <a:solidFill>
                        <a:schemeClr val="tx1"/>
                      </a:solidFill>
                      <a:latin typeface="ＭＳ ゴシック" pitchFamily="49" charset="-128"/>
                      <a:ea typeface="ＭＳ ゴシック" pitchFamily="49" charset="-128"/>
                    </a:rPr>
                    <a:t>効果継続</a:t>
                  </a:r>
                </a:p>
              </p:txBody>
            </p:sp>
            <p:sp>
              <p:nvSpPr>
                <p:cNvPr id="8" name="右矢印 7"/>
                <p:cNvSpPr/>
                <p:nvPr/>
              </p:nvSpPr>
              <p:spPr>
                <a:xfrm>
                  <a:off x="6271084" y="6250958"/>
                  <a:ext cx="619211" cy="301155"/>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9" name="二等辺三角形 58"/>
              <p:cNvSpPr/>
              <p:nvPr/>
            </p:nvSpPr>
            <p:spPr>
              <a:xfrm rot="5400000">
                <a:off x="1784837" y="4980698"/>
                <a:ext cx="1087522" cy="255407"/>
              </a:xfrm>
              <a:prstGeom prst="triangle">
                <a:avLst>
                  <a:gd name="adj" fmla="val 44402"/>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二等辺三角形 74"/>
              <p:cNvSpPr/>
              <p:nvPr/>
            </p:nvSpPr>
            <p:spPr>
              <a:xfrm rot="5400000">
                <a:off x="6132783" y="4980698"/>
                <a:ext cx="1087521" cy="255407"/>
              </a:xfrm>
              <a:prstGeom prst="triangle">
                <a:avLst>
                  <a:gd name="adj" fmla="val 44402"/>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7" name="正方形/長方形 76"/>
            <p:cNvSpPr/>
            <p:nvPr/>
          </p:nvSpPr>
          <p:spPr>
            <a:xfrm>
              <a:off x="7064923" y="4517099"/>
              <a:ext cx="1296000" cy="475007"/>
            </a:xfrm>
            <a:prstGeom prst="rect">
              <a:avLst/>
            </a:prstGeom>
            <a:solidFill>
              <a:schemeClr val="accent1">
                <a:lumMod val="40000"/>
                <a:lumOff val="60000"/>
              </a:schemeClr>
            </a:solidFill>
            <a:ln w="31750">
              <a:solidFill>
                <a:schemeClr val="tx2">
                  <a:lumMod val="75000"/>
                </a:schemeClr>
              </a:solidFill>
              <a:prstDash val="sysDash"/>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latin typeface="+mn-ea"/>
                </a:rPr>
                <a:t>民間委託</a:t>
              </a:r>
            </a:p>
          </p:txBody>
        </p:sp>
      </p:grpSp>
      <p:sp>
        <p:nvSpPr>
          <p:cNvPr id="73" name="正方形/長方形 72"/>
          <p:cNvSpPr/>
          <p:nvPr/>
        </p:nvSpPr>
        <p:spPr>
          <a:xfrm>
            <a:off x="251520" y="260648"/>
            <a:ext cx="5904656" cy="369332"/>
          </a:xfrm>
          <a:prstGeom prst="rect">
            <a:avLst/>
          </a:prstGeom>
        </p:spPr>
        <p:txBody>
          <a:bodyPr wrap="square">
            <a:spAutoFit/>
          </a:bodyPr>
          <a:lstStyle/>
          <a:p>
            <a:r>
              <a:rPr lang="ja-JP" altLang="en-US" b="1" dirty="0">
                <a:latin typeface="+mn-ea"/>
              </a:rPr>
              <a:t>経営形態</a:t>
            </a:r>
            <a:r>
              <a:rPr lang="ja-JP" altLang="en-US" b="1" dirty="0">
                <a:solidFill>
                  <a:srgbClr val="000000"/>
                </a:solidFill>
                <a:latin typeface="Calibri" pitchFamily="34" charset="0"/>
              </a:rPr>
              <a:t>の見直し　</a:t>
            </a:r>
            <a:endParaRPr lang="ja-JP" altLang="en-US" b="1" dirty="0">
              <a:solidFill>
                <a:srgbClr val="FF0000"/>
              </a:solidFill>
              <a:latin typeface="Calibri" pitchFamily="34" charset="0"/>
            </a:endParaRPr>
          </a:p>
        </p:txBody>
      </p:sp>
      <p:sp>
        <p:nvSpPr>
          <p:cNvPr id="67" name="テキスト ボックス 66"/>
          <p:cNvSpPr txBox="1"/>
          <p:nvPr/>
        </p:nvSpPr>
        <p:spPr>
          <a:xfrm>
            <a:off x="0" y="0"/>
            <a:ext cx="4777066" cy="261610"/>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・ごみ（一般廃棄物）</a:t>
            </a:r>
            <a:endParaRPr kumimoji="1" lang="en-US" altLang="ja-JP" sz="1100" dirty="0"/>
          </a:p>
        </p:txBody>
      </p:sp>
      <p:sp>
        <p:nvSpPr>
          <p:cNvPr id="68" name="テキスト ボックス 67"/>
          <p:cNvSpPr txBox="1"/>
          <p:nvPr/>
        </p:nvSpPr>
        <p:spPr>
          <a:xfrm>
            <a:off x="6877997" y="150700"/>
            <a:ext cx="646331" cy="369332"/>
          </a:xfrm>
          <a:prstGeom prst="rect">
            <a:avLst/>
          </a:prstGeom>
          <a:solidFill>
            <a:schemeClr val="bg2">
              <a:lumMod val="50000"/>
            </a:schemeClr>
          </a:solidFill>
          <a:ln>
            <a:solidFill>
              <a:schemeClr val="bg2">
                <a:lumMod val="25000"/>
              </a:schemeClr>
            </a:solidFill>
          </a:ln>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rPr>
              <a:t>追加</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8244408" y="1"/>
            <a:ext cx="899592" cy="307777"/>
          </a:xfrm>
          <a:prstGeom prst="rect">
            <a:avLst/>
          </a:prstGeom>
          <a:noFill/>
        </p:spPr>
        <p:txBody>
          <a:bodyPr wrap="square" rtlCol="0">
            <a:spAutoFit/>
          </a:bodyPr>
          <a:lstStyle/>
          <a:p>
            <a:r>
              <a:rPr kumimoji="1" lang="en-US" altLang="ja-JP" sz="1400" dirty="0"/>
              <a:t>C4</a:t>
            </a:r>
            <a:r>
              <a:rPr kumimoji="1" lang="en-US" altLang="ja-JP" sz="1400" dirty="0" smtClean="0"/>
              <a:t>.(</a:t>
            </a:r>
            <a:r>
              <a:rPr lang="en-US" altLang="ja-JP" sz="1400" dirty="0" smtClean="0"/>
              <a:t>84</a:t>
            </a:r>
            <a:r>
              <a:rPr kumimoji="1" lang="en-US" altLang="ja-JP" sz="1400" dirty="0" smtClean="0"/>
              <a:t>)</a:t>
            </a:r>
            <a:endParaRPr kumimoji="1" lang="ja-JP" altLang="en-US" sz="1400" dirty="0"/>
          </a:p>
        </p:txBody>
      </p:sp>
    </p:spTree>
    <p:extLst>
      <p:ext uri="{BB962C8B-B14F-4D97-AF65-F5344CB8AC3E}">
        <p14:creationId xmlns:p14="http://schemas.microsoft.com/office/powerpoint/2010/main" val="2032005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7793144" y="315764"/>
            <a:ext cx="1118704" cy="348813"/>
          </a:xfrm>
          <a:prstGeom prst="rect">
            <a:avLst/>
          </a:prstGeom>
          <a:noFill/>
        </p:spPr>
        <p:txBody>
          <a:bodyPr wrap="none">
            <a:spAutoFit/>
          </a:bodyPr>
          <a:lstStyle/>
          <a:p>
            <a:pPr algn="ctr">
              <a:lnSpc>
                <a:spcPts val="2000"/>
              </a:lnSpc>
            </a:pPr>
            <a:r>
              <a:rPr lang="ja-JP" altLang="en-US" dirty="0"/>
              <a:t>＜</a:t>
            </a:r>
            <a:r>
              <a:rPr lang="en-US" altLang="ja-JP" dirty="0"/>
              <a:t>what</a:t>
            </a:r>
            <a:r>
              <a:rPr lang="ja-JP" altLang="en-US" dirty="0"/>
              <a:t>＞</a:t>
            </a:r>
          </a:p>
        </p:txBody>
      </p:sp>
      <p:sp>
        <p:nvSpPr>
          <p:cNvPr id="18" name="正方形/長方形 17"/>
          <p:cNvSpPr/>
          <p:nvPr/>
        </p:nvSpPr>
        <p:spPr>
          <a:xfrm>
            <a:off x="251520" y="260648"/>
            <a:ext cx="5904656" cy="369332"/>
          </a:xfrm>
          <a:prstGeom prst="rect">
            <a:avLst/>
          </a:prstGeom>
        </p:spPr>
        <p:txBody>
          <a:bodyPr wrap="square">
            <a:spAutoFit/>
          </a:bodyPr>
          <a:lstStyle/>
          <a:p>
            <a:r>
              <a:rPr lang="ja-JP" altLang="en-US" b="1" dirty="0">
                <a:solidFill>
                  <a:srgbClr val="000000"/>
                </a:solidFill>
                <a:latin typeface="Calibri" pitchFamily="34" charset="0"/>
              </a:rPr>
              <a:t>収集輸送　（民間委託化の状況）　</a:t>
            </a:r>
          </a:p>
        </p:txBody>
      </p:sp>
      <p:cxnSp>
        <p:nvCxnSpPr>
          <p:cNvPr id="19" name="直線コネクタ 18"/>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15"/>
          <p:cNvSpPr>
            <a:spLocks noChangeArrowheads="1"/>
          </p:cNvSpPr>
          <p:nvPr/>
        </p:nvSpPr>
        <p:spPr bwMode="auto">
          <a:xfrm>
            <a:off x="323528" y="548680"/>
            <a:ext cx="8640960" cy="504055"/>
          </a:xfrm>
          <a:prstGeom prst="rect">
            <a:avLst/>
          </a:prstGeom>
          <a:noFill/>
          <a:ln w="9525">
            <a:noFill/>
            <a:miter lim="800000"/>
            <a:headEnd/>
            <a:tailEnd/>
          </a:ln>
        </p:spPr>
        <p:txBody>
          <a:bodyPr anchor="ctr"/>
          <a:lstStyle/>
          <a:p>
            <a:r>
              <a:rPr lang="ja-JP" altLang="en-US" sz="1400" dirty="0">
                <a:latin typeface="+mn-ea"/>
                <a:cs typeface="Meiryo UI" pitchFamily="50" charset="-128"/>
              </a:rPr>
              <a:t>　各都市で退職不補充により順次民間委託化を拡大。</a:t>
            </a:r>
            <a:endParaRPr lang="en-US" altLang="ja-JP" sz="1400" strike="sngStrike" dirty="0">
              <a:latin typeface="+mn-ea"/>
              <a:cs typeface="Meiryo UI" pitchFamily="50" charset="-128"/>
            </a:endParaRPr>
          </a:p>
        </p:txBody>
      </p:sp>
      <p:pic>
        <p:nvPicPr>
          <p:cNvPr id="35" name="図 34"/>
          <p:cNvPicPr>
            <a:picLocks noChangeAspect="1" noChangeArrowheads="1"/>
            <a:extLst>
              <a:ext uri="{84589F7E-364E-4C9E-8A38-B11213B215E9}">
                <a14:cameraTool xmlns:a14="http://schemas.microsoft.com/office/drawing/2010/main" cellRange="$A$2:$N$27"/>
              </a:ext>
            </a:extLst>
          </p:cNvPicPr>
          <p:nvPr/>
        </p:nvPicPr>
        <p:blipFill>
          <a:blip r:embed="rId3"/>
          <a:srcRect/>
          <a:stretch>
            <a:fillRect/>
          </a:stretch>
        </p:blipFill>
        <p:spPr bwMode="auto">
          <a:xfrm>
            <a:off x="350275" y="1196752"/>
            <a:ext cx="8707230" cy="5392251"/>
          </a:xfrm>
          <a:prstGeom prst="rect">
            <a:avLst/>
          </a:prstGeom>
          <a:noFill/>
          <a:ln w="9525">
            <a:noFill/>
            <a:miter lim="800000"/>
            <a:headEnd/>
            <a:tailEnd/>
          </a:ln>
        </p:spPr>
      </p:pic>
      <p:sp>
        <p:nvSpPr>
          <p:cNvPr id="37" name="正方形/長方形 36"/>
          <p:cNvSpPr/>
          <p:nvPr/>
        </p:nvSpPr>
        <p:spPr>
          <a:xfrm>
            <a:off x="7616627" y="6506422"/>
            <a:ext cx="1440780" cy="238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fontAlgn="auto">
              <a:spcBef>
                <a:spcPts val="0"/>
              </a:spcBef>
              <a:spcAft>
                <a:spcPts val="0"/>
              </a:spcAft>
              <a:defRPr/>
            </a:pPr>
            <a:r>
              <a:rPr lang="ja-JP" altLang="en-US" sz="800" dirty="0">
                <a:solidFill>
                  <a:schemeClr val="tx1"/>
                </a:solidFill>
              </a:rPr>
              <a:t>資料：大阪市環境局調べ</a:t>
            </a:r>
          </a:p>
        </p:txBody>
      </p:sp>
      <p:sp>
        <p:nvSpPr>
          <p:cNvPr id="14" name="角丸四角形 13"/>
          <p:cNvSpPr/>
          <p:nvPr/>
        </p:nvSpPr>
        <p:spPr>
          <a:xfrm>
            <a:off x="2124894" y="1028560"/>
            <a:ext cx="1086594" cy="237047"/>
          </a:xfrm>
          <a:prstGeom prst="roundRect">
            <a:avLst>
              <a:gd name="adj" fmla="val 20120"/>
            </a:avLst>
          </a:prstGeom>
          <a:solidFill>
            <a:schemeClr val="accent6">
              <a:lumMod val="60000"/>
              <a:lumOff val="40000"/>
              <a:alpha val="3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179512" y="1263662"/>
            <a:ext cx="8896258" cy="5302935"/>
          </a:xfrm>
          <a:prstGeom prst="roundRect">
            <a:avLst>
              <a:gd name="adj" fmla="val 3422"/>
            </a:avLst>
          </a:prstGeom>
          <a:solidFill>
            <a:schemeClr val="accent6">
              <a:lumMod val="60000"/>
              <a:lumOff val="40000"/>
              <a:alpha val="3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96</a:t>
            </a:fld>
            <a:endParaRPr kumimoji="1" lang="ja-JP" altLang="en-US"/>
          </a:p>
        </p:txBody>
      </p:sp>
      <p:sp>
        <p:nvSpPr>
          <p:cNvPr id="13" name="テキスト ボックス 12"/>
          <p:cNvSpPr txBox="1"/>
          <p:nvPr/>
        </p:nvSpPr>
        <p:spPr>
          <a:xfrm>
            <a:off x="0" y="0"/>
            <a:ext cx="4777066" cy="261610"/>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・ごみ（一般廃棄物）</a:t>
            </a:r>
            <a:endParaRPr kumimoji="1" lang="en-US" altLang="ja-JP" sz="1100" dirty="0"/>
          </a:p>
        </p:txBody>
      </p:sp>
      <p:sp>
        <p:nvSpPr>
          <p:cNvPr id="36" name="正方形/長方形 35"/>
          <p:cNvSpPr/>
          <p:nvPr/>
        </p:nvSpPr>
        <p:spPr>
          <a:xfrm>
            <a:off x="331912" y="1004525"/>
            <a:ext cx="3456384" cy="307777"/>
          </a:xfrm>
          <a:prstGeom prst="rect">
            <a:avLst/>
          </a:prstGeom>
        </p:spPr>
        <p:txBody>
          <a:bodyPr wrap="square">
            <a:spAutoFit/>
          </a:bodyPr>
          <a:lstStyle/>
          <a:p>
            <a:r>
              <a:rPr lang="ja-JP" altLang="en-US" sz="1400" b="1" dirty="0">
                <a:solidFill>
                  <a:srgbClr val="000000"/>
                </a:solidFill>
                <a:latin typeface="Calibri" pitchFamily="34" charset="0"/>
              </a:rPr>
              <a:t>■ 民間委託化の状況　（</a:t>
            </a:r>
            <a:r>
              <a:rPr lang="en-US" altLang="ja-JP" sz="1400" b="1" dirty="0">
                <a:latin typeface="Calibri" pitchFamily="34" charset="0"/>
              </a:rPr>
              <a:t>2017</a:t>
            </a:r>
            <a:r>
              <a:rPr lang="ja-JP" altLang="en-US" sz="1400" b="1" dirty="0">
                <a:latin typeface="Calibri" pitchFamily="34" charset="0"/>
              </a:rPr>
              <a:t>年度</a:t>
            </a:r>
            <a:r>
              <a:rPr lang="ja-JP" altLang="en-US" sz="1400" b="1" dirty="0">
                <a:solidFill>
                  <a:srgbClr val="000000"/>
                </a:solidFill>
                <a:latin typeface="Calibri" pitchFamily="34" charset="0"/>
              </a:rPr>
              <a:t>）</a:t>
            </a:r>
          </a:p>
        </p:txBody>
      </p:sp>
      <p:sp>
        <p:nvSpPr>
          <p:cNvPr id="16" name="角丸四角形 15"/>
          <p:cNvSpPr/>
          <p:nvPr/>
        </p:nvSpPr>
        <p:spPr>
          <a:xfrm>
            <a:off x="350274" y="664578"/>
            <a:ext cx="4149717" cy="269360"/>
          </a:xfrm>
          <a:prstGeom prst="roundRect">
            <a:avLst>
              <a:gd name="adj" fmla="val 20120"/>
            </a:avLst>
          </a:prstGeom>
          <a:solidFill>
            <a:schemeClr val="accent6">
              <a:lumMod val="60000"/>
              <a:lumOff val="40000"/>
              <a:alpha val="3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8244408" y="1"/>
            <a:ext cx="899592" cy="307777"/>
          </a:xfrm>
          <a:prstGeom prst="rect">
            <a:avLst/>
          </a:prstGeom>
          <a:noFill/>
        </p:spPr>
        <p:txBody>
          <a:bodyPr wrap="square" rtlCol="0">
            <a:spAutoFit/>
          </a:bodyPr>
          <a:lstStyle/>
          <a:p>
            <a:r>
              <a:rPr kumimoji="1" lang="en-US" altLang="ja-JP" sz="1400" dirty="0"/>
              <a:t>C4</a:t>
            </a:r>
            <a:r>
              <a:rPr kumimoji="1" lang="en-US" altLang="ja-JP" sz="1400" dirty="0" smtClean="0"/>
              <a:t>.(</a:t>
            </a:r>
            <a:r>
              <a:rPr lang="en-US" altLang="ja-JP" sz="1400" dirty="0" smtClean="0"/>
              <a:t>84</a:t>
            </a:r>
            <a:r>
              <a:rPr kumimoji="1" lang="en-US" altLang="ja-JP" sz="1400" dirty="0" smtClean="0"/>
              <a:t>)</a:t>
            </a:r>
            <a:endParaRPr kumimoji="1" lang="ja-JP" altLang="en-US" sz="1400" dirty="0"/>
          </a:p>
        </p:txBody>
      </p:sp>
    </p:spTree>
    <p:extLst>
      <p:ext uri="{BB962C8B-B14F-4D97-AF65-F5344CB8AC3E}">
        <p14:creationId xmlns:p14="http://schemas.microsoft.com/office/powerpoint/2010/main" val="7732368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角丸四角形 75"/>
          <p:cNvSpPr/>
          <p:nvPr/>
        </p:nvSpPr>
        <p:spPr>
          <a:xfrm>
            <a:off x="3875500" y="2569090"/>
            <a:ext cx="4440916" cy="381707"/>
          </a:xfrm>
          <a:prstGeom prst="roundRect">
            <a:avLst>
              <a:gd name="adj" fmla="val 2431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1" name="角丸四角形 80"/>
          <p:cNvSpPr/>
          <p:nvPr/>
        </p:nvSpPr>
        <p:spPr>
          <a:xfrm>
            <a:off x="7280124" y="5596043"/>
            <a:ext cx="1636054" cy="198110"/>
          </a:xfrm>
          <a:prstGeom prst="roundRect">
            <a:avLst>
              <a:gd name="adj" fmla="val 2431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0" name="角丸四角形 79"/>
          <p:cNvSpPr/>
          <p:nvPr/>
        </p:nvSpPr>
        <p:spPr>
          <a:xfrm>
            <a:off x="7150792" y="5251917"/>
            <a:ext cx="870671" cy="327065"/>
          </a:xfrm>
          <a:prstGeom prst="roundRect">
            <a:avLst>
              <a:gd name="adj" fmla="val 2431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正方形/長方形 62"/>
          <p:cNvSpPr/>
          <p:nvPr/>
        </p:nvSpPr>
        <p:spPr bwMode="auto">
          <a:xfrm>
            <a:off x="6188844" y="5282456"/>
            <a:ext cx="2005013" cy="2349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民間運営　（２工場）</a:t>
            </a:r>
            <a:r>
              <a:rPr kumimoji="0" lang="en-US" altLang="ja-JP" sz="800" dirty="0">
                <a:solidFill>
                  <a:schemeClr val="tx1"/>
                </a:solidFill>
              </a:rPr>
              <a:t>※</a:t>
            </a:r>
            <a:endParaRPr kumimoji="0" lang="ja-JP" altLang="en-US" sz="800" dirty="0">
              <a:solidFill>
                <a:schemeClr val="tx1"/>
              </a:solidFill>
            </a:endParaRPr>
          </a:p>
        </p:txBody>
      </p:sp>
      <p:sp>
        <p:nvSpPr>
          <p:cNvPr id="78" name="角丸四角形 77"/>
          <p:cNvSpPr/>
          <p:nvPr/>
        </p:nvSpPr>
        <p:spPr>
          <a:xfrm>
            <a:off x="7108155" y="4295031"/>
            <a:ext cx="704206" cy="331674"/>
          </a:xfrm>
          <a:prstGeom prst="roundRect">
            <a:avLst>
              <a:gd name="adj" fmla="val 2431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9" name="角丸四角形 78"/>
          <p:cNvSpPr/>
          <p:nvPr/>
        </p:nvSpPr>
        <p:spPr>
          <a:xfrm>
            <a:off x="6839247" y="4882099"/>
            <a:ext cx="704206" cy="327065"/>
          </a:xfrm>
          <a:prstGeom prst="roundRect">
            <a:avLst>
              <a:gd name="adj" fmla="val 2431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7" name="角丸四角形 76"/>
          <p:cNvSpPr/>
          <p:nvPr/>
        </p:nvSpPr>
        <p:spPr>
          <a:xfrm>
            <a:off x="6948263" y="3416423"/>
            <a:ext cx="1368153" cy="381707"/>
          </a:xfrm>
          <a:prstGeom prst="roundRect">
            <a:avLst>
              <a:gd name="adj" fmla="val 2431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正方形/長方形 45"/>
          <p:cNvSpPr/>
          <p:nvPr/>
        </p:nvSpPr>
        <p:spPr>
          <a:xfrm>
            <a:off x="7164288" y="315764"/>
            <a:ext cx="1751890" cy="348813"/>
          </a:xfrm>
          <a:prstGeom prst="rect">
            <a:avLst/>
          </a:prstGeom>
          <a:noFill/>
        </p:spPr>
        <p:txBody>
          <a:bodyPr wrap="none">
            <a:spAutoFit/>
          </a:bodyPr>
          <a:lstStyle/>
          <a:p>
            <a:pPr algn="ctr">
              <a:lnSpc>
                <a:spcPts val="2000"/>
              </a:lnSpc>
            </a:pPr>
            <a:r>
              <a:rPr lang="ja-JP" altLang="en-US" dirty="0"/>
              <a:t>＜</a:t>
            </a:r>
            <a:r>
              <a:rPr lang="en-US" altLang="ja-JP" dirty="0"/>
              <a:t>vision/what</a:t>
            </a:r>
            <a:r>
              <a:rPr lang="ja-JP" altLang="en-US" dirty="0"/>
              <a:t>＞</a:t>
            </a:r>
          </a:p>
        </p:txBody>
      </p:sp>
      <p:cxnSp>
        <p:nvCxnSpPr>
          <p:cNvPr id="19" name="直線コネクタ 18"/>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ホームベース 19"/>
          <p:cNvSpPr/>
          <p:nvPr/>
        </p:nvSpPr>
        <p:spPr bwMode="auto">
          <a:xfrm>
            <a:off x="2029291" y="2204864"/>
            <a:ext cx="1665593" cy="245910"/>
          </a:xfrm>
          <a:prstGeom prst="homePlate">
            <a:avLst/>
          </a:prstGeom>
          <a:noFill/>
          <a:scene3d>
            <a:camera prst="orthographicFront"/>
            <a:lightRig rig="threePt" dir="t"/>
          </a:scene3d>
          <a:sp3d extrusionH="76200">
            <a:bevelT w="19050"/>
            <a:bevelB w="6350"/>
            <a:extrusionClr>
              <a:schemeClr val="tx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en-US" altLang="ja-JP" sz="1600" dirty="0">
                <a:solidFill>
                  <a:schemeClr val="tx1"/>
                </a:solidFill>
              </a:rPr>
              <a:t>Before</a:t>
            </a:r>
            <a:endParaRPr kumimoji="0" lang="ja-JP" altLang="en-US" sz="1600" dirty="0">
              <a:solidFill>
                <a:schemeClr val="tx1"/>
              </a:solidFill>
            </a:endParaRPr>
          </a:p>
        </p:txBody>
      </p:sp>
      <p:sp>
        <p:nvSpPr>
          <p:cNvPr id="21" name="山形 20"/>
          <p:cNvSpPr/>
          <p:nvPr/>
        </p:nvSpPr>
        <p:spPr bwMode="auto">
          <a:xfrm>
            <a:off x="3766892" y="2214144"/>
            <a:ext cx="4765548" cy="231991"/>
          </a:xfrm>
          <a:prstGeom prst="chevron">
            <a:avLst/>
          </a:prstGeom>
          <a:noFill/>
          <a:scene3d>
            <a:camera prst="orthographicFront"/>
            <a:lightRig rig="threePt" dir="t"/>
          </a:scene3d>
          <a:sp3d extrusionH="76200">
            <a:bevelT w="19050"/>
            <a:bevelB w="6350"/>
            <a:extrusionClr>
              <a:schemeClr val="tx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en-US" altLang="ja-JP" sz="1600" dirty="0">
                <a:solidFill>
                  <a:schemeClr val="tx1"/>
                </a:solidFill>
              </a:rPr>
              <a:t>After</a:t>
            </a:r>
            <a:endParaRPr kumimoji="0" lang="ja-JP" altLang="en-US" sz="1600" dirty="0">
              <a:solidFill>
                <a:schemeClr val="tx1"/>
              </a:solidFill>
            </a:endParaRPr>
          </a:p>
        </p:txBody>
      </p:sp>
      <p:sp>
        <p:nvSpPr>
          <p:cNvPr id="22" name="角丸四角形 21"/>
          <p:cNvSpPr/>
          <p:nvPr/>
        </p:nvSpPr>
        <p:spPr bwMode="auto">
          <a:xfrm>
            <a:off x="742556" y="2636912"/>
            <a:ext cx="973906" cy="2413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範　囲</a:t>
            </a:r>
          </a:p>
        </p:txBody>
      </p:sp>
      <p:sp>
        <p:nvSpPr>
          <p:cNvPr id="23" name="角丸四角形 22"/>
          <p:cNvSpPr/>
          <p:nvPr/>
        </p:nvSpPr>
        <p:spPr bwMode="auto">
          <a:xfrm>
            <a:off x="742556" y="3068960"/>
            <a:ext cx="973906" cy="2413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a:solidFill>
                  <a:schemeClr val="tx1"/>
                </a:solidFill>
              </a:rPr>
              <a:t>主　体</a:t>
            </a:r>
          </a:p>
        </p:txBody>
      </p:sp>
      <p:sp>
        <p:nvSpPr>
          <p:cNvPr id="24" name="角丸四角形 23"/>
          <p:cNvSpPr/>
          <p:nvPr/>
        </p:nvSpPr>
        <p:spPr bwMode="auto">
          <a:xfrm>
            <a:off x="742556" y="3501008"/>
            <a:ext cx="973906" cy="2413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a:solidFill>
                  <a:schemeClr val="tx1"/>
                </a:solidFill>
              </a:rPr>
              <a:t>工場数</a:t>
            </a:r>
          </a:p>
        </p:txBody>
      </p:sp>
      <p:sp>
        <p:nvSpPr>
          <p:cNvPr id="25" name="角丸四角形 24"/>
          <p:cNvSpPr/>
          <p:nvPr/>
        </p:nvSpPr>
        <p:spPr bwMode="auto">
          <a:xfrm>
            <a:off x="742556" y="3942606"/>
            <a:ext cx="973906" cy="1808162"/>
          </a:xfrm>
          <a:prstGeom prst="roundRect">
            <a:avLst>
              <a:gd name="adj" fmla="val 688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運営方法</a:t>
            </a:r>
            <a:endParaRPr kumimoji="0" lang="en-US" altLang="ja-JP" sz="1200" dirty="0">
              <a:solidFill>
                <a:schemeClr val="tx1"/>
              </a:solidFill>
            </a:endParaRPr>
          </a:p>
          <a:p>
            <a:pPr algn="ctr" eaLnBrk="0" hangingPunct="0">
              <a:defRPr/>
            </a:pPr>
            <a:endParaRPr kumimoji="0" lang="en-US" altLang="ja-JP" sz="1200" dirty="0">
              <a:solidFill>
                <a:schemeClr val="tx1"/>
              </a:solidFill>
            </a:endParaRPr>
          </a:p>
          <a:p>
            <a:pPr algn="ctr" eaLnBrk="0" hangingPunct="0">
              <a:defRPr/>
            </a:pPr>
            <a:endParaRPr kumimoji="0" lang="en-US" altLang="ja-JP" sz="1200" dirty="0">
              <a:solidFill>
                <a:schemeClr val="tx1"/>
              </a:solidFill>
            </a:endParaRPr>
          </a:p>
          <a:p>
            <a:pPr algn="ctr" eaLnBrk="0" hangingPunct="0">
              <a:defRPr/>
            </a:pPr>
            <a:r>
              <a:rPr kumimoji="0" lang="ja-JP" altLang="en-US" sz="1200" dirty="0">
                <a:solidFill>
                  <a:schemeClr val="tx1"/>
                </a:solidFill>
              </a:rPr>
              <a:t>工場建設</a:t>
            </a:r>
            <a:endParaRPr kumimoji="0" lang="en-US" altLang="ja-JP" sz="1200" dirty="0">
              <a:solidFill>
                <a:schemeClr val="tx1"/>
              </a:solidFill>
            </a:endParaRPr>
          </a:p>
          <a:p>
            <a:pPr algn="ctr" eaLnBrk="0" hangingPunct="0">
              <a:defRPr/>
            </a:pPr>
            <a:r>
              <a:rPr kumimoji="0" lang="ja-JP" altLang="en-US" sz="1200" dirty="0">
                <a:solidFill>
                  <a:schemeClr val="tx1"/>
                </a:solidFill>
              </a:rPr>
              <a:t>方法</a:t>
            </a:r>
          </a:p>
        </p:txBody>
      </p:sp>
      <p:sp>
        <p:nvSpPr>
          <p:cNvPr id="26" name="正方形/長方形 25"/>
          <p:cNvSpPr/>
          <p:nvPr/>
        </p:nvSpPr>
        <p:spPr bwMode="auto">
          <a:xfrm>
            <a:off x="2023867" y="2646437"/>
            <a:ext cx="1022945" cy="2365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大阪市域</a:t>
            </a:r>
          </a:p>
        </p:txBody>
      </p:sp>
      <p:sp>
        <p:nvSpPr>
          <p:cNvPr id="27" name="正方形/長方形 26"/>
          <p:cNvSpPr/>
          <p:nvPr/>
        </p:nvSpPr>
        <p:spPr bwMode="auto">
          <a:xfrm>
            <a:off x="2023867" y="3078485"/>
            <a:ext cx="1022945" cy="2365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a:solidFill>
                  <a:schemeClr val="tx1"/>
                </a:solidFill>
              </a:rPr>
              <a:t>大阪市</a:t>
            </a:r>
          </a:p>
        </p:txBody>
      </p:sp>
      <p:sp>
        <p:nvSpPr>
          <p:cNvPr id="28" name="正方形/長方形 27"/>
          <p:cNvSpPr/>
          <p:nvPr/>
        </p:nvSpPr>
        <p:spPr bwMode="auto">
          <a:xfrm>
            <a:off x="2023867" y="3501008"/>
            <a:ext cx="1022945" cy="2365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a:solidFill>
                  <a:schemeClr val="tx1"/>
                </a:solidFill>
              </a:rPr>
              <a:t>９工場</a:t>
            </a:r>
          </a:p>
        </p:txBody>
      </p:sp>
      <p:sp>
        <p:nvSpPr>
          <p:cNvPr id="29" name="正方形/長方形 28"/>
          <p:cNvSpPr/>
          <p:nvPr/>
        </p:nvSpPr>
        <p:spPr bwMode="auto">
          <a:xfrm>
            <a:off x="2020692" y="4353768"/>
            <a:ext cx="1022945" cy="2413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a:solidFill>
                  <a:schemeClr val="tx1"/>
                </a:solidFill>
              </a:rPr>
              <a:t>公　営</a:t>
            </a:r>
          </a:p>
        </p:txBody>
      </p:sp>
      <p:sp>
        <p:nvSpPr>
          <p:cNvPr id="30" name="正方形/長方形 29"/>
          <p:cNvSpPr/>
          <p:nvPr/>
        </p:nvSpPr>
        <p:spPr bwMode="auto">
          <a:xfrm>
            <a:off x="3995936" y="2646437"/>
            <a:ext cx="4160837" cy="2365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大阪市、八尾市、松原市 （</a:t>
            </a:r>
            <a:r>
              <a:rPr kumimoji="0" lang="en-US" altLang="ja-JP" sz="1200" dirty="0">
                <a:solidFill>
                  <a:schemeClr val="tx1"/>
                </a:solidFill>
              </a:rPr>
              <a:t>2015.4</a:t>
            </a:r>
            <a:r>
              <a:rPr kumimoji="0" lang="ja-JP" altLang="en-US" sz="1200" dirty="0">
                <a:solidFill>
                  <a:schemeClr val="tx1"/>
                </a:solidFill>
              </a:rPr>
              <a:t>～）</a:t>
            </a:r>
          </a:p>
        </p:txBody>
      </p:sp>
      <p:sp>
        <p:nvSpPr>
          <p:cNvPr id="31" name="正方形/長方形 30"/>
          <p:cNvSpPr/>
          <p:nvPr/>
        </p:nvSpPr>
        <p:spPr bwMode="auto">
          <a:xfrm>
            <a:off x="3999111" y="3078485"/>
            <a:ext cx="4152900" cy="2365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一部事務組合</a:t>
            </a:r>
          </a:p>
        </p:txBody>
      </p:sp>
      <p:sp>
        <p:nvSpPr>
          <p:cNvPr id="32" name="正方形/長方形 31"/>
          <p:cNvSpPr/>
          <p:nvPr/>
        </p:nvSpPr>
        <p:spPr bwMode="auto">
          <a:xfrm>
            <a:off x="3999111" y="3501008"/>
            <a:ext cx="4157662" cy="2365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配置工場数の見直し（６工場稼働体制）　（</a:t>
            </a:r>
            <a:r>
              <a:rPr kumimoji="0" lang="en-US" altLang="ja-JP" sz="1200" dirty="0">
                <a:solidFill>
                  <a:schemeClr val="tx1"/>
                </a:solidFill>
              </a:rPr>
              <a:t>2016.3</a:t>
            </a:r>
            <a:r>
              <a:rPr kumimoji="0" lang="ja-JP" altLang="en-US" sz="1200" dirty="0">
                <a:solidFill>
                  <a:schemeClr val="tx1"/>
                </a:solidFill>
              </a:rPr>
              <a:t>～）</a:t>
            </a:r>
          </a:p>
        </p:txBody>
      </p:sp>
      <p:cxnSp>
        <p:nvCxnSpPr>
          <p:cNvPr id="33" name="直線矢印コネクタ 32"/>
          <p:cNvCxnSpPr>
            <a:stCxn id="28" idx="3"/>
            <a:endCxn id="32" idx="1"/>
          </p:cNvCxnSpPr>
          <p:nvPr/>
        </p:nvCxnSpPr>
        <p:spPr bwMode="auto">
          <a:xfrm>
            <a:off x="3046812" y="3619277"/>
            <a:ext cx="95229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29" idx="3"/>
            <a:endCxn id="58" idx="1"/>
          </p:cNvCxnSpPr>
          <p:nvPr/>
        </p:nvCxnSpPr>
        <p:spPr bwMode="auto">
          <a:xfrm flipV="1">
            <a:off x="3043637" y="4472831"/>
            <a:ext cx="1117229" cy="1587"/>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29" idx="3"/>
          </p:cNvCxnSpPr>
          <p:nvPr/>
        </p:nvCxnSpPr>
        <p:spPr bwMode="auto">
          <a:xfrm>
            <a:off x="3043637" y="4474418"/>
            <a:ext cx="1106903" cy="770329"/>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stCxn id="27" idx="3"/>
            <a:endCxn id="31" idx="1"/>
          </p:cNvCxnSpPr>
          <p:nvPr/>
        </p:nvCxnSpPr>
        <p:spPr bwMode="auto">
          <a:xfrm>
            <a:off x="3046812" y="3196754"/>
            <a:ext cx="95229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a:stCxn id="26" idx="3"/>
            <a:endCxn id="30" idx="1"/>
          </p:cNvCxnSpPr>
          <p:nvPr/>
        </p:nvCxnSpPr>
        <p:spPr bwMode="auto">
          <a:xfrm>
            <a:off x="3046812" y="2764706"/>
            <a:ext cx="94912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a:stCxn id="58" idx="3"/>
          </p:cNvCxnSpPr>
          <p:nvPr/>
        </p:nvCxnSpPr>
        <p:spPr bwMode="auto">
          <a:xfrm>
            <a:off x="5288162" y="4472831"/>
            <a:ext cx="868014" cy="80962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a:stCxn id="57" idx="3"/>
            <a:endCxn id="63" idx="1"/>
          </p:cNvCxnSpPr>
          <p:nvPr/>
        </p:nvCxnSpPr>
        <p:spPr bwMode="auto">
          <a:xfrm>
            <a:off x="5250061" y="5188001"/>
            <a:ext cx="938783" cy="211930"/>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6" name="正方形/長方形 65"/>
          <p:cNvSpPr/>
          <p:nvPr/>
        </p:nvSpPr>
        <p:spPr bwMode="auto">
          <a:xfrm>
            <a:off x="4944616" y="6021288"/>
            <a:ext cx="2393950" cy="237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派遣職員</a:t>
            </a:r>
          </a:p>
        </p:txBody>
      </p:sp>
      <p:sp>
        <p:nvSpPr>
          <p:cNvPr id="67" name="正方形/長方形 66"/>
          <p:cNvSpPr/>
          <p:nvPr/>
        </p:nvSpPr>
        <p:spPr bwMode="auto">
          <a:xfrm>
            <a:off x="4930328" y="6309320"/>
            <a:ext cx="2408238" cy="237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固有職員（引継職員）</a:t>
            </a:r>
          </a:p>
        </p:txBody>
      </p:sp>
      <p:sp>
        <p:nvSpPr>
          <p:cNvPr id="69" name="角丸四角形 68"/>
          <p:cNvSpPr/>
          <p:nvPr/>
        </p:nvSpPr>
        <p:spPr bwMode="auto">
          <a:xfrm>
            <a:off x="4716016" y="5805264"/>
            <a:ext cx="2897187" cy="936104"/>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endParaRPr kumimoji="0" lang="ja-JP" altLang="en-US" sz="1200"/>
          </a:p>
        </p:txBody>
      </p:sp>
      <p:sp>
        <p:nvSpPr>
          <p:cNvPr id="50" name="角丸四角形 49"/>
          <p:cNvSpPr/>
          <p:nvPr/>
        </p:nvSpPr>
        <p:spPr bwMode="auto">
          <a:xfrm>
            <a:off x="751756" y="6130687"/>
            <a:ext cx="972643" cy="2413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a:solidFill>
                  <a:schemeClr val="tx1"/>
                </a:solidFill>
              </a:rPr>
              <a:t>職員</a:t>
            </a:r>
          </a:p>
        </p:txBody>
      </p:sp>
      <p:sp>
        <p:nvSpPr>
          <p:cNvPr id="51" name="正方形/長方形 50"/>
          <p:cNvSpPr/>
          <p:nvPr/>
        </p:nvSpPr>
        <p:spPr bwMode="auto">
          <a:xfrm>
            <a:off x="2023867" y="6146562"/>
            <a:ext cx="1022945" cy="2365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a:solidFill>
                  <a:schemeClr val="tx1"/>
                </a:solidFill>
              </a:rPr>
              <a:t>本務職員</a:t>
            </a:r>
          </a:p>
        </p:txBody>
      </p:sp>
      <p:cxnSp>
        <p:nvCxnSpPr>
          <p:cNvPr id="52" name="直線矢印コネクタ 51"/>
          <p:cNvCxnSpPr>
            <a:stCxn id="51" idx="3"/>
            <a:endCxn id="69" idx="1"/>
          </p:cNvCxnSpPr>
          <p:nvPr/>
        </p:nvCxnSpPr>
        <p:spPr bwMode="auto">
          <a:xfrm>
            <a:off x="3046812" y="6264831"/>
            <a:ext cx="166920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stCxn id="58" idx="3"/>
            <a:endCxn id="62" idx="1"/>
          </p:cNvCxnSpPr>
          <p:nvPr/>
        </p:nvCxnSpPr>
        <p:spPr bwMode="auto">
          <a:xfrm>
            <a:off x="5288162" y="4472831"/>
            <a:ext cx="905445" cy="454818"/>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a:stCxn id="58" idx="3"/>
            <a:endCxn id="61" idx="1"/>
          </p:cNvCxnSpPr>
          <p:nvPr/>
        </p:nvCxnSpPr>
        <p:spPr bwMode="auto">
          <a:xfrm flipV="1">
            <a:off x="5288162" y="4472037"/>
            <a:ext cx="916557" cy="794"/>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bwMode="auto">
          <a:xfrm>
            <a:off x="6204719" y="4352181"/>
            <a:ext cx="1989138" cy="2397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公　営　（２工場）</a:t>
            </a:r>
          </a:p>
        </p:txBody>
      </p:sp>
      <p:sp>
        <p:nvSpPr>
          <p:cNvPr id="62" name="正方形/長方形 61"/>
          <p:cNvSpPr/>
          <p:nvPr/>
        </p:nvSpPr>
        <p:spPr bwMode="auto">
          <a:xfrm>
            <a:off x="6193607" y="4672060"/>
            <a:ext cx="1989137" cy="51117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fontAlgn="auto" hangingPunct="0">
              <a:spcBef>
                <a:spcPts val="0"/>
              </a:spcBef>
              <a:spcAft>
                <a:spcPts val="0"/>
              </a:spcAft>
              <a:defRPr/>
            </a:pPr>
            <a:r>
              <a:rPr kumimoji="0" lang="ja-JP" altLang="ja-JP" sz="1200" dirty="0">
                <a:solidFill>
                  <a:schemeClr val="tx1"/>
                </a:solidFill>
              </a:rPr>
              <a:t>一部業務（運転）の民間委託</a:t>
            </a:r>
            <a:endParaRPr kumimoji="0" lang="en-US" altLang="ja-JP" sz="1200" dirty="0">
              <a:solidFill>
                <a:schemeClr val="tx1"/>
              </a:solidFill>
            </a:endParaRPr>
          </a:p>
          <a:p>
            <a:pPr algn="ctr" eaLnBrk="0" fontAlgn="auto" hangingPunct="0">
              <a:spcBef>
                <a:spcPts val="0"/>
              </a:spcBef>
              <a:spcAft>
                <a:spcPts val="0"/>
              </a:spcAft>
              <a:defRPr/>
            </a:pPr>
            <a:r>
              <a:rPr kumimoji="0" lang="ja-JP" altLang="en-US" sz="1200" dirty="0">
                <a:solidFill>
                  <a:schemeClr val="tx1"/>
                </a:solidFill>
              </a:rPr>
              <a:t>（２工場）</a:t>
            </a:r>
            <a:endParaRPr kumimoji="0" lang="ja-JP" altLang="ja-JP" sz="1200" dirty="0">
              <a:solidFill>
                <a:schemeClr val="tx1"/>
              </a:solidFill>
            </a:endParaRPr>
          </a:p>
        </p:txBody>
      </p:sp>
      <p:sp>
        <p:nvSpPr>
          <p:cNvPr id="64" name="角丸四角形 63"/>
          <p:cNvSpPr/>
          <p:nvPr/>
        </p:nvSpPr>
        <p:spPr bwMode="auto">
          <a:xfrm>
            <a:off x="6044828" y="4063256"/>
            <a:ext cx="2271588" cy="1549673"/>
          </a:xfrm>
          <a:prstGeom prst="roundRect">
            <a:avLst>
              <a:gd name="adj" fmla="val 787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endParaRPr kumimoji="0" lang="ja-JP" altLang="en-US" sz="1200"/>
          </a:p>
        </p:txBody>
      </p:sp>
      <p:sp>
        <p:nvSpPr>
          <p:cNvPr id="65" name="正方形/長方形 64"/>
          <p:cNvSpPr/>
          <p:nvPr/>
        </p:nvSpPr>
        <p:spPr bwMode="auto">
          <a:xfrm>
            <a:off x="6260852" y="3933056"/>
            <a:ext cx="1094458" cy="250825"/>
          </a:xfrm>
          <a:prstGeom prst="rect">
            <a:avLst/>
          </a:prstGeom>
          <a:solidFill>
            <a:schemeClr val="bg1"/>
          </a:solidFill>
          <a:ln w="190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a:solidFill>
                  <a:schemeClr val="tx1"/>
                </a:solidFill>
              </a:rPr>
              <a:t>≪運営≫</a:t>
            </a:r>
          </a:p>
        </p:txBody>
      </p:sp>
      <p:sp>
        <p:nvSpPr>
          <p:cNvPr id="57" name="正方形/長方形 56"/>
          <p:cNvSpPr/>
          <p:nvPr/>
        </p:nvSpPr>
        <p:spPr bwMode="auto">
          <a:xfrm>
            <a:off x="4150540" y="4871294"/>
            <a:ext cx="1099521" cy="63341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ＰＦＩ・ＤＢＯ</a:t>
            </a:r>
            <a:endParaRPr kumimoji="0" lang="en-US" altLang="ja-JP" sz="1200" dirty="0">
              <a:solidFill>
                <a:schemeClr val="tx1"/>
              </a:solidFill>
            </a:endParaRPr>
          </a:p>
        </p:txBody>
      </p:sp>
      <p:sp>
        <p:nvSpPr>
          <p:cNvPr id="58" name="正方形/長方形 57"/>
          <p:cNvSpPr/>
          <p:nvPr/>
        </p:nvSpPr>
        <p:spPr bwMode="auto">
          <a:xfrm>
            <a:off x="4160866" y="4349006"/>
            <a:ext cx="1127296" cy="2476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公　設</a:t>
            </a:r>
          </a:p>
        </p:txBody>
      </p:sp>
      <p:sp>
        <p:nvSpPr>
          <p:cNvPr id="59" name="角丸四角形 58"/>
          <p:cNvSpPr/>
          <p:nvPr/>
        </p:nvSpPr>
        <p:spPr bwMode="auto">
          <a:xfrm>
            <a:off x="3995936" y="4074368"/>
            <a:ext cx="1438275" cy="1549673"/>
          </a:xfrm>
          <a:prstGeom prst="roundRect">
            <a:avLst>
              <a:gd name="adj" fmla="val 938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endParaRPr kumimoji="0" lang="ja-JP" altLang="en-US" sz="1200"/>
          </a:p>
        </p:txBody>
      </p:sp>
      <p:sp>
        <p:nvSpPr>
          <p:cNvPr id="60" name="正方形/長方形 59"/>
          <p:cNvSpPr/>
          <p:nvPr/>
        </p:nvSpPr>
        <p:spPr bwMode="auto">
          <a:xfrm>
            <a:off x="4167386" y="3941018"/>
            <a:ext cx="1065213" cy="250825"/>
          </a:xfrm>
          <a:prstGeom prst="rect">
            <a:avLst/>
          </a:prstGeom>
          <a:solidFill>
            <a:schemeClr val="bg1"/>
          </a:solidFill>
          <a:ln w="190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≪工場建設≫</a:t>
            </a:r>
          </a:p>
        </p:txBody>
      </p:sp>
      <p:sp>
        <p:nvSpPr>
          <p:cNvPr id="72" name="正方形/長方形 71"/>
          <p:cNvSpPr/>
          <p:nvPr/>
        </p:nvSpPr>
        <p:spPr>
          <a:xfrm>
            <a:off x="251520" y="260648"/>
            <a:ext cx="5904656" cy="369332"/>
          </a:xfrm>
          <a:prstGeom prst="rect">
            <a:avLst/>
          </a:prstGeom>
        </p:spPr>
        <p:txBody>
          <a:bodyPr wrap="square">
            <a:spAutoFit/>
          </a:bodyPr>
          <a:lstStyle/>
          <a:p>
            <a:r>
              <a:rPr lang="ja-JP" altLang="en-US" b="1" dirty="0">
                <a:latin typeface="+mn-ea"/>
              </a:rPr>
              <a:t>経営形態</a:t>
            </a:r>
            <a:r>
              <a:rPr lang="ja-JP" altLang="en-US" b="1" dirty="0">
                <a:solidFill>
                  <a:srgbClr val="000000"/>
                </a:solidFill>
                <a:latin typeface="Calibri" pitchFamily="34" charset="0"/>
              </a:rPr>
              <a:t>の見直し　</a:t>
            </a:r>
            <a:endParaRPr lang="ja-JP" altLang="en-US" b="1" dirty="0">
              <a:solidFill>
                <a:srgbClr val="FF0000"/>
              </a:solidFill>
              <a:latin typeface="Calibri" pitchFamily="34" charset="0"/>
            </a:endParaRPr>
          </a:p>
        </p:txBody>
      </p:sp>
      <p:sp>
        <p:nvSpPr>
          <p:cNvPr id="73" name="正方形/長方形 72"/>
          <p:cNvSpPr/>
          <p:nvPr/>
        </p:nvSpPr>
        <p:spPr>
          <a:xfrm>
            <a:off x="395536" y="692696"/>
            <a:ext cx="2304256" cy="338554"/>
          </a:xfrm>
          <a:prstGeom prst="rect">
            <a:avLst/>
          </a:prstGeom>
        </p:spPr>
        <p:txBody>
          <a:bodyPr wrap="square">
            <a:spAutoFit/>
          </a:bodyPr>
          <a:lstStyle/>
          <a:p>
            <a:r>
              <a:rPr lang="ja-JP" altLang="en-US" sz="1600" dirty="0">
                <a:solidFill>
                  <a:srgbClr val="000000"/>
                </a:solidFill>
                <a:latin typeface="Calibri" pitchFamily="34" charset="0"/>
              </a:rPr>
              <a:t>（焼却処理について）</a:t>
            </a:r>
          </a:p>
        </p:txBody>
      </p:sp>
      <p:sp>
        <p:nvSpPr>
          <p:cNvPr id="74" name="正方形/長方形 73"/>
          <p:cNvSpPr/>
          <p:nvPr/>
        </p:nvSpPr>
        <p:spPr>
          <a:xfrm>
            <a:off x="539552" y="1052736"/>
            <a:ext cx="7920880" cy="954107"/>
          </a:xfrm>
          <a:prstGeom prst="rect">
            <a:avLst/>
          </a:prstGeom>
        </p:spPr>
        <p:txBody>
          <a:bodyPr wrap="square">
            <a:spAutoFit/>
          </a:bodyPr>
          <a:lstStyle/>
          <a:p>
            <a:r>
              <a:rPr lang="ja-JP" altLang="en-US" sz="1400" dirty="0">
                <a:solidFill>
                  <a:srgbClr val="000000"/>
                </a:solidFill>
                <a:latin typeface="Calibri" pitchFamily="34" charset="0"/>
              </a:rPr>
              <a:t>・ 効率化を実施しながら、周辺自治体と広域化を図る。                   　　　　　⇒    </a:t>
            </a:r>
            <a:r>
              <a:rPr lang="en-US" altLang="ja-JP" sz="1400" dirty="0">
                <a:solidFill>
                  <a:srgbClr val="000000"/>
                </a:solidFill>
                <a:latin typeface="Calibri" pitchFamily="34" charset="0"/>
              </a:rPr>
              <a:t>【</a:t>
            </a:r>
            <a:r>
              <a:rPr lang="ja-JP" altLang="en-US" sz="1400" dirty="0">
                <a:solidFill>
                  <a:srgbClr val="000000"/>
                </a:solidFill>
                <a:latin typeface="Calibri" pitchFamily="34" charset="0"/>
              </a:rPr>
              <a:t>一部事務組合の設立</a:t>
            </a:r>
            <a:r>
              <a:rPr lang="en-US" altLang="ja-JP" sz="1400" dirty="0">
                <a:solidFill>
                  <a:srgbClr val="000000"/>
                </a:solidFill>
                <a:latin typeface="Calibri" pitchFamily="34" charset="0"/>
              </a:rPr>
              <a:t>】</a:t>
            </a:r>
          </a:p>
          <a:p>
            <a:r>
              <a:rPr lang="ja-JP" altLang="en-US" sz="1400" dirty="0">
                <a:solidFill>
                  <a:srgbClr val="000000"/>
                </a:solidFill>
                <a:latin typeface="Calibri" pitchFamily="34" charset="0"/>
              </a:rPr>
              <a:t>・ 工場運営・建設に係る技術力を確保しながら、効率的な運営を行う 。     ⇒    </a:t>
            </a:r>
            <a:r>
              <a:rPr lang="en-US" altLang="ja-JP" sz="1400" dirty="0">
                <a:solidFill>
                  <a:srgbClr val="000000"/>
                </a:solidFill>
                <a:latin typeface="Calibri" pitchFamily="34" charset="0"/>
              </a:rPr>
              <a:t>【</a:t>
            </a:r>
            <a:r>
              <a:rPr lang="ja-JP" altLang="en-US" sz="1400" dirty="0">
                <a:solidFill>
                  <a:srgbClr val="000000"/>
                </a:solidFill>
                <a:latin typeface="Calibri" pitchFamily="34" charset="0"/>
              </a:rPr>
              <a:t>民間活用</a:t>
            </a:r>
            <a:r>
              <a:rPr lang="en-US" altLang="ja-JP" sz="1400" dirty="0">
                <a:solidFill>
                  <a:srgbClr val="000000"/>
                </a:solidFill>
                <a:latin typeface="Calibri" pitchFamily="34" charset="0"/>
              </a:rPr>
              <a:t>】</a:t>
            </a:r>
          </a:p>
          <a:p>
            <a:r>
              <a:rPr lang="ja-JP" altLang="en-US" sz="1400" dirty="0">
                <a:solidFill>
                  <a:srgbClr val="000000"/>
                </a:solidFill>
                <a:latin typeface="Calibri" pitchFamily="34" charset="0"/>
              </a:rPr>
              <a:t>　　　　・ 工場業務（運転等）の一部委託</a:t>
            </a:r>
            <a:endParaRPr lang="en-US" altLang="ja-JP" sz="1400" dirty="0">
              <a:solidFill>
                <a:srgbClr val="000000"/>
              </a:solidFill>
              <a:latin typeface="Calibri" pitchFamily="34" charset="0"/>
            </a:endParaRPr>
          </a:p>
          <a:p>
            <a:r>
              <a:rPr lang="ja-JP" altLang="en-US" sz="1400" dirty="0">
                <a:solidFill>
                  <a:srgbClr val="000000"/>
                </a:solidFill>
                <a:latin typeface="Calibri" pitchFamily="34" charset="0"/>
              </a:rPr>
              <a:t>　　　　・ ＤＢＯ方式等の活用による一部工場の民間運営</a:t>
            </a:r>
          </a:p>
        </p:txBody>
      </p:sp>
      <p:sp>
        <p:nvSpPr>
          <p:cNvPr id="56" name="正方形/長方形 55"/>
          <p:cNvSpPr/>
          <p:nvPr/>
        </p:nvSpPr>
        <p:spPr>
          <a:xfrm>
            <a:off x="7303269" y="5565585"/>
            <a:ext cx="1860053" cy="238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kumimoji="0" lang="en-US" altLang="ja-JP" sz="800" dirty="0">
                <a:solidFill>
                  <a:schemeClr val="tx1"/>
                </a:solidFill>
              </a:rPr>
              <a:t>※</a:t>
            </a:r>
            <a:r>
              <a:rPr kumimoji="0" lang="ja-JP" altLang="en-US" sz="800" dirty="0">
                <a:solidFill>
                  <a:schemeClr val="tx1"/>
                </a:solidFill>
              </a:rPr>
              <a:t>住之江工場でＤＢＯ方式を導入</a:t>
            </a: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97</a:t>
            </a:fld>
            <a:endParaRPr kumimoji="1" lang="ja-JP" altLang="en-US"/>
          </a:p>
        </p:txBody>
      </p:sp>
      <p:sp>
        <p:nvSpPr>
          <p:cNvPr id="68" name="テキスト ボックス 67"/>
          <p:cNvSpPr txBox="1"/>
          <p:nvPr/>
        </p:nvSpPr>
        <p:spPr>
          <a:xfrm>
            <a:off x="0" y="0"/>
            <a:ext cx="4777066" cy="261610"/>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・ごみ（一般廃棄物）</a:t>
            </a:r>
            <a:endParaRPr kumimoji="1" lang="en-US" altLang="ja-JP" sz="1100" dirty="0"/>
          </a:p>
        </p:txBody>
      </p:sp>
      <p:sp>
        <p:nvSpPr>
          <p:cNvPr id="70" name="テキスト ボックス 69"/>
          <p:cNvSpPr txBox="1"/>
          <p:nvPr/>
        </p:nvSpPr>
        <p:spPr>
          <a:xfrm>
            <a:off x="8244408" y="1"/>
            <a:ext cx="899592" cy="307777"/>
          </a:xfrm>
          <a:prstGeom prst="rect">
            <a:avLst/>
          </a:prstGeom>
          <a:noFill/>
        </p:spPr>
        <p:txBody>
          <a:bodyPr wrap="square" rtlCol="0">
            <a:spAutoFit/>
          </a:bodyPr>
          <a:lstStyle/>
          <a:p>
            <a:r>
              <a:rPr kumimoji="1" lang="en-US" altLang="ja-JP" sz="1400" dirty="0"/>
              <a:t>C4</a:t>
            </a:r>
            <a:r>
              <a:rPr kumimoji="1" lang="en-US" altLang="ja-JP" sz="1400" dirty="0" smtClean="0"/>
              <a:t>.(</a:t>
            </a:r>
            <a:r>
              <a:rPr lang="en-US" altLang="ja-JP" sz="1400" dirty="0" smtClean="0"/>
              <a:t>84</a:t>
            </a:r>
            <a:r>
              <a:rPr kumimoji="1" lang="en-US" altLang="ja-JP" sz="1400" dirty="0" smtClean="0"/>
              <a:t>)</a:t>
            </a:r>
            <a:endParaRPr kumimoji="1" lang="ja-JP" altLang="en-US" sz="1400" dirty="0"/>
          </a:p>
        </p:txBody>
      </p:sp>
    </p:spTree>
    <p:extLst>
      <p:ext uri="{BB962C8B-B14F-4D97-AF65-F5344CB8AC3E}">
        <p14:creationId xmlns:p14="http://schemas.microsoft.com/office/powerpoint/2010/main" val="41123731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51520" y="260648"/>
            <a:ext cx="5904656" cy="369332"/>
          </a:xfrm>
          <a:prstGeom prst="rect">
            <a:avLst/>
          </a:prstGeom>
        </p:spPr>
        <p:txBody>
          <a:bodyPr wrap="square">
            <a:spAutoFit/>
          </a:bodyPr>
          <a:lstStyle/>
          <a:p>
            <a:r>
              <a:rPr lang="ja-JP" altLang="en-US" b="1" dirty="0">
                <a:latin typeface="Calibri" pitchFamily="34" charset="0"/>
              </a:rPr>
              <a:t>ごみ処理に係る技能職員数</a:t>
            </a:r>
          </a:p>
        </p:txBody>
      </p:sp>
      <p:graphicFrame>
        <p:nvGraphicFramePr>
          <p:cNvPr id="13" name="グラフ 12"/>
          <p:cNvGraphicFramePr>
            <a:graphicFrameLocks/>
          </p:cNvGraphicFramePr>
          <p:nvPr>
            <p:extLst/>
          </p:nvPr>
        </p:nvGraphicFramePr>
        <p:xfrm>
          <a:off x="251520" y="1124744"/>
          <a:ext cx="8352928" cy="5310926"/>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直線矢印コネクタ 14"/>
          <p:cNvCxnSpPr/>
          <p:nvPr/>
        </p:nvCxnSpPr>
        <p:spPr>
          <a:xfrm>
            <a:off x="932030" y="1107039"/>
            <a:ext cx="7207931" cy="1829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52"/>
          <p:cNvSpPr>
            <a:spLocks noChangeArrowheads="1"/>
          </p:cNvSpPr>
          <p:nvPr/>
        </p:nvSpPr>
        <p:spPr bwMode="auto">
          <a:xfrm>
            <a:off x="1605822" y="5973475"/>
            <a:ext cx="931685" cy="168727"/>
          </a:xfrm>
          <a:prstGeom prst="rect">
            <a:avLst/>
          </a:prstGeom>
          <a:solidFill>
            <a:schemeClr val="bg1"/>
          </a:solidFill>
          <a:ln w="19050">
            <a:solidFill>
              <a:schemeClr val="tx1"/>
            </a:solidFill>
            <a:miter lim="800000"/>
            <a:headEnd/>
            <a:tailEnd/>
          </a:ln>
          <a:effectLst/>
        </p:spPr>
        <p:txBody>
          <a:bodyPr wrap="square" lIns="36000" tIns="36000" rIns="36000" bIns="36000" anchor="t"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sz="1000"/>
            </a:pPr>
            <a:r>
              <a:rPr lang="ja-JP" altLang="en-US" sz="800" dirty="0">
                <a:latin typeface="HGｺﾞｼｯｸM" pitchFamily="49" charset="-128"/>
                <a:ea typeface="HGｺﾞｼｯｸM" pitchFamily="49" charset="-128"/>
              </a:rPr>
              <a:t>技能職員採用凍結 </a:t>
            </a:r>
            <a:endParaRPr lang="en-US" altLang="ja-JP" sz="800" dirty="0">
              <a:latin typeface="HGｺﾞｼｯｸM" pitchFamily="49" charset="-128"/>
              <a:ea typeface="HGｺﾞｼｯｸM" pitchFamily="49" charset="-128"/>
            </a:endParaRPr>
          </a:p>
        </p:txBody>
      </p:sp>
      <p:cxnSp>
        <p:nvCxnSpPr>
          <p:cNvPr id="24" name="直線コネクタ 23"/>
          <p:cNvCxnSpPr/>
          <p:nvPr/>
        </p:nvCxnSpPr>
        <p:spPr bwMode="auto">
          <a:xfrm flipH="1">
            <a:off x="1522072" y="5925301"/>
            <a:ext cx="0" cy="384019"/>
          </a:xfrm>
          <a:prstGeom prst="line">
            <a:avLst/>
          </a:prstGeom>
          <a:ln w="25400">
            <a:solidFill>
              <a:schemeClr val="tx1">
                <a:lumMod val="50000"/>
                <a:lumOff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 name="直線矢印コネクタ 2"/>
          <p:cNvCxnSpPr/>
          <p:nvPr/>
        </p:nvCxnSpPr>
        <p:spPr>
          <a:xfrm>
            <a:off x="1522072" y="6309320"/>
            <a:ext cx="792088" cy="0"/>
          </a:xfrm>
          <a:prstGeom prst="straightConnector1">
            <a:avLst/>
          </a:prstGeom>
          <a:ln w="254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11"/>
          <p:cNvSpPr txBox="1">
            <a:spLocks noChangeArrowheads="1"/>
          </p:cNvSpPr>
          <p:nvPr/>
        </p:nvSpPr>
        <p:spPr bwMode="auto">
          <a:xfrm>
            <a:off x="2581096" y="5921820"/>
            <a:ext cx="6107101" cy="440763"/>
          </a:xfrm>
          <a:prstGeom prst="rect">
            <a:avLst/>
          </a:prstGeom>
          <a:noFill/>
          <a:ln w="9525">
            <a:noFill/>
            <a:miter lim="800000"/>
            <a:headEnd/>
            <a:tailEnd/>
          </a:ln>
        </p:spPr>
        <p:txBody>
          <a:bodyPr wrap="square" lIns="90000" tIns="46800" rIns="90000" bIns="46800" anchor="ctr">
            <a:spAutoFit/>
          </a:bodyPr>
          <a:lstStyle/>
          <a:p>
            <a:pPr>
              <a:spcBef>
                <a:spcPct val="50000"/>
              </a:spcBef>
              <a:defRPr/>
            </a:pPr>
            <a:r>
              <a:rPr lang="ja-JP" altLang="en-US" sz="900" dirty="0">
                <a:solidFill>
                  <a:prstClr val="black"/>
                </a:solidFill>
                <a:latin typeface="ＭＳ Ｐゴシック"/>
              </a:rPr>
              <a:t>資料：大阪市環境局調べ。職員数は各年度の</a:t>
            </a:r>
            <a:r>
              <a:rPr lang="en-US" altLang="ja-JP" sz="900" dirty="0">
                <a:solidFill>
                  <a:prstClr val="black"/>
                </a:solidFill>
                <a:latin typeface="ＭＳ Ｐゴシック"/>
              </a:rPr>
              <a:t>4</a:t>
            </a:r>
            <a:r>
              <a:rPr lang="ja-JP" altLang="en-US" sz="900" dirty="0">
                <a:solidFill>
                  <a:prstClr val="black"/>
                </a:solidFill>
                <a:latin typeface="ＭＳ Ｐゴシック"/>
              </a:rPr>
              <a:t>月</a:t>
            </a:r>
            <a:r>
              <a:rPr lang="en-US" altLang="ja-JP" sz="900" dirty="0">
                <a:solidFill>
                  <a:prstClr val="black"/>
                </a:solidFill>
                <a:latin typeface="ＭＳ Ｐゴシック"/>
              </a:rPr>
              <a:t>1</a:t>
            </a:r>
            <a:r>
              <a:rPr lang="ja-JP" altLang="en-US" sz="900" dirty="0">
                <a:solidFill>
                  <a:prstClr val="black"/>
                </a:solidFill>
                <a:latin typeface="ＭＳ Ｐゴシック"/>
              </a:rPr>
              <a:t>日現在。</a:t>
            </a:r>
            <a:endParaRPr lang="en-US" altLang="ja-JP" sz="900" dirty="0">
              <a:solidFill>
                <a:prstClr val="black"/>
              </a:solidFill>
              <a:latin typeface="ＭＳ Ｐゴシック"/>
            </a:endParaRPr>
          </a:p>
          <a:p>
            <a:pPr>
              <a:spcBef>
                <a:spcPct val="50000"/>
              </a:spcBef>
              <a:defRPr/>
            </a:pPr>
            <a:r>
              <a:rPr lang="ja-JP" altLang="en-US" sz="900" dirty="0">
                <a:solidFill>
                  <a:prstClr val="black"/>
                </a:solidFill>
                <a:latin typeface="ＭＳ Ｐゴシック"/>
              </a:rPr>
              <a:t>　　　　</a:t>
            </a:r>
            <a:r>
              <a:rPr lang="en-US" altLang="ja-JP" sz="900" dirty="0">
                <a:solidFill>
                  <a:prstClr val="black"/>
                </a:solidFill>
                <a:latin typeface="ＭＳ Ｐゴシック"/>
              </a:rPr>
              <a:t>2015</a:t>
            </a:r>
            <a:r>
              <a:rPr lang="ja-JP" altLang="en-US" sz="900" dirty="0">
                <a:solidFill>
                  <a:prstClr val="black"/>
                </a:solidFill>
                <a:latin typeface="ＭＳ Ｐゴシック"/>
              </a:rPr>
              <a:t>年度以降の焼却部門の技能職員数は大阪市・八尾市・松原市環境施設組合の職員数を参考として記載。</a:t>
            </a:r>
            <a:endParaRPr lang="en-US" altLang="ja-JP" sz="900" dirty="0">
              <a:solidFill>
                <a:prstClr val="black"/>
              </a:solidFill>
              <a:latin typeface="ＭＳ Ｐゴシック"/>
            </a:endParaRPr>
          </a:p>
        </p:txBody>
      </p:sp>
      <p:sp>
        <p:nvSpPr>
          <p:cNvPr id="16" name="Rectangle 12"/>
          <p:cNvSpPr>
            <a:spLocks noChangeArrowheads="1"/>
          </p:cNvSpPr>
          <p:nvPr/>
        </p:nvSpPr>
        <p:spPr bwMode="auto">
          <a:xfrm>
            <a:off x="179512" y="697342"/>
            <a:ext cx="7848600" cy="360040"/>
          </a:xfrm>
          <a:prstGeom prst="rect">
            <a:avLst/>
          </a:prstGeom>
          <a:noFill/>
          <a:ln w="9525">
            <a:noFill/>
            <a:miter lim="800000"/>
            <a:headEnd/>
            <a:tailEnd/>
          </a:ln>
        </p:spPr>
        <p:txBody>
          <a:bodyPr/>
          <a:lstStyle/>
          <a:p>
            <a:pPr eaLnBrk="0" hangingPunct="0"/>
            <a:r>
              <a:rPr lang="ja-JP" altLang="en-US" sz="1400" dirty="0">
                <a:latin typeface="ＭＳ Ｐゴシック" charset="-128"/>
              </a:rPr>
              <a:t>　　技能職員約</a:t>
            </a:r>
            <a:r>
              <a:rPr lang="en-US" altLang="ja-JP" sz="1400" dirty="0">
                <a:latin typeface="ＭＳ Ｐゴシック" charset="-128"/>
              </a:rPr>
              <a:t>1,200</a:t>
            </a:r>
            <a:r>
              <a:rPr lang="ja-JP" altLang="en-US" sz="1400" dirty="0">
                <a:latin typeface="ＭＳ Ｐゴシック" charset="-128"/>
              </a:rPr>
              <a:t>人減少。</a:t>
            </a:r>
            <a:endParaRPr lang="en-US" altLang="ja-JP" sz="1400" dirty="0">
              <a:latin typeface="ＭＳ Ｐゴシック" charset="-128"/>
            </a:endParaRPr>
          </a:p>
        </p:txBody>
      </p:sp>
      <p:sp>
        <p:nvSpPr>
          <p:cNvPr id="19" name="正方形/長方形 18"/>
          <p:cNvSpPr/>
          <p:nvPr/>
        </p:nvSpPr>
        <p:spPr>
          <a:xfrm>
            <a:off x="7687087" y="298872"/>
            <a:ext cx="1481560" cy="348813"/>
          </a:xfrm>
          <a:prstGeom prst="rect">
            <a:avLst/>
          </a:prstGeom>
          <a:noFill/>
        </p:spPr>
        <p:txBody>
          <a:bodyPr wrap="none">
            <a:spAutoFit/>
          </a:bodyPr>
          <a:lstStyle/>
          <a:p>
            <a:pPr algn="ctr">
              <a:lnSpc>
                <a:spcPts val="2000"/>
              </a:lnSpc>
            </a:pPr>
            <a:r>
              <a:rPr lang="ja-JP" altLang="en-US" dirty="0"/>
              <a:t>＜</a:t>
            </a:r>
            <a:r>
              <a:rPr lang="en-US" altLang="ja-JP" dirty="0"/>
              <a:t>outcome</a:t>
            </a:r>
            <a:r>
              <a:rPr lang="ja-JP" altLang="en-US" dirty="0"/>
              <a:t>＞</a:t>
            </a: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98</a:t>
            </a:fld>
            <a:endParaRPr kumimoji="1" lang="ja-JP" altLang="en-US"/>
          </a:p>
        </p:txBody>
      </p:sp>
      <p:sp>
        <p:nvSpPr>
          <p:cNvPr id="17" name="テキスト ボックス 16"/>
          <p:cNvSpPr txBox="1"/>
          <p:nvPr/>
        </p:nvSpPr>
        <p:spPr>
          <a:xfrm>
            <a:off x="0" y="0"/>
            <a:ext cx="4777066" cy="261610"/>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・ごみ（一般廃棄物）</a:t>
            </a:r>
            <a:endParaRPr kumimoji="1" lang="en-US" altLang="ja-JP" sz="1100" dirty="0"/>
          </a:p>
        </p:txBody>
      </p:sp>
      <p:sp>
        <p:nvSpPr>
          <p:cNvPr id="18" name="テキスト ボックス 17"/>
          <p:cNvSpPr txBox="1"/>
          <p:nvPr/>
        </p:nvSpPr>
        <p:spPr>
          <a:xfrm>
            <a:off x="6877997" y="150700"/>
            <a:ext cx="646331" cy="369332"/>
          </a:xfrm>
          <a:prstGeom prst="rect">
            <a:avLst/>
          </a:prstGeom>
          <a:solidFill>
            <a:schemeClr val="bg2">
              <a:lumMod val="50000"/>
            </a:schemeClr>
          </a:solidFill>
          <a:ln>
            <a:solidFill>
              <a:schemeClr val="bg2">
                <a:lumMod val="25000"/>
              </a:schemeClr>
            </a:solidFill>
          </a:ln>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rPr>
              <a:t>追加</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8244408" y="1"/>
            <a:ext cx="899592" cy="307777"/>
          </a:xfrm>
          <a:prstGeom prst="rect">
            <a:avLst/>
          </a:prstGeom>
          <a:noFill/>
        </p:spPr>
        <p:txBody>
          <a:bodyPr wrap="square" rtlCol="0">
            <a:spAutoFit/>
          </a:bodyPr>
          <a:lstStyle/>
          <a:p>
            <a:r>
              <a:rPr kumimoji="1" lang="en-US" altLang="ja-JP" sz="1400" dirty="0"/>
              <a:t>C4</a:t>
            </a:r>
            <a:r>
              <a:rPr kumimoji="1" lang="en-US" altLang="ja-JP" sz="1400" dirty="0" smtClean="0"/>
              <a:t>.(</a:t>
            </a:r>
            <a:r>
              <a:rPr lang="en-US" altLang="ja-JP" sz="1400" dirty="0" smtClean="0"/>
              <a:t>84</a:t>
            </a:r>
            <a:r>
              <a:rPr kumimoji="1" lang="en-US" altLang="ja-JP" sz="1400" dirty="0" smtClean="0"/>
              <a:t>)</a:t>
            </a:r>
            <a:endParaRPr kumimoji="1" lang="ja-JP" altLang="en-US" sz="1400" dirty="0"/>
          </a:p>
        </p:txBody>
      </p:sp>
    </p:spTree>
    <p:extLst>
      <p:ext uri="{BB962C8B-B14F-4D97-AF65-F5344CB8AC3E}">
        <p14:creationId xmlns:p14="http://schemas.microsoft.com/office/powerpoint/2010/main" val="3073537576"/>
      </p:ext>
    </p:extLst>
  </p:cSld>
  <p:clrMapOvr>
    <a:masterClrMapping/>
  </p:clrMapOvr>
</p:sld>
</file>

<file path=ppt/theme/theme1.xml><?xml version="1.0" encoding="utf-8"?>
<a:theme xmlns:a="http://schemas.openxmlformats.org/drawingml/2006/main" name="Office ​​テーマ">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23544</Words>
  <Application>Microsoft Office PowerPoint</Application>
  <PresentationFormat>画面に合わせる (4:3)</PresentationFormat>
  <Paragraphs>5034</Paragraphs>
  <Slides>112</Slides>
  <Notes>31</Notes>
  <HiddenSlides>0</HiddenSlides>
  <MMClips>0</MMClips>
  <ScaleCrop>false</ScaleCrop>
  <HeadingPairs>
    <vt:vector size="8" baseType="variant">
      <vt:variant>
        <vt:lpstr>使用されているフォント</vt:lpstr>
      </vt:variant>
      <vt:variant>
        <vt:i4>19</vt:i4>
      </vt:variant>
      <vt:variant>
        <vt:lpstr>テーマ</vt:lpstr>
      </vt:variant>
      <vt:variant>
        <vt:i4>1</vt:i4>
      </vt:variant>
      <vt:variant>
        <vt:lpstr>埋め込まれた OLE サーバー</vt:lpstr>
      </vt:variant>
      <vt:variant>
        <vt:i4>1</vt:i4>
      </vt:variant>
      <vt:variant>
        <vt:lpstr>スライド タイトル</vt:lpstr>
      </vt:variant>
      <vt:variant>
        <vt:i4>112</vt:i4>
      </vt:variant>
    </vt:vector>
  </HeadingPairs>
  <TitlesOfParts>
    <vt:vector size="133" baseType="lpstr">
      <vt:lpstr>ＤＦＰ太丸ゴシック体</vt:lpstr>
      <vt:lpstr>HGPｺﾞｼｯｸE</vt:lpstr>
      <vt:lpstr>HGｺﾞｼｯｸM</vt:lpstr>
      <vt:lpstr>HG丸ｺﾞｼｯｸM-PRO</vt:lpstr>
      <vt:lpstr>Meiryo UI</vt:lpstr>
      <vt:lpstr>MS PGothic</vt:lpstr>
      <vt:lpstr>MS PGothic</vt:lpstr>
      <vt:lpstr>MS PMincho</vt:lpstr>
      <vt:lpstr>MS PMincho</vt:lpstr>
      <vt:lpstr>MS UI Gothic</vt:lpstr>
      <vt:lpstr>ＭＳ ゴシック</vt:lpstr>
      <vt:lpstr>ＭＳ 明朝</vt:lpstr>
      <vt:lpstr>新細明體</vt:lpstr>
      <vt:lpstr>メイリオ</vt:lpstr>
      <vt:lpstr>游ゴシック</vt:lpstr>
      <vt:lpstr>Arial</vt:lpstr>
      <vt:lpstr>Calibri</vt:lpstr>
      <vt:lpstr>Times New Roman</vt:lpstr>
      <vt:lpstr>Wingdings</vt:lpstr>
      <vt:lpstr>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2019-02-12T06:07:11Z</dcterms:created>
  <dcterms:modified xsi:type="dcterms:W3CDTF">2019-02-12T06:08:30Z</dcterms:modified>
</cp:coreProperties>
</file>